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3732" r:id="rId2"/>
  </p:sldMasterIdLst>
  <p:notesMasterIdLst>
    <p:notesMasterId r:id="rId36"/>
  </p:notesMasterIdLst>
  <p:sldIdLst>
    <p:sldId id="256" r:id="rId3"/>
    <p:sldId id="28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80" r:id="rId13"/>
    <p:sldId id="289" r:id="rId14"/>
    <p:sldId id="265" r:id="rId15"/>
    <p:sldId id="266" r:id="rId16"/>
    <p:sldId id="287" r:id="rId17"/>
    <p:sldId id="270" r:id="rId18"/>
    <p:sldId id="267" r:id="rId19"/>
    <p:sldId id="268" r:id="rId20"/>
    <p:sldId id="269" r:id="rId21"/>
    <p:sldId id="271" r:id="rId22"/>
    <p:sldId id="272" r:id="rId23"/>
    <p:sldId id="273" r:id="rId24"/>
    <p:sldId id="275" r:id="rId25"/>
    <p:sldId id="284" r:id="rId26"/>
    <p:sldId id="285" r:id="rId27"/>
    <p:sldId id="276" r:id="rId28"/>
    <p:sldId id="281" r:id="rId29"/>
    <p:sldId id="277" r:id="rId30"/>
    <p:sldId id="282" r:id="rId31"/>
    <p:sldId id="278" r:id="rId32"/>
    <p:sldId id="283" r:id="rId33"/>
    <p:sldId id="290" r:id="rId34"/>
    <p:sldId id="288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D433"/>
    <a:srgbClr val="F5A4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469A0-793E-470B-BE43-D13F2F8E254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160F0-68D7-44CB-9C2B-AE41E3004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271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 diaporama présente l’organisation de l’Union Apicole Ornaise, du CETA abeille noire et de quelques autres associations utiles à connaitre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4160F0-68D7-44CB-9C2B-AE41E30047B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0811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2834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73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00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10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60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7684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9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957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2254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65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066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6746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918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389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871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993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2350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847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55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070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7921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854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1771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114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21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022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5010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744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63926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0292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6643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7563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764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46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image" Target="../media/image6.jpeg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A5DCB16-2BB9-4E41-BC6E-151B29A124D6}"/>
              </a:ext>
            </a:extLst>
          </p:cNvPr>
          <p:cNvGrpSpPr/>
          <p:nvPr userDrawn="1"/>
        </p:nvGrpSpPr>
        <p:grpSpPr>
          <a:xfrm>
            <a:off x="26748" y="6527425"/>
            <a:ext cx="12165253" cy="401711"/>
            <a:chOff x="20074" y="6399466"/>
            <a:chExt cx="9130100" cy="401711"/>
          </a:xfrm>
          <a:solidFill>
            <a:srgbClr val="C00000"/>
          </a:solidFill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12B8C1-9E95-4017-984F-E755339EE0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99466"/>
              <a:ext cx="401711" cy="401711"/>
            </a:xfrm>
            <a:prstGeom prst="rect">
              <a:avLst/>
            </a:prstGeom>
            <a:grpFill/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E619193-B63E-40DF-B538-DC7BBA29AC2F}"/>
                </a:ext>
              </a:extLst>
            </p:cNvPr>
            <p:cNvSpPr txBox="1"/>
            <p:nvPr userDrawn="1"/>
          </p:nvSpPr>
          <p:spPr>
            <a:xfrm>
              <a:off x="20074" y="6415655"/>
              <a:ext cx="8748463" cy="369332"/>
            </a:xfrm>
            <a:prstGeom prst="rect">
              <a:avLst/>
            </a:prstGeom>
            <a:solidFill>
              <a:srgbClr val="F5A408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bg1"/>
                  </a:solidFill>
                </a:rPr>
                <a:t>CETA-ANO Rucher école : Le syndicat UAO et le CETA ANO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09193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87F307F-06C0-4FE2-9424-D0867C762CB8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18D5-B4DC-40E2-9C20-62649631B128}" type="slidenum">
              <a:rPr lang="fr-FR" smtClean="0"/>
              <a:t>‹N°›</a:t>
            </a:fld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1DB4903-6853-4FA6-866B-0E81080E465E}"/>
              </a:ext>
            </a:extLst>
          </p:cNvPr>
          <p:cNvGrpSpPr/>
          <p:nvPr userDrawn="1"/>
        </p:nvGrpSpPr>
        <p:grpSpPr>
          <a:xfrm>
            <a:off x="1" y="6495834"/>
            <a:ext cx="12192000" cy="401711"/>
            <a:chOff x="0" y="6367875"/>
            <a:chExt cx="9150174" cy="401711"/>
          </a:xfrm>
          <a:solidFill>
            <a:srgbClr val="C00000"/>
          </a:solidFill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5F9045F-BC7F-4637-AA2C-B064BAAE79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67875"/>
              <a:ext cx="401711" cy="401711"/>
            </a:xfrm>
            <a:prstGeom prst="rect">
              <a:avLst/>
            </a:prstGeom>
            <a:grpFill/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CE681C6-4ABD-42D0-9122-04E3F69E3DC0}"/>
                </a:ext>
              </a:extLst>
            </p:cNvPr>
            <p:cNvSpPr txBox="1"/>
            <p:nvPr userDrawn="1"/>
          </p:nvSpPr>
          <p:spPr>
            <a:xfrm>
              <a:off x="0" y="6367875"/>
              <a:ext cx="8748463" cy="369332"/>
            </a:xfrm>
            <a:prstGeom prst="rect">
              <a:avLst/>
            </a:prstGeom>
            <a:solidFill>
              <a:srgbClr val="ACD43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bg1"/>
                  </a:solidFill>
                </a:rPr>
                <a:t>CETA-ANO Rucher école : Le CETA et les associations apicoles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45249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hyperlink" Target="01-menu-general.pptx" TargetMode="Externa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4.xml"/><Relationship Id="rId5" Type="http://schemas.openxmlformats.org/officeDocument/2006/relationships/slide" Target="slide7.xml"/><Relationship Id="rId10" Type="http://schemas.openxmlformats.org/officeDocument/2006/relationships/slide" Target="slide13.xml"/><Relationship Id="rId4" Type="http://schemas.openxmlformats.org/officeDocument/2006/relationships/slide" Target="slide6.xml"/><Relationship Id="rId9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rct=j&amp;q=&amp;esrc=s&amp;source=images&amp;cd=&amp;cad=rja&amp;uact=8&amp;ved=0ahUKEwjSprz45c_YAhVLvhQKHXVkC40QjRwIBw&amp;url=http://www.buldemomes.fr/service_jeunesse/2012/05/extraction-du-miel-de-printemps-et-mise-en-pots-.html&amp;psig=AOvVaw00_jVp4dO0dWuSQ98CJp0R&amp;ust=1515756174048975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rct=j&amp;q=&amp;esrc=s&amp;source=images&amp;cd=&amp;cad=rja&amp;uact=8&amp;ved=0ahUKEwjhyufo5s_YAhUGShQKHZexBVUQjRwIBw&amp;url=http://www.t411.lv/torrents/l-abeille-de-france-nov-2012-n-996/irc://irc.t411.ch/t411&amp;psig=AOvVaw1M8yRYFLWYEcn5o8HcDpYU&amp;ust=1515756385180884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hyperlink" Target="01-menu-general.pptx" TargetMode="External"/><Relationship Id="rId2" Type="http://schemas.openxmlformats.org/officeDocument/2006/relationships/slide" Target="slide17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3.xml"/><Relationship Id="rId5" Type="http://schemas.openxmlformats.org/officeDocument/2006/relationships/slide" Target="slide27.xml"/><Relationship Id="rId4" Type="http://schemas.openxmlformats.org/officeDocument/2006/relationships/slide" Target="slide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9.xml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21.xml"/><Relationship Id="rId7" Type="http://schemas.openxmlformats.org/officeDocument/2006/relationships/slide" Target="slide23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25.xml"/><Relationship Id="rId5" Type="http://schemas.openxmlformats.org/officeDocument/2006/relationships/slide" Target="slide24.xml"/><Relationship Id="rId4" Type="http://schemas.openxmlformats.org/officeDocument/2006/relationships/slide" Target="slide22.xml"/><Relationship Id="rId9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1.xml"/><Relationship Id="rId6" Type="http://schemas.openxmlformats.org/officeDocument/2006/relationships/hyperlink" Target="01-menu-general.pptx" TargetMode="External"/><Relationship Id="rId5" Type="http://schemas.openxmlformats.org/officeDocument/2006/relationships/slide" Target="slide31.xml"/><Relationship Id="rId4" Type="http://schemas.openxmlformats.org/officeDocument/2006/relationships/slide" Target="slide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27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27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27.xml"/><Relationship Id="rId1" Type="http://schemas.openxmlformats.org/officeDocument/2006/relationships/slideLayout" Target="../slideLayouts/slideLayout21.xml"/><Relationship Id="rId4" Type="http://schemas.openxmlformats.org/officeDocument/2006/relationships/hyperlink" Target="01-menu-general.pptx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01-menu-general.pptx" TargetMode="Externa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88C468-884F-4A73-A39E-880D04E711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UAO  &amp; CETA -ANO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9A59B3-2C10-43AB-932D-E3839B92BC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/>
              <a:t>Accueil </a:t>
            </a:r>
            <a:r>
              <a:rPr lang="fr-FR" dirty="0"/>
              <a:t>des élèves aux ruchers école</a:t>
            </a:r>
          </a:p>
        </p:txBody>
      </p:sp>
    </p:spTree>
    <p:extLst>
      <p:ext uri="{BB962C8B-B14F-4D97-AF65-F5344CB8AC3E}">
        <p14:creationId xmlns:p14="http://schemas.microsoft.com/office/powerpoint/2010/main" val="395550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0D528-E874-4C70-880C-606A72D7F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UNION APICOLE ORNAISE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859A042-67AA-420C-8CA2-1724DAAE6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51" y="1156511"/>
            <a:ext cx="4888422" cy="5091889"/>
          </a:xfrm>
        </p:spPr>
      </p:pic>
    </p:spTree>
    <p:extLst>
      <p:ext uri="{BB962C8B-B14F-4D97-AF65-F5344CB8AC3E}">
        <p14:creationId xmlns:p14="http://schemas.microsoft.com/office/powerpoint/2010/main" val="2990297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6FA06-33B8-4DE7-9727-B7BC4C43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Syndicat UAO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59225C-05F3-4F73-B4AC-5120F32A6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/>
              <a:t>Défense des apiculteurs auprès des pouvoirs publics</a:t>
            </a:r>
          </a:p>
          <a:p>
            <a:pPr marL="0" indent="0">
              <a:buNone/>
            </a:pPr>
            <a:r>
              <a:rPr lang="fr-FR" dirty="0">
                <a:hlinkClick r:id="rId2" action="ppaction://hlinksldjump"/>
              </a:rPr>
              <a:t>Groupement d’achat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3" action="ppaction://hlinksldjump"/>
              </a:rPr>
              <a:t>Assurance des ruches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4" action="ppaction://hlinksldjump"/>
              </a:rPr>
              <a:t>Location de matériel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5" action="ppaction://hlinksldjump"/>
              </a:rPr>
              <a:t>Taxe </a:t>
            </a:r>
            <a:r>
              <a:rPr lang="fr-FR" dirty="0" err="1">
                <a:hlinkClick r:id="rId5" action="ppaction://hlinksldjump"/>
              </a:rPr>
              <a:t>éco-emballage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6" action="ppaction://hlinksldjump"/>
              </a:rPr>
              <a:t>Abonnement aux revues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7" action="ppaction://hlinksldjump"/>
              </a:rPr>
              <a:t>UAO-Info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8" action="ppaction://hlinksldjump"/>
              </a:rPr>
              <a:t>Cueilleurs d’essaims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9" action="ppaction://hlinksldjump"/>
              </a:rPr>
              <a:t>Concours des miels</a:t>
            </a:r>
            <a:endParaRPr lang="fr-FR" dirty="0"/>
          </a:p>
          <a:p>
            <a:pPr marL="0" indent="0">
              <a:buNone/>
            </a:pPr>
            <a:r>
              <a:rPr lang="fr-FR" dirty="0">
                <a:hlinkClick r:id="rId10" action="ppaction://hlinksldjump"/>
              </a:rPr>
              <a:t>Groupement de vente de miels</a:t>
            </a:r>
            <a:endParaRPr lang="fr-FR" dirty="0"/>
          </a:p>
          <a:p>
            <a:pPr marL="0" indent="0" algn="r">
              <a:buNone/>
            </a:pPr>
            <a:r>
              <a:rPr lang="fr-FR" dirty="0">
                <a:hlinkClick r:id="rId11" action="ppaction://hlinksldjump"/>
              </a:rPr>
              <a:t>Présentation du CETA</a:t>
            </a:r>
            <a:endParaRPr lang="fr-FR" dirty="0"/>
          </a:p>
          <a:p>
            <a:pPr marL="0" indent="0" algn="r">
              <a:buNone/>
            </a:pPr>
            <a:r>
              <a:rPr lang="fr-FR" dirty="0">
                <a:hlinkClick r:id="rId12" action="ppaction://hlinkpres?slideindex=1&amp;slidetitle="/>
              </a:rPr>
              <a:t>Menu général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493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23FFB9-3246-4E5A-B270-A30A48336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Groupement d’achats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3EB653F-4F9B-4E5B-861C-381AEE7B5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6" y="1814993"/>
            <a:ext cx="5801784" cy="4351338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CA67ED-C56C-4DAC-8F54-2C7C98F95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148" y="1872798"/>
            <a:ext cx="5647636" cy="423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90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D56405-4E93-4891-9532-8385E8E8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Assurances des ruches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85F74FC-61C5-4135-B2D8-A234E40730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477" y="1391866"/>
            <a:ext cx="7027046" cy="4393486"/>
          </a:xfrm>
        </p:spPr>
      </p:pic>
    </p:spTree>
    <p:extLst>
      <p:ext uri="{BB962C8B-B14F-4D97-AF65-F5344CB8AC3E}">
        <p14:creationId xmlns:p14="http://schemas.microsoft.com/office/powerpoint/2010/main" val="4277518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05A856-3A4C-4B3B-947A-F64F4545B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Location de matériel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226FE42-8BC0-4206-8CED-0FED4C3490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Extracteur de miel à la </a:t>
            </a:r>
            <a:r>
              <a:rPr lang="fr-FR" dirty="0" err="1"/>
              <a:t>Dultière</a:t>
            </a:r>
            <a:endParaRPr lang="fr-FR" dirty="0"/>
          </a:p>
          <a:p>
            <a:r>
              <a:rPr lang="fr-FR" dirty="0"/>
              <a:t>Extracteur de miel chez soi</a:t>
            </a:r>
          </a:p>
          <a:p>
            <a:r>
              <a:rPr lang="fr-FR" dirty="0"/>
              <a:t>Chaudière à cire</a:t>
            </a:r>
          </a:p>
          <a:p>
            <a:r>
              <a:rPr lang="fr-FR" dirty="0"/>
              <a:t>Marque à feu</a:t>
            </a:r>
          </a:p>
        </p:txBody>
      </p:sp>
      <p:pic>
        <p:nvPicPr>
          <p:cNvPr id="1026" name="Picture 2" descr="Résultat de recherche d'images pour &quot;extraction miel&quot;">
            <a:hlinkClick r:id="rId3"/>
            <a:extLst>
              <a:ext uri="{FF2B5EF4-FFF2-40B4-BE49-F238E27FC236}">
                <a16:creationId xmlns:a16="http://schemas.microsoft.com/office/drawing/2014/main" id="{4539E750-C36A-49F5-BC10-412612F4692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674" y="1608735"/>
            <a:ext cx="5594349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390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DBB431-CD72-423D-A5EA-E9875FB8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Taxe </a:t>
            </a:r>
            <a:r>
              <a:rPr lang="fr-FR" dirty="0" err="1">
                <a:hlinkClick r:id="rId2" action="ppaction://hlinksldjump"/>
              </a:rPr>
              <a:t>éco-emballage</a:t>
            </a:r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E128E22A-6E07-4945-8716-31BF960AA0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6" y="2052638"/>
            <a:ext cx="8391524" cy="4195762"/>
          </a:xfrm>
        </p:spPr>
      </p:pic>
    </p:spTree>
    <p:extLst>
      <p:ext uri="{BB962C8B-B14F-4D97-AF65-F5344CB8AC3E}">
        <p14:creationId xmlns:p14="http://schemas.microsoft.com/office/powerpoint/2010/main" val="1968561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BCF3540-1F0E-491A-A30B-A5CE1784C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Revues apicoles</a:t>
            </a:r>
            <a:endParaRPr lang="fr-FR" dirty="0"/>
          </a:p>
        </p:txBody>
      </p:sp>
      <p:sp>
        <p:nvSpPr>
          <p:cNvPr id="7" name="AutoShape 2" descr="Résultat de recherche d'images pour &quot;abeille de france&quot;">
            <a:hlinkClick r:id="rId3"/>
            <a:extLst>
              <a:ext uri="{FF2B5EF4-FFF2-40B4-BE49-F238E27FC236}">
                <a16:creationId xmlns:a16="http://schemas.microsoft.com/office/drawing/2014/main" id="{8BF48D22-4BA8-4915-9F3C-E1586BFF3FDC}"/>
              </a:ext>
            </a:extLst>
          </p:cNvPr>
          <p:cNvSpPr>
            <a:spLocks noGrp="1" noChangeAspect="1" noChangeArrowheads="1"/>
          </p:cNvSpPr>
          <p:nvPr>
            <p:ph sz="half"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dirty="0"/>
              <a:t>SNA : Abeille de France</a:t>
            </a:r>
          </a:p>
          <a:p>
            <a:endParaRPr lang="fr-FR" dirty="0"/>
          </a:p>
          <a:p>
            <a:r>
              <a:rPr lang="fr-FR" dirty="0"/>
              <a:t>UNAF : Abeille et fleurs</a:t>
            </a:r>
          </a:p>
          <a:p>
            <a:endParaRPr lang="fr-FR" dirty="0"/>
          </a:p>
          <a:p>
            <a:r>
              <a:rPr lang="fr-FR" dirty="0"/>
              <a:t>CARI :Abeille et Cie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B6923DDE-2565-4B26-9747-999F7F02DA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57" y="1342911"/>
            <a:ext cx="4116263" cy="4913428"/>
          </a:xfrm>
        </p:spPr>
      </p:pic>
    </p:spTree>
    <p:extLst>
      <p:ext uri="{BB962C8B-B14F-4D97-AF65-F5344CB8AC3E}">
        <p14:creationId xmlns:p14="http://schemas.microsoft.com/office/powerpoint/2010/main" val="2213889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C0B5AC-420A-4C1A-AE0A-A9F7F9F19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UAO-Info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3D72A9-012E-4268-BFD4-700E2B806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Lettre d’info par mail destinée aux adhérents</a:t>
            </a:r>
          </a:p>
        </p:txBody>
      </p:sp>
    </p:spTree>
    <p:extLst>
      <p:ext uri="{BB962C8B-B14F-4D97-AF65-F5344CB8AC3E}">
        <p14:creationId xmlns:p14="http://schemas.microsoft.com/office/powerpoint/2010/main" val="1936010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473188-74FE-4414-A35E-4FA775163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Cueilleurs d’essaims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DC1C01-9DE9-4896-A743-DC66FA413C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3200" b="1" dirty="0"/>
              <a:t>www.abeille61.com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Site web du CETA-ANO communiqué aux pompiers et aux mairies du département</a:t>
            </a:r>
            <a:endParaRPr lang="fr-FR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0C39791D-2FDF-4C69-840F-D5E2B0F59A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74" y="1622813"/>
            <a:ext cx="5575577" cy="4181683"/>
          </a:xfrm>
        </p:spPr>
      </p:pic>
    </p:spTree>
    <p:extLst>
      <p:ext uri="{BB962C8B-B14F-4D97-AF65-F5344CB8AC3E}">
        <p14:creationId xmlns:p14="http://schemas.microsoft.com/office/powerpoint/2010/main" val="2483307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473188-74FE-4414-A35E-4FA775163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Cueilleurs d’essaims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DC1C01-9DE9-4896-A743-DC66FA413C9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2060575"/>
            <a:ext cx="4395788" cy="419576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B5488F-2A51-4AE7-BE62-E6FBC8926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100" y="1357023"/>
            <a:ext cx="754380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38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C3FE4C-71E8-487A-BEE7-6935D813B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Concours des miels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B796B0-56AE-4EC6-8DF4-B5AB97BB5B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Miel de printemps</a:t>
            </a:r>
          </a:p>
          <a:p>
            <a:r>
              <a:rPr lang="fr-FR" dirty="0"/>
              <a:t>Miel de Colza</a:t>
            </a:r>
          </a:p>
          <a:p>
            <a:r>
              <a:rPr lang="fr-FR" dirty="0"/>
              <a:t>Miel d’été clair</a:t>
            </a:r>
          </a:p>
          <a:p>
            <a:r>
              <a:rPr lang="fr-FR" dirty="0"/>
              <a:t>Miel d’été ambré</a:t>
            </a:r>
          </a:p>
          <a:p>
            <a:r>
              <a:rPr lang="fr-FR" dirty="0"/>
              <a:t>Miel d’été foncé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Parfois</a:t>
            </a:r>
          </a:p>
          <a:p>
            <a:r>
              <a:rPr lang="fr-FR" dirty="0"/>
              <a:t>Miel de Tilleul</a:t>
            </a:r>
          </a:p>
          <a:p>
            <a:r>
              <a:rPr lang="fr-FR" dirty="0"/>
              <a:t>Miel de Sarrazin</a:t>
            </a:r>
          </a:p>
          <a:p>
            <a:r>
              <a:rPr lang="fr-FR" dirty="0"/>
              <a:t>Miel d’</a:t>
            </a:r>
            <a:r>
              <a:rPr lang="fr-FR" dirty="0" err="1"/>
              <a:t>accacia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D6B0DE3-007C-4B29-ABA3-348C9BDAE1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3814" y="2424573"/>
            <a:ext cx="5944874" cy="258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054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7B8C96-C359-4626-83C5-3B032EAC0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Groupement vente de miels</a:t>
            </a:r>
            <a:endParaRPr lang="fr-FR" dirty="0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873950EE-42C4-4F8B-881E-28B9995EAE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39" y="1713391"/>
            <a:ext cx="5680338" cy="3502876"/>
          </a:xfrm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61851438-F13B-4444-9008-836C3DCE0F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697" y="1713390"/>
            <a:ext cx="5212063" cy="3508343"/>
          </a:xfrm>
        </p:spPr>
      </p:pic>
    </p:spTree>
    <p:extLst>
      <p:ext uri="{BB962C8B-B14F-4D97-AF65-F5344CB8AC3E}">
        <p14:creationId xmlns:p14="http://schemas.microsoft.com/office/powerpoint/2010/main" val="1366031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DFE8A-E4A5-479E-94AE-6C11E5DF54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/>
              <a:t>CETA-ANO</a:t>
            </a: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E9B47849-AE69-4027-9371-0DBB75F1D9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Centre d’Etude Technique Apicole </a:t>
            </a:r>
          </a:p>
          <a:p>
            <a:r>
              <a:rPr lang="fr-FR" dirty="0"/>
              <a:t>Abeille Noire de l’Orne</a:t>
            </a:r>
          </a:p>
        </p:txBody>
      </p:sp>
    </p:spTree>
    <p:extLst>
      <p:ext uri="{BB962C8B-B14F-4D97-AF65-F5344CB8AC3E}">
        <p14:creationId xmlns:p14="http://schemas.microsoft.com/office/powerpoint/2010/main" val="804951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C066DD-86D0-4009-9327-9DC3B24BE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Centre d’Etude Technique Apicole Abeille Noire de l’Orne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5F78461-F3B0-4846-94CE-82CB59B6E3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07" y="2052638"/>
            <a:ext cx="4195762" cy="4195762"/>
          </a:xfrm>
        </p:spPr>
      </p:pic>
    </p:spTree>
    <p:extLst>
      <p:ext uri="{BB962C8B-B14F-4D97-AF65-F5344CB8AC3E}">
        <p14:creationId xmlns:p14="http://schemas.microsoft.com/office/powerpoint/2010/main" val="2881421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7E6FCD-ED4A-42C8-94B2-E8F0CD8F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CETA-ANO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2D0212-48A1-4B7B-965D-CCF6ADEAF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133" y="1853248"/>
            <a:ext cx="4396339" cy="4195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/>
              <a:t>Formation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Sauvegarde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Diffusion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Partenariat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001728-A35F-4BF6-B00B-22FB7F669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1839442"/>
            <a:ext cx="5171162" cy="42002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hlinkClick r:id="rId2" action="ppaction://hlinksldjump"/>
              </a:rPr>
              <a:t>Ruchers école</a:t>
            </a:r>
            <a:r>
              <a:rPr lang="fr-FR" dirty="0"/>
              <a:t>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3" action="ppaction://hlinksldjump"/>
              </a:rPr>
              <a:t>Le conservatoire</a:t>
            </a:r>
            <a:r>
              <a:rPr lang="fr-FR" dirty="0"/>
              <a:t> et la section abeille noire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4" action="ppaction://hlinksldjump"/>
              </a:rPr>
              <a:t>Le G.A.P.A.N.O.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Actions inter-associatives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 algn="r">
              <a:buNone/>
            </a:pPr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6" action="ppaction://hlinksldjump"/>
              </a:rPr>
              <a:t>Présentation UAO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 algn="r">
              <a:buNone/>
            </a:pPr>
            <a:r>
              <a:rPr lang="fr-FR" dirty="0">
                <a:hlinkClick r:id="rId7" action="ppaction://hlinkpres?slideindex=1&amp;slidetitle="/>
              </a:rPr>
              <a:t>Menu général</a:t>
            </a:r>
            <a:endParaRPr lang="fr-FR" dirty="0"/>
          </a:p>
          <a:p>
            <a:pPr marL="0" indent="0" algn="r">
              <a:buNone/>
            </a:pPr>
            <a:endParaRPr lang="fr-FR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83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74515D-47EC-473F-AB29-BA7253A1E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Ruchers école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C62BF8-C834-4A4B-929C-DE8DA4426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815" y="193468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/>
              <a:t>Une formation en deux temps </a:t>
            </a:r>
            <a:r>
              <a:rPr lang="fr-FR" dirty="0"/>
              <a:t>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3" action="ppaction://hlinksldjump"/>
              </a:rPr>
              <a:t>Une formation de base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4" action="ppaction://hlinksldjump"/>
              </a:rPr>
              <a:t>Des formations complémentaires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253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DD882A-F0C0-40BA-86DE-5E632E86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Ruchers école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503C8-2310-43EB-B3AB-8A85374DAA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Formation de base</a:t>
            </a:r>
            <a:r>
              <a:rPr lang="fr-FR" dirty="0"/>
              <a:t>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6 cours de théorie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6 cours de pratique 1</a:t>
            </a:r>
            <a:r>
              <a:rPr lang="fr-FR" baseline="30000" dirty="0"/>
              <a:t>ère</a:t>
            </a:r>
            <a:r>
              <a:rPr lang="fr-FR" dirty="0"/>
              <a:t>  année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6 cours de pratique 2</a:t>
            </a:r>
            <a:r>
              <a:rPr lang="fr-FR" baseline="30000" dirty="0"/>
              <a:t>ème</a:t>
            </a:r>
            <a:r>
              <a:rPr lang="fr-FR" dirty="0"/>
              <a:t> année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0EB23ED-EC93-4CA8-8584-E37F62584F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268" y="1507910"/>
            <a:ext cx="6293646" cy="4195763"/>
          </a:xfrm>
        </p:spPr>
      </p:pic>
    </p:spTree>
    <p:extLst>
      <p:ext uri="{BB962C8B-B14F-4D97-AF65-F5344CB8AC3E}">
        <p14:creationId xmlns:p14="http://schemas.microsoft.com/office/powerpoint/2010/main" val="2276230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DD882A-F0C0-40BA-86DE-5E632E86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 action="ppaction://hlinksldjump"/>
              </a:rPr>
              <a:t>Ruchers école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503C8-2310-43EB-B3AB-8A85374DA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8840" y="1825625"/>
            <a:ext cx="5440960" cy="4351338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Formations complémentaires</a:t>
            </a:r>
            <a:r>
              <a:rPr lang="fr-FR" dirty="0"/>
              <a:t>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Gestion d’un rucher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Élevage de reines et sélection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Journée de </a:t>
            </a:r>
            <a:r>
              <a:rPr lang="fr-FR"/>
              <a:t>formation spécifique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Les ruchers collectifs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44BB850-2823-492F-9C26-113147E5F7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602779"/>
            <a:ext cx="5836713" cy="4377535"/>
          </a:xfrm>
        </p:spPr>
      </p:pic>
    </p:spTree>
    <p:extLst>
      <p:ext uri="{BB962C8B-B14F-4D97-AF65-F5344CB8AC3E}">
        <p14:creationId xmlns:p14="http://schemas.microsoft.com/office/powerpoint/2010/main" val="3661709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409979-D6AB-4A5D-A76D-BCAFFC761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section abeille noire </a:t>
            </a:r>
            <a:b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 le Conservatoire 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CC03C6-0389-4220-8A6C-7D5AF2F78E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5374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section abeille noire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Conservatoire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forum  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CETA-Info ou UAO-Info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Groupe analyses morphométriques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95000"/>
                  </a:schemeClr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Réseau Abeille noire</a:t>
            </a:r>
            <a:endParaRPr lang="fr-FR" sz="2400" dirty="0">
              <a:solidFill>
                <a:schemeClr val="tx1">
                  <a:lumMod val="95000"/>
                </a:schemeClr>
              </a:solidFill>
            </a:endParaRPr>
          </a:p>
          <a:p>
            <a:pPr algn="r"/>
            <a:r>
              <a:rPr lang="fr-FR" dirty="0">
                <a:hlinkClick r:id="rId2" action="ppaction://hlinksldjump"/>
              </a:rPr>
              <a:t>Retour menu CETA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33EC9CC-9F2C-4AAD-A407-687D00A697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848" y="2910092"/>
            <a:ext cx="4491909" cy="3038403"/>
          </a:xfrm>
        </p:spPr>
      </p:pic>
    </p:spTree>
    <p:extLst>
      <p:ext uri="{BB962C8B-B14F-4D97-AF65-F5344CB8AC3E}">
        <p14:creationId xmlns:p14="http://schemas.microsoft.com/office/powerpoint/2010/main" val="3107574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D3D6B9-44C0-4F9E-A3C1-2C36B078C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La section abeille noire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6E2AC8-1D9A-470E-A18A-59CDF69FC4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Un groupe de personnes au service de l’abeille noire</a:t>
            </a:r>
          </a:p>
          <a:p>
            <a:r>
              <a:rPr lang="fr-FR" dirty="0"/>
              <a:t>En 2018 plus de 200 adhérents</a:t>
            </a:r>
          </a:p>
          <a:p>
            <a:r>
              <a:rPr lang="fr-FR" dirty="0"/>
              <a:t>Des bénévoles actifs le mercredi à </a:t>
            </a:r>
            <a:r>
              <a:rPr lang="fr-FR" dirty="0" err="1"/>
              <a:t>Courboyer</a:t>
            </a:r>
            <a:endParaRPr lang="fr-FR" dirty="0"/>
          </a:p>
          <a:p>
            <a:r>
              <a:rPr lang="fr-FR" dirty="0"/>
              <a:t>Travail avec d’autres associations Normandes et environnantes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860D17B-981B-4213-B005-AD0C919590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139" y="1543359"/>
            <a:ext cx="5930891" cy="4449067"/>
          </a:xfrm>
        </p:spPr>
      </p:pic>
    </p:spTree>
    <p:extLst>
      <p:ext uri="{BB962C8B-B14F-4D97-AF65-F5344CB8AC3E}">
        <p14:creationId xmlns:p14="http://schemas.microsoft.com/office/powerpoint/2010/main" val="991884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521CC0-2017-4E30-91FF-5C11415F6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Le conservatoire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EE3CB1-5A1D-4CD1-A8CC-9691A8AC91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Situé à </a:t>
            </a:r>
            <a:r>
              <a:rPr lang="fr-FR" dirty="0" err="1"/>
              <a:t>Courboyer</a:t>
            </a:r>
            <a:endParaRPr lang="fr-FR" dirty="0"/>
          </a:p>
          <a:p>
            <a:r>
              <a:rPr lang="fr-FR" dirty="0"/>
              <a:t>Lieu de sauvegarde de l’abeille noire dans le Perche</a:t>
            </a:r>
          </a:p>
          <a:p>
            <a:r>
              <a:rPr lang="fr-FR" dirty="0"/>
              <a:t>Membre de la </a:t>
            </a:r>
            <a:r>
              <a:rPr lang="fr-FR" dirty="0" err="1"/>
              <a:t>FEdCAN</a:t>
            </a:r>
            <a:endParaRPr lang="fr-FR" dirty="0"/>
          </a:p>
          <a:p>
            <a:r>
              <a:rPr lang="fr-FR" dirty="0"/>
              <a:t>Ruchers de fécondation</a:t>
            </a:r>
          </a:p>
          <a:p>
            <a:r>
              <a:rPr lang="fr-FR" dirty="0"/>
              <a:t>Elevage de reines</a:t>
            </a:r>
          </a:p>
          <a:p>
            <a:r>
              <a:rPr lang="fr-FR" dirty="0"/>
              <a:t>Production d’essaims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225BBB2-AD03-4708-8055-7B21499CF0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537" y="1500201"/>
            <a:ext cx="5797519" cy="4349018"/>
          </a:xfrm>
        </p:spPr>
      </p:pic>
    </p:spTree>
    <p:extLst>
      <p:ext uri="{BB962C8B-B14F-4D97-AF65-F5344CB8AC3E}">
        <p14:creationId xmlns:p14="http://schemas.microsoft.com/office/powerpoint/2010/main" val="36516699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C3A7AF-DC8E-4971-9594-E5AD719F8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hlinkClick r:id="rId2" action="ppaction://hlinksldjump"/>
              </a:rPr>
              <a:t>Groupes analyses </a:t>
            </a:r>
            <a:r>
              <a:rPr lang="fr-FR" dirty="0" err="1">
                <a:hlinkClick r:id="rId2" action="ppaction://hlinksldjump"/>
              </a:rPr>
              <a:t>morphométriques</a:t>
            </a:r>
            <a:br>
              <a:rPr lang="fr-FR" dirty="0"/>
            </a:br>
            <a:endParaRPr lang="fr-FR" dirty="0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F0E0476A-0838-479A-B653-428A07C02B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3313" y="2551216"/>
            <a:ext cx="8947150" cy="319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238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BE6458-25C4-4A6C-B041-7CD7E1C22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FORUM Abeille Noire de l’Orne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065B1F2-3C46-4F0E-B26F-907F223D7C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66888" y="2102644"/>
            <a:ext cx="762000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319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EE76AC-A583-4D5D-B76B-2D0CA2B16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UAO-Info ou CETA-Info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8F7028F-8A6A-4E9C-AB41-2C26CBDF9D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4288" y="2052638"/>
            <a:ext cx="6125200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96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C97FAC-17D2-476C-8EC9-26D70510A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Réseau des ruchers abeille noire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04AEBF7-627A-4CD5-A741-BA8474566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515" y="1972739"/>
            <a:ext cx="8055863" cy="4195762"/>
          </a:xfrm>
        </p:spPr>
      </p:pic>
    </p:spTree>
    <p:extLst>
      <p:ext uri="{BB962C8B-B14F-4D97-AF65-F5344CB8AC3E}">
        <p14:creationId xmlns:p14="http://schemas.microsoft.com/office/powerpoint/2010/main" val="503486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BFDDF-94AF-4D75-B13A-87B7F908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Partenariats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6A1172-E281-4A4F-A98A-64921D51C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945881" cy="4351338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Le CETA-ANO travaille avec d’autres associations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3" action="ppaction://hlinksldjump"/>
              </a:rPr>
              <a:t>Une association de sauvegarde de l’abeille noire: ABN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4" action="ppaction://hlinksldjump"/>
              </a:rPr>
              <a:t>Des ruchers collectifs fondés par nos élèves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5" action="ppaction://hlinksldjump"/>
              </a:rPr>
              <a:t>Des associations régionales </a:t>
            </a:r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B6C3FC1-2EF2-404D-859B-A4CDDA0C4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86637" y="5868139"/>
            <a:ext cx="3037386" cy="432586"/>
          </a:xfrm>
        </p:spPr>
        <p:txBody>
          <a:bodyPr/>
          <a:lstStyle/>
          <a:p>
            <a:r>
              <a:rPr lang="fr-FR" dirty="0">
                <a:hlinkClick r:id="rId6" action="ppaction://hlinkpres?slideindex=1&amp;slidetitle="/>
              </a:rPr>
              <a:t>Menu général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538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BFDDF-94AF-4D75-B13A-87B7F908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linkClick r:id="rId2" action="ppaction://hlinksldjump"/>
              </a:rPr>
              <a:t>Abeille des Bocages Normands</a:t>
            </a:r>
            <a:endParaRPr lang="fr-FR" b="1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6A1172-E281-4A4F-A98A-64921D51C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828331" cy="4351338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Groupe de sélection collective de l’Abeille Noire</a:t>
            </a:r>
          </a:p>
          <a:p>
            <a:r>
              <a:rPr lang="fr-FR" dirty="0"/>
              <a:t>Elevage de reines</a:t>
            </a:r>
          </a:p>
          <a:p>
            <a:endParaRPr lang="fr-FR" dirty="0"/>
          </a:p>
          <a:p>
            <a:r>
              <a:rPr lang="fr-FR" dirty="0"/>
              <a:t>Production d’essaims pour le GAPANO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5619894B-057A-47DD-8E84-3C1A4AFADC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617" y="1690053"/>
            <a:ext cx="4047615" cy="4200525"/>
          </a:xfrm>
        </p:spPr>
      </p:pic>
    </p:spTree>
    <p:extLst>
      <p:ext uri="{BB962C8B-B14F-4D97-AF65-F5344CB8AC3E}">
        <p14:creationId xmlns:p14="http://schemas.microsoft.com/office/powerpoint/2010/main" val="970301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0607B0-4645-4CA6-B854-72A12D7D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sldjump"/>
              </a:rPr>
              <a:t>Ruchers collectifs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4CAD55-1785-45FB-80D4-7310D9540F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Des élèves issus des ruchers école peuvent créer un rucher collectif,</a:t>
            </a:r>
          </a:p>
          <a:p>
            <a:r>
              <a:rPr lang="fr-FR" dirty="0"/>
              <a:t>Chaque personne apporte un ou deux ruches peuplées</a:t>
            </a:r>
          </a:p>
          <a:p>
            <a:r>
              <a:rPr lang="fr-FR" dirty="0"/>
              <a:t>Travail en groupe sur ses propres ruches</a:t>
            </a:r>
          </a:p>
          <a:p>
            <a:r>
              <a:rPr lang="fr-FR" dirty="0"/>
              <a:t>Le CETA aide ces groupes dès lors qu’ils se structurent en association (même association de fait) en mettant à disposition du matériel et des abeilles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967978FF-12EC-4E0A-BDEE-3C571F44D6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76559"/>
            <a:ext cx="5791200" cy="3860800"/>
          </a:xfrm>
        </p:spPr>
      </p:pic>
    </p:spTree>
    <p:extLst>
      <p:ext uri="{BB962C8B-B14F-4D97-AF65-F5344CB8AC3E}">
        <p14:creationId xmlns:p14="http://schemas.microsoft.com/office/powerpoint/2010/main" val="771380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F37EF-FC7A-42A7-81AB-3B30255F7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G.A.P.A.N.O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5B42F6-A5EC-48CC-91F0-6A2989AC1C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Groupe des Apiculteurs Producteurs d’Abeilles Noires dans l’Orne</a:t>
            </a:r>
          </a:p>
          <a:p>
            <a:endParaRPr lang="fr-FR" dirty="0"/>
          </a:p>
          <a:p>
            <a:r>
              <a:rPr lang="fr-FR" dirty="0"/>
              <a:t>Vente d’essaims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A4AC1B97-B302-457A-891A-C9339A94B7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382" y="1825625"/>
            <a:ext cx="5130336" cy="3432195"/>
          </a:xfrm>
        </p:spPr>
      </p:pic>
    </p:spTree>
    <p:extLst>
      <p:ext uri="{BB962C8B-B14F-4D97-AF65-F5344CB8AC3E}">
        <p14:creationId xmlns:p14="http://schemas.microsoft.com/office/powerpoint/2010/main" val="3194461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552057-9E52-404E-B999-C8E8D2A82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FEDERATION A.N.N</a:t>
            </a:r>
            <a:endParaRPr lang="fr-FR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D2F4CB-D024-464B-8C22-FD62D9281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5617685" cy="4195763"/>
          </a:xfrm>
        </p:spPr>
        <p:txBody>
          <a:bodyPr/>
          <a:lstStyle/>
          <a:p>
            <a:r>
              <a:rPr lang="fr-FR" sz="2000" dirty="0"/>
              <a:t>Abeille Noire de la Manche</a:t>
            </a:r>
          </a:p>
          <a:p>
            <a:endParaRPr lang="fr-FR" sz="2000" dirty="0"/>
          </a:p>
          <a:p>
            <a:r>
              <a:rPr lang="fr-FR" sz="2000" dirty="0"/>
              <a:t>Abeille Normande du Calvados</a:t>
            </a:r>
          </a:p>
          <a:p>
            <a:endParaRPr lang="fr-FR" sz="2000" dirty="0"/>
          </a:p>
          <a:p>
            <a:r>
              <a:rPr lang="fr-FR" sz="2000" dirty="0"/>
              <a:t>CIVAM des boucles de la Seine</a:t>
            </a:r>
          </a:p>
          <a:p>
            <a:endParaRPr lang="fr-FR" sz="2000" dirty="0"/>
          </a:p>
          <a:p>
            <a:r>
              <a:rPr lang="fr-FR" sz="2000" dirty="0"/>
              <a:t>Syndicat Apicole de l’Eure</a:t>
            </a:r>
          </a:p>
          <a:p>
            <a:endParaRPr lang="fr-FR" sz="2000" dirty="0"/>
          </a:p>
          <a:p>
            <a:r>
              <a:rPr lang="fr-FR" sz="2000" dirty="0"/>
              <a:t>CETA Abeille Noire de l’Orne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D21E131-8E1D-48CA-A1E9-9BF50064FB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997" y="1953505"/>
            <a:ext cx="5086304" cy="3814728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B53A3C6-1FB1-45F9-8A95-F3C76DC61B33}"/>
              </a:ext>
            </a:extLst>
          </p:cNvPr>
          <p:cNvSpPr txBox="1"/>
          <p:nvPr/>
        </p:nvSpPr>
        <p:spPr>
          <a:xfrm>
            <a:off x="8797771" y="6027938"/>
            <a:ext cx="237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4" action="ppaction://hlinkpres?slideindex=1&amp;slidetitle="/>
              </a:rPr>
              <a:t>Menu général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3964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AE291B-F245-423E-8BF7-DC6E2D2E4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3133774"/>
            <a:ext cx="9404723" cy="1400530"/>
          </a:xfrm>
        </p:spPr>
        <p:txBody>
          <a:bodyPr/>
          <a:lstStyle/>
          <a:p>
            <a:pPr algn="ctr"/>
            <a:r>
              <a:rPr lang="fr-FR" dirty="0">
                <a:hlinkClick r:id="rId2" action="ppaction://hlinkpres?slideindex=1&amp;slidetitle="/>
              </a:rPr>
              <a:t>Retour au menu général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9F320E-414D-4B0D-A43C-5E9C3890E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7736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F005C94-7BC6-4C4E-AC52-888240EBC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www.u-a-o.info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EA520F6A-8BC1-4B7D-8A8D-E6EF5BA59C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4934" y="1481959"/>
            <a:ext cx="8007915" cy="481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791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2274</TotalTime>
  <Words>554</Words>
  <Application>Microsoft Office PowerPoint</Application>
  <PresentationFormat>Grand écran</PresentationFormat>
  <Paragraphs>169</Paragraphs>
  <Slides>33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Century Gothic</vt:lpstr>
      <vt:lpstr>Wingdings 3</vt:lpstr>
      <vt:lpstr>Ion</vt:lpstr>
      <vt:lpstr>1_Ion</vt:lpstr>
      <vt:lpstr>UAO  &amp; CETA -ANO</vt:lpstr>
      <vt:lpstr>UNION APICOLE ORNAISE</vt:lpstr>
      <vt:lpstr>Syndicat UAO</vt:lpstr>
      <vt:lpstr>Groupement d’achats</vt:lpstr>
      <vt:lpstr>Assurances des ruches</vt:lpstr>
      <vt:lpstr>Location de matériel</vt:lpstr>
      <vt:lpstr>Taxe éco-emballage</vt:lpstr>
      <vt:lpstr>Revues apicoles</vt:lpstr>
      <vt:lpstr>UAO-Info</vt:lpstr>
      <vt:lpstr>Cueilleurs d’essaims</vt:lpstr>
      <vt:lpstr>Cueilleurs d’essaims</vt:lpstr>
      <vt:lpstr>Concours des miels</vt:lpstr>
      <vt:lpstr>Groupement vente de miels</vt:lpstr>
      <vt:lpstr>CETA-ANO</vt:lpstr>
      <vt:lpstr>Centre d’Etude Technique Apicole Abeille Noire de l’Orne</vt:lpstr>
      <vt:lpstr>CETA-ANO</vt:lpstr>
      <vt:lpstr>Ruchers école</vt:lpstr>
      <vt:lpstr>Ruchers école</vt:lpstr>
      <vt:lpstr>Ruchers école</vt:lpstr>
      <vt:lpstr>La section abeille noire  et le Conservatoire </vt:lpstr>
      <vt:lpstr>La section abeille noire</vt:lpstr>
      <vt:lpstr>Le conservatoire</vt:lpstr>
      <vt:lpstr>Groupes analyses morphométriques </vt:lpstr>
      <vt:lpstr>FORUM Abeille Noire de l’Orne</vt:lpstr>
      <vt:lpstr>UAO-Info ou CETA-Info</vt:lpstr>
      <vt:lpstr>Réseau des ruchers abeille noire</vt:lpstr>
      <vt:lpstr>Partenariats</vt:lpstr>
      <vt:lpstr>Abeille des Bocages Normands</vt:lpstr>
      <vt:lpstr>Ruchers collectifs</vt:lpstr>
      <vt:lpstr>G.A.P.A.N.O</vt:lpstr>
      <vt:lpstr>FEDERATION A.N.N</vt:lpstr>
      <vt:lpstr>Retour au menu général</vt:lpstr>
      <vt:lpstr>www.u-a-o.info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UAO  &amp; CETA -ANO</dc:title>
  <dc:creator>Gérard Corvée</dc:creator>
  <cp:lastModifiedBy>Gérard Corvée</cp:lastModifiedBy>
  <cp:revision>15</cp:revision>
  <dcterms:created xsi:type="dcterms:W3CDTF">2018-01-11T08:06:14Z</dcterms:created>
  <dcterms:modified xsi:type="dcterms:W3CDTF">2020-12-28T11:27:58Z</dcterms:modified>
</cp:coreProperties>
</file>