
<file path=[Content_Types].xml><?xml version="1.0" encoding="utf-8"?>
<Types xmlns="http://schemas.openxmlformats.org/package/2006/content-types">
  <Default Extension="gif" ContentType="image/gi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2" r:id="rId6"/>
    <p:sldId id="263" r:id="rId7"/>
    <p:sldId id="264" r:id="rId8"/>
    <p:sldId id="265" r:id="rId9"/>
  </p:sldIdLst>
  <p:sldSz cx="12188825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496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orient="horz" pos="3888">
          <p15:clr>
            <a:srgbClr val="A4A3A4"/>
          </p15:clr>
        </p15:guide>
        <p15:guide id="6" orient="horz" pos="240">
          <p15:clr>
            <a:srgbClr val="A4A3A4"/>
          </p15:clr>
        </p15:guide>
        <p15:guide id="7" pos="3839">
          <p15:clr>
            <a:srgbClr val="A4A3A4"/>
          </p15:clr>
        </p15:guide>
        <p15:guide id="8" pos="527">
          <p15:clr>
            <a:srgbClr val="A4A3A4"/>
          </p15:clr>
        </p15:guide>
        <p15:guide id="9" pos="815">
          <p15:clr>
            <a:srgbClr val="A4A3A4"/>
          </p15:clr>
        </p15:guide>
        <p15:guide id="10" pos="6863">
          <p15:clr>
            <a:srgbClr val="A4A3A4"/>
          </p15:clr>
        </p15:guide>
        <p15:guide id="11" pos="6143">
          <p15:clr>
            <a:srgbClr val="A4A3A4"/>
          </p15:clr>
        </p15:guide>
        <p15:guide id="12" pos="47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108" d="100"/>
          <a:sy n="108" d="100"/>
        </p:scale>
        <p:origin x="654" y="354"/>
      </p:cViewPr>
      <p:guideLst>
        <p:guide orient="horz" pos="2160"/>
        <p:guide orient="horz" pos="2496"/>
        <p:guide orient="horz" pos="2880"/>
        <p:guide orient="horz" pos="1056"/>
        <p:guide orient="horz" pos="3888"/>
        <p:guide orient="horz" pos="240"/>
        <p:guide pos="3839"/>
        <p:guide pos="527"/>
        <p:guide pos="815"/>
        <p:guide pos="6863"/>
        <p:guide pos="6143"/>
        <p:guide pos="470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pPr rtl="0"/>
            <a:fld id="{46D0672C-EF04-4327-B031-9467BA522BB9}" type="datetime1">
              <a:rPr lang="fr-FR" smtClean="0"/>
              <a:t>14/12/2020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pPr rtl="0"/>
            <a:fld id="{9C567D4A-04CB-4EDF-8FB1-342A02FC8E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pPr rtl="0"/>
            <a:fld id="{D8F8A889-351F-4307-9AE0-2E6295B0EA16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4" name="Espace réservé de l'image des diapositives  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pPr rtl="0"/>
            <a:fld id="{2E61351F-DBB1-4664-ADA9-83BC7CB8848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416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>
              <a:defRPr sz="6000"/>
            </a:lvl1pPr>
          </a:lstStyle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  <a:noFill/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 dirty="0"/>
              <a:t>Modifiez le style des sous-titres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CE1FBE-87D3-459F-8A4F-A2B4DC534738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7859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00B519-88E1-4349-B122-03F02D7846C3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944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>
              <a:defRPr sz="4800" b="0" i="0" cap="none" baseline="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  <a:noFill/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1071FF-16FD-4CBD-9DB8-C13EF52D8927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156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FE179F-9ADB-4AFD-A725-F189A15B121A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9345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2F170E-53BA-42F7-8C9F-13F044AC14E2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768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149357-2AAE-45B0-A833-C9B166A5FD99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511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54974A-56A8-4C4A-BCDA-1ED5621E9770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391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F1136C-A6E0-44F8-8852-CD55855623A3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2803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9995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D52D7F-4C63-4987-8584-8C63E7CE7465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703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86EF5C-1936-4755-A6D9-1622AD43BE60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198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-8698" y="6476999"/>
            <a:ext cx="1440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9FBE800-ECBF-4CAE-A6BE-EC8B393B590C}" type="datetime1">
              <a:rPr lang="fr-FR" noProof="0" smtClean="0"/>
              <a:t>14/12/2020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1431460" y="6506615"/>
            <a:ext cx="86233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10271439" y="6474749"/>
            <a:ext cx="971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1FEFA0A-2F20-4B60-98C6-5FFDA469AA1C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9573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Clr>
          <a:schemeClr val="accent6"/>
        </a:buClr>
        <a:buFont typeface="Arial" pitchFamily="34" charset="0"/>
        <a:buChar char="•"/>
        <a:defRPr sz="2400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2000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800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600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600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06a-anatomie_abdomen.pptx" TargetMode="External"/><Relationship Id="rId13" Type="http://schemas.openxmlformats.org/officeDocument/2006/relationships/hyperlink" Target="11-trouver_la_reine.pptx" TargetMode="External"/><Relationship Id="rId18" Type="http://schemas.openxmlformats.org/officeDocument/2006/relationships/hyperlink" Target="16-sanitaire.pptx" TargetMode="External"/><Relationship Id="rId3" Type="http://schemas.openxmlformats.org/officeDocument/2006/relationships/slide" Target="slide1.xml"/><Relationship Id="rId7" Type="http://schemas.openxmlformats.org/officeDocument/2006/relationships/hyperlink" Target="05-les_produits_de_la_ruche.pptx" TargetMode="External"/><Relationship Id="rId12" Type="http://schemas.openxmlformats.org/officeDocument/2006/relationships/hyperlink" Target="10-Choix_de_l_emplacement_d_un_rucher.pptx" TargetMode="External"/><Relationship Id="rId17" Type="http://schemas.openxmlformats.org/officeDocument/2006/relationships/hyperlink" Target="15-la_cire.pptx" TargetMode="External"/><Relationship Id="rId2" Type="http://schemas.openxmlformats.org/officeDocument/2006/relationships/hyperlink" Target="00-accueil-eleves.pptx" TargetMode="External"/><Relationship Id="rId16" Type="http://schemas.openxmlformats.org/officeDocument/2006/relationships/hyperlink" Target="14-recuperer_un_essaim.ppt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04-anatomie_tete_thorax.pptx" TargetMode="External"/><Relationship Id="rId11" Type="http://schemas.openxmlformats.org/officeDocument/2006/relationships/hyperlink" Target="09-la_colonie_sur_une_annee.pptx" TargetMode="External"/><Relationship Id="rId5" Type="http://schemas.openxmlformats.org/officeDocument/2006/relationships/hyperlink" Target="03-origine-classification-races.pptx" TargetMode="External"/><Relationship Id="rId15" Type="http://schemas.openxmlformats.org/officeDocument/2006/relationships/hyperlink" Target="13-travaux_au_fil_des_saisons.pptx" TargetMode="External"/><Relationship Id="rId10" Type="http://schemas.openxmlformats.org/officeDocument/2006/relationships/hyperlink" Target="08-de_l_loeuf_a_l_abeille.pptx" TargetMode="External"/><Relationship Id="rId4" Type="http://schemas.openxmlformats.org/officeDocument/2006/relationships/hyperlink" Target="02-legislation.pptx" TargetMode="External"/><Relationship Id="rId9" Type="http://schemas.openxmlformats.org/officeDocument/2006/relationships/hyperlink" Target="07-recolte_du_nectar_incidences.pptx" TargetMode="External"/><Relationship Id="rId14" Type="http://schemas.openxmlformats.org/officeDocument/2006/relationships/hyperlink" Target="12-materiels_et_outils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5780" y="685800"/>
            <a:ext cx="8928992" cy="2743200"/>
          </a:xfrm>
        </p:spPr>
        <p:txBody>
          <a:bodyPr rtlCol="0">
            <a:normAutofit/>
          </a:bodyPr>
          <a:lstStyle/>
          <a:p>
            <a:pPr rtl="0"/>
            <a:r>
              <a:rPr lang="fr-FR" dirty="0"/>
              <a:t>C.E.T.A </a:t>
            </a:r>
            <a:br>
              <a:rPr lang="fr-FR" dirty="0"/>
            </a:br>
            <a:r>
              <a:rPr lang="fr-FR" sz="5400" dirty="0"/>
              <a:t>Abeille Noire de l’Orne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034380" y="4437112"/>
            <a:ext cx="8458200" cy="1371600"/>
          </a:xfrm>
        </p:spPr>
        <p:txBody>
          <a:bodyPr rtlCol="0">
            <a:normAutofit/>
          </a:bodyPr>
          <a:lstStyle/>
          <a:p>
            <a:pPr algn="r" rtl="0"/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Formation rucher école 2021</a:t>
            </a:r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D5CEF1A0-FA24-46E0-ACF9-B139F24AF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828" y="458112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8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73DCAA-C30A-4844-B364-209ACE59EFAC}"/>
              </a:ext>
            </a:extLst>
          </p:cNvPr>
          <p:cNvGrpSpPr/>
          <p:nvPr/>
        </p:nvGrpSpPr>
        <p:grpSpPr>
          <a:xfrm>
            <a:off x="4618248" y="1556792"/>
            <a:ext cx="2952328" cy="3600400"/>
            <a:chOff x="4510236" y="1628800"/>
            <a:chExt cx="2952328" cy="3600400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809DB-C25B-4EB9-979C-1BA1401CD834}"/>
                </a:ext>
              </a:extLst>
            </p:cNvPr>
            <p:cNvSpPr txBox="1"/>
            <p:nvPr/>
          </p:nvSpPr>
          <p:spPr>
            <a:xfrm>
              <a:off x="4870276" y="2564904"/>
              <a:ext cx="2232248" cy="20162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endParaRPr lang="fr-FR" dirty="0"/>
            </a:p>
          </p:txBody>
        </p:sp>
        <p:sp>
          <p:nvSpPr>
            <p:cNvPr id="8" name="Triangle isocèle 7">
              <a:extLst>
                <a:ext uri="{FF2B5EF4-FFF2-40B4-BE49-F238E27FC236}">
                  <a16:creationId xmlns:a16="http://schemas.microsoft.com/office/drawing/2014/main" id="{BC49C775-7015-442B-B272-8C783B4FE643}"/>
                </a:ext>
              </a:extLst>
            </p:cNvPr>
            <p:cNvSpPr/>
            <p:nvPr/>
          </p:nvSpPr>
          <p:spPr>
            <a:xfrm>
              <a:off x="4510236" y="1628800"/>
              <a:ext cx="2952328" cy="936104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Bande diagonale 8">
              <a:extLst>
                <a:ext uri="{FF2B5EF4-FFF2-40B4-BE49-F238E27FC236}">
                  <a16:creationId xmlns:a16="http://schemas.microsoft.com/office/drawing/2014/main" id="{60976F8A-0484-413E-820A-F98697644D52}"/>
                </a:ext>
              </a:extLst>
            </p:cNvPr>
            <p:cNvSpPr/>
            <p:nvPr/>
          </p:nvSpPr>
          <p:spPr>
            <a:xfrm>
              <a:off x="4870276" y="4581128"/>
              <a:ext cx="360040" cy="648072"/>
            </a:xfrm>
            <a:prstGeom prst="diagStrip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" name="Bande diagonale 9">
              <a:extLst>
                <a:ext uri="{FF2B5EF4-FFF2-40B4-BE49-F238E27FC236}">
                  <a16:creationId xmlns:a16="http://schemas.microsoft.com/office/drawing/2014/main" id="{710FC987-084A-493B-9AAE-85425D61FBF0}"/>
                </a:ext>
              </a:extLst>
            </p:cNvPr>
            <p:cNvSpPr/>
            <p:nvPr/>
          </p:nvSpPr>
          <p:spPr>
            <a:xfrm flipH="1">
              <a:off x="6768195" y="4581128"/>
              <a:ext cx="360040" cy="648072"/>
            </a:xfrm>
            <a:prstGeom prst="diagStripe">
              <a:avLst>
                <a:gd name="adj" fmla="val 46117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9E8BDDE-20C2-4A26-9CE9-A0D05B1DA48F}"/>
              </a:ext>
            </a:extLst>
          </p:cNvPr>
          <p:cNvSpPr txBox="1"/>
          <p:nvPr/>
        </p:nvSpPr>
        <p:spPr>
          <a:xfrm>
            <a:off x="657808" y="383248"/>
            <a:ext cx="10873208" cy="76944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fr-FR" sz="4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Devenir apiculteur amateur</a:t>
            </a:r>
          </a:p>
        </p:txBody>
      </p:sp>
      <p:grpSp>
        <p:nvGrpSpPr>
          <p:cNvPr id="1029" name="Groupe 1028">
            <a:extLst>
              <a:ext uri="{FF2B5EF4-FFF2-40B4-BE49-F238E27FC236}">
                <a16:creationId xmlns:a16="http://schemas.microsoft.com/office/drawing/2014/main" id="{B4F5F582-D3FE-4313-A7BC-74D7BA00905C}"/>
              </a:ext>
            </a:extLst>
          </p:cNvPr>
          <p:cNvGrpSpPr/>
          <p:nvPr/>
        </p:nvGrpSpPr>
        <p:grpSpPr>
          <a:xfrm>
            <a:off x="-70470" y="1407467"/>
            <a:ext cx="4624088" cy="657225"/>
            <a:chOff x="-70470" y="1407467"/>
            <a:chExt cx="4624088" cy="657225"/>
          </a:xfrm>
        </p:grpSpPr>
        <p:pic>
          <p:nvPicPr>
            <p:cNvPr id="14" name="Image 13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D012A4BF-94E1-49CF-A3DD-DDA91C1BB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0470" y="1407467"/>
              <a:ext cx="1124322" cy="657225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A2AD12F-757C-449D-A3FA-BB1A8BCBF731}"/>
                </a:ext>
              </a:extLst>
            </p:cNvPr>
            <p:cNvSpPr txBox="1"/>
            <p:nvPr/>
          </p:nvSpPr>
          <p:spPr>
            <a:xfrm>
              <a:off x="1133238" y="1587815"/>
              <a:ext cx="342038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Connaitre la législation</a:t>
              </a:r>
            </a:p>
          </p:txBody>
        </p:sp>
      </p:grpSp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410EDB17-5614-4635-B263-F20B2B701892}"/>
              </a:ext>
            </a:extLst>
          </p:cNvPr>
          <p:cNvGrpSpPr/>
          <p:nvPr/>
        </p:nvGrpSpPr>
        <p:grpSpPr>
          <a:xfrm>
            <a:off x="-34999" y="2515966"/>
            <a:ext cx="4588617" cy="657225"/>
            <a:chOff x="-34999" y="2515966"/>
            <a:chExt cx="4588617" cy="657225"/>
          </a:xfrm>
        </p:grpSpPr>
        <p:pic>
          <p:nvPicPr>
            <p:cNvPr id="19" name="Image 18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FC198FE7-E485-4BB3-9CEB-5CBEF294E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999" y="2515966"/>
              <a:ext cx="952500" cy="657225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9395EE1-0EAC-4F1E-AAFE-C10E17DF1E0E}"/>
                </a:ext>
              </a:extLst>
            </p:cNvPr>
            <p:cNvSpPr txBox="1"/>
            <p:nvPr/>
          </p:nvSpPr>
          <p:spPr>
            <a:xfrm>
              <a:off x="1133238" y="2720385"/>
              <a:ext cx="342038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L’origine de l’abeille</a:t>
              </a:r>
            </a:p>
          </p:txBody>
        </p:sp>
      </p:grpSp>
      <p:grpSp>
        <p:nvGrpSpPr>
          <p:cNvPr id="1031" name="Groupe 1030">
            <a:extLst>
              <a:ext uri="{FF2B5EF4-FFF2-40B4-BE49-F238E27FC236}">
                <a16:creationId xmlns:a16="http://schemas.microsoft.com/office/drawing/2014/main" id="{93FF1E88-ECCB-4E85-8347-03877A744CF9}"/>
              </a:ext>
            </a:extLst>
          </p:cNvPr>
          <p:cNvGrpSpPr/>
          <p:nvPr/>
        </p:nvGrpSpPr>
        <p:grpSpPr>
          <a:xfrm>
            <a:off x="-70470" y="3841451"/>
            <a:ext cx="4624088" cy="702803"/>
            <a:chOff x="-70470" y="3841451"/>
            <a:chExt cx="4624088" cy="702803"/>
          </a:xfrm>
        </p:grpSpPr>
        <p:pic>
          <p:nvPicPr>
            <p:cNvPr id="16" name="Image 15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E9F2CF9B-1570-40EE-B194-D7264281D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0470" y="3841451"/>
              <a:ext cx="952500" cy="657225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79664B8-7496-457F-B1A4-CEEE1B4FF917}"/>
                </a:ext>
              </a:extLst>
            </p:cNvPr>
            <p:cNvSpPr txBox="1"/>
            <p:nvPr/>
          </p:nvSpPr>
          <p:spPr>
            <a:xfrm>
              <a:off x="1133238" y="3897923"/>
              <a:ext cx="342038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Connaissance de l’abeille</a:t>
              </a:r>
              <a:b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physiologie - anatomie</a:t>
              </a:r>
            </a:p>
          </p:txBody>
        </p:sp>
      </p:grpSp>
      <p:grpSp>
        <p:nvGrpSpPr>
          <p:cNvPr id="1032" name="Groupe 1031">
            <a:extLst>
              <a:ext uri="{FF2B5EF4-FFF2-40B4-BE49-F238E27FC236}">
                <a16:creationId xmlns:a16="http://schemas.microsoft.com/office/drawing/2014/main" id="{52135107-492E-4D38-A320-712E99652712}"/>
              </a:ext>
            </a:extLst>
          </p:cNvPr>
          <p:cNvGrpSpPr/>
          <p:nvPr/>
        </p:nvGrpSpPr>
        <p:grpSpPr>
          <a:xfrm>
            <a:off x="-34999" y="5166937"/>
            <a:ext cx="4588617" cy="657225"/>
            <a:chOff x="-34999" y="5166937"/>
            <a:chExt cx="4588617" cy="657225"/>
          </a:xfrm>
        </p:grpSpPr>
        <p:pic>
          <p:nvPicPr>
            <p:cNvPr id="20" name="Image 19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4CE6F268-713E-4B91-BF3B-3DA1E2DEE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999" y="5166937"/>
              <a:ext cx="952500" cy="657225"/>
            </a:xfrm>
            <a:prstGeom prst="rect">
              <a:avLst/>
            </a:prstGeom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09BC4AC-8085-45B7-84B8-B941A55A3921}"/>
                </a:ext>
              </a:extLst>
            </p:cNvPr>
            <p:cNvSpPr txBox="1"/>
            <p:nvPr/>
          </p:nvSpPr>
          <p:spPr>
            <a:xfrm>
              <a:off x="1133238" y="5168530"/>
              <a:ext cx="342038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Connaissance de l’abeille</a:t>
              </a:r>
              <a:b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Comportement</a:t>
              </a:r>
            </a:p>
          </p:txBody>
        </p:sp>
      </p:grpSp>
      <p:grpSp>
        <p:nvGrpSpPr>
          <p:cNvPr id="1033" name="Groupe 1032">
            <a:extLst>
              <a:ext uri="{FF2B5EF4-FFF2-40B4-BE49-F238E27FC236}">
                <a16:creationId xmlns:a16="http://schemas.microsoft.com/office/drawing/2014/main" id="{AAA45BA6-A7D5-43ED-9032-1395F0C3216C}"/>
              </a:ext>
            </a:extLst>
          </p:cNvPr>
          <p:cNvGrpSpPr/>
          <p:nvPr/>
        </p:nvGrpSpPr>
        <p:grpSpPr>
          <a:xfrm>
            <a:off x="7556018" y="1480271"/>
            <a:ext cx="4671086" cy="584421"/>
            <a:chOff x="7556018" y="1480271"/>
            <a:chExt cx="4671086" cy="584421"/>
          </a:xfrm>
        </p:grpSpPr>
        <p:pic>
          <p:nvPicPr>
            <p:cNvPr id="21" name="Image 20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725FA389-512E-4040-A8A9-640C9B115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4604" y="1480271"/>
              <a:ext cx="952500" cy="584421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204CD4D-504A-4754-91E8-384E2108EA8B}"/>
                </a:ext>
              </a:extLst>
            </p:cNvPr>
            <p:cNvSpPr txBox="1"/>
            <p:nvPr/>
          </p:nvSpPr>
          <p:spPr>
            <a:xfrm>
              <a:off x="7556018" y="1649976"/>
              <a:ext cx="379497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Les produits de la ruche</a:t>
              </a:r>
            </a:p>
          </p:txBody>
        </p:sp>
      </p:grpSp>
      <p:grpSp>
        <p:nvGrpSpPr>
          <p:cNvPr id="1034" name="Groupe 1033">
            <a:extLst>
              <a:ext uri="{FF2B5EF4-FFF2-40B4-BE49-F238E27FC236}">
                <a16:creationId xmlns:a16="http://schemas.microsoft.com/office/drawing/2014/main" id="{05B0F627-FF65-4997-9F20-36D9AB9E84E0}"/>
              </a:ext>
            </a:extLst>
          </p:cNvPr>
          <p:cNvGrpSpPr/>
          <p:nvPr/>
        </p:nvGrpSpPr>
        <p:grpSpPr>
          <a:xfrm>
            <a:off x="7570576" y="2564904"/>
            <a:ext cx="4613865" cy="657225"/>
            <a:chOff x="7570576" y="2564904"/>
            <a:chExt cx="4613865" cy="657225"/>
          </a:xfrm>
        </p:grpSpPr>
        <p:pic>
          <p:nvPicPr>
            <p:cNvPr id="22" name="Image 21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87BAE4CC-7C3B-4BAA-BE6C-DEBEFC235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31941" y="2564904"/>
              <a:ext cx="952500" cy="657225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8F1AA70-C2A1-479D-B008-525C88257287}"/>
                </a:ext>
              </a:extLst>
            </p:cNvPr>
            <p:cNvSpPr txBox="1"/>
            <p:nvPr/>
          </p:nvSpPr>
          <p:spPr>
            <a:xfrm>
              <a:off x="7570576" y="2780858"/>
              <a:ext cx="379497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Le matériel</a:t>
              </a:r>
            </a:p>
          </p:txBody>
        </p:sp>
      </p:grpSp>
      <p:grpSp>
        <p:nvGrpSpPr>
          <p:cNvPr id="1035" name="Groupe 1034">
            <a:extLst>
              <a:ext uri="{FF2B5EF4-FFF2-40B4-BE49-F238E27FC236}">
                <a16:creationId xmlns:a16="http://schemas.microsoft.com/office/drawing/2014/main" id="{95AC0A8C-6DD4-4B11-8DFE-DEE86E64E397}"/>
              </a:ext>
            </a:extLst>
          </p:cNvPr>
          <p:cNvGrpSpPr/>
          <p:nvPr/>
        </p:nvGrpSpPr>
        <p:grpSpPr>
          <a:xfrm>
            <a:off x="7570576" y="3822839"/>
            <a:ext cx="4688718" cy="657225"/>
            <a:chOff x="7570576" y="3822839"/>
            <a:chExt cx="4688718" cy="657225"/>
          </a:xfrm>
        </p:grpSpPr>
        <p:pic>
          <p:nvPicPr>
            <p:cNvPr id="23" name="Image 22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D8280C16-3B4F-433A-A8BC-96D4C9548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06794" y="3822839"/>
              <a:ext cx="952500" cy="657225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64FDF4E-A208-4C9E-BC5F-58BA2B11AFA3}"/>
                </a:ext>
              </a:extLst>
            </p:cNvPr>
            <p:cNvSpPr txBox="1"/>
            <p:nvPr/>
          </p:nvSpPr>
          <p:spPr>
            <a:xfrm>
              <a:off x="7570576" y="3999755"/>
              <a:ext cx="380953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La conduite de la ruche</a:t>
              </a:r>
            </a:p>
          </p:txBody>
        </p:sp>
      </p:grpSp>
      <p:grpSp>
        <p:nvGrpSpPr>
          <p:cNvPr id="1036" name="Groupe 1035">
            <a:extLst>
              <a:ext uri="{FF2B5EF4-FFF2-40B4-BE49-F238E27FC236}">
                <a16:creationId xmlns:a16="http://schemas.microsoft.com/office/drawing/2014/main" id="{4F6A14C9-3656-41C4-9D66-637A24CB674A}"/>
              </a:ext>
            </a:extLst>
          </p:cNvPr>
          <p:cNvGrpSpPr/>
          <p:nvPr/>
        </p:nvGrpSpPr>
        <p:grpSpPr>
          <a:xfrm>
            <a:off x="7630404" y="5157192"/>
            <a:ext cx="4588311" cy="657225"/>
            <a:chOff x="7630404" y="5157192"/>
            <a:chExt cx="4588311" cy="657225"/>
          </a:xfrm>
        </p:grpSpPr>
        <p:pic>
          <p:nvPicPr>
            <p:cNvPr id="24" name="Image 23" descr="Une image contenant texte, clipart&#10;&#10;Description générée automatiquement">
              <a:extLst>
                <a:ext uri="{FF2B5EF4-FFF2-40B4-BE49-F238E27FC236}">
                  <a16:creationId xmlns:a16="http://schemas.microsoft.com/office/drawing/2014/main" id="{4E3B139C-AAE8-4F4B-8DC3-8E99A708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6215" y="5157192"/>
              <a:ext cx="952500" cy="657225"/>
            </a:xfrm>
            <a:prstGeom prst="rect">
              <a:avLst/>
            </a:prstGeom>
          </p:spPr>
        </p:pic>
        <p:sp>
          <p:nvSpPr>
            <p:cNvPr id="1024" name="ZoneTexte 1023">
              <a:extLst>
                <a:ext uri="{FF2B5EF4-FFF2-40B4-BE49-F238E27FC236}">
                  <a16:creationId xmlns:a16="http://schemas.microsoft.com/office/drawing/2014/main" id="{8D7FF2A2-BC3F-4FCF-9141-64FE5B394E64}"/>
                </a:ext>
              </a:extLst>
            </p:cNvPr>
            <p:cNvSpPr txBox="1"/>
            <p:nvPr/>
          </p:nvSpPr>
          <p:spPr>
            <a:xfrm>
              <a:off x="7630404" y="5310883"/>
              <a:ext cx="375001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Le sanitaire : prophylaxie</a:t>
              </a:r>
            </a:p>
          </p:txBody>
        </p:sp>
      </p:grpSp>
      <p:sp>
        <p:nvSpPr>
          <p:cNvPr id="1037" name="ZoneTexte 1036">
            <a:extLst>
              <a:ext uri="{FF2B5EF4-FFF2-40B4-BE49-F238E27FC236}">
                <a16:creationId xmlns:a16="http://schemas.microsoft.com/office/drawing/2014/main" id="{EF54B233-266C-494C-974E-ECA19B83C825}"/>
              </a:ext>
            </a:extLst>
          </p:cNvPr>
          <p:cNvSpPr txBox="1"/>
          <p:nvPr/>
        </p:nvSpPr>
        <p:spPr>
          <a:xfrm>
            <a:off x="4996023" y="2893516"/>
            <a:ext cx="2196778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Apiculteur</a:t>
            </a:r>
            <a:br>
              <a:rPr lang="fr-FR" sz="3200" dirty="0">
                <a:solidFill>
                  <a:schemeClr val="bg1"/>
                </a:solidFill>
              </a:rPr>
            </a:br>
            <a:r>
              <a:rPr lang="fr-FR" sz="3200" dirty="0">
                <a:solidFill>
                  <a:schemeClr val="bg1"/>
                </a:solidFill>
              </a:rPr>
              <a:t>heureux</a:t>
            </a:r>
          </a:p>
        </p:txBody>
      </p:sp>
    </p:spTree>
    <p:extLst>
      <p:ext uri="{BB962C8B-B14F-4D97-AF65-F5344CB8AC3E}">
        <p14:creationId xmlns:p14="http://schemas.microsoft.com/office/powerpoint/2010/main" val="217434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3BC48-3C9E-4933-9CDB-1FCF2B3D8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1125860" y="332656"/>
            <a:ext cx="167953" cy="4834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A1C18C-D412-4CFF-9F52-D616C4CDFB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7283" y="0"/>
            <a:ext cx="5516040" cy="6858000"/>
          </a:xfrm>
          <a:solidFill>
            <a:schemeClr val="bg1">
              <a:alpha val="7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16 janvier</a:t>
            </a:r>
          </a:p>
          <a:p>
            <a:r>
              <a:rPr lang="fr-FR" dirty="0"/>
              <a:t>Présentation UAO et CETA-ANO</a:t>
            </a:r>
          </a:p>
          <a:p>
            <a:r>
              <a:rPr lang="fr-FR" dirty="0"/>
              <a:t>Programme des cours</a:t>
            </a:r>
          </a:p>
          <a:p>
            <a:r>
              <a:rPr lang="fr-FR" dirty="0"/>
              <a:t>Législation</a:t>
            </a:r>
          </a:p>
          <a:p>
            <a:r>
              <a:rPr lang="fr-FR" dirty="0"/>
              <a:t>Origine de l’abeille et les races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30 janvier</a:t>
            </a:r>
          </a:p>
          <a:p>
            <a:r>
              <a:rPr lang="fr-FR" dirty="0"/>
              <a:t>Connaissance de l’abeille : morphologie et anatomie de la tête et du thorax</a:t>
            </a:r>
          </a:p>
          <a:p>
            <a:r>
              <a:rPr lang="fr-FR" dirty="0"/>
              <a:t>Les récoltes et produits de la ruche 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13 février</a:t>
            </a:r>
          </a:p>
          <a:p>
            <a:pPr marL="342900" indent="-342900"/>
            <a:r>
              <a:rPr lang="fr-FR" dirty="0"/>
              <a:t>Connaissance de l’abeille : morphologie et anatomie de l’abdomen </a:t>
            </a:r>
          </a:p>
          <a:p>
            <a:pPr marL="342900" indent="-342900"/>
            <a:r>
              <a:rPr lang="fr-FR" dirty="0"/>
              <a:t>les phéromones et communication</a:t>
            </a:r>
          </a:p>
          <a:p>
            <a:pPr marL="342900" indent="-342900"/>
            <a:r>
              <a:rPr lang="fr-FR" dirty="0"/>
              <a:t>La récolte du nectar et ses incidences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E628E3-C746-4511-BE83-FD32CCEF4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5117" y="-2637"/>
            <a:ext cx="5653017" cy="6858000"/>
          </a:xfrm>
          <a:solidFill>
            <a:schemeClr val="bg1">
              <a:alpha val="7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6 mars</a:t>
            </a:r>
          </a:p>
          <a:p>
            <a:r>
              <a:rPr lang="fr-FR" dirty="0"/>
              <a:t>De l’œuf à l’abeille</a:t>
            </a:r>
          </a:p>
          <a:p>
            <a:r>
              <a:rPr lang="fr-FR" dirty="0"/>
              <a:t>Evolution de la colonie sur une année</a:t>
            </a:r>
          </a:p>
          <a:p>
            <a:r>
              <a:rPr lang="fr-FR" dirty="0"/>
              <a:t>L’emplacement du rucher</a:t>
            </a:r>
          </a:p>
          <a:p>
            <a:r>
              <a:rPr lang="fr-FR" dirty="0"/>
              <a:t>Où est la reine ?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20 mars</a:t>
            </a:r>
          </a:p>
          <a:p>
            <a:r>
              <a:rPr lang="fr-FR" dirty="0"/>
              <a:t>Le matériel et la caisse à outils</a:t>
            </a:r>
          </a:p>
          <a:p>
            <a:r>
              <a:rPr lang="fr-FR" dirty="0"/>
              <a:t>La conduite de la ruche </a:t>
            </a:r>
          </a:p>
          <a:p>
            <a:r>
              <a:rPr lang="fr-FR" dirty="0"/>
              <a:t>Récolter un essaim sauvage</a:t>
            </a:r>
          </a:p>
          <a:p>
            <a:r>
              <a:rPr lang="fr-FR" dirty="0"/>
              <a:t>Monter une cire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3 avril</a:t>
            </a:r>
          </a:p>
          <a:p>
            <a:r>
              <a:rPr lang="fr-FR" dirty="0"/>
              <a:t>Le sanitaire : maladies et </a:t>
            </a:r>
            <a:r>
              <a:rPr lang="fr-FR" dirty="0" err="1"/>
              <a:t>prophyllaxie</a:t>
            </a:r>
            <a:endParaRPr lang="fr-FR" dirty="0"/>
          </a:p>
          <a:p>
            <a:r>
              <a:rPr lang="fr-FR" dirty="0"/>
              <a:t>Programme : pratique 1</a:t>
            </a:r>
            <a:r>
              <a:rPr lang="fr-FR" baseline="30000" dirty="0"/>
              <a:t>ère</a:t>
            </a:r>
            <a:r>
              <a:rPr lang="fr-FR" dirty="0"/>
              <a:t> année</a:t>
            </a:r>
          </a:p>
        </p:txBody>
      </p:sp>
    </p:spTree>
    <p:extLst>
      <p:ext uri="{BB962C8B-B14F-4D97-AF65-F5344CB8AC3E}">
        <p14:creationId xmlns:p14="http://schemas.microsoft.com/office/powerpoint/2010/main" val="20449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437A3F-E024-46DB-86B7-0FCF0836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9" y="0"/>
            <a:ext cx="6074643" cy="759296"/>
          </a:xfrm>
        </p:spPr>
        <p:txBody>
          <a:bodyPr>
            <a:normAutofit/>
          </a:bodyPr>
          <a:lstStyle/>
          <a:p>
            <a:r>
              <a:rPr lang="fr-FR" sz="2800" dirty="0"/>
              <a:t>Ce à quoi vous avez  échappé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55286C-88DD-4D22-AFB7-C3247F20F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1764" y="908720"/>
            <a:ext cx="5616625" cy="5949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Les grands noms de l’apiculture </a:t>
            </a:r>
          </a:p>
          <a:p>
            <a:r>
              <a:rPr lang="fr-FR" dirty="0"/>
              <a:t>Leurs découvertes</a:t>
            </a:r>
          </a:p>
          <a:p>
            <a:r>
              <a:rPr lang="fr-FR" dirty="0"/>
              <a:t>Leurs créations</a:t>
            </a:r>
          </a:p>
          <a:p>
            <a:r>
              <a:rPr lang="fr-FR" dirty="0"/>
              <a:t>Le frère Adam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L’histoire et l’abeille</a:t>
            </a:r>
          </a:p>
          <a:p>
            <a:pPr marL="342900" indent="-342900"/>
            <a:r>
              <a:rPr lang="fr-FR" dirty="0"/>
              <a:t>Les religions et l’abeille</a:t>
            </a:r>
          </a:p>
          <a:p>
            <a:pPr marL="342900" indent="-342900"/>
            <a:r>
              <a:rPr lang="fr-FR" dirty="0"/>
              <a:t>St Ambroise</a:t>
            </a:r>
          </a:p>
          <a:p>
            <a:pPr marL="342900" indent="-342900"/>
            <a:r>
              <a:rPr lang="fr-FR" dirty="0"/>
              <a:t>La symbolique</a:t>
            </a:r>
          </a:p>
          <a:p>
            <a:pPr marL="342900" indent="-342900"/>
            <a:r>
              <a:rPr lang="fr-FR" dirty="0"/>
              <a:t>Les blasons</a:t>
            </a:r>
          </a:p>
          <a:p>
            <a:pPr marL="342900" indent="-342900"/>
            <a:r>
              <a:rPr lang="fr-FR" dirty="0"/>
              <a:t>Traditions populaires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La flore mellifère</a:t>
            </a:r>
          </a:p>
          <a:p>
            <a:pPr marL="342900" indent="-342900"/>
            <a:r>
              <a:rPr lang="fr-FR" dirty="0"/>
              <a:t>calendrier des floraisons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AEDDB3-00DE-4536-BEE7-1143A7C70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946" y="1"/>
            <a:ext cx="5544615" cy="6857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Se soigner grâce aux abeilles</a:t>
            </a:r>
          </a:p>
          <a:p>
            <a:r>
              <a:rPr lang="fr-FR" dirty="0"/>
              <a:t>Apithérapie</a:t>
            </a:r>
          </a:p>
          <a:p>
            <a:r>
              <a:rPr lang="fr-FR" dirty="0"/>
              <a:t>Le pollen</a:t>
            </a:r>
          </a:p>
          <a:p>
            <a:r>
              <a:rPr lang="fr-FR" dirty="0"/>
              <a:t>La propolis</a:t>
            </a:r>
          </a:p>
          <a:p>
            <a:r>
              <a:rPr lang="fr-FR" dirty="0"/>
              <a:t>La gelée royale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La cuisine </a:t>
            </a:r>
          </a:p>
          <a:p>
            <a:pPr marL="342900" indent="-342900"/>
            <a:r>
              <a:rPr lang="fr-FR" dirty="0"/>
              <a:t>Les viandes</a:t>
            </a:r>
          </a:p>
          <a:p>
            <a:pPr marL="342900" indent="-342900"/>
            <a:r>
              <a:rPr lang="fr-FR" dirty="0"/>
              <a:t>Les desserts</a:t>
            </a:r>
          </a:p>
          <a:p>
            <a:pPr marL="342900" indent="-342900"/>
            <a:r>
              <a:rPr lang="fr-FR" dirty="0"/>
              <a:t>Le pain d’épices</a:t>
            </a:r>
          </a:p>
          <a:p>
            <a:pPr marL="342900" indent="-342900"/>
            <a:r>
              <a:rPr lang="fr-FR" dirty="0"/>
              <a:t>Les caramels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Les  hydromels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Les bougies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La dégustation des miels</a:t>
            </a:r>
          </a:p>
          <a:p>
            <a:pPr marL="342900" indent="-342900"/>
            <a:r>
              <a:rPr lang="fr-FR" dirty="0"/>
              <a:t>Œnologie : reconnaitre un miel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269590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A1C18C-D412-4CFF-9F52-D616C4CDFB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7283" y="0"/>
            <a:ext cx="5516040" cy="68580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16 janvier</a:t>
            </a:r>
          </a:p>
          <a:p>
            <a:pPr marL="0" indent="0">
              <a:buNone/>
            </a:pPr>
            <a:r>
              <a:rPr lang="fr-FR" sz="2000" dirty="0"/>
              <a:t>00 </a:t>
            </a:r>
            <a:r>
              <a:rPr lang="fr-FR" sz="2000" dirty="0">
                <a:hlinkClick r:id="rId2" action="ppaction://hlinkpres?slideindex=1&amp;slidetitle="/>
              </a:rPr>
              <a:t>Présentation UAO et CETA-ANO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01 </a:t>
            </a:r>
            <a:r>
              <a:rPr lang="fr-FR" sz="2000" dirty="0">
                <a:hlinkClick r:id="rId3" action="ppaction://hlinksldjump"/>
              </a:rPr>
              <a:t>Programme des cours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02 </a:t>
            </a:r>
            <a:r>
              <a:rPr lang="fr-FR" sz="2000" dirty="0">
                <a:hlinkClick r:id="rId4" action="ppaction://hlinkpres?slideindex=1&amp;slidetitle="/>
              </a:rPr>
              <a:t>Législation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03 </a:t>
            </a:r>
            <a:r>
              <a:rPr lang="fr-FR" sz="2000" dirty="0">
                <a:hlinkClick r:id="rId5" action="ppaction://hlinkpres?slideindex=1&amp;slidetitle="/>
              </a:rPr>
              <a:t>Origine de l’abeille et les races</a:t>
            </a:r>
            <a:endParaRPr lang="fr-FR" sz="2000" dirty="0"/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30 janvier</a:t>
            </a:r>
          </a:p>
          <a:p>
            <a:pPr marL="0" indent="0">
              <a:buNone/>
            </a:pPr>
            <a:r>
              <a:rPr lang="fr-FR" sz="2000" dirty="0"/>
              <a:t>04 </a:t>
            </a:r>
            <a:r>
              <a:rPr lang="fr-FR" sz="2000" dirty="0">
                <a:hlinkClick r:id="rId6" action="ppaction://hlinkpres?slideindex=1&amp;slidetitle="/>
              </a:rPr>
              <a:t>Connaissance de l’abeille : morphologie et anatomie de la tête et du thorax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05 </a:t>
            </a:r>
            <a:r>
              <a:rPr lang="fr-FR" sz="2000" dirty="0">
                <a:hlinkClick r:id="rId7" action="ppaction://hlinkpres?slideindex=1&amp;slidetitle="/>
              </a:rPr>
              <a:t>Récoltes et Les produits de la ruche </a:t>
            </a:r>
            <a:endParaRPr lang="fr-FR" sz="2000" dirty="0"/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13 février</a:t>
            </a:r>
          </a:p>
          <a:p>
            <a:pPr marL="0" indent="0">
              <a:buNone/>
            </a:pPr>
            <a:r>
              <a:rPr lang="fr-FR" sz="2000" dirty="0"/>
              <a:t>06a </a:t>
            </a:r>
            <a:r>
              <a:rPr lang="fr-FR" sz="2000" dirty="0">
                <a:hlinkClick r:id="rId8" action="ppaction://hlinkpres?slideindex=1&amp;slidetitle="/>
              </a:rPr>
              <a:t>Connaissance de l’abeille : morphologie et anatomie de l’abdomen 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06b les phéromones et communication</a:t>
            </a:r>
          </a:p>
          <a:p>
            <a:pPr marL="0" indent="0">
              <a:buNone/>
            </a:pPr>
            <a:r>
              <a:rPr lang="fr-FR" sz="2000" dirty="0"/>
              <a:t>07 </a:t>
            </a:r>
            <a:r>
              <a:rPr lang="fr-FR" sz="2000" dirty="0">
                <a:hlinkClick r:id="rId9" action="ppaction://hlinkpres?slideindex=1&amp;slidetitle="/>
              </a:rPr>
              <a:t>La récolte du nectar et ses incidences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E628E3-C746-4511-BE83-FD32CCEF4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5117" y="-2637"/>
            <a:ext cx="5653017" cy="68580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6 mars</a:t>
            </a:r>
          </a:p>
          <a:p>
            <a:pPr marL="0" indent="0">
              <a:buNone/>
            </a:pPr>
            <a:r>
              <a:rPr lang="fr-FR" sz="2000" dirty="0"/>
              <a:t>08 </a:t>
            </a:r>
            <a:r>
              <a:rPr lang="fr-FR" sz="2000" dirty="0">
                <a:hlinkClick r:id="rId10" action="ppaction://hlinkpres?slideindex=1&amp;slidetitle="/>
              </a:rPr>
              <a:t>De l’œuf à l’abeille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09 </a:t>
            </a:r>
            <a:r>
              <a:rPr lang="fr-FR" sz="2000" dirty="0">
                <a:hlinkClick r:id="rId11" action="ppaction://hlinkpres?slideindex=1&amp;slidetitle="/>
              </a:rPr>
              <a:t>Evolution de la colonie sur une année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10 </a:t>
            </a:r>
            <a:r>
              <a:rPr lang="fr-FR" sz="2000" dirty="0">
                <a:hlinkClick r:id="rId12" action="ppaction://hlinkpres?slideindex=1&amp;slidetitle="/>
              </a:rPr>
              <a:t>L’emplacement du rucher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11 </a:t>
            </a:r>
            <a:r>
              <a:rPr lang="fr-FR" sz="2000" dirty="0">
                <a:hlinkClick r:id="rId13" action="ppaction://hlinkpres?slideindex=1&amp;slidetitle="/>
              </a:rPr>
              <a:t>Où est la reine ?</a:t>
            </a:r>
            <a:endParaRPr lang="fr-FR" sz="2000" dirty="0"/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20 mars</a:t>
            </a:r>
          </a:p>
          <a:p>
            <a:pPr marL="0" indent="0">
              <a:buNone/>
            </a:pPr>
            <a:r>
              <a:rPr lang="fr-FR" sz="2000" dirty="0"/>
              <a:t>12 </a:t>
            </a:r>
            <a:r>
              <a:rPr lang="fr-FR" sz="2000" dirty="0">
                <a:hlinkClick r:id="rId14" action="ppaction://hlinkpres?slideindex=1&amp;slidetitle="/>
              </a:rPr>
              <a:t>Le matériel et la caisse à outils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13 </a:t>
            </a:r>
            <a:r>
              <a:rPr lang="fr-FR" sz="2000" dirty="0">
                <a:hlinkClick r:id="rId15" action="ppaction://hlinkpres?slideindex=1&amp;slidetitle="/>
              </a:rPr>
              <a:t>La conduite de la ruche 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14 </a:t>
            </a:r>
            <a:r>
              <a:rPr lang="fr-FR" sz="2000" dirty="0">
                <a:hlinkClick r:id="rId16" action="ppaction://hlinkpres?slideindex=1&amp;slidetitle="/>
              </a:rPr>
              <a:t>Récolter un essaim sauvage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15 </a:t>
            </a:r>
            <a:r>
              <a:rPr lang="fr-FR" sz="2000" dirty="0">
                <a:hlinkClick r:id="rId17" action="ppaction://hlinkpres?slideindex=1&amp;slidetitle="/>
              </a:rPr>
              <a:t>Monter une cire</a:t>
            </a:r>
            <a:endParaRPr lang="fr-FR" sz="2000" dirty="0"/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3 avril</a:t>
            </a:r>
          </a:p>
          <a:p>
            <a:pPr marL="0" indent="0">
              <a:buNone/>
            </a:pPr>
            <a:r>
              <a:rPr lang="fr-FR" sz="2000" dirty="0"/>
              <a:t>16 </a:t>
            </a:r>
            <a:r>
              <a:rPr lang="fr-FR" sz="2000" dirty="0">
                <a:hlinkClick r:id="rId18" action="ppaction://hlinkpres?slideindex=1&amp;slidetitle="/>
              </a:rPr>
              <a:t>Le sanitaire : maladies et prophylaxie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17 Programme : pratique 1</a:t>
            </a:r>
            <a:r>
              <a:rPr lang="fr-FR" sz="2000" baseline="30000" dirty="0"/>
              <a:t>ère</a:t>
            </a:r>
            <a:r>
              <a:rPr lang="fr-FR" sz="2000" dirty="0"/>
              <a:t> année</a:t>
            </a:r>
          </a:p>
        </p:txBody>
      </p:sp>
    </p:spTree>
    <p:extLst>
      <p:ext uri="{BB962C8B-B14F-4D97-AF65-F5344CB8AC3E}">
        <p14:creationId xmlns:p14="http://schemas.microsoft.com/office/powerpoint/2010/main" val="19172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dèle de conception Hexagonal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4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892330_TF03460519" id="{3EFA340E-2BF0-4255-8B74-3C349EB5C332}" vid="{97877A77-8283-497A-A5B0-D4FDA6D7AF84}"/>
    </a:ext>
  </a:extLst>
</a:theme>
</file>

<file path=ppt/theme/theme2.xml><?xml version="1.0" encoding="utf-8"?>
<a:theme xmlns:a="http://schemas.openxmlformats.org/drawingml/2006/main" name="Thème Off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427FAC-CD3A-494C-985C-09E26C5EA507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40262f94-9f35-4ac3-9a90-690165a166b7"/>
    <ds:schemaRef ds:uri="a4f35948-e619-41b3-aa29-22878b09cfd2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5ED73A5-C2D2-4D49-BB89-167E8E32C9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1D6E40-F509-498A-BF02-00C895783B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Diapositives de conception Hexagonal</Template>
  <TotalTime>7106</TotalTime>
  <Words>382</Words>
  <Application>Microsoft Office PowerPoint</Application>
  <PresentationFormat>Personnalisé</PresentationFormat>
  <Paragraphs>90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Euphemia</vt:lpstr>
      <vt:lpstr>Palatino Linotype</vt:lpstr>
      <vt:lpstr>Modèle de conception Hexagonal</vt:lpstr>
      <vt:lpstr>C.E.T.A  Abeille Noire de l’Orne</vt:lpstr>
      <vt:lpstr>Présentation PowerPoint</vt:lpstr>
      <vt:lpstr>Présentation PowerPoint</vt:lpstr>
      <vt:lpstr>Ce à quoi vous avez  échappé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Disposition Titre</dc:title>
  <dc:creator>Gérard Corvée</dc:creator>
  <cp:lastModifiedBy>Gérard Corvée</cp:lastModifiedBy>
  <cp:revision>46</cp:revision>
  <cp:lastPrinted>2020-12-01T08:33:48Z</cp:lastPrinted>
  <dcterms:created xsi:type="dcterms:W3CDTF">2020-11-30T11:41:29Z</dcterms:created>
  <dcterms:modified xsi:type="dcterms:W3CDTF">2020-12-14T15:11:33Z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