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82" r:id="rId2"/>
    <p:sldId id="284" r:id="rId3"/>
    <p:sldId id="285" r:id="rId4"/>
    <p:sldId id="286" r:id="rId5"/>
    <p:sldId id="287" r:id="rId6"/>
    <p:sldId id="299" r:id="rId7"/>
    <p:sldId id="300" r:id="rId8"/>
    <p:sldId id="301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743" autoAdjust="0"/>
  </p:normalViewPr>
  <p:slideViewPr>
    <p:cSldViewPr>
      <p:cViewPr varScale="1">
        <p:scale>
          <a:sx n="78" d="100"/>
          <a:sy n="78" d="100"/>
        </p:scale>
        <p:origin x="42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172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252FF3D-A6D2-4FE6-B69A-7B2090170F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8946107-35AD-4E45-B985-62174A9ADA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01205-2B71-4057-AEDC-4F56EDA3E779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92BABE-6524-4842-8C95-16F614DDA8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C4B706-C517-4E15-9A7D-940B4B6898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964C9-32F6-4CF2-A955-43D10FE3AB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950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04AF5-AFE6-4C11-BC23-626B73E0AFE1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519BD-C802-4788-9EB3-CB41FF0F8C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437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ciete.com/glossaire/institut-national-de-la-statistique-et-des-etudes-economiques-insee-141.htm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societe.com/glossaire/personnalite-morale-101.html" TargetMode="External"/><Relationship Id="rId4" Type="http://schemas.openxmlformats.org/officeDocument/2006/relationships/hyperlink" Target="https://www.societe.com/glossaire/numero-siren-95.html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Tri_s%C3%A9lecti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r.wikipedia.org/wiki/Eco-Emballages#cite_note-6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Fiche à donner : Obligations légales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519BD-C802-4788-9EB3-CB41FF0F8CF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040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232A34"/>
                </a:solidFill>
                <a:effectLst/>
                <a:latin typeface="Roboto-Regular-webfont"/>
              </a:rPr>
              <a:t>Le numéro SIRET (Système Informatique pour le Répertoire des Entreprises sur le Territoire) est un identifiant composé de 14 chiffres attribué par </a:t>
            </a:r>
            <a:r>
              <a:rPr lang="fr-FR" b="0" i="0" u="none" strike="noStrike" dirty="0">
                <a:solidFill>
                  <a:srgbClr val="2091DE"/>
                </a:solidFill>
                <a:effectLst/>
                <a:latin typeface="Roboto-Regular-webfont"/>
                <a:hlinkClick r:id="rId3"/>
              </a:rPr>
              <a:t>l'INSEE</a:t>
            </a:r>
            <a:r>
              <a:rPr lang="fr-FR" b="0" i="0" dirty="0">
                <a:solidFill>
                  <a:srgbClr val="232A34"/>
                </a:solidFill>
                <a:effectLst/>
                <a:latin typeface="Roboto-Regular-webfont"/>
              </a:rPr>
              <a:t> à chaque entreprise. Il se compose d'une première série de chiffres qui correspond au </a:t>
            </a:r>
            <a:r>
              <a:rPr lang="fr-FR" b="0" i="0" u="none" strike="noStrike" dirty="0">
                <a:solidFill>
                  <a:srgbClr val="2091DE"/>
                </a:solidFill>
                <a:effectLst/>
                <a:latin typeface="Roboto-Regular-webfont"/>
                <a:hlinkClick r:id="rId4"/>
              </a:rPr>
              <a:t>numéro SIREN</a:t>
            </a:r>
            <a:r>
              <a:rPr lang="fr-FR" b="0" i="0" dirty="0">
                <a:solidFill>
                  <a:srgbClr val="232A34"/>
                </a:solidFill>
                <a:effectLst/>
                <a:latin typeface="Roboto-Regular-webfont"/>
              </a:rPr>
              <a:t> , la deuxième partie de quatre chiffres est appelée NIC (Numéro Interne de Classement). Dans ce système, une entreprise disposant de plusieurs établissements se voit attribuer plusieurs numéros SIRET.</a:t>
            </a:r>
          </a:p>
          <a:p>
            <a:r>
              <a:rPr lang="fr-FR" b="0" i="0" dirty="0">
                <a:solidFill>
                  <a:srgbClr val="232A34"/>
                </a:solidFill>
                <a:effectLst/>
                <a:latin typeface="Roboto-Regular-webfont"/>
              </a:rPr>
              <a:t>Le numéro SIREN (Système Informatique du Répertoire des Entreprises) est un identifiant de neuf chiffres attribué par </a:t>
            </a:r>
            <a:r>
              <a:rPr lang="fr-FR" b="0" i="0" u="none" strike="noStrike" dirty="0">
                <a:solidFill>
                  <a:srgbClr val="2091DE"/>
                </a:solidFill>
                <a:effectLst/>
                <a:latin typeface="Roboto-Regular-webfont"/>
                <a:hlinkClick r:id="rId3"/>
              </a:rPr>
              <a:t>l'INSEE</a:t>
            </a:r>
            <a:r>
              <a:rPr lang="fr-FR" b="0" i="0" dirty="0">
                <a:solidFill>
                  <a:srgbClr val="232A34"/>
                </a:solidFill>
                <a:effectLst/>
                <a:latin typeface="Roboto-Regular-webfont"/>
              </a:rPr>
              <a:t> à chaque unité légale : </a:t>
            </a:r>
            <a:r>
              <a:rPr lang="fr-FR" b="0" i="0" u="none" strike="noStrike" dirty="0">
                <a:solidFill>
                  <a:srgbClr val="2091DE"/>
                </a:solidFill>
                <a:effectLst/>
                <a:latin typeface="Roboto-Regular-webfont"/>
                <a:hlinkClick r:id="rId5"/>
              </a:rPr>
              <a:t>personne morale</a:t>
            </a:r>
            <a:r>
              <a:rPr lang="fr-FR" b="0" i="0" dirty="0">
                <a:solidFill>
                  <a:srgbClr val="232A34"/>
                </a:solidFill>
                <a:effectLst/>
                <a:latin typeface="Roboto-Regular-webfont"/>
              </a:rPr>
              <a:t> ou personne physique exerçant une activité économique. Le SIREN permet ainsi d'identifier une entreprise et reste valable tout au long de son existence.</a:t>
            </a:r>
          </a:p>
          <a:p>
            <a:pPr algn="just" fontAlgn="base"/>
            <a:r>
              <a:rPr lang="fr-FR" sz="1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Attention: </a:t>
            </a:r>
            <a:r>
              <a:rPr lang="fr-FR" sz="18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Après l’obtention du n° SIRET, vous pouvez être sollicités par différents organismes ,annuaires…ayant un aspect officiel vous demandant de régler des sommes</a:t>
            </a:r>
            <a:r>
              <a:rPr lang="fr-FR" sz="18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diverses</a:t>
            </a:r>
            <a:endParaRPr lang="fr-FR" sz="1800" dirty="0">
              <a:solidFill>
                <a:srgbClr val="FF0000"/>
              </a:solidFill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 fontAlgn="base"/>
            <a:r>
              <a:rPr lang="fr-FR" sz="18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: </a:t>
            </a:r>
            <a:r>
              <a:rPr lang="fr-FR" sz="1800" b="1" u="sng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NE REPONDEZ PAS et NE PAYEZ RIEN </a:t>
            </a:r>
            <a:endParaRPr lang="fr-FR" sz="1800" dirty="0">
              <a:solidFill>
                <a:srgbClr val="FF0000"/>
              </a:solidFill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519BD-C802-4788-9EB3-CB41FF0F8CF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42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Eco-Emballages a pour mission de répondre, au nom des entreprises avec lesquels il contracte, à leur obligation de contribuer financièrement à la collecte, au </a:t>
            </a:r>
            <a:r>
              <a:rPr lang="fr-FR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Tri sélectif"/>
              </a:rPr>
              <a:t>tri sélectif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et au retraitement des emballages ménagers que ces entreprises mettent sur le marché</a:t>
            </a:r>
            <a:r>
              <a:rPr lang="fr-FR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/>
              </a:rPr>
              <a:t>6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À ce titre,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Éco-Emballages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perçoit des contributions financières de la part des entreprises et soutient financièrement les acteurs du dispositif de collecte, de tri et de recyclages.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519BD-C802-4788-9EB3-CB41FF0F8CF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381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dirty="0"/>
              <a:t>Modifiez le style des sous-titres du masque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eaLnBrk="1" latinLnBrk="0" hangingPunct="1"/>
            <a:r>
              <a:rPr lang="fr-FR" dirty="0"/>
              <a:t>Modifiez les styles du texte du masque</a:t>
            </a:r>
          </a:p>
          <a:p>
            <a:pPr lvl="1" eaLnBrk="1" latinLnBrk="0" hangingPunct="1"/>
            <a:r>
              <a:rPr lang="fr-FR" dirty="0"/>
              <a:t>Deuxième niveau</a:t>
            </a:r>
          </a:p>
          <a:p>
            <a:pPr lvl="2" eaLnBrk="1" latinLnBrk="0" hangingPunct="1"/>
            <a:r>
              <a:rPr lang="fr-FR" dirty="0"/>
              <a:t>Troisième niveau</a:t>
            </a:r>
          </a:p>
          <a:p>
            <a:pPr lvl="3" eaLnBrk="1" latinLnBrk="0" hangingPunct="1"/>
            <a:r>
              <a:rPr lang="fr-FR" dirty="0"/>
              <a:t>Quatrième niveau</a:t>
            </a:r>
          </a:p>
          <a:p>
            <a:pPr lvl="4" eaLnBrk="1" latinLnBrk="0" hangingPunct="1"/>
            <a:r>
              <a:rPr lang="fr-FR" dirty="0"/>
              <a:t>Cinquième niveau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  <a:prstGeom prst="rect">
            <a:avLst/>
          </a:prstGeo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lumMod val="2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kumimoji="0" lang="fr-FR" dirty="0"/>
              <a:t>Modifiez le style du titre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  <a:prstGeom prst="rect">
            <a:avLst/>
          </a:prstGeo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25000"/>
                  </a:schemeClr>
                </a:solidFill>
              </a:defRPr>
            </a:lvl1pPr>
          </a:lstStyle>
          <a:p>
            <a:r>
              <a:rPr kumimoji="0" lang="fr-FR" dirty="0"/>
              <a:t>Modifiez le style du titre</a:t>
            </a:r>
            <a:endParaRPr kumimoji="0"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dirty="0"/>
              <a:t>Modifiez les styles du texte du masque</a:t>
            </a:r>
          </a:p>
          <a:p>
            <a:pPr lvl="1" eaLnBrk="1" latinLnBrk="0" hangingPunct="1"/>
            <a:r>
              <a:rPr lang="fr-FR" dirty="0"/>
              <a:t>Deuxième niveau</a:t>
            </a:r>
          </a:p>
          <a:p>
            <a:pPr lvl="2" eaLnBrk="1" latinLnBrk="0" hangingPunct="1"/>
            <a:r>
              <a:rPr lang="fr-FR" dirty="0"/>
              <a:t>Troisième niveau</a:t>
            </a:r>
          </a:p>
          <a:p>
            <a:pPr lvl="3" eaLnBrk="1" latinLnBrk="0" hangingPunct="1"/>
            <a:r>
              <a:rPr lang="fr-FR" dirty="0"/>
              <a:t>Quatrième niveau</a:t>
            </a:r>
          </a:p>
          <a:p>
            <a:pPr lvl="4" eaLnBrk="1" latinLnBrk="0" hangingPunct="1"/>
            <a:r>
              <a:rPr lang="fr-FR" dirty="0"/>
              <a:t>Cinquième niveau</a:t>
            </a:r>
            <a:endParaRPr kumimoji="0"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accent1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kumimoji="0" lang="fr-FR" dirty="0"/>
              <a:t>Modifiez le style du titre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25000"/>
                  </a:schemeClr>
                </a:solidFill>
              </a:defRPr>
            </a:lvl1pPr>
          </a:lstStyle>
          <a:p>
            <a:r>
              <a:rPr kumimoji="0" lang="fr-FR" dirty="0"/>
              <a:t>Modifiez le style du titre</a:t>
            </a:r>
            <a:endParaRPr kumimoji="0"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lumMod val="25000"/>
                  </a:schemeClr>
                </a:solidFill>
              </a:defRPr>
            </a:lvl1pPr>
          </a:lstStyle>
          <a:p>
            <a:r>
              <a:rPr kumimoji="0" lang="fr-FR" dirty="0"/>
              <a:t>Modifiez le style du titre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  <a:prstGeom prst="rect">
            <a:avLst/>
          </a:prstGeo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>
                <a:solidFill>
                  <a:schemeClr val="accent1">
                    <a:lumMod val="25000"/>
                  </a:schemeClr>
                </a:solidFill>
              </a:defRPr>
            </a:lvl1pPr>
          </a:lstStyle>
          <a:p>
            <a:r>
              <a:rPr kumimoji="0" lang="fr-FR" dirty="0"/>
              <a:t>Modifiez le style du titre</a:t>
            </a:r>
            <a:endParaRPr kumimoji="0" lang="en-US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prstGeom prst="rect">
            <a:avLst/>
          </a:prstGeo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  <a:prstGeom prst="rect">
            <a:avLst/>
          </a:prstGeo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645FEBC8-0FA8-4355-8A0B-B06AA062978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/>
          <a:lstStyle/>
          <a:p>
            <a:fld id="{133A12A2-8072-4C25-8419-756ABA7C1CE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421CA8B6-88F4-4E11-84E8-2C3E2B24B9E4}"/>
              </a:ext>
            </a:extLst>
          </p:cNvPr>
          <p:cNvGrpSpPr/>
          <p:nvPr userDrawn="1"/>
        </p:nvGrpSpPr>
        <p:grpSpPr>
          <a:xfrm>
            <a:off x="-1" y="6399466"/>
            <a:ext cx="12200233" cy="401712"/>
            <a:chOff x="-1" y="6399466"/>
            <a:chExt cx="9150175" cy="401712"/>
          </a:xfrm>
          <a:solidFill>
            <a:srgbClr val="C00000"/>
          </a:solidFill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0FAEF32-01A6-4BEB-B50A-8E765A8B72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60F9CD8-CDA7-4332-BF63-E4BDE2CE2C06}"/>
                </a:ext>
              </a:extLst>
            </p:cNvPr>
            <p:cNvSpPr txBox="1"/>
            <p:nvPr userDrawn="1"/>
          </p:nvSpPr>
          <p:spPr>
            <a:xfrm>
              <a:off x="-1" y="6431846"/>
              <a:ext cx="874846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Législation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01-menu-general.pptx#-1,5,Pr&#233;sentation PowerPoin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>
              <a:latin typeface="Arial" pitchFamily="34" charset="0"/>
              <a:cs typeface="Arial" pitchFamily="34" charset="0"/>
            </a:endParaRP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Réglementation et déclarations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 idx="4294967295"/>
          </p:nvPr>
        </p:nvSpPr>
        <p:spPr>
          <a:xfrm>
            <a:off x="1981200" y="1340768"/>
            <a:ext cx="8229600" cy="1828800"/>
          </a:xfrm>
          <a:prstGeom prst="rect">
            <a:avLst/>
          </a:prstGeom>
        </p:spPr>
        <p:txBody>
          <a:bodyPr/>
          <a:lstStyle/>
          <a:p>
            <a:r>
              <a:rPr lang="fr-FR" sz="115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Législation</a:t>
            </a:r>
          </a:p>
        </p:txBody>
      </p:sp>
    </p:spTree>
    <p:extLst>
      <p:ext uri="{BB962C8B-B14F-4D97-AF65-F5344CB8AC3E}">
        <p14:creationId xmlns:p14="http://schemas.microsoft.com/office/powerpoint/2010/main" val="1157105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897DC0A-3637-4D49-92F0-1DF4E1D3816F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>
                <a:solidFill>
                  <a:schemeClr val="accent1">
                    <a:lumMod val="25000"/>
                  </a:schemeClr>
                </a:solidFill>
              </a:rPr>
              <a:t>L’apiculture est </a:t>
            </a:r>
            <a:br>
              <a:rPr lang="fr-FR" dirty="0">
                <a:solidFill>
                  <a:schemeClr val="accent1">
                    <a:lumMod val="25000"/>
                  </a:schemeClr>
                </a:solidFill>
              </a:rPr>
            </a:br>
            <a:r>
              <a:rPr lang="fr-FR" dirty="0">
                <a:solidFill>
                  <a:schemeClr val="accent1">
                    <a:lumMod val="25000"/>
                  </a:schemeClr>
                </a:solidFill>
              </a:rPr>
              <a:t>une activité agricole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338FD616-78CA-4A62-89D7-213A2E4563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sz="2400" dirty="0"/>
              <a:t>Respecter le code rural</a:t>
            </a:r>
          </a:p>
          <a:p>
            <a:r>
              <a:rPr lang="fr-FR" sz="2400" dirty="0"/>
              <a:t>Obligation de déclaration des ruches</a:t>
            </a:r>
          </a:p>
          <a:p>
            <a:r>
              <a:rPr lang="fr-FR" sz="2400" dirty="0"/>
              <a:t>Identification des ruchers</a:t>
            </a:r>
          </a:p>
          <a:p>
            <a:r>
              <a:rPr lang="fr-FR" sz="2400" dirty="0"/>
              <a:t>Le Siret </a:t>
            </a:r>
          </a:p>
          <a:p>
            <a:r>
              <a:rPr lang="fr-FR" sz="2400" dirty="0"/>
              <a:t>CERFA 13984</a:t>
            </a:r>
          </a:p>
          <a:p>
            <a:r>
              <a:rPr lang="fr-FR" sz="2400" dirty="0"/>
              <a:t>La taxe </a:t>
            </a:r>
            <a:r>
              <a:rPr lang="fr-FR" sz="2400" dirty="0" err="1"/>
              <a:t>éco-emballage</a:t>
            </a:r>
            <a:endParaRPr lang="fr-FR" sz="2400" dirty="0"/>
          </a:p>
          <a:p>
            <a:r>
              <a:rPr lang="fr-FR" sz="2400" dirty="0"/>
              <a:t>Déclaration fiscale</a:t>
            </a:r>
          </a:p>
          <a:p>
            <a:r>
              <a:rPr lang="fr-FR" sz="2400" dirty="0"/>
              <a:t>Déplacement des ruches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B10FB854-F735-46ED-9716-3BE302836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sz="2400" dirty="0"/>
              <a:t>L’assurances des ruches</a:t>
            </a:r>
          </a:p>
          <a:p>
            <a:r>
              <a:rPr lang="fr-FR" sz="2400" dirty="0"/>
              <a:t>Registre d’élevage</a:t>
            </a:r>
          </a:p>
          <a:p>
            <a:r>
              <a:rPr lang="fr-FR" sz="2400" dirty="0"/>
              <a:t>Cahier de miellerie</a:t>
            </a:r>
          </a:p>
          <a:p>
            <a:r>
              <a:rPr lang="fr-FR" sz="2400" dirty="0"/>
              <a:t>Etiquetage des miels</a:t>
            </a:r>
          </a:p>
          <a:p>
            <a:r>
              <a:rPr lang="fr-FR" sz="2400" dirty="0"/>
              <a:t>Enregistrement des ventes</a:t>
            </a:r>
          </a:p>
          <a:p>
            <a:r>
              <a:rPr lang="fr-FR" sz="2400" dirty="0"/>
              <a:t>Règlementation concernant les essaims sauvages</a:t>
            </a:r>
          </a:p>
          <a:p>
            <a:r>
              <a:rPr lang="fr-FR" sz="2400" dirty="0"/>
              <a:t>Organismes</a:t>
            </a:r>
          </a:p>
        </p:txBody>
      </p:sp>
    </p:spTree>
    <p:extLst>
      <p:ext uri="{BB962C8B-B14F-4D97-AF65-F5344CB8AC3E}">
        <p14:creationId xmlns:p14="http://schemas.microsoft.com/office/powerpoint/2010/main" val="77313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634BFDC-53AD-48BF-813F-052E6E9B5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Respecter le code rural</a:t>
            </a:r>
            <a:br>
              <a:rPr lang="fr-FR" sz="4400" dirty="0"/>
            </a:br>
            <a:endParaRPr lang="fr-FR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24839059-CF66-49B4-971F-B34C440D5A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pPr marL="137160" indent="0">
              <a:buNone/>
            </a:pPr>
            <a:r>
              <a:rPr lang="fr-FR" dirty="0"/>
              <a:t>Règles de distances vis-à-vis du voisinage</a:t>
            </a:r>
          </a:p>
          <a:p>
            <a:endParaRPr lang="fr-FR" dirty="0"/>
          </a:p>
          <a:p>
            <a:pPr marL="137160" indent="0">
              <a:buNone/>
            </a:pPr>
            <a:r>
              <a:rPr lang="fr-FR" dirty="0"/>
              <a:t>Identification du rucher</a:t>
            </a:r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AB9C8526-A3D9-4091-968F-D307CAF9AC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1901831"/>
            <a:ext cx="5384800" cy="392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3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E8DB5E-E652-46DF-83E6-5084D0F39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Obligation de déclaration des ruches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242B96-713F-44E9-AFC1-578B7B4519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pPr marL="137160" indent="0">
              <a:buNone/>
            </a:pPr>
            <a:r>
              <a:rPr lang="fr-FR" dirty="0"/>
              <a:t>Faire une déclaration de détention et d’emplacement de ruchers entre le 1</a:t>
            </a:r>
            <a:r>
              <a:rPr lang="fr-FR" baseline="30000" dirty="0"/>
              <a:t>er</a:t>
            </a:r>
            <a:r>
              <a:rPr lang="fr-FR" dirty="0"/>
              <a:t> septembre et le 31 décembre chaque année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0F61A66-7481-4F70-8E8F-D4FE9F391F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1834966"/>
            <a:ext cx="5384800" cy="405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3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0E99ED-0F11-4E18-A092-701E244A8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Identification des ruchers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009971-C4E5-4B36-9A61-153EE77ECC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137160" indent="0">
              <a:buNone/>
            </a:pPr>
            <a:r>
              <a:rPr lang="fr-FR" dirty="0"/>
              <a:t>NAPI ou numéro d’apiculteur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368C289-1E47-4D23-BCC2-3A1BA7A93C0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6040" y="1916832"/>
            <a:ext cx="4594873" cy="3447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728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92D766-5BCE-480B-BFBE-BD2C9D9EB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S.I.R.E.T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EC2B53-8C34-41FA-A543-0D08A4569A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fr-FR" dirty="0"/>
              <a:t>Dès qu’</a:t>
            </a:r>
            <a:r>
              <a:rPr lang="fr-FR" dirty="0" err="1"/>
              <a:t>ily</a:t>
            </a:r>
            <a:r>
              <a:rPr lang="fr-FR" dirty="0"/>
              <a:t> a activité économique c’est une obligation</a:t>
            </a:r>
          </a:p>
          <a:p>
            <a:pPr marL="137160" indent="0">
              <a:buNone/>
            </a:pPr>
            <a:r>
              <a:rPr lang="fr-FR" dirty="0"/>
              <a:t>14 chiffres</a:t>
            </a:r>
          </a:p>
          <a:p>
            <a:pPr marL="137160" indent="0">
              <a:buNone/>
            </a:pPr>
            <a:r>
              <a:rPr lang="fr-FR" dirty="0"/>
              <a:t>Obtention auprès du bureau des formalités de la chambre d’agriculture de votre lieu de résidence</a:t>
            </a:r>
          </a:p>
          <a:p>
            <a:pPr marL="137160" indent="0">
              <a:buNone/>
            </a:pPr>
            <a:r>
              <a:rPr lang="fr-FR" dirty="0"/>
              <a:t>Le SIREN correspond au 9 premiers chiffres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84B3B0AA-2D51-4897-9FBC-DE3E137820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51625" y="1910556"/>
            <a:ext cx="44767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14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5A0B1-6550-4A15-9362-070FCA8EE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CERFA 13984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1EF039-5D14-4E96-94A7-8463FF7309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r>
              <a:rPr lang="fr-FR" dirty="0"/>
              <a:t>Déclaration de manipulation de denrées alimentaires d’origine animales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F7BE007-B2A3-4E11-B634-A9E0E29932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92601" y="1600200"/>
            <a:ext cx="319479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07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8626C-0426-4A43-973F-0D73C2DD4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Taxe </a:t>
            </a:r>
            <a:r>
              <a:rPr lang="fr-FR" dirty="0" err="1"/>
              <a:t>éco-emballage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5C8EDB-823A-4A96-A219-243E155D34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fr-FR" dirty="0"/>
              <a:t>Perçue par CITEO</a:t>
            </a:r>
          </a:p>
          <a:p>
            <a:pPr marL="137160" indent="0">
              <a:buNone/>
            </a:pPr>
            <a:r>
              <a:rPr lang="fr-FR" b="0" i="0" dirty="0">
                <a:effectLst/>
                <a:latin typeface="Book Antiqua" panose="02040602050305030304" pitchFamily="18" charset="0"/>
              </a:rPr>
              <a:t>Entreprise privée agréée par l’État pour organiser, superviser et accompagner le recyclage des emballages ménagers en France.</a:t>
            </a:r>
          </a:p>
          <a:p>
            <a:pPr marL="137160" indent="0">
              <a:buNone/>
            </a:pPr>
            <a:endParaRPr lang="fr-FR" dirty="0">
              <a:latin typeface="Book Antiqua" panose="02040602050305030304" pitchFamily="18" charset="0"/>
            </a:endParaRPr>
          </a:p>
          <a:p>
            <a:pPr marL="137160" indent="0">
              <a:buNone/>
            </a:pPr>
            <a:r>
              <a:rPr lang="fr-FR" dirty="0">
                <a:latin typeface="Book Antiqua" panose="02040602050305030304" pitchFamily="18" charset="0"/>
              </a:rPr>
              <a:t>L’UAO collecte cette taxe liée au nombre de ruches</a:t>
            </a:r>
          </a:p>
        </p:txBody>
      </p:sp>
      <p:pic>
        <p:nvPicPr>
          <p:cNvPr id="1026" name="Picture 2" descr="logo de Eco-Emballages">
            <a:extLst>
              <a:ext uri="{FF2B5EF4-FFF2-40B4-BE49-F238E27FC236}">
                <a16:creationId xmlns:a16="http://schemas.microsoft.com/office/drawing/2014/main" id="{7078BDBD-F4B2-47C1-86CB-3DAC235C018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1988" y="3370628"/>
            <a:ext cx="4036024" cy="98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co-Emballages et Ecofolio deviennent Citeo | Eco-Emballages">
            <a:extLst>
              <a:ext uri="{FF2B5EF4-FFF2-40B4-BE49-F238E27FC236}">
                <a16:creationId xmlns:a16="http://schemas.microsoft.com/office/drawing/2014/main" id="{A5EF7EF4-0B01-4C26-861E-64B3BAC08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1417638"/>
            <a:ext cx="240030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800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F9E081-6E5F-4481-9DF7-3987BABA77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z="4400" dirty="0">
                <a:solidFill>
                  <a:schemeClr val="accent1">
                    <a:lumMod val="25000"/>
                  </a:schemeClr>
                </a:solidFill>
              </a:rPr>
              <a:t>Déclaration fiscale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D2204-F509-43B7-A472-920E55F5F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fr-FR" dirty="0"/>
              <a:t>Si vous faites moins de 82 200€ de chiffre d’affaire avec vos abeilles votre activité relève du micro-bénéfice agricole</a:t>
            </a:r>
          </a:p>
          <a:p>
            <a:pPr marL="137160" indent="0">
              <a:buNone/>
            </a:pPr>
            <a:r>
              <a:rPr lang="fr-FR" dirty="0"/>
              <a:t>Micro BA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CBAFA6-BA2E-4AD2-8B46-A1C35EB35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0" y="3429000"/>
            <a:ext cx="7048500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29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69EF1-0687-4582-A5CF-68E8401E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Déplacement des ruches</a:t>
            </a:r>
            <a:br>
              <a:rPr lang="fr-FR" sz="4400" dirty="0"/>
            </a:b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5DC86C7-1E84-415E-9526-6517C9DA55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r>
              <a:rPr lang="fr-FR" dirty="0"/>
              <a:t>Dans le département, ou vers un autre département?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E97BCAC-BF3D-4327-AC3F-8E892C0987F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6150" y="1600201"/>
            <a:ext cx="5295233" cy="353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188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2CC2-13CD-4380-A6B2-8BA181B22D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dirty="0">
                <a:solidFill>
                  <a:schemeClr val="accent1">
                    <a:lumMod val="25000"/>
                  </a:schemeClr>
                </a:solidFill>
              </a:rPr>
              <a:t>Transhumances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1906CFD-E19E-4DB4-9487-B10EEF733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268760"/>
            <a:ext cx="47625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F2197C22-18E2-4405-A85D-5C5C589E64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8" y="3140968"/>
            <a:ext cx="474345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602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C559CE-5E3C-4899-A2DC-98E211F71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L’assurances des ruches</a:t>
            </a:r>
            <a:br>
              <a:rPr lang="fr-FR" sz="4400" dirty="0"/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EA7CB8-ED72-4CDA-8D48-7E1511A6BA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fr-FR" dirty="0"/>
              <a:t>Vous êtes responsables des dégâts qui peuvent être fait par vos animaux à des tiers</a:t>
            </a:r>
          </a:p>
          <a:p>
            <a:endParaRPr lang="fr-FR" dirty="0"/>
          </a:p>
          <a:p>
            <a:pPr marL="137160" indent="0">
              <a:buNone/>
            </a:pPr>
            <a:r>
              <a:rPr lang="fr-FR" dirty="0"/>
              <a:t>Vous pouvez vous couvrir pour les aléas dont seraient victimes vos ruches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3F8B15F7-860D-40AE-A4D8-D4D421A211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35547" y="3717033"/>
            <a:ext cx="3415077" cy="22244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EA9C8C6-21C9-40D3-A10D-94F5EF771851}"/>
              </a:ext>
            </a:extLst>
          </p:cNvPr>
          <p:cNvSpPr txBox="1"/>
          <p:nvPr/>
        </p:nvSpPr>
        <p:spPr>
          <a:xfrm>
            <a:off x="7090544" y="5941497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Rucher du CETA en 2020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7F683E5-546B-4B65-B482-34136CA48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224" y="1468039"/>
            <a:ext cx="1996977" cy="193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78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71A7B-6E4E-41F7-990F-73A95FE24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Registre d’élevage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450B8F-1ED9-4DB6-BCDC-19A2FC11D9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fr-FR" dirty="0"/>
              <a:t>Obligatoire quelques soient les animaux que l’on vend ou dont on vend les produits.</a:t>
            </a:r>
          </a:p>
          <a:p>
            <a:endParaRPr lang="fr-FR" dirty="0"/>
          </a:p>
          <a:p>
            <a:pPr marL="137160" indent="0">
              <a:buNone/>
            </a:pPr>
            <a:r>
              <a:rPr lang="fr-FR" dirty="0"/>
              <a:t>La traçabilité de vos actions est importante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C1ADEC1-836D-4694-A776-30B426B828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96271" y="1600200"/>
            <a:ext cx="318745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74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BBBD3-012A-4726-8938-AC194BE5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Cahier de miellerie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2DC14E-E46D-49BC-BF0D-51DDC956F3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r>
              <a:rPr lang="fr-FR" dirty="0"/>
              <a:t>Obligatoire dès lors que l’on commercialise son miel.</a:t>
            </a:r>
          </a:p>
          <a:p>
            <a:pPr marL="137160" indent="0">
              <a:buNone/>
            </a:pPr>
            <a:r>
              <a:rPr lang="fr-FR" dirty="0"/>
              <a:t>La traçabilité de vos miels est importante</a:t>
            </a:r>
          </a:p>
          <a:p>
            <a:pPr marL="137160" indent="0">
              <a:buNone/>
            </a:pP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7E7C779-1366-42C7-A503-F68A5CA4BD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0955" y="1600201"/>
            <a:ext cx="320109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35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806E2-5BDA-4546-8391-63572F09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Etiquetage des miels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6E8627-675C-44CD-B5B5-F1D1C244B0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fr-FR" dirty="0"/>
              <a:t>Nom de l’apiculteur</a:t>
            </a:r>
          </a:p>
          <a:p>
            <a:pPr marL="137160" indent="0">
              <a:buNone/>
            </a:pPr>
            <a:r>
              <a:rPr lang="fr-FR" dirty="0"/>
              <a:t>Son adresse</a:t>
            </a:r>
          </a:p>
          <a:p>
            <a:pPr marL="137160" indent="0">
              <a:buNone/>
            </a:pPr>
            <a:r>
              <a:rPr lang="fr-FR" dirty="0"/>
              <a:t>Le poids net du pot</a:t>
            </a:r>
          </a:p>
          <a:p>
            <a:pPr marL="137160" indent="0">
              <a:buNone/>
            </a:pPr>
            <a:r>
              <a:rPr lang="fr-FR" dirty="0"/>
              <a:t>L’identification du produit</a:t>
            </a:r>
          </a:p>
          <a:p>
            <a:pPr marL="137160" indent="0">
              <a:buNone/>
            </a:pPr>
            <a:r>
              <a:rPr lang="fr-FR" dirty="0"/>
              <a:t>N° du lot</a:t>
            </a:r>
          </a:p>
          <a:p>
            <a:pPr marL="137160" indent="0">
              <a:buNone/>
            </a:pPr>
            <a:r>
              <a:rPr lang="fr-FR" dirty="0"/>
              <a:t>Le pays d’origine</a:t>
            </a:r>
          </a:p>
          <a:p>
            <a:pPr marL="137160" indent="0">
              <a:buNone/>
            </a:pPr>
            <a:r>
              <a:rPr lang="fr-FR" dirty="0"/>
              <a:t>La date de péremption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E197F30-E1E8-4E06-8B6F-1CAA2CA8FD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27018" y="1600200"/>
            <a:ext cx="452596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0B83F1-407D-485B-A954-0675CFF53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Enregistrement des ventes</a:t>
            </a:r>
            <a:br>
              <a:rPr lang="fr-FR" sz="4400" dirty="0"/>
            </a:b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FBD66EF-DBED-44E4-B57C-035487F896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Un simple cahier fait l’affaire.</a:t>
            </a:r>
          </a:p>
          <a:p>
            <a:endParaRPr lang="fr-FR" dirty="0"/>
          </a:p>
          <a:p>
            <a:r>
              <a:rPr lang="fr-FR" dirty="0"/>
              <a:t>Le total de vos ventes sera à déclarer pour que les services fiscaux calculent votre revenu Micro BA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8E11547B-ECA7-46FF-A3FD-E0C284BBDC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1638872"/>
            <a:ext cx="5384800" cy="444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5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31E027-2A11-434E-9D83-13C0D501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Règlementation concernant les essaims sauvages</a:t>
            </a:r>
            <a:br>
              <a:rPr lang="fr-FR" sz="4400" dirty="0"/>
            </a:br>
            <a:endParaRPr lang="fr-FR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6644FF6-B34E-430C-99B8-855350AAC31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7000" y="2434431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CC0AA92-E6C0-42EA-AB51-EE10D26622E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3587" y="2434431"/>
            <a:ext cx="35528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964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61369-59AE-4741-9682-688A04B1417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z="4400" dirty="0">
                <a:solidFill>
                  <a:schemeClr val="accent1">
                    <a:lumMod val="25000"/>
                  </a:schemeClr>
                </a:solidFill>
              </a:rPr>
              <a:t>Organismes et </a:t>
            </a:r>
            <a:r>
              <a:rPr lang="fr-FR" sz="4400" dirty="0" err="1">
                <a:solidFill>
                  <a:schemeClr val="accent1">
                    <a:lumMod val="25000"/>
                  </a:schemeClr>
                </a:solidFill>
              </a:rPr>
              <a:t>adminstrations</a:t>
            </a:r>
            <a:br>
              <a:rPr lang="fr-FR" sz="4400" dirty="0">
                <a:solidFill>
                  <a:schemeClr val="accent1">
                    <a:lumMod val="25000"/>
                  </a:schemeClr>
                </a:solidFill>
              </a:rPr>
            </a:br>
            <a:endParaRPr lang="fr-FR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59B02BC-4E01-47F3-B664-D59A59478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528" y="1600200"/>
            <a:ext cx="8496944" cy="4709160"/>
          </a:xfrm>
        </p:spPr>
        <p:txBody>
          <a:bodyPr/>
          <a:lstStyle/>
          <a:p>
            <a:pPr marL="0" indent="0" algn="ctr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Nationales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S.N.A 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: Syndicat National d’Apiculture ( notre syndicat de tutelle)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U.N.A.F :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Union Nationale des Apiculteurs Français  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F.N.O.S.A.D :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Fédération Nationale des Organismes Sanitaires Apicoles Départementaux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ANAERCEA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: association des éleveurs de reines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ITSAP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: Institut technique de l’abeille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FNGTA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: Fédération des groupements techniques apicole</a:t>
            </a:r>
          </a:p>
          <a:p>
            <a:pPr marL="137160" indent="0" algn="ctr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Départementales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D.D.C.S.P.P :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Anciennement services vétérinaires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Chambre d’agriculture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M.S.A : 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mutualité sociale agricole</a:t>
            </a:r>
          </a:p>
          <a:p>
            <a:pPr marL="0" indent="0">
              <a:buNone/>
            </a:pPr>
            <a:endParaRPr lang="fr-FR" sz="16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Union Apicole Ornaise</a:t>
            </a:r>
            <a:br>
              <a:rPr lang="fr-FR" sz="1600" dirty="0">
                <a:latin typeface="Arial" pitchFamily="34" charset="0"/>
                <a:cs typeface="Arial" pitchFamily="34" charset="0"/>
              </a:rPr>
            </a:br>
            <a:r>
              <a:rPr lang="fr-FR" sz="1600" b="1" dirty="0">
                <a:latin typeface="Arial" pitchFamily="34" charset="0"/>
                <a:cs typeface="Arial" pitchFamily="34" charset="0"/>
              </a:rPr>
              <a:t>Centre d’Etudes Techniques Apicoles 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: Abeille Noire de l’Orne</a:t>
            </a:r>
          </a:p>
          <a:p>
            <a:pPr marL="0" indent="0">
              <a:buNone/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G.D.S.C.O :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Groupement de Défense Sanitaire de Cheptel Ornais </a:t>
            </a:r>
          </a:p>
          <a:p>
            <a:pPr marL="0" indent="0">
              <a:buNone/>
            </a:pPr>
            <a:endParaRPr lang="fr-FR" sz="1600" dirty="0">
              <a:latin typeface="Arial" pitchFamily="34" charset="0"/>
              <a:cs typeface="Arial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633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46D021-8E88-4F58-BEC6-1F9D65E1C5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dirty="0">
                <a:hlinkClick r:id="rId2" action="ppaction://hlinkpres?slideindex=5&amp;slidetitle=Présentation PowerPoint"/>
              </a:rPr>
              <a:t>Retour au menu général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F30CE7-3EED-46BC-B73F-2EF4833F3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fr-FR" sz="4800" b="1" dirty="0"/>
              <a:t>Téléchargez </a:t>
            </a:r>
            <a:br>
              <a:rPr lang="fr-FR" sz="4800" b="1" dirty="0"/>
            </a:br>
            <a:r>
              <a:rPr lang="fr-FR" sz="4800" b="1" dirty="0"/>
              <a:t>le registre d’élevage:</a:t>
            </a:r>
          </a:p>
          <a:p>
            <a:pPr algn="ctr"/>
            <a:endParaRPr lang="fr-FR" sz="4800" b="1" dirty="0"/>
          </a:p>
          <a:p>
            <a:pPr marL="137160" indent="0" algn="ctr">
              <a:buNone/>
            </a:pPr>
            <a:r>
              <a:rPr lang="fr-FR" sz="4800" b="1" dirty="0"/>
              <a:t>www.u-a-o.info/doc-eleve/</a:t>
            </a:r>
          </a:p>
          <a:p>
            <a:pPr marL="137160" indent="0" algn="ctr">
              <a:buNone/>
            </a:pPr>
            <a:r>
              <a:rPr lang="fr-FR" sz="4800" b="1" dirty="0"/>
              <a:t>Registre-elevage-SCA.pdf</a:t>
            </a:r>
          </a:p>
          <a:p>
            <a:pPr marL="13716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1211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Nuances de gri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8189</TotalTime>
  <Words>767</Words>
  <Application>Microsoft Office PowerPoint</Application>
  <PresentationFormat>Grand écran</PresentationFormat>
  <Paragraphs>114</Paragraphs>
  <Slides>19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0" baseType="lpstr">
      <vt:lpstr>Arial</vt:lpstr>
      <vt:lpstr>Book Antiqua</vt:lpstr>
      <vt:lpstr>Calibri</vt:lpstr>
      <vt:lpstr>Calibri Light</vt:lpstr>
      <vt:lpstr>Georgia</vt:lpstr>
      <vt:lpstr>Roboto-Regular-webfont</vt:lpstr>
      <vt:lpstr>Times</vt:lpstr>
      <vt:lpstr>Wingdings</vt:lpstr>
      <vt:lpstr>Wingdings 2</vt:lpstr>
      <vt:lpstr>Wingdings 3</vt:lpstr>
      <vt:lpstr>Apex</vt:lpstr>
      <vt:lpstr>Législation</vt:lpstr>
      <vt:lpstr>L’apiculture est  une activité agricole</vt:lpstr>
      <vt:lpstr>Respecter le code rural </vt:lpstr>
      <vt:lpstr>Obligation de déclaration des ruches </vt:lpstr>
      <vt:lpstr>Identification des ruchers </vt:lpstr>
      <vt:lpstr>Le S.I.R.E.T</vt:lpstr>
      <vt:lpstr>CERFA 13984 </vt:lpstr>
      <vt:lpstr>Taxe éco-emballage</vt:lpstr>
      <vt:lpstr>Déclaration fiscale </vt:lpstr>
      <vt:lpstr>Déplacement des ruches </vt:lpstr>
      <vt:lpstr>Transhumances</vt:lpstr>
      <vt:lpstr>L’assurances des ruches </vt:lpstr>
      <vt:lpstr>Registre d’élevage </vt:lpstr>
      <vt:lpstr>Cahier de miellerie </vt:lpstr>
      <vt:lpstr>Etiquetage des miels </vt:lpstr>
      <vt:lpstr>Enregistrement des ventes </vt:lpstr>
      <vt:lpstr>Règlementation concernant les essaims sauvages </vt:lpstr>
      <vt:lpstr>Organismes et adminstrations </vt:lpstr>
      <vt:lpstr>Retour au menu général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 bien mener un élevage</dc:title>
  <dc:creator>Michèle Corvée</dc:creator>
  <cp:lastModifiedBy>Gérard Corvée</cp:lastModifiedBy>
  <cp:revision>99</cp:revision>
  <cp:lastPrinted>2015-01-20T19:30:18Z</cp:lastPrinted>
  <dcterms:created xsi:type="dcterms:W3CDTF">2014-12-04T19:04:02Z</dcterms:created>
  <dcterms:modified xsi:type="dcterms:W3CDTF">2020-12-28T12:12:26Z</dcterms:modified>
</cp:coreProperties>
</file>