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9" r:id="rId3"/>
    <p:sldId id="260" r:id="rId4"/>
    <p:sldId id="263" r:id="rId5"/>
    <p:sldId id="267" r:id="rId6"/>
    <p:sldId id="268" r:id="rId7"/>
    <p:sldId id="272" r:id="rId8"/>
    <p:sldId id="274" r:id="rId9"/>
    <p:sldId id="278" r:id="rId10"/>
    <p:sldId id="279" r:id="rId11"/>
    <p:sldId id="280" r:id="rId12"/>
    <p:sldId id="283" r:id="rId13"/>
    <p:sldId id="265" r:id="rId14"/>
    <p:sldId id="269" r:id="rId15"/>
    <p:sldId id="270" r:id="rId16"/>
    <p:sldId id="271" r:id="rId17"/>
    <p:sldId id="281" r:id="rId18"/>
    <p:sldId id="282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671" autoAdjust="0"/>
  </p:normalViewPr>
  <p:slideViewPr>
    <p:cSldViewPr>
      <p:cViewPr varScale="1">
        <p:scale>
          <a:sx n="91" d="100"/>
          <a:sy n="91" d="100"/>
        </p:scale>
        <p:origin x="13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98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6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E4980-A7C0-4B58-80AC-EA7B9713F67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A45E4-4B3E-4261-B062-411733099B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641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/>
              <a:t>Rapidement </a:t>
            </a:r>
          </a:p>
          <a:p>
            <a:endParaRPr lang="fr-FR" sz="2000" dirty="0"/>
          </a:p>
          <a:p>
            <a:r>
              <a:rPr lang="fr-FR" sz="2000" dirty="0"/>
              <a:t>L’abeille fait partie du règne animal ( plante – champignon) </a:t>
            </a:r>
            <a:r>
              <a:rPr lang="fr-FR" sz="2000" dirty="0">
                <a:solidFill>
                  <a:srgbClr val="FF0000"/>
                </a:solidFill>
              </a:rPr>
              <a:t>sans colonne vertébrale </a:t>
            </a:r>
          </a:p>
          <a:p>
            <a:r>
              <a:rPr lang="fr-FR" sz="2000" dirty="0"/>
              <a:t>Classée </a:t>
            </a:r>
            <a:r>
              <a:rPr lang="fr-FR" sz="2000" dirty="0">
                <a:solidFill>
                  <a:srgbClr val="FF0000"/>
                </a:solidFill>
              </a:rPr>
              <a:t>dans l’embranchement des arthropodes </a:t>
            </a:r>
            <a:r>
              <a:rPr lang="fr-FR" sz="2000" dirty="0"/>
              <a:t>avec les </a:t>
            </a:r>
            <a:r>
              <a:rPr lang="fr-FR" sz="2000" dirty="0" err="1"/>
              <a:t>arachnaides</a:t>
            </a:r>
            <a:r>
              <a:rPr lang="fr-FR" sz="2000" dirty="0"/>
              <a:t>: </a:t>
            </a:r>
          </a:p>
          <a:p>
            <a:r>
              <a:rPr lang="fr-FR" sz="2000" dirty="0"/>
              <a:t> qui possèdent </a:t>
            </a:r>
            <a:r>
              <a:rPr lang="fr-FR" sz="2000" dirty="0">
                <a:solidFill>
                  <a:srgbClr val="FF0000"/>
                </a:solidFill>
              </a:rPr>
              <a:t>un squelette externe </a:t>
            </a:r>
            <a:r>
              <a:rPr lang="fr-FR" sz="2000" dirty="0"/>
              <a:t>( pas de colonne vertébrale) et </a:t>
            </a:r>
            <a:r>
              <a:rPr lang="fr-FR" sz="2000" dirty="0">
                <a:solidFill>
                  <a:srgbClr val="FF0000"/>
                </a:solidFill>
              </a:rPr>
              <a:t>des pattes articulées </a:t>
            </a:r>
          </a:p>
          <a:p>
            <a:endParaRPr lang="fr-FR" sz="2000" dirty="0"/>
          </a:p>
          <a:p>
            <a:r>
              <a:rPr lang="fr-FR" sz="2000" dirty="0"/>
              <a:t>Fait partie des insectes qui ont </a:t>
            </a:r>
            <a:r>
              <a:rPr lang="fr-FR" sz="2000" dirty="0">
                <a:solidFill>
                  <a:srgbClr val="FF0000"/>
                </a:solidFill>
              </a:rPr>
              <a:t>6 pattes </a:t>
            </a:r>
            <a:r>
              <a:rPr lang="fr-FR" sz="2000" dirty="0"/>
              <a:t>- ce qui la différencie des insectes qui fabriquent du fil ( araignée) de ceux qui o paires d’ailes - nt mille pattes et ceux qui ont une carapace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8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/>
              <a:t>Un insecte donc……..</a:t>
            </a:r>
          </a:p>
          <a:p>
            <a:r>
              <a:rPr lang="fr-FR" sz="2000" dirty="0"/>
              <a:t>Pas d’insecticide dans la peinture – et dans le bois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574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93096"/>
          </a:xfrm>
        </p:spPr>
        <p:txBody>
          <a:bodyPr/>
          <a:lstStyle/>
          <a:p>
            <a:r>
              <a:rPr lang="fr-FR" sz="1800" b="1" dirty="0"/>
              <a:t>Lépidoptère : </a:t>
            </a:r>
            <a:r>
              <a:rPr lang="fr-FR" sz="1800" dirty="0"/>
              <a:t>ailes avec des écailles </a:t>
            </a:r>
          </a:p>
          <a:p>
            <a:r>
              <a:rPr lang="fr-FR" sz="1800" b="1" dirty="0"/>
              <a:t>Diptère </a:t>
            </a:r>
            <a:r>
              <a:rPr lang="fr-FR" sz="1800" dirty="0"/>
              <a:t>2 ailes antérieures pour voler 2 ailes postérieures réduites servent de balancier </a:t>
            </a:r>
          </a:p>
          <a:p>
            <a:r>
              <a:rPr lang="fr-FR" sz="1800" b="1" dirty="0"/>
              <a:t>Coléoptère </a:t>
            </a:r>
            <a:r>
              <a:rPr lang="fr-FR" sz="1800" dirty="0"/>
              <a:t>ailes cachées par les </a:t>
            </a:r>
            <a:r>
              <a:rPr lang="fr-FR" sz="1800" dirty="0" err="1"/>
              <a:t>hélytres</a:t>
            </a:r>
            <a:r>
              <a:rPr lang="fr-FR" sz="1800" dirty="0"/>
              <a:t> </a:t>
            </a:r>
          </a:p>
          <a:p>
            <a:r>
              <a:rPr lang="fr-FR" sz="1800" b="1" dirty="0"/>
              <a:t>Hémiptère : </a:t>
            </a:r>
            <a:r>
              <a:rPr lang="fr-FR" sz="1800" dirty="0"/>
              <a:t>deux paires d’ailes dont l’une en partie cornée est transformée en </a:t>
            </a:r>
            <a:r>
              <a:rPr lang="fr-FR" sz="1800" dirty="0" err="1"/>
              <a:t>hemièlytre</a:t>
            </a:r>
            <a:r>
              <a:rPr lang="fr-FR" sz="1800" dirty="0"/>
              <a:t> </a:t>
            </a:r>
          </a:p>
          <a:p>
            <a:r>
              <a:rPr lang="fr-FR" sz="1800" b="1" dirty="0"/>
              <a:t>Odonate : </a:t>
            </a:r>
            <a:r>
              <a:rPr lang="fr-FR" sz="1800" dirty="0"/>
              <a:t>ailes transparentes </a:t>
            </a:r>
          </a:p>
          <a:p>
            <a:r>
              <a:rPr lang="fr-FR" sz="1800" b="1" dirty="0" err="1"/>
              <a:t>Dermaptère</a:t>
            </a:r>
            <a:r>
              <a:rPr lang="fr-FR" sz="1800" b="1" dirty="0"/>
              <a:t> </a:t>
            </a:r>
            <a:r>
              <a:rPr lang="fr-FR" sz="1800" dirty="0"/>
              <a:t>ailes inférieures une fois repliées se plient ensuite en long comme un éventail </a:t>
            </a:r>
          </a:p>
          <a:p>
            <a:r>
              <a:rPr lang="fr-FR" sz="1800" b="1" dirty="0"/>
              <a:t>Éphémère </a:t>
            </a:r>
            <a:r>
              <a:rPr lang="fr-FR" sz="1800" dirty="0"/>
              <a:t>ailes antérieures larges et triangulaire ailes postérieures sont plus petites et plus arrondies </a:t>
            </a:r>
          </a:p>
          <a:p>
            <a:endParaRPr lang="fr-FR" sz="1800" b="1" dirty="0"/>
          </a:p>
          <a:p>
            <a:r>
              <a:rPr lang="fr-FR" sz="1800" b="1" dirty="0"/>
              <a:t>Hyménoptère :</a:t>
            </a:r>
          </a:p>
          <a:p>
            <a:endParaRPr lang="fr-FR" sz="1800" b="1" dirty="0"/>
          </a:p>
          <a:p>
            <a:r>
              <a:rPr lang="fr-FR" sz="1800" b="1" dirty="0" err="1"/>
              <a:t>Ptère</a:t>
            </a:r>
            <a:r>
              <a:rPr lang="fr-FR" sz="1800" dirty="0"/>
              <a:t> : aile </a:t>
            </a:r>
            <a:r>
              <a:rPr lang="fr-FR" sz="1800" b="1" dirty="0"/>
              <a:t>hymen:</a:t>
            </a:r>
            <a:r>
              <a:rPr lang="fr-FR" sz="1800" dirty="0"/>
              <a:t> se marie :hyménée: divinité grecque qui présidait au mariage :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211960"/>
            <a:ext cx="5486400" cy="4799013"/>
          </a:xfrm>
        </p:spPr>
        <p:txBody>
          <a:bodyPr/>
          <a:lstStyle/>
          <a:p>
            <a:r>
              <a:rPr lang="fr-FR" sz="2000" b="1" dirty="0"/>
              <a:t>Hyménoptère</a:t>
            </a:r>
            <a:r>
              <a:rPr lang="fr-FR" sz="2000" dirty="0"/>
              <a:t> : métamorphose complète – ailes reliées – parthénogénèse fréquente- pièces buccales type broyeur lécheur  </a:t>
            </a:r>
          </a:p>
          <a:p>
            <a:r>
              <a:rPr lang="fr-FR" sz="2000" b="1" dirty="0"/>
              <a:t>Aculéates</a:t>
            </a:r>
            <a:r>
              <a:rPr lang="fr-FR" sz="2000" dirty="0"/>
              <a:t> thorax séparé de l’abdomen par un pédoncule – aiguillon chez les femelles</a:t>
            </a:r>
          </a:p>
          <a:p>
            <a:r>
              <a:rPr lang="fr-FR" sz="2000" dirty="0"/>
              <a:t>Autres hyménoptères : insecte sans aiguillon </a:t>
            </a:r>
          </a:p>
          <a:p>
            <a:r>
              <a:rPr lang="fr-FR" sz="2000" b="1" dirty="0" err="1"/>
              <a:t>Apoidea</a:t>
            </a:r>
            <a:r>
              <a:rPr lang="fr-FR" sz="2000" dirty="0"/>
              <a:t>: abeilles en générales solitaires ou sociales nourriture pollen nectar </a:t>
            </a:r>
          </a:p>
          <a:p>
            <a:r>
              <a:rPr lang="fr-FR" sz="2000" dirty="0"/>
              <a:t>Sociale: collaborent – élève leur progéniture – présence de castes – chevauchement de générations qui s’assistent </a:t>
            </a:r>
          </a:p>
          <a:p>
            <a:r>
              <a:rPr lang="fr-FR" sz="2000" b="1" dirty="0" err="1"/>
              <a:t>Apidae</a:t>
            </a:r>
            <a:r>
              <a:rPr lang="fr-FR" sz="2000" dirty="0"/>
              <a:t> : insecte sociaux à langue longue </a:t>
            </a:r>
          </a:p>
          <a:p>
            <a:r>
              <a:rPr lang="fr-FR" sz="2000" b="1" dirty="0" err="1"/>
              <a:t>Andrenidae</a:t>
            </a:r>
            <a:r>
              <a:rPr lang="fr-FR" sz="2000" dirty="0"/>
              <a:t> : abeilles solitaires langue courte</a:t>
            </a:r>
          </a:p>
          <a:p>
            <a:r>
              <a:rPr lang="fr-FR" sz="2000" b="1" dirty="0" err="1"/>
              <a:t>Megachilidae</a:t>
            </a:r>
            <a:r>
              <a:rPr lang="fr-FR" sz="2000" dirty="0"/>
              <a:t> : abeilles solitaires langue longue </a:t>
            </a:r>
          </a:p>
          <a:p>
            <a:r>
              <a:rPr lang="fr-FR" sz="2000" b="1" dirty="0"/>
              <a:t>Apis </a:t>
            </a:r>
            <a:r>
              <a:rPr lang="fr-FR" sz="2000" dirty="0"/>
              <a:t>: colonies permanentes essaimage </a:t>
            </a:r>
          </a:p>
          <a:p>
            <a:endParaRPr lang="fr-FR" sz="20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394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Tous les êtres vivants doivent être désigné sans ambiguïté = </a:t>
            </a:r>
            <a:r>
              <a:rPr lang="fr-FR" sz="2000" b="1" dirty="0">
                <a:solidFill>
                  <a:srgbClr val="FF0000"/>
                </a:solidFill>
              </a:rPr>
              <a:t>règles internationales de nomenclature</a:t>
            </a:r>
            <a:r>
              <a:rPr lang="fr-FR" sz="2000" dirty="0"/>
              <a:t> : </a:t>
            </a:r>
            <a:r>
              <a:rPr lang="fr-FR" sz="2000" dirty="0" err="1"/>
              <a:t>binome</a:t>
            </a:r>
            <a:r>
              <a:rPr lang="fr-FR" sz="2000" dirty="0"/>
              <a:t> latin pour désigner chaque espèce </a:t>
            </a:r>
          </a:p>
          <a:p>
            <a:endParaRPr lang="fr-FR" sz="2000" dirty="0"/>
          </a:p>
          <a:p>
            <a:r>
              <a:rPr lang="fr-FR" sz="2000" dirty="0"/>
              <a:t>Pour l’abeille binôme Apis </a:t>
            </a:r>
            <a:r>
              <a:rPr lang="fr-FR" sz="2000" dirty="0" err="1"/>
              <a:t>mellifera</a:t>
            </a:r>
            <a:r>
              <a:rPr lang="fr-FR" sz="2000" dirty="0"/>
              <a:t> </a:t>
            </a:r>
          </a:p>
          <a:p>
            <a:endParaRPr lang="fr-FR" sz="2000" dirty="0"/>
          </a:p>
          <a:p>
            <a:r>
              <a:rPr lang="fr-FR" sz="2000" dirty="0"/>
              <a:t>Apis est le nom ( genre ) </a:t>
            </a:r>
          </a:p>
          <a:p>
            <a:endParaRPr lang="fr-FR" sz="2000" dirty="0"/>
          </a:p>
          <a:p>
            <a:r>
              <a:rPr lang="fr-FR" sz="2000" dirty="0" err="1"/>
              <a:t>Mellifera</a:t>
            </a:r>
            <a:r>
              <a:rPr lang="fr-FR" sz="2000" dirty="0"/>
              <a:t> marque l’espèce ( </a:t>
            </a:r>
            <a:r>
              <a:rPr lang="fr-FR" sz="2000" dirty="0" err="1"/>
              <a:t>linné</a:t>
            </a:r>
            <a:r>
              <a:rPr lang="fr-FR" sz="2000" dirty="0"/>
              <a:t>) </a:t>
            </a:r>
          </a:p>
          <a:p>
            <a:endParaRPr lang="fr-FR" sz="2000" dirty="0"/>
          </a:p>
          <a:p>
            <a:r>
              <a:rPr lang="fr-FR" sz="2000" dirty="0"/>
              <a:t>Pour l’abeille on utilise un troisième nom qui indique la sous espèce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BD107-0EC4-4E91-8EEF-2FA9DC500D9E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799013"/>
          </a:xfrm>
        </p:spPr>
        <p:txBody>
          <a:bodyPr>
            <a:noAutofit/>
          </a:bodyPr>
          <a:lstStyle/>
          <a:p>
            <a:r>
              <a:rPr lang="fr-FR" sz="1600" dirty="0" err="1"/>
              <a:t>Florea</a:t>
            </a:r>
            <a:r>
              <a:rPr lang="fr-FR" sz="1600" dirty="0"/>
              <a:t>: inde Malaisie java Bornéo(   uniquement  en plaine en dessous de  m réalise un seul rayon </a:t>
            </a:r>
          </a:p>
          <a:p>
            <a:endParaRPr lang="fr-FR" sz="1600" dirty="0"/>
          </a:p>
          <a:p>
            <a:r>
              <a:rPr lang="fr-FR" sz="1600" dirty="0" err="1"/>
              <a:t>Dorsata</a:t>
            </a:r>
            <a:r>
              <a:rPr lang="fr-FR" sz="1600" dirty="0"/>
              <a:t> Asie sud orientale ( inde sud de la chine philippine archipel indonésien</a:t>
            </a:r>
          </a:p>
          <a:p>
            <a:r>
              <a:rPr lang="fr-FR" sz="1600" dirty="0"/>
              <a:t>Réalise un seul rayon migrent à plus de </a:t>
            </a:r>
          </a:p>
          <a:p>
            <a:r>
              <a:rPr lang="fr-FR" sz="1600" dirty="0"/>
              <a:t> km pour trouver de la nourriture </a:t>
            </a:r>
          </a:p>
          <a:p>
            <a:endParaRPr lang="fr-FR" sz="1600" dirty="0"/>
          </a:p>
          <a:p>
            <a:r>
              <a:rPr lang="fr-FR" sz="1600" dirty="0" err="1"/>
              <a:t>Cerana</a:t>
            </a:r>
            <a:r>
              <a:rPr lang="fr-FR" sz="1600" dirty="0"/>
              <a:t> très proche de l’abeille européenne Asie orientale et méridionale </a:t>
            </a:r>
          </a:p>
          <a:p>
            <a:r>
              <a:rPr lang="fr-FR" sz="1600" dirty="0"/>
              <a:t>Peut s’élever dans des ruches – essaiment et désertent facilement le nid </a:t>
            </a:r>
          </a:p>
          <a:p>
            <a:r>
              <a:rPr lang="fr-FR" sz="1600" dirty="0"/>
              <a:t>Il y a MA présence de zones désertiques  deux groupes se sont différenciés et ont donnés deux espèces </a:t>
            </a:r>
            <a:r>
              <a:rPr lang="fr-FR" sz="1600" dirty="0" err="1"/>
              <a:t>cerana</a:t>
            </a:r>
            <a:r>
              <a:rPr lang="fr-FR" sz="1600" dirty="0"/>
              <a:t> et </a:t>
            </a:r>
            <a:r>
              <a:rPr lang="fr-FR" sz="1600" dirty="0" err="1"/>
              <a:t>mellifera</a:t>
            </a:r>
            <a:r>
              <a:rPr lang="fr-FR" sz="1600" dirty="0"/>
              <a:t> </a:t>
            </a:r>
          </a:p>
          <a:p>
            <a:endParaRPr lang="fr-FR" sz="1600" dirty="0"/>
          </a:p>
          <a:p>
            <a:r>
              <a:rPr lang="fr-FR" sz="1600" dirty="0" err="1"/>
              <a:t>Mellifera</a:t>
            </a:r>
            <a:r>
              <a:rPr lang="fr-FR" sz="1600" dirty="0"/>
              <a:t> </a:t>
            </a:r>
          </a:p>
          <a:p>
            <a:r>
              <a:rPr lang="fr-FR" sz="1600" dirty="0"/>
              <a:t>Seule espèce indigène en Europe et en Afrique  on la trouve dans d’autres contrées où elle a été introduite ( Amérique Australie  </a:t>
            </a:r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r>
              <a:rPr lang="fr-FR" sz="1600" dirty="0"/>
              <a:t>Espèce : donc  pas de croisement possible même en insémination artificielle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BD107-0EC4-4E91-8EEF-2FA9DC500D9E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944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Autofit/>
          </a:bodyPr>
          <a:lstStyle/>
          <a:p>
            <a:r>
              <a:rPr lang="fr-FR" sz="1400" dirty="0"/>
              <a:t>Ligustica : douceur recherchée – production importante de miel mais besoin d’être nourrie si miellée insuffisante </a:t>
            </a:r>
          </a:p>
          <a:p>
            <a:endParaRPr lang="fr-FR" sz="1400" dirty="0"/>
          </a:p>
          <a:p>
            <a:r>
              <a:rPr lang="fr-FR" sz="1400" dirty="0" err="1"/>
              <a:t>Carnica</a:t>
            </a:r>
            <a:r>
              <a:rPr lang="fr-FR" sz="1400" dirty="0"/>
              <a:t> : provenance d’Autrice de Carniole – forte tendance à essaimer – douce – hiverne facilement avec peu de réserves supplante </a:t>
            </a:r>
            <a:r>
              <a:rPr lang="fr-FR" sz="1400" dirty="0" err="1"/>
              <a:t>mellifera</a:t>
            </a:r>
            <a:r>
              <a:rPr lang="fr-FR" sz="1400" dirty="0"/>
              <a:t> </a:t>
            </a:r>
            <a:r>
              <a:rPr lang="fr-FR" sz="1400" dirty="0" err="1"/>
              <a:t>mellifera</a:t>
            </a:r>
            <a:r>
              <a:rPr lang="fr-FR" sz="1400" dirty="0"/>
              <a:t> en Autrice et en Allemagne </a:t>
            </a:r>
          </a:p>
          <a:p>
            <a:endParaRPr lang="fr-FR" sz="1400" dirty="0"/>
          </a:p>
          <a:p>
            <a:r>
              <a:rPr lang="fr-FR" sz="1400" dirty="0" err="1"/>
              <a:t>Caucasica</a:t>
            </a:r>
            <a:r>
              <a:rPr lang="fr-FR" sz="1400" dirty="0"/>
              <a:t> montagne du Caucase – couleur grise ( forte pilosité ) langue longue donc bonne butineuse pour les fleurs à corolle profonde </a:t>
            </a:r>
          </a:p>
          <a:p>
            <a:r>
              <a:rPr lang="fr-FR" sz="1400" dirty="0"/>
              <a:t>Construction de rayons irréguliers et beaucoup de propolis </a:t>
            </a:r>
          </a:p>
          <a:p>
            <a:endParaRPr lang="fr-FR" sz="1400" dirty="0"/>
          </a:p>
          <a:p>
            <a:r>
              <a:rPr lang="fr-FR" sz="1400" dirty="0" err="1"/>
              <a:t>Mellifera</a:t>
            </a:r>
            <a:r>
              <a:rPr lang="fr-FR" sz="1400" dirty="0"/>
              <a:t> présente en Europe de puis 1MA ( après la glaciation à partir d’abeilles venant du continent africain qui se sont croisées avec les colonies présentes </a:t>
            </a:r>
          </a:p>
          <a:p>
            <a:endParaRPr lang="fr-FR" sz="1400" dirty="0"/>
          </a:p>
          <a:p>
            <a:r>
              <a:rPr lang="fr-FR" sz="1400" dirty="0" err="1"/>
              <a:t>Buckfaste</a:t>
            </a:r>
            <a:r>
              <a:rPr lang="fr-FR" sz="1400" dirty="0"/>
              <a:t> : marque déposée – sélection faite par l’homme créée par le frère Adam au </a:t>
            </a:r>
            <a:r>
              <a:rPr lang="fr-FR" sz="1400" dirty="0" err="1"/>
              <a:t>XXéme</a:t>
            </a:r>
            <a:r>
              <a:rPr lang="fr-FR" sz="1400" dirty="0"/>
              <a:t> siècle souche stabilisée le croisement de deux </a:t>
            </a:r>
            <a:r>
              <a:rPr lang="fr-FR" sz="1400" dirty="0" err="1"/>
              <a:t>buckfast</a:t>
            </a:r>
            <a:r>
              <a:rPr lang="fr-FR" sz="1400" dirty="0"/>
              <a:t> donne une </a:t>
            </a:r>
            <a:r>
              <a:rPr lang="fr-FR" sz="1400" dirty="0" err="1"/>
              <a:t>buckfast</a:t>
            </a:r>
            <a:r>
              <a:rPr lang="fr-FR" sz="1400" dirty="0"/>
              <a:t> </a:t>
            </a:r>
          </a:p>
          <a:p>
            <a:endParaRPr lang="fr-FR" sz="1400" dirty="0"/>
          </a:p>
          <a:p>
            <a:r>
              <a:rPr lang="fr-FR" sz="1400" dirty="0"/>
              <a:t>Maladie acarien des trachées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Asie : grande diversité d’espèces : berceau du genre Apis </a:t>
            </a:r>
          </a:p>
          <a:p>
            <a:r>
              <a:rPr lang="fr-FR" sz="2400" dirty="0"/>
              <a:t>Originaire de l’inde : </a:t>
            </a:r>
            <a:r>
              <a:rPr lang="fr-FR" sz="2400" dirty="0" err="1"/>
              <a:t>Cerana</a:t>
            </a:r>
            <a:r>
              <a:rPr lang="fr-FR" sz="2400" dirty="0"/>
              <a:t> </a:t>
            </a:r>
          </a:p>
          <a:p>
            <a:endParaRPr lang="fr-FR" sz="2400" dirty="0"/>
          </a:p>
          <a:p>
            <a:r>
              <a:rPr lang="fr-FR" sz="2400" dirty="0"/>
              <a:t>Migration :</a:t>
            </a:r>
          </a:p>
          <a:p>
            <a:r>
              <a:rPr lang="fr-FR" sz="2400" dirty="0"/>
              <a:t>Inde – Iran – Irak – Jordanie – Afrique </a:t>
            </a:r>
          </a:p>
          <a:p>
            <a:endParaRPr lang="fr-FR" sz="2400" dirty="0"/>
          </a:p>
          <a:p>
            <a:r>
              <a:rPr lang="fr-FR" sz="2400" dirty="0"/>
              <a:t>Inde Iran Turquie – Grèce – Nord de l’Italie </a:t>
            </a:r>
          </a:p>
          <a:p>
            <a:endParaRPr lang="fr-FR" sz="2400" dirty="0"/>
          </a:p>
          <a:p>
            <a:r>
              <a:rPr lang="fr-FR" sz="2400" dirty="0"/>
              <a:t>Inde - Iran – Russie – Europe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830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/>
          <a:lstStyle/>
          <a:p>
            <a:r>
              <a:rPr lang="fr-FR" sz="1800" dirty="0"/>
              <a:t>Avec l’apparition des plantes à fleurs </a:t>
            </a:r>
          </a:p>
          <a:p>
            <a:r>
              <a:rPr lang="fr-FR" sz="1800" dirty="0"/>
              <a:t>Présence d’un climat tropical avec un degré d’hygrométrie  et température de 36°</a:t>
            </a:r>
          </a:p>
          <a:p>
            <a:r>
              <a:rPr lang="fr-FR" sz="1800" dirty="0"/>
              <a:t>Possibilité de suspendre les rayons à une branche ( </a:t>
            </a:r>
            <a:r>
              <a:rPr lang="fr-FR" sz="1800" dirty="0" err="1"/>
              <a:t>temp</a:t>
            </a:r>
            <a:r>
              <a:rPr lang="fr-FR" sz="1800" dirty="0"/>
              <a:t> correcte )</a:t>
            </a:r>
          </a:p>
          <a:p>
            <a:r>
              <a:rPr lang="fr-FR" sz="1800" dirty="0"/>
              <a:t>Les différentes espèces sont apparues il y a 9MA</a:t>
            </a:r>
          </a:p>
          <a:p>
            <a:r>
              <a:rPr lang="fr-FR" sz="1800" dirty="0"/>
              <a:t>L’espèce </a:t>
            </a:r>
            <a:r>
              <a:rPr lang="fr-FR" sz="1800" dirty="0" err="1"/>
              <a:t>Mellifera</a:t>
            </a:r>
            <a:r>
              <a:rPr lang="fr-FR" sz="1800" dirty="0"/>
              <a:t> évolue depuis 6MA avec la capacité de coloniser les milieu tempérés </a:t>
            </a:r>
          </a:p>
          <a:p>
            <a:endParaRPr lang="fr-FR" sz="1800" dirty="0"/>
          </a:p>
          <a:p>
            <a:r>
              <a:rPr lang="fr-FR" sz="1800" dirty="0"/>
              <a:t>Peu d’évolution depuis les 30 derniers MA </a:t>
            </a:r>
          </a:p>
          <a:p>
            <a:endParaRPr lang="fr-FR" sz="1800" dirty="0"/>
          </a:p>
          <a:p>
            <a:r>
              <a:rPr lang="fr-FR" sz="1800" dirty="0"/>
              <a:t>Le plus ancien fossile trouvé est celui d’une abeille sans dard ( 96 à74 MA) </a:t>
            </a:r>
          </a:p>
          <a:p>
            <a:endParaRPr lang="fr-FR" sz="1800" dirty="0"/>
          </a:p>
          <a:p>
            <a:r>
              <a:rPr lang="fr-FR" sz="1800" dirty="0"/>
              <a:t>Le plus ancien fossile d’abeille avec dard est daté de 50 MA découvert en mer Baltique </a:t>
            </a:r>
          </a:p>
          <a:p>
            <a:endParaRPr lang="fr-FR" sz="1800" dirty="0"/>
          </a:p>
          <a:p>
            <a:r>
              <a:rPr lang="fr-FR" sz="1800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372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535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899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26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540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987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895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576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A45E4-4B3E-4261-B062-411733099B85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57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568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37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49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171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4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6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27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98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71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38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02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bg2">
                <a:shade val="45000"/>
                <a:satMod val="12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791-8150-428B-AAB4-2F9DFD3AB3E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E53DC-0277-4E12-82A5-D61C9EF1397D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CD49A05-2FF3-4732-AD7C-C56C751F4AFE}"/>
              </a:ext>
            </a:extLst>
          </p:cNvPr>
          <p:cNvGrpSpPr/>
          <p:nvPr userDrawn="1"/>
        </p:nvGrpSpPr>
        <p:grpSpPr>
          <a:xfrm>
            <a:off x="-1" y="6399466"/>
            <a:ext cx="12200233" cy="401712"/>
            <a:chOff x="-1" y="6399466"/>
            <a:chExt cx="9150175" cy="401712"/>
          </a:xfrm>
          <a:solidFill>
            <a:srgbClr val="C00000"/>
          </a:solidFill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A2873E-A726-4D2A-AEF5-C88E1F0498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5F2D74C-8114-4C61-8090-75DE33CBDC1A}"/>
                </a:ext>
              </a:extLst>
            </p:cNvPr>
            <p:cNvSpPr txBox="1"/>
            <p:nvPr userDrawn="1"/>
          </p:nvSpPr>
          <p:spPr>
            <a:xfrm>
              <a:off x="-1" y="6431846"/>
              <a:ext cx="8748463" cy="36933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Origine Classification Races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44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20.xml"/><Relationship Id="rId7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8.xml"/><Relationship Id="rId4" Type="http://schemas.openxmlformats.org/officeDocument/2006/relationships/slide" Target="slide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odes%20de%20communication%20des%20abeilles.ppt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-1,5,Pr&#233;sentation PowerPoin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404665"/>
            <a:ext cx="7772400" cy="3195786"/>
          </a:xfrm>
        </p:spPr>
        <p:txBody>
          <a:bodyPr>
            <a:normAutofit/>
          </a:bodyPr>
          <a:lstStyle/>
          <a:p>
            <a:r>
              <a:rPr lang="fr-FR" sz="7200" dirty="0"/>
              <a:t>Classification et origine de l’abeille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Les races mellifères</a:t>
            </a:r>
          </a:p>
        </p:txBody>
      </p:sp>
    </p:spTree>
    <p:extLst>
      <p:ext uri="{BB962C8B-B14F-4D97-AF65-F5344CB8AC3E}">
        <p14:creationId xmlns:p14="http://schemas.microsoft.com/office/powerpoint/2010/main" val="3971837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Classe des insectes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6 pattes</a:t>
            </a:r>
          </a:p>
          <a:p>
            <a:r>
              <a:rPr lang="fr-FR" dirty="0"/>
              <a:t>Tête thorax abdomen</a:t>
            </a:r>
          </a:p>
          <a:p>
            <a:r>
              <a:rPr lang="fr-FR" dirty="0"/>
              <a:t>4 ailes (ou pas)</a:t>
            </a:r>
          </a:p>
          <a:p>
            <a:r>
              <a:rPr lang="fr-FR" dirty="0"/>
              <a:t>2 antennes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99412"/>
            <a:ext cx="4038600" cy="39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398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3886" y="80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Quelques uns des 29 ordres d’insectes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925860"/>
              </p:ext>
            </p:extLst>
          </p:nvPr>
        </p:nvGraphicFramePr>
        <p:xfrm>
          <a:off x="1958450" y="947395"/>
          <a:ext cx="8229600" cy="5213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2776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Lépidoptère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Diptère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Coléoptère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184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Hémiptère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Orthoptère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Odonate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r>
                        <a:rPr lang="fr-FR" b="1" dirty="0" err="1">
                          <a:solidFill>
                            <a:schemeClr val="tx1"/>
                          </a:solidFill>
                        </a:rPr>
                        <a:t>Dermaptère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Ephémère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Hyménoptère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723" y="1320326"/>
            <a:ext cx="1656184" cy="114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299847"/>
            <a:ext cx="1785278" cy="118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875" y="1338082"/>
            <a:ext cx="1584176" cy="117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066" y="2837074"/>
            <a:ext cx="1183853" cy="118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772" y="3011116"/>
            <a:ext cx="1449511" cy="108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827" y="2876616"/>
            <a:ext cx="1554857" cy="110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415" y="4628808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5" y="4698928"/>
            <a:ext cx="1737543" cy="130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411" y="4567321"/>
            <a:ext cx="1470273" cy="156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80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00805" y="541656"/>
            <a:ext cx="3035300" cy="4387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Classe des insectes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4252596" y="1455102"/>
            <a:ext cx="1689735" cy="4749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Hyménoptères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439826" y="1474286"/>
            <a:ext cx="1374775" cy="489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Diptères</a:t>
            </a: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Mouches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4004" y="1455738"/>
            <a:ext cx="1367790" cy="4749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Lépidoptères</a:t>
            </a: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Papillons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5217" y="2025015"/>
            <a:ext cx="1689735" cy="4533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Apocrites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900761" y="2301460"/>
            <a:ext cx="3430270" cy="4533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Autres hyménoptères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34273" y="3173729"/>
            <a:ext cx="1492250" cy="467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Apoidea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69511" y="3115946"/>
            <a:ext cx="1038225" cy="5264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fr-FR" sz="1100">
                <a:ea typeface="Calibri"/>
                <a:cs typeface="Times New Roman"/>
              </a:rPr>
              <a:t>Vespoidea</a:t>
            </a:r>
          </a:p>
          <a:p>
            <a:pPr algn="ctr">
              <a:lnSpc>
                <a:spcPct val="115000"/>
              </a:lnSpc>
            </a:pPr>
            <a:r>
              <a:rPr lang="fr-FR" sz="1100">
                <a:ea typeface="Calibri"/>
                <a:cs typeface="Times New Roman"/>
              </a:rPr>
              <a:t>Guêpes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73216" y="3071495"/>
            <a:ext cx="1433195" cy="5041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fr-FR" sz="1100" dirty="0" err="1">
                <a:ea typeface="Calibri"/>
                <a:cs typeface="Times New Roman"/>
              </a:rPr>
              <a:t>Formicoidea</a:t>
            </a: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Fourmis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74596" y="3985895"/>
            <a:ext cx="1411605" cy="482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Apidae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49166" y="3978910"/>
            <a:ext cx="1045845" cy="482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Andrenidae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60846" y="3964306"/>
            <a:ext cx="1396365" cy="431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Megachilidae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44750" y="4754245"/>
            <a:ext cx="1550670" cy="4749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Apis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54551" y="4703445"/>
            <a:ext cx="1170305" cy="52578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fr-FR" sz="1100">
                <a:ea typeface="Calibri"/>
                <a:cs typeface="Times New Roman"/>
              </a:rPr>
              <a:t>Bombus</a:t>
            </a:r>
          </a:p>
          <a:p>
            <a:pPr algn="ctr">
              <a:lnSpc>
                <a:spcPct val="115000"/>
              </a:lnSpc>
            </a:pPr>
            <a:r>
              <a:rPr lang="fr-FR" sz="1100">
                <a:ea typeface="Calibri"/>
                <a:cs typeface="Times New Roman"/>
              </a:rPr>
              <a:t>Bourdons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78320" y="4695826"/>
            <a:ext cx="1278890" cy="5327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fr-FR" sz="1100">
                <a:ea typeface="Calibri"/>
                <a:cs typeface="Times New Roman"/>
              </a:rPr>
              <a:t>Melipona </a:t>
            </a:r>
          </a:p>
          <a:p>
            <a:pPr algn="ctr">
              <a:lnSpc>
                <a:spcPct val="115000"/>
              </a:lnSpc>
            </a:pPr>
            <a:r>
              <a:rPr lang="fr-FR" sz="1100">
                <a:ea typeface="Calibri"/>
                <a:cs typeface="Times New Roman"/>
              </a:rPr>
              <a:t>Mélipones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45385" y="5537201"/>
            <a:ext cx="2274570" cy="5264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Apis mellifera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33720" y="5536566"/>
            <a:ext cx="2523490" cy="52641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a typeface="Calibri"/>
                <a:cs typeface="Times New Roman"/>
              </a:rPr>
              <a:t>Apis cerana etc </a:t>
            </a:r>
          </a:p>
        </p:txBody>
      </p:sp>
      <p:cxnSp>
        <p:nvCxnSpPr>
          <p:cNvPr id="21" name="Connecteur droit 20"/>
          <p:cNvCxnSpPr>
            <a:cxnSpLocks/>
          </p:cNvCxnSpPr>
          <p:nvPr/>
        </p:nvCxnSpPr>
        <p:spPr>
          <a:xfrm>
            <a:off x="5264031" y="959010"/>
            <a:ext cx="0" cy="225265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H="1">
            <a:off x="3074036" y="1184275"/>
            <a:ext cx="2508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cxnSpLocks/>
          </p:cNvCxnSpPr>
          <p:nvPr/>
        </p:nvCxnSpPr>
        <p:spPr>
          <a:xfrm>
            <a:off x="5258118" y="1184275"/>
            <a:ext cx="23225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3074670" y="1184910"/>
            <a:ext cx="0" cy="3213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5210810" y="1184910"/>
            <a:ext cx="0" cy="32131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543800" y="1184910"/>
            <a:ext cx="0" cy="2628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cxnSpLocks/>
          </p:cNvCxnSpPr>
          <p:nvPr/>
        </p:nvCxnSpPr>
        <p:spPr>
          <a:xfrm flipV="1">
            <a:off x="5097463" y="2105345"/>
            <a:ext cx="3518433" cy="1411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8615896" y="2096990"/>
            <a:ext cx="0" cy="2044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cxnSpLocks/>
          </p:cNvCxnSpPr>
          <p:nvPr/>
        </p:nvCxnSpPr>
        <p:spPr>
          <a:xfrm>
            <a:off x="3101331" y="2983472"/>
            <a:ext cx="0" cy="190893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cxnSpLocks/>
          </p:cNvCxnSpPr>
          <p:nvPr/>
        </p:nvCxnSpPr>
        <p:spPr>
          <a:xfrm flipV="1">
            <a:off x="4969511" y="2969897"/>
            <a:ext cx="2573655" cy="271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flipH="1">
            <a:off x="5480685" y="3006090"/>
            <a:ext cx="0" cy="1092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7543800" y="2969896"/>
            <a:ext cx="0" cy="1022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3074670" y="3642360"/>
            <a:ext cx="0" cy="33655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3074670" y="3796030"/>
            <a:ext cx="45059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5210810" y="3796031"/>
            <a:ext cx="0" cy="1898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7580630" y="3796030"/>
            <a:ext cx="0" cy="1676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3074670" y="4469131"/>
            <a:ext cx="0" cy="285115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flipV="1">
            <a:off x="3074671" y="4608195"/>
            <a:ext cx="43668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5210810" y="4608196"/>
            <a:ext cx="0" cy="946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7441565" y="4608196"/>
            <a:ext cx="0" cy="946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cxnSpLocks/>
          </p:cNvCxnSpPr>
          <p:nvPr/>
        </p:nvCxnSpPr>
        <p:spPr>
          <a:xfrm>
            <a:off x="3074035" y="5229860"/>
            <a:ext cx="0" cy="15367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cxnSpLocks/>
          </p:cNvCxnSpPr>
          <p:nvPr/>
        </p:nvCxnSpPr>
        <p:spPr>
          <a:xfrm>
            <a:off x="3880091" y="5398135"/>
            <a:ext cx="30560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3886200" y="5398135"/>
            <a:ext cx="0" cy="1384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936740" y="5398135"/>
            <a:ext cx="0" cy="1384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F02AB87-64A6-4799-8AF4-10001E096253}"/>
              </a:ext>
            </a:extLst>
          </p:cNvPr>
          <p:cNvCxnSpPr>
            <a:cxnSpLocks/>
          </p:cNvCxnSpPr>
          <p:nvPr/>
        </p:nvCxnSpPr>
        <p:spPr>
          <a:xfrm>
            <a:off x="7543166" y="1184275"/>
            <a:ext cx="46488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F4CC2E43-3DF3-423C-BF51-C39BE31B539A}"/>
              </a:ext>
            </a:extLst>
          </p:cNvPr>
          <p:cNvCxnSpPr>
            <a:cxnSpLocks/>
          </p:cNvCxnSpPr>
          <p:nvPr/>
        </p:nvCxnSpPr>
        <p:spPr>
          <a:xfrm flipH="1">
            <a:off x="-96688" y="1184275"/>
            <a:ext cx="3170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DF457FF-A09C-4C39-B873-06974D74A49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097464" y="1930082"/>
            <a:ext cx="0" cy="19843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CF4DB15-6150-4A61-8BCD-878F378F30B9}"/>
              </a:ext>
            </a:extLst>
          </p:cNvPr>
          <p:cNvSpPr/>
          <p:nvPr/>
        </p:nvSpPr>
        <p:spPr>
          <a:xfrm>
            <a:off x="8238950" y="1447801"/>
            <a:ext cx="1374775" cy="489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Coléoptères</a:t>
            </a:r>
          </a:p>
          <a:p>
            <a:pPr algn="ctr">
              <a:lnSpc>
                <a:spcPct val="115000"/>
              </a:lnSpc>
            </a:pPr>
            <a:r>
              <a:rPr lang="fr-FR" sz="1100" dirty="0" err="1">
                <a:ea typeface="Calibri"/>
                <a:cs typeface="Times New Roman"/>
              </a:rPr>
              <a:t>scarabés</a:t>
            </a:r>
            <a:r>
              <a:rPr lang="fr-FR" sz="1100" dirty="0"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8EFC72-17A5-4A20-8521-B6461B7EFD57}"/>
              </a:ext>
            </a:extLst>
          </p:cNvPr>
          <p:cNvSpPr/>
          <p:nvPr/>
        </p:nvSpPr>
        <p:spPr>
          <a:xfrm>
            <a:off x="10023557" y="1455739"/>
            <a:ext cx="1374775" cy="489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Hémiptères</a:t>
            </a:r>
          </a:p>
          <a:p>
            <a:pPr algn="ctr">
              <a:lnSpc>
                <a:spcPct val="115000"/>
              </a:lnSpc>
            </a:pPr>
            <a:r>
              <a:rPr lang="fr-FR" sz="1100" dirty="0">
                <a:ea typeface="Calibri"/>
                <a:cs typeface="Times New Roman"/>
              </a:rPr>
              <a:t>Punaises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C29C800-CF9B-4B1E-8E27-CB651EC373C7}"/>
              </a:ext>
            </a:extLst>
          </p:cNvPr>
          <p:cNvSpPr/>
          <p:nvPr/>
        </p:nvSpPr>
        <p:spPr>
          <a:xfrm>
            <a:off x="631826" y="1474286"/>
            <a:ext cx="1374775" cy="489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fr-FR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Orthoptères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 </a:t>
            </a: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98816A76-FD8A-4A33-BF53-8028A3CD07E3}"/>
              </a:ext>
            </a:extLst>
          </p:cNvPr>
          <p:cNvCxnSpPr/>
          <p:nvPr/>
        </p:nvCxnSpPr>
        <p:spPr>
          <a:xfrm>
            <a:off x="1703512" y="1184275"/>
            <a:ext cx="0" cy="2628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90759DF5-3AF5-4B56-90F9-B6BA28945634}"/>
              </a:ext>
            </a:extLst>
          </p:cNvPr>
          <p:cNvCxnSpPr>
            <a:cxnSpLocks/>
          </p:cNvCxnSpPr>
          <p:nvPr/>
        </p:nvCxnSpPr>
        <p:spPr>
          <a:xfrm>
            <a:off x="10344472" y="1184275"/>
            <a:ext cx="0" cy="2628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6CBDAD5B-25A1-4278-A8F7-2535A155A387}"/>
              </a:ext>
            </a:extLst>
          </p:cNvPr>
          <p:cNvCxnSpPr/>
          <p:nvPr/>
        </p:nvCxnSpPr>
        <p:spPr>
          <a:xfrm>
            <a:off x="8760296" y="1184275"/>
            <a:ext cx="0" cy="2628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DE52A4EA-FADD-44A5-B920-E0F9DEE417B1}"/>
              </a:ext>
            </a:extLst>
          </p:cNvPr>
          <p:cNvSpPr/>
          <p:nvPr/>
        </p:nvSpPr>
        <p:spPr>
          <a:xfrm>
            <a:off x="4318001" y="2418881"/>
            <a:ext cx="1689735" cy="4533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Aculéates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971A4079-4FBD-4417-9DFE-666E148F543F}"/>
              </a:ext>
            </a:extLst>
          </p:cNvPr>
          <p:cNvCxnSpPr>
            <a:cxnSpLocks/>
          </p:cNvCxnSpPr>
          <p:nvPr/>
        </p:nvCxnSpPr>
        <p:spPr>
          <a:xfrm>
            <a:off x="5005388" y="2853294"/>
            <a:ext cx="0" cy="152796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75912D74-143D-4131-8451-CDBF65DDCEF5}"/>
              </a:ext>
            </a:extLst>
          </p:cNvPr>
          <p:cNvCxnSpPr>
            <a:cxnSpLocks/>
          </p:cNvCxnSpPr>
          <p:nvPr/>
        </p:nvCxnSpPr>
        <p:spPr>
          <a:xfrm>
            <a:off x="3424976" y="2494917"/>
            <a:ext cx="0" cy="25993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31530D99-7208-4840-95CC-D95A1041A518}"/>
              </a:ext>
            </a:extLst>
          </p:cNvPr>
          <p:cNvCxnSpPr/>
          <p:nvPr/>
        </p:nvCxnSpPr>
        <p:spPr>
          <a:xfrm>
            <a:off x="3431704" y="2754850"/>
            <a:ext cx="89677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306DD709-B7C2-460B-8A10-644F0F221945}"/>
              </a:ext>
            </a:extLst>
          </p:cNvPr>
          <p:cNvCxnSpPr>
            <a:cxnSpLocks/>
          </p:cNvCxnSpPr>
          <p:nvPr/>
        </p:nvCxnSpPr>
        <p:spPr>
          <a:xfrm>
            <a:off x="2783632" y="2494917"/>
            <a:ext cx="0" cy="208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C20928E0-22D1-42B4-A0AE-BD551D32333D}"/>
              </a:ext>
            </a:extLst>
          </p:cNvPr>
          <p:cNvSpPr/>
          <p:nvPr/>
        </p:nvSpPr>
        <p:spPr>
          <a:xfrm>
            <a:off x="428328" y="2476302"/>
            <a:ext cx="1689735" cy="4533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 dirty="0">
                <a:ea typeface="Calibri"/>
                <a:cs typeface="Times New Roman"/>
              </a:rPr>
              <a:t>Térébrants</a:t>
            </a:r>
          </a:p>
        </p:txBody>
      </p: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EEBFDD6D-7198-4AE9-BEED-E1B1FA324FEE}"/>
              </a:ext>
            </a:extLst>
          </p:cNvPr>
          <p:cNvCxnSpPr>
            <a:cxnSpLocks/>
            <a:endCxn id="88" idx="3"/>
          </p:cNvCxnSpPr>
          <p:nvPr/>
        </p:nvCxnSpPr>
        <p:spPr>
          <a:xfrm flipH="1" flipV="1">
            <a:off x="2118063" y="2702997"/>
            <a:ext cx="641343" cy="42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247D965A-B482-4E5D-AA71-1BC5CAA5B19C}"/>
              </a:ext>
            </a:extLst>
          </p:cNvPr>
          <p:cNvCxnSpPr>
            <a:cxnSpLocks/>
          </p:cNvCxnSpPr>
          <p:nvPr/>
        </p:nvCxnSpPr>
        <p:spPr>
          <a:xfrm>
            <a:off x="5065986" y="2133600"/>
            <a:ext cx="210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D29BBDA3-0323-4C98-A053-037394412627}"/>
              </a:ext>
            </a:extLst>
          </p:cNvPr>
          <p:cNvCxnSpPr>
            <a:cxnSpLocks/>
          </p:cNvCxnSpPr>
          <p:nvPr/>
        </p:nvCxnSpPr>
        <p:spPr>
          <a:xfrm>
            <a:off x="4087401" y="2136704"/>
            <a:ext cx="1020519" cy="1966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73873757-9C9B-4E46-95FF-285B45D9C41F}"/>
              </a:ext>
            </a:extLst>
          </p:cNvPr>
          <p:cNvCxnSpPr/>
          <p:nvPr/>
        </p:nvCxnSpPr>
        <p:spPr>
          <a:xfrm flipH="1">
            <a:off x="3127213" y="2997048"/>
            <a:ext cx="184229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5DDB9348-FA44-409E-9829-BECFA62A5774}"/>
              </a:ext>
            </a:extLst>
          </p:cNvPr>
          <p:cNvCxnSpPr/>
          <p:nvPr/>
        </p:nvCxnSpPr>
        <p:spPr>
          <a:xfrm>
            <a:off x="3029749" y="5398135"/>
            <a:ext cx="89677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10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nommer un insecte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3600" dirty="0"/>
              <a:t>				Trois noms </a:t>
            </a:r>
          </a:p>
          <a:p>
            <a:r>
              <a:rPr lang="fr-FR" sz="3600" b="1" dirty="0"/>
              <a:t>Genre </a:t>
            </a:r>
            <a:r>
              <a:rPr lang="fr-FR" sz="3600" dirty="0"/>
              <a:t>: Apis </a:t>
            </a:r>
          </a:p>
          <a:p>
            <a:r>
              <a:rPr lang="fr-FR" sz="3600" b="1" dirty="0"/>
              <a:t>Espèce</a:t>
            </a:r>
            <a:r>
              <a:rPr lang="fr-FR" sz="3600" dirty="0"/>
              <a:t> : </a:t>
            </a:r>
            <a:r>
              <a:rPr lang="fr-FR" sz="3600" dirty="0" err="1"/>
              <a:t>mellifera</a:t>
            </a:r>
            <a:r>
              <a:rPr lang="fr-FR" sz="3600" dirty="0"/>
              <a:t> – </a:t>
            </a:r>
            <a:r>
              <a:rPr lang="fr-FR" sz="3600" dirty="0" err="1"/>
              <a:t>florea</a:t>
            </a:r>
            <a:r>
              <a:rPr lang="fr-FR" sz="3600" dirty="0"/>
              <a:t> – </a:t>
            </a:r>
            <a:r>
              <a:rPr lang="fr-FR" sz="3600" dirty="0" err="1"/>
              <a:t>dorsata</a:t>
            </a:r>
            <a:r>
              <a:rPr lang="fr-FR" sz="3600" dirty="0"/>
              <a:t> - </a:t>
            </a:r>
            <a:r>
              <a:rPr lang="fr-FR" sz="3600" dirty="0" err="1"/>
              <a:t>cerana</a:t>
            </a:r>
            <a:endParaRPr lang="fr-FR" sz="3600" dirty="0"/>
          </a:p>
          <a:p>
            <a:r>
              <a:rPr lang="fr-FR" sz="3600" b="1" dirty="0"/>
              <a:t>Sous espèce ou race</a:t>
            </a:r>
            <a:r>
              <a:rPr lang="fr-FR" sz="3600" dirty="0"/>
              <a:t>: </a:t>
            </a:r>
            <a:r>
              <a:rPr lang="fr-FR" sz="3600" dirty="0" err="1"/>
              <a:t>mellifera</a:t>
            </a:r>
            <a:r>
              <a:rPr lang="fr-FR" sz="3600" dirty="0"/>
              <a:t>- ligustica –</a:t>
            </a:r>
            <a:r>
              <a:rPr lang="fr-FR" sz="3600" dirty="0" err="1"/>
              <a:t>iberica</a:t>
            </a:r>
            <a:r>
              <a:rPr lang="fr-FR" sz="3600" dirty="0"/>
              <a:t> …… </a:t>
            </a:r>
          </a:p>
          <a:p>
            <a:endParaRPr lang="fr-FR" sz="3600" dirty="0"/>
          </a:p>
          <a:p>
            <a:r>
              <a:rPr lang="fr-FR" sz="3600" b="1" dirty="0"/>
              <a:t>Sous </a:t>
            </a:r>
            <a:r>
              <a:rPr lang="fr-FR" sz="3600" b="1" dirty="0" err="1"/>
              <a:t>sous</a:t>
            </a:r>
            <a:r>
              <a:rPr lang="fr-FR" sz="3600" b="1" dirty="0"/>
              <a:t> espèces: </a:t>
            </a:r>
            <a:r>
              <a:rPr lang="fr-FR" sz="3600" dirty="0"/>
              <a:t>méditerranéennes </a:t>
            </a:r>
            <a:r>
              <a:rPr lang="fr-FR" sz="3600" b="1" dirty="0"/>
              <a:t>….</a:t>
            </a:r>
            <a:r>
              <a:rPr lang="fr-FR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393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/>
              <a:t>Le genre(espèce) Apis est classé en 4 groupes 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dirty="0"/>
              <a:t>			</a:t>
            </a:r>
          </a:p>
          <a:p>
            <a:pPr>
              <a:buNone/>
            </a:pPr>
            <a:r>
              <a:rPr lang="fr-FR" b="1" dirty="0"/>
              <a:t>Groupe Apis </a:t>
            </a:r>
            <a:r>
              <a:rPr lang="fr-FR" b="1" dirty="0" err="1">
                <a:hlinkClick r:id="rId3" action="ppaction://hlinksldjump"/>
              </a:rPr>
              <a:t>florea</a:t>
            </a:r>
            <a:r>
              <a:rPr lang="fr-FR" dirty="0"/>
              <a:t> : abeille naine </a:t>
            </a:r>
          </a:p>
          <a:p>
            <a:pPr>
              <a:buNone/>
            </a:pPr>
            <a:r>
              <a:rPr lang="fr-FR" b="1" dirty="0"/>
              <a:t>Groupe Apis </a:t>
            </a:r>
            <a:r>
              <a:rPr lang="fr-FR" b="1" dirty="0" err="1">
                <a:hlinkClick r:id="rId4" action="ppaction://hlinksldjump"/>
              </a:rPr>
              <a:t>dorsata</a:t>
            </a:r>
            <a:r>
              <a:rPr lang="fr-FR" dirty="0"/>
              <a:t> : abeille géante </a:t>
            </a:r>
          </a:p>
          <a:p>
            <a:pPr>
              <a:buNone/>
            </a:pPr>
            <a:r>
              <a:rPr lang="fr-FR" b="1" dirty="0"/>
              <a:t>Groupe Apis </a:t>
            </a:r>
            <a:r>
              <a:rPr lang="fr-FR" b="1" dirty="0" err="1">
                <a:hlinkClick r:id="rId5" action="ppaction://hlinksldjump"/>
              </a:rPr>
              <a:t>cerana</a:t>
            </a:r>
            <a:r>
              <a:rPr lang="fr-FR" b="1" dirty="0"/>
              <a:t> ou </a:t>
            </a:r>
            <a:r>
              <a:rPr lang="fr-FR" b="1" dirty="0" err="1"/>
              <a:t>indica</a:t>
            </a:r>
            <a:r>
              <a:rPr lang="fr-FR" b="1" dirty="0"/>
              <a:t>: </a:t>
            </a:r>
            <a:r>
              <a:rPr lang="fr-FR" dirty="0"/>
              <a:t>abeille moyenne</a:t>
            </a:r>
            <a:endParaRPr lang="fr-FR" b="1" dirty="0"/>
          </a:p>
          <a:p>
            <a:pPr>
              <a:buNone/>
            </a:pPr>
            <a:r>
              <a:rPr lang="fr-FR" b="1" dirty="0"/>
              <a:t>Groupe Apis </a:t>
            </a:r>
            <a:r>
              <a:rPr lang="fr-FR" b="1" dirty="0" err="1"/>
              <a:t>mellifera</a:t>
            </a:r>
            <a:r>
              <a:rPr lang="fr-FR" b="1" dirty="0"/>
              <a:t>: </a:t>
            </a:r>
            <a:r>
              <a:rPr lang="fr-FR" dirty="0"/>
              <a:t>mellifère </a:t>
            </a:r>
          </a:p>
          <a:p>
            <a:pPr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63216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Répartition des espèces du genre Apis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98" y="1268760"/>
            <a:ext cx="986880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340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6 sous espèces Apis </a:t>
            </a:r>
            <a:r>
              <a:rPr lang="fr-FR" dirty="0" err="1"/>
              <a:t>Mellifera</a:t>
            </a:r>
            <a:r>
              <a:rPr lang="fr-FR" dirty="0"/>
              <a:t>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fr-FR" b="1" dirty="0" err="1">
                <a:hlinkClick r:id="rId3" action="ppaction://hlinksldjump"/>
              </a:rPr>
              <a:t>ibérica</a:t>
            </a:r>
            <a:r>
              <a:rPr lang="fr-FR" b="1" dirty="0"/>
              <a:t> :</a:t>
            </a:r>
            <a:r>
              <a:rPr lang="fr-FR" dirty="0"/>
              <a:t> Espagne </a:t>
            </a:r>
          </a:p>
          <a:p>
            <a:r>
              <a:rPr lang="fr-FR" b="1" dirty="0">
                <a:hlinkClick r:id="rId4" action="ppaction://hlinksldjump"/>
              </a:rPr>
              <a:t>ligustica</a:t>
            </a:r>
            <a:r>
              <a:rPr lang="fr-FR" b="1" dirty="0"/>
              <a:t> </a:t>
            </a:r>
            <a:r>
              <a:rPr lang="fr-FR" dirty="0"/>
              <a:t>: Italie ou abeille jaune </a:t>
            </a:r>
          </a:p>
          <a:p>
            <a:r>
              <a:rPr lang="fr-FR" b="1" dirty="0" err="1">
                <a:hlinkClick r:id="rId5" action="ppaction://hlinksldjump"/>
              </a:rPr>
              <a:t>carnica</a:t>
            </a:r>
            <a:r>
              <a:rPr lang="fr-FR" dirty="0"/>
              <a:t> :alpes du sud , des  Carpates et nord des Balkans , bassin du Danube  </a:t>
            </a:r>
          </a:p>
          <a:p>
            <a:r>
              <a:rPr lang="fr-FR" b="1" dirty="0" err="1">
                <a:hlinkClick r:id="rId6" action="ppaction://hlinksldjump"/>
              </a:rPr>
              <a:t>caucasica</a:t>
            </a:r>
            <a:r>
              <a:rPr lang="fr-FR" b="1" dirty="0"/>
              <a:t> :</a:t>
            </a:r>
            <a:r>
              <a:rPr lang="fr-FR" dirty="0"/>
              <a:t> abeille caucasienne : région montagneuses du Caucase </a:t>
            </a:r>
          </a:p>
          <a:p>
            <a:r>
              <a:rPr lang="fr-FR" b="1" dirty="0" err="1">
                <a:hlinkClick r:id="rId7" action="ppaction://hlinksldjump"/>
              </a:rPr>
              <a:t>mellifera</a:t>
            </a:r>
            <a:r>
              <a:rPr lang="fr-FR" dirty="0"/>
              <a:t> : </a:t>
            </a:r>
            <a:r>
              <a:rPr lang="fr-FR" b="1" dirty="0"/>
              <a:t> abeille noire de l'Europe occidentale et septentrionale </a:t>
            </a:r>
          </a:p>
          <a:p>
            <a:pPr lvl="0"/>
            <a:r>
              <a:rPr lang="fr-FR" b="1" dirty="0" err="1">
                <a:hlinkClick r:id="rId8" action="ppaction://hlinksldjump"/>
              </a:rPr>
              <a:t>Buckfast</a:t>
            </a:r>
            <a:r>
              <a:rPr lang="fr-FR" b="1" dirty="0"/>
              <a:t> </a:t>
            </a:r>
            <a:r>
              <a:rPr lang="fr-FR" dirty="0"/>
              <a:t>Crée par le frère Adam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0084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fr-FR" dirty="0"/>
              <a:t>Migration des abeilles 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139295"/>
            <a:ext cx="8496944" cy="50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870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Apparition des abeilles 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1001" y="2250649"/>
            <a:ext cx="4041998" cy="322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F8BB15-87C7-43BF-9B69-20C434F699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1982564"/>
            <a:ext cx="3646487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25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Apis </a:t>
            </a:r>
            <a:r>
              <a:rPr lang="fr-FR" dirty="0" err="1"/>
              <a:t>mellifera</a:t>
            </a:r>
            <a:r>
              <a:rPr lang="fr-FR" dirty="0"/>
              <a:t> </a:t>
            </a:r>
            <a:r>
              <a:rPr lang="fr-FR" dirty="0" err="1"/>
              <a:t>mellifera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Abeille originaire de notre région </a:t>
            </a:r>
          </a:p>
          <a:p>
            <a:r>
              <a:rPr lang="fr-FR" dirty="0"/>
              <a:t>En danger de disparition par importation d’autres sous espèces </a:t>
            </a:r>
          </a:p>
          <a:p>
            <a:r>
              <a:rPr lang="fr-FR" dirty="0"/>
              <a:t>Grande ardeur à butiner </a:t>
            </a:r>
          </a:p>
          <a:p>
            <a:r>
              <a:rPr lang="fr-FR" dirty="0"/>
              <a:t>Sa taille lui permet de grosses récoltes de pollen et de nectar </a:t>
            </a:r>
          </a:p>
          <a:p>
            <a:r>
              <a:rPr lang="fr-FR" dirty="0"/>
              <a:t>Grande puissance de travail ( butine de grande diversité de fleurs)</a:t>
            </a:r>
          </a:p>
          <a:p>
            <a:r>
              <a:rPr lang="fr-FR" dirty="0"/>
              <a:t>Forte pilosité : protection – commence tôt le matin et profite de la rosée </a:t>
            </a:r>
          </a:p>
          <a:p>
            <a:r>
              <a:rPr lang="fr-FR" dirty="0"/>
              <a:t>Bon sens de repérage </a:t>
            </a:r>
          </a:p>
          <a:p>
            <a:r>
              <a:rPr lang="fr-FR" dirty="0"/>
              <a:t>Puissance de vol </a:t>
            </a:r>
          </a:p>
          <a:p>
            <a:r>
              <a:rPr lang="fr-FR" dirty="0"/>
              <a:t>Reconnue pour sa longévité : réserves importantes </a:t>
            </a:r>
          </a:p>
          <a:p>
            <a:r>
              <a:rPr lang="fr-FR" dirty="0"/>
              <a:t>Réputée économe </a:t>
            </a:r>
          </a:p>
          <a:p>
            <a:r>
              <a:rPr lang="fr-FR" dirty="0"/>
              <a:t>Couvain entouré de pollen et de miel </a:t>
            </a:r>
          </a:p>
          <a:p>
            <a:r>
              <a:rPr lang="fr-FR" dirty="0"/>
              <a:t>Deuxième rang pour la production de propolis </a:t>
            </a:r>
          </a:p>
          <a:p>
            <a:r>
              <a:rPr lang="fr-FR" dirty="0"/>
              <a:t>Adapte sa ponte à la météo – démarrage en lien avec le début des fleurs de la région </a:t>
            </a:r>
          </a:p>
          <a:p>
            <a:r>
              <a:rPr lang="fr-FR" dirty="0"/>
              <a:t>Problème métissage qui favorise l’agressivité = sélection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544272" y="63813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 action="ppaction://hlinkpres?slideindex=1&amp;slidetitle="/>
              </a:rPr>
              <a:t>suite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229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A4143-F398-49D5-8A03-C670331E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420888"/>
            <a:ext cx="10972800" cy="1143000"/>
          </a:xfrm>
        </p:spPr>
        <p:txBody>
          <a:bodyPr/>
          <a:lstStyle/>
          <a:p>
            <a:r>
              <a:rPr lang="fr-FR" dirty="0">
                <a:hlinkClick r:id="rId2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AF9AB8-6E41-4AA6-82B6-F20D47AB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686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Apis </a:t>
            </a:r>
            <a:r>
              <a:rPr lang="fr-FR" dirty="0" err="1">
                <a:hlinkClick r:id="rId3" action="ppaction://hlinksldjump"/>
              </a:rPr>
              <a:t>florea</a:t>
            </a:r>
            <a:r>
              <a:rPr lang="fr-FR" dirty="0">
                <a:hlinkClick r:id="rId3" action="ppaction://hlinksldjump"/>
              </a:rPr>
              <a:t> </a:t>
            </a:r>
            <a:endParaRPr lang="fr-FR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46" y="1268761"/>
            <a:ext cx="6607108" cy="481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36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Apis </a:t>
            </a:r>
            <a:r>
              <a:rPr lang="fr-FR" dirty="0" err="1">
                <a:hlinkClick r:id="rId3" action="ppaction://hlinksldjump"/>
              </a:rPr>
              <a:t>dorsata</a:t>
            </a:r>
            <a:r>
              <a:rPr lang="fr-FR" dirty="0">
                <a:hlinkClick r:id="rId3" action="ppaction://hlinksldjump"/>
              </a:rPr>
              <a:t> 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498" y="1276311"/>
            <a:ext cx="3746360" cy="213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174" y="1276311"/>
            <a:ext cx="3804897" cy="213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498" y="3781418"/>
            <a:ext cx="3778406" cy="2607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172" y="3781418"/>
            <a:ext cx="3804898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087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Apis </a:t>
            </a:r>
            <a:r>
              <a:rPr lang="fr-FR" dirty="0" err="1">
                <a:hlinkClick r:id="rId3" action="ppaction://hlinksldjump"/>
              </a:rPr>
              <a:t>cerana</a:t>
            </a:r>
            <a:r>
              <a:rPr lang="fr-FR" dirty="0">
                <a:hlinkClick r:id="rId3" action="ppaction://hlinksldjump"/>
              </a:rPr>
              <a:t> </a:t>
            </a:r>
            <a:endParaRPr lang="fr-F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845" y="1268760"/>
            <a:ext cx="7140310" cy="475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57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Apis </a:t>
            </a:r>
            <a:r>
              <a:rPr lang="fr-FR" dirty="0" err="1">
                <a:hlinkClick r:id="rId3" action="ppaction://hlinksldjump"/>
              </a:rPr>
              <a:t>mellifera</a:t>
            </a:r>
            <a:r>
              <a:rPr lang="fr-FR" dirty="0">
                <a:hlinkClick r:id="rId3" action="ppaction://hlinksldjump"/>
              </a:rPr>
              <a:t> </a:t>
            </a:r>
            <a:r>
              <a:rPr lang="fr-FR" dirty="0" err="1">
                <a:hlinkClick r:id="rId3" action="ppaction://hlinksldjump"/>
              </a:rPr>
              <a:t>mellifera</a:t>
            </a:r>
            <a:r>
              <a:rPr lang="fr-FR" dirty="0">
                <a:hlinkClick r:id="rId3" action="ppaction://hlinksldjump"/>
              </a:rPr>
              <a:t> </a:t>
            </a:r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915" y="1417639"/>
            <a:ext cx="6822170" cy="453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A99BE7-39AA-4EED-951E-BCA3DBBAF6C3}"/>
              </a:ext>
            </a:extLst>
          </p:cNvPr>
          <p:cNvSpPr txBox="1"/>
          <p:nvPr/>
        </p:nvSpPr>
        <p:spPr>
          <a:xfrm>
            <a:off x="4151784" y="609329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Abeille noire</a:t>
            </a:r>
          </a:p>
        </p:txBody>
      </p:sp>
    </p:spTree>
    <p:extLst>
      <p:ext uri="{BB962C8B-B14F-4D97-AF65-F5344CB8AC3E}">
        <p14:creationId xmlns:p14="http://schemas.microsoft.com/office/powerpoint/2010/main" val="454142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DF04B-CAB0-407B-BFF8-A2311DD4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80546"/>
            <a:ext cx="8229600" cy="1143000"/>
          </a:xfrm>
        </p:spPr>
        <p:txBody>
          <a:bodyPr/>
          <a:lstStyle/>
          <a:p>
            <a:r>
              <a:rPr lang="fr-FR" dirty="0">
                <a:hlinkClick r:id="rId2" action="ppaction://hlinksldjump"/>
              </a:rPr>
              <a:t>Apis </a:t>
            </a:r>
            <a:r>
              <a:rPr lang="fr-FR" dirty="0" err="1">
                <a:hlinkClick r:id="rId2" action="ppaction://hlinksldjump"/>
              </a:rPr>
              <a:t>mellifera</a:t>
            </a:r>
            <a:r>
              <a:rPr lang="fr-FR" dirty="0">
                <a:hlinkClick r:id="rId2" action="ppaction://hlinksldjump"/>
              </a:rPr>
              <a:t> </a:t>
            </a:r>
            <a:r>
              <a:rPr lang="fr-FR" dirty="0" err="1">
                <a:hlinkClick r:id="rId2" action="ppaction://hlinksldjump"/>
              </a:rPr>
              <a:t>caucasica</a:t>
            </a:r>
            <a:endParaRPr lang="fr-FR" dirty="0"/>
          </a:p>
        </p:txBody>
      </p:sp>
      <p:pic>
        <p:nvPicPr>
          <p:cNvPr id="1026" name="Picture 2" descr="Apis mellifera caucasica - Wikispecies">
            <a:extLst>
              <a:ext uri="{FF2B5EF4-FFF2-40B4-BE49-F238E27FC236}">
                <a16:creationId xmlns:a16="http://schemas.microsoft.com/office/drawing/2014/main" id="{81B0E55E-2E7A-4A12-97F9-33D78E3994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690" y="1168062"/>
            <a:ext cx="4542620" cy="452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BBE258-CB24-4C88-B217-2275141D3569}"/>
              </a:ext>
            </a:extLst>
          </p:cNvPr>
          <p:cNvSpPr txBox="1"/>
          <p:nvPr/>
        </p:nvSpPr>
        <p:spPr>
          <a:xfrm>
            <a:off x="4583832" y="583662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Abeille grise</a:t>
            </a:r>
          </a:p>
        </p:txBody>
      </p:sp>
    </p:spTree>
    <p:extLst>
      <p:ext uri="{BB962C8B-B14F-4D97-AF65-F5344CB8AC3E}">
        <p14:creationId xmlns:p14="http://schemas.microsoft.com/office/powerpoint/2010/main" val="717733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F8FE6-F227-4559-A18B-A58F871E7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Apis </a:t>
            </a:r>
            <a:r>
              <a:rPr lang="fr-FR" dirty="0" err="1">
                <a:hlinkClick r:id="rId2" action="ppaction://hlinksldjump"/>
              </a:rPr>
              <a:t>mellifera</a:t>
            </a:r>
            <a:r>
              <a:rPr lang="fr-FR" dirty="0">
                <a:hlinkClick r:id="rId2" action="ppaction://hlinksldjump"/>
              </a:rPr>
              <a:t> </a:t>
            </a:r>
            <a:r>
              <a:rPr lang="fr-FR" dirty="0" err="1">
                <a:hlinkClick r:id="rId2" action="ppaction://hlinksldjump"/>
              </a:rPr>
              <a:t>carnica</a:t>
            </a:r>
            <a:endParaRPr lang="fr-FR" dirty="0"/>
          </a:p>
        </p:txBody>
      </p:sp>
      <p:pic>
        <p:nvPicPr>
          <p:cNvPr id="2050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921239C6-80B3-443B-8791-D3B4938793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454" y="1628800"/>
            <a:ext cx="5105093" cy="306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B2175F-4BCE-4EB8-91FD-E76BDBE021E1}"/>
              </a:ext>
            </a:extLst>
          </p:cNvPr>
          <p:cNvSpPr txBox="1"/>
          <p:nvPr/>
        </p:nvSpPr>
        <p:spPr>
          <a:xfrm>
            <a:off x="4691843" y="515719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Abeille </a:t>
            </a:r>
            <a:r>
              <a:rPr lang="fr-FR" dirty="0" err="1"/>
              <a:t>carniolienne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2616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3" action="ppaction://hlinksldjump"/>
              </a:rPr>
              <a:t>Apis </a:t>
            </a:r>
            <a:r>
              <a:rPr lang="fr-FR" dirty="0" err="1">
                <a:hlinkClick r:id="rId3" action="ppaction://hlinksldjump"/>
              </a:rPr>
              <a:t>mellifera</a:t>
            </a:r>
            <a:r>
              <a:rPr lang="fr-FR" dirty="0">
                <a:hlinkClick r:id="rId3" action="ppaction://hlinksldjump"/>
              </a:rPr>
              <a:t> ligustica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A47055-B544-4D28-8478-A4D1EF17C089}"/>
              </a:ext>
            </a:extLst>
          </p:cNvPr>
          <p:cNvSpPr txBox="1"/>
          <p:nvPr/>
        </p:nvSpPr>
        <p:spPr>
          <a:xfrm>
            <a:off x="4583831" y="595689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Abeille italienne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2DEA80-359D-4F6E-B7B7-BC2861C1B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478" y="1417639"/>
            <a:ext cx="621704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943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83542"/>
            <a:ext cx="8229600" cy="1143000"/>
          </a:xfrm>
        </p:spPr>
        <p:txBody>
          <a:bodyPr/>
          <a:lstStyle/>
          <a:p>
            <a:r>
              <a:rPr lang="fr-FR" dirty="0">
                <a:hlinkClick r:id="rId3" action="ppaction://hlinksldjump"/>
              </a:rPr>
              <a:t>Apis </a:t>
            </a:r>
            <a:r>
              <a:rPr lang="fr-FR" dirty="0" err="1">
                <a:hlinkClick r:id="rId3" action="ppaction://hlinksldjump"/>
              </a:rPr>
              <a:t>mellifera</a:t>
            </a:r>
            <a:r>
              <a:rPr lang="fr-FR" dirty="0">
                <a:hlinkClick r:id="rId3" action="ppaction://hlinksldjump"/>
              </a:rPr>
              <a:t> </a:t>
            </a:r>
            <a:r>
              <a:rPr lang="fr-FR" dirty="0" err="1">
                <a:hlinkClick r:id="rId3" action="ppaction://hlinksldjump"/>
              </a:rPr>
              <a:t>iberica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16" y="1036340"/>
            <a:ext cx="7181968" cy="478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299D03-A0D2-4985-90F4-A93513F29890}"/>
              </a:ext>
            </a:extLst>
          </p:cNvPr>
          <p:cNvSpPr txBox="1"/>
          <p:nvPr/>
        </p:nvSpPr>
        <p:spPr>
          <a:xfrm>
            <a:off x="4511824" y="585089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Abeille noire espagnole</a:t>
            </a:r>
          </a:p>
        </p:txBody>
      </p:sp>
    </p:spTree>
    <p:extLst>
      <p:ext uri="{BB962C8B-B14F-4D97-AF65-F5344CB8AC3E}">
        <p14:creationId xmlns:p14="http://schemas.microsoft.com/office/powerpoint/2010/main" val="1533484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hlinkClick r:id="rId3" action="ppaction://hlinksldjump"/>
              </a:rPr>
              <a:t>Buckfast</a:t>
            </a:r>
            <a:endParaRPr lang="fr-F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206" y="1417638"/>
            <a:ext cx="6583589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E33073-F193-49EB-8F82-89598EA481A2}"/>
              </a:ext>
            </a:extLst>
          </p:cNvPr>
          <p:cNvSpPr txBox="1"/>
          <p:nvPr/>
        </p:nvSpPr>
        <p:spPr>
          <a:xfrm>
            <a:off x="4187787" y="594928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Création du frère Adam</a:t>
            </a:r>
          </a:p>
        </p:txBody>
      </p:sp>
    </p:spTree>
    <p:extLst>
      <p:ext uri="{BB962C8B-B14F-4D97-AF65-F5344CB8AC3E}">
        <p14:creationId xmlns:p14="http://schemas.microsoft.com/office/powerpoint/2010/main" val="17898712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F2F2F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5956</TotalTime>
  <Words>1109</Words>
  <Application>Microsoft Office PowerPoint</Application>
  <PresentationFormat>Grand écran</PresentationFormat>
  <Paragraphs>225</Paragraphs>
  <Slides>21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Arial</vt:lpstr>
      <vt:lpstr>Calibri</vt:lpstr>
      <vt:lpstr>Thème Office</vt:lpstr>
      <vt:lpstr>Classification et origine de l’abeille</vt:lpstr>
      <vt:lpstr>La Classe des insectes</vt:lpstr>
      <vt:lpstr>Quelques uns des 29 ordres d’insectes</vt:lpstr>
      <vt:lpstr>Présentation PowerPoint</vt:lpstr>
      <vt:lpstr>Comment nommer un insecte </vt:lpstr>
      <vt:lpstr>Le genre(espèce) Apis est classé en 4 groupes </vt:lpstr>
      <vt:lpstr>Répartition des espèces du genre Apis </vt:lpstr>
      <vt:lpstr>6 sous espèces Apis Mellifera  </vt:lpstr>
      <vt:lpstr>Migration des abeilles </vt:lpstr>
      <vt:lpstr>Apparition des abeilles </vt:lpstr>
      <vt:lpstr>Apis mellifera mellifera </vt:lpstr>
      <vt:lpstr>Retour au menu général</vt:lpstr>
      <vt:lpstr>Apis florea </vt:lpstr>
      <vt:lpstr>Apis dorsata </vt:lpstr>
      <vt:lpstr>Apis cerana </vt:lpstr>
      <vt:lpstr>Apis mellifera mellifera </vt:lpstr>
      <vt:lpstr>Apis mellifera caucasica</vt:lpstr>
      <vt:lpstr>Apis mellifera carnica</vt:lpstr>
      <vt:lpstr>Apis mellifera ligustica </vt:lpstr>
      <vt:lpstr>Apis mellifera iberica</vt:lpstr>
      <vt:lpstr>Buckfast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et origine de l’abeille</dc:title>
  <dc:creator>Michèle Corvée</dc:creator>
  <cp:lastModifiedBy>Gérard Corvée</cp:lastModifiedBy>
  <cp:revision>48</cp:revision>
  <dcterms:created xsi:type="dcterms:W3CDTF">2015-10-09T17:08:57Z</dcterms:created>
  <dcterms:modified xsi:type="dcterms:W3CDTF">2020-12-28T12:14:20Z</dcterms:modified>
</cp:coreProperties>
</file>