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7" r:id="rId14"/>
    <p:sldId id="267" r:id="rId15"/>
    <p:sldId id="279" r:id="rId16"/>
    <p:sldId id="268" r:id="rId17"/>
    <p:sldId id="270" r:id="rId18"/>
    <p:sldId id="271" r:id="rId19"/>
    <p:sldId id="272" r:id="rId20"/>
    <p:sldId id="273" r:id="rId21"/>
    <p:sldId id="274" r:id="rId22"/>
    <p:sldId id="280" r:id="rId23"/>
    <p:sldId id="278" r:id="rId24"/>
    <p:sldId id="281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63487" autoAdjust="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4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F7067C6-7CDF-4345-8CC0-7C75D9EB8E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E2CAE0-9CA3-4023-AE5F-04BB02CAA9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18EFF-1589-4DDD-9BE9-3A3CD428EB47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1F5B96-45FC-4DDC-BDC7-BFA28C9729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E65CBB-8BB5-40AC-91DF-028951C7DA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A8418-0E16-4E2E-A373-A63892D95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876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B78C9-E6EA-4D4A-A35F-4EFDDB13B3D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72F17-CC7A-41BA-ABD6-ECFD84A670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7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toire-fantasque.be/Ruches/abeille-sens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/>
              <a:t>Description de l’abeille à partir de l’ouvrière : </a:t>
            </a:r>
            <a:r>
              <a:rPr lang="fr-FR" sz="1200" dirty="0"/>
              <a:t>M</a:t>
            </a:r>
            <a:r>
              <a:rPr lang="fr-FR" sz="1200" b="1" dirty="0"/>
              <a:t>orphologie commune  aux trois individus  </a:t>
            </a:r>
            <a:endParaRPr lang="fr-FR" sz="1200" dirty="0"/>
          </a:p>
          <a:p>
            <a:r>
              <a:rPr lang="fr-FR" sz="1200" b="1" dirty="0"/>
              <a:t>– la reine et le faux bourdon se distinguent de l’ouvrière par quelques spécificités que l’on verra au fur et à mesure 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454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z="1200" dirty="0"/>
              <a:t>Les habitants : la reine – les ouvrières – les faux bourdons</a:t>
            </a:r>
          </a:p>
          <a:p>
            <a:r>
              <a:rPr lang="fr-FR" sz="1200" dirty="0"/>
              <a:t>Première différence visible à l’œil nu  </a:t>
            </a:r>
          </a:p>
          <a:p>
            <a:r>
              <a:rPr lang="fr-FR" sz="1200" dirty="0"/>
              <a:t>Leur taille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Description de l’abeille à partir de l’ouvrière 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orphologie commune  aux trois individus 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la reine et le faux bourdon se distinguent de l’ouvrière par quelques spécificités que l’on verra au fur et à mesure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Tout la corps est recouvert de poils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755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Hyménoptère : ailes </a:t>
            </a:r>
            <a:r>
              <a:rPr lang="fr-FR" dirty="0"/>
              <a:t>membraneuses </a:t>
            </a:r>
            <a:r>
              <a:rPr lang="fr-FR" sz="1200" dirty="0"/>
              <a:t>insecte complet à la naissance</a:t>
            </a:r>
          </a:p>
          <a:p>
            <a:r>
              <a:rPr lang="fr-FR" sz="1200" dirty="0"/>
              <a:t>Ailes solidaires vol</a:t>
            </a:r>
            <a:endParaRPr lang="fr-FR" dirty="0"/>
          </a:p>
          <a:p>
            <a:endParaRPr lang="fr-FR" sz="1200" dirty="0"/>
          </a:p>
          <a:p>
            <a:r>
              <a:rPr lang="fr-FR" sz="1200" dirty="0"/>
              <a:t>Le corps de l’abeille </a:t>
            </a:r>
            <a:r>
              <a:rPr lang="fr-FR" dirty="0"/>
              <a:t>est envel</a:t>
            </a:r>
            <a:r>
              <a:rPr lang="fr-FR" sz="1200" dirty="0"/>
              <a:t>oppé  d’une peau imprégnée </a:t>
            </a:r>
            <a:r>
              <a:rPr lang="fr-FR" sz="1200" b="1" dirty="0">
                <a:solidFill>
                  <a:srgbClr val="FF0000"/>
                </a:solidFill>
              </a:rPr>
              <a:t>de chitine : la cuticule</a:t>
            </a:r>
            <a:r>
              <a:rPr lang="fr-FR" dirty="0"/>
              <a:t> donne la rigidité d’une carapace :exosquelette </a:t>
            </a:r>
          </a:p>
          <a:p>
            <a:r>
              <a:rPr lang="fr-FR" sz="1200" b="1" dirty="0"/>
              <a:t>ce qui ne permet pas à l’abeille de grandir (forme définitive à la naissance ) </a:t>
            </a:r>
            <a:r>
              <a:rPr lang="fr-FR" sz="1200" dirty="0"/>
              <a:t> </a:t>
            </a:r>
          </a:p>
          <a:p>
            <a:r>
              <a:rPr lang="fr-FR" sz="1200" dirty="0"/>
              <a:t> </a:t>
            </a:r>
            <a:r>
              <a:rPr lang="fr-FR" sz="1200" dirty="0">
                <a:solidFill>
                  <a:srgbClr val="FF0000"/>
                </a:solidFill>
              </a:rPr>
              <a:t>Flexible au niveau des articulations </a:t>
            </a:r>
            <a:r>
              <a:rPr lang="fr-FR" sz="1200" dirty="0"/>
              <a:t>ce qui  permet le mouvement </a:t>
            </a:r>
          </a:p>
          <a:p>
            <a:r>
              <a:rPr lang="fr-FR" sz="1200" dirty="0"/>
              <a:t> hydrophobe </a:t>
            </a:r>
          </a:p>
          <a:p>
            <a:r>
              <a:rPr lang="fr-FR" sz="1200" dirty="0"/>
              <a:t>Sur sa face intérieure sont fixés les muscles </a:t>
            </a:r>
          </a:p>
          <a:p>
            <a:endParaRPr lang="fr-FR" sz="1200" dirty="0"/>
          </a:p>
          <a:p>
            <a:r>
              <a:rPr lang="fr-FR" sz="1200" dirty="0">
                <a:solidFill>
                  <a:srgbClr val="FF0000"/>
                </a:solidFill>
              </a:rPr>
              <a:t>3 parties </a:t>
            </a:r>
            <a:r>
              <a:rPr lang="fr-FR" sz="1200" dirty="0"/>
              <a:t>tête – thorax - abdomen </a:t>
            </a:r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74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Forme triangulaire chez l’ouvrière </a:t>
            </a:r>
          </a:p>
          <a:p>
            <a:r>
              <a:rPr lang="fr-FR" sz="1200" dirty="0"/>
              <a:t>Ovale chez la reine </a:t>
            </a:r>
          </a:p>
          <a:p>
            <a:r>
              <a:rPr lang="fr-FR" sz="1200" dirty="0"/>
              <a:t>Ronde chez le faux bourdon</a:t>
            </a:r>
          </a:p>
          <a:p>
            <a:r>
              <a:rPr lang="fr-FR" sz="1200" b="1" dirty="0"/>
              <a:t> </a:t>
            </a:r>
          </a:p>
          <a:p>
            <a:r>
              <a:rPr lang="fr-FR" sz="1200" b="1" dirty="0"/>
              <a:t>Elle est reliée au thorax par un cou étroit et mobile </a:t>
            </a:r>
          </a:p>
          <a:p>
            <a:endParaRPr lang="fr-FR" sz="1200" b="1" dirty="0"/>
          </a:p>
          <a:p>
            <a:r>
              <a:rPr lang="fr-FR" sz="1200" dirty="0"/>
              <a:t>Ses fonctions principales sont:</a:t>
            </a:r>
          </a:p>
          <a:p>
            <a:pPr lvl="0"/>
            <a:r>
              <a:rPr lang="fr-FR" sz="1200" dirty="0"/>
              <a:t>l'ingestion et la digestion partielle de la nourriture</a:t>
            </a:r>
          </a:p>
          <a:p>
            <a:pPr lvl="0"/>
            <a:r>
              <a:rPr lang="fr-FR" sz="1200" dirty="0"/>
              <a:t>la fonction sensitive: </a:t>
            </a:r>
            <a:r>
              <a:rPr lang="fr-FR" sz="1200" u="sng" dirty="0">
                <a:hlinkClick r:id="rId3"/>
              </a:rPr>
              <a:t>la vue</a:t>
            </a:r>
            <a:r>
              <a:rPr lang="fr-FR" sz="1200" dirty="0"/>
              <a:t>, </a:t>
            </a:r>
            <a:r>
              <a:rPr lang="fr-FR" sz="1200" u="sng" dirty="0">
                <a:hlinkClick r:id="rId3"/>
              </a:rPr>
              <a:t>l'odorat</a:t>
            </a:r>
            <a:r>
              <a:rPr lang="fr-FR" sz="1200" dirty="0"/>
              <a:t>, l'ouïe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On distingue </a:t>
            </a:r>
          </a:p>
          <a:p>
            <a:pPr lvl="0"/>
            <a:r>
              <a:rPr lang="fr-FR" sz="1200" dirty="0"/>
              <a:t>Les yeux </a:t>
            </a:r>
          </a:p>
          <a:p>
            <a:pPr lvl="0"/>
            <a:endParaRPr lang="fr-FR" sz="1200" dirty="0"/>
          </a:p>
          <a:p>
            <a:pPr lvl="0"/>
            <a:r>
              <a:rPr lang="fr-FR" sz="1200" b="1" dirty="0"/>
              <a:t>Chez le mâle les yeux composés sont contigus </a:t>
            </a:r>
          </a:p>
          <a:p>
            <a:pPr lvl="0"/>
            <a:r>
              <a:rPr lang="fr-FR" sz="1200" b="1" dirty="0"/>
              <a:t>Chez l’ouvrière et la reine les yeux composés sont latéraux  donc écartés </a:t>
            </a:r>
          </a:p>
          <a:p>
            <a:r>
              <a:rPr lang="fr-FR" sz="1200" b="1" dirty="0"/>
              <a:t> </a:t>
            </a:r>
          </a:p>
          <a:p>
            <a:r>
              <a:rPr lang="fr-FR" sz="1200" b="1" dirty="0"/>
              <a:t>L’abeille voit derrière elle </a:t>
            </a:r>
          </a:p>
          <a:p>
            <a:endParaRPr lang="fr-FR" sz="1200" b="1" dirty="0"/>
          </a:p>
          <a:p>
            <a:r>
              <a:rPr lang="fr-FR" sz="1200" b="1" dirty="0"/>
              <a:t>Les antennes</a:t>
            </a:r>
          </a:p>
          <a:p>
            <a:r>
              <a:rPr lang="fr-FR" sz="1200" b="1" dirty="0"/>
              <a:t>La bouche 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28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1400" dirty="0"/>
              <a:t>Ocelles sur le sommet de la tête pour l’ouvrière et la reine </a:t>
            </a:r>
          </a:p>
          <a:p>
            <a:r>
              <a:rPr lang="fr-FR" sz="1400" dirty="0"/>
              <a:t>Ocelles entre les antennes pour le faux bourdon </a:t>
            </a:r>
          </a:p>
          <a:p>
            <a:r>
              <a:rPr lang="fr-FR" sz="1400" dirty="0" err="1"/>
              <a:t>Permettentt</a:t>
            </a:r>
            <a:r>
              <a:rPr lang="fr-FR" sz="1400" dirty="0"/>
              <a:t> de voir la lumière et la couleur</a:t>
            </a:r>
            <a:r>
              <a:rPr lang="fr-FR" sz="1400" b="1" dirty="0"/>
              <a:t> au vert,  au bleu et  à l'ultraviolet </a:t>
            </a:r>
            <a:r>
              <a:rPr lang="fr-FR" sz="1400" dirty="0"/>
              <a:t>et les ultra violet du soleil ce qui lui permet de s’orienter  pendant le vol</a:t>
            </a:r>
            <a:endParaRPr lang="fr-FR" sz="1400" b="1" dirty="0"/>
          </a:p>
          <a:p>
            <a:r>
              <a:rPr lang="fr-FR" sz="1400" dirty="0"/>
              <a:t>Cependant, l'abeille n'est pas sensible au rouge. Ces huit cellules fournissent à l'abeille une image colorée de son environnement dont le rouge est absent r</a:t>
            </a:r>
          </a:p>
          <a:p>
            <a:pPr lvl="0"/>
            <a:r>
              <a:rPr lang="fr-FR" sz="1400" u="sng" dirty="0"/>
              <a:t>2 yeux composés latéraux à facettes– bombés – noirs – poilus: grand  champ visuel de 360 ° sans tourner la tête</a:t>
            </a:r>
          </a:p>
          <a:p>
            <a:r>
              <a:rPr lang="fr-FR" sz="1400" dirty="0"/>
              <a:t>Œil à </a:t>
            </a:r>
            <a:r>
              <a:rPr lang="fr-FR" sz="1400" b="1" dirty="0"/>
              <a:t>facettes.</a:t>
            </a:r>
          </a:p>
          <a:p>
            <a:r>
              <a:rPr lang="fr-FR" sz="1400" b="1" dirty="0"/>
              <a:t>Contribuent à l’orientation pendant le vol </a:t>
            </a:r>
          </a:p>
          <a:p>
            <a:r>
              <a:rPr lang="fr-FR" sz="1400" dirty="0"/>
              <a:t>Perçoivent les formes en particulier les figures massives ou découpées </a:t>
            </a:r>
          </a:p>
          <a:p>
            <a:r>
              <a:rPr lang="fr-FR" sz="1400" b="1" dirty="0"/>
              <a:t> </a:t>
            </a:r>
          </a:p>
          <a:p>
            <a:r>
              <a:rPr lang="fr-FR" sz="1200" b="1" dirty="0"/>
              <a:t>Les ocelles distinguent la lumière et l'obscur et rendent ainsi, l'animal capable de situer l'emplacement et le mouvement d'un objet. </a:t>
            </a:r>
          </a:p>
          <a:p>
            <a:br>
              <a:rPr lang="fr-FR" sz="1200" b="1" dirty="0"/>
            </a:br>
            <a:r>
              <a:rPr lang="fr-FR" sz="1200" b="1" dirty="0"/>
              <a:t> permettent à l'insecte volant de stabiliser sa ligne de vol par rapport à l'horizon. </a:t>
            </a:r>
          </a:p>
          <a:p>
            <a:endParaRPr lang="fr-FR" sz="1200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3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504299"/>
          </a:xfrm>
        </p:spPr>
        <p:txBody>
          <a:bodyPr/>
          <a:lstStyle/>
          <a:p>
            <a:r>
              <a:rPr lang="fr-FR" sz="1400" b="1" dirty="0"/>
              <a:t>l’abeille à des difficultés à percevoir les détails doivent être très proche de la fleur ( 5 cm) problème pour les toiles d’araignées </a:t>
            </a:r>
          </a:p>
          <a:p>
            <a:endParaRPr lang="fr-FR" sz="1400" dirty="0"/>
          </a:p>
          <a:p>
            <a:r>
              <a:rPr lang="fr-FR" sz="1400" dirty="0"/>
              <a:t>Sensibles aux ondes courtes de la lumière solaire pour s’orienter en vol</a:t>
            </a:r>
          </a:p>
          <a:p>
            <a:r>
              <a:rPr lang="fr-FR" sz="1400" dirty="0"/>
              <a:t> </a:t>
            </a:r>
          </a:p>
          <a:p>
            <a:r>
              <a:rPr lang="fr-FR" sz="1400" dirty="0"/>
              <a:t>La perception des couleurs par l’abeille est dépendante également de sa vitesse de vol </a:t>
            </a:r>
          </a:p>
          <a:p>
            <a:r>
              <a:rPr lang="fr-FR" sz="1400" dirty="0"/>
              <a:t>À 30km heures elle ne voient plus les couleurs c’est seulement à vitesse lente que les couleurs sont perçues </a:t>
            </a:r>
          </a:p>
          <a:p>
            <a:r>
              <a:rPr lang="fr-FR" sz="1400" dirty="0"/>
              <a:t>Leur attention aux couleurs dépend de leur objectif ( recherche de nectar ou retour dans la ruche </a:t>
            </a:r>
          </a:p>
          <a:p>
            <a:r>
              <a:rPr lang="fr-FR" sz="1400" dirty="0"/>
              <a:t>Plus sensible aux formes qu’aux couleurs ( dessin sur la ruche)</a:t>
            </a:r>
          </a:p>
          <a:p>
            <a:r>
              <a:rPr lang="fr-FR" sz="1400" dirty="0"/>
              <a:t> En vol, l’abeille se préoccupe davantage de choses importantes, comme l’identification des obstacles structurant le paysage, ou des indices d’orientation pour reconnaître l’itinéraire</a:t>
            </a:r>
          </a:p>
          <a:p>
            <a:endParaRPr lang="fr-FR" sz="1400" dirty="0"/>
          </a:p>
          <a:p>
            <a:r>
              <a:rPr lang="fr-FR" sz="1400" dirty="0"/>
              <a:t>Les abeilles sont très réceptives des mouvements vifs et rapides perçoivent les mouvements dans toutes leurs phases ( pas comme nous qui le percevons globalement (gestes vifs pour éloigner une abeille mouvement de la bouche – suivre le groupe d’abeilles lors de l’essaimage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28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/>
              <a:t>on a constaté que les butineuses visitent avec plus d'empressement les fleurs ballottées par le vent que celles qui sont immobiles.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750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78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( beaucoup de fleurs ont des surfaces qui reflètent fortement la lumière ultra violette qui permet aux abeilles de percevoir des motifs invisibles pour nous </a:t>
            </a:r>
          </a:p>
          <a:p>
            <a:endParaRPr lang="fr-FR" sz="1200" dirty="0"/>
          </a:p>
          <a:p>
            <a:r>
              <a:rPr lang="fr-FR" sz="1200" dirty="0"/>
              <a:t>Cela fait apparaître des lignes qui convergent vers le cœur de la fleur où se trouve le nectar. </a:t>
            </a:r>
          </a:p>
          <a:p>
            <a:endParaRPr lang="fr-FR" sz="1200" dirty="0"/>
          </a:p>
          <a:p>
            <a:r>
              <a:rPr lang="fr-FR" sz="1200" dirty="0"/>
              <a:t>Beaucoup de fleurs qui apparaissent jaune à l’homme, l’abeille, selon leur aspect les verras en ultraviolet, de couleurs différentes, voire multicolores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391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z="1200" b="1" dirty="0"/>
              <a:t>aux contacts</a:t>
            </a:r>
            <a:r>
              <a:rPr lang="fr-FR" sz="1200" dirty="0"/>
              <a:t>: communiquent entre elles en se touchant avec leurs antennes  </a:t>
            </a:r>
          </a:p>
          <a:p>
            <a:pPr lvl="0"/>
            <a:endParaRPr lang="fr-FR" sz="1200" dirty="0"/>
          </a:p>
          <a:p>
            <a:pPr lvl="0"/>
            <a:r>
              <a:rPr lang="fr-FR" sz="1200" b="1" dirty="0"/>
              <a:t>Perception du goût </a:t>
            </a:r>
          </a:p>
          <a:p>
            <a:pPr lvl="0"/>
            <a:endParaRPr lang="fr-FR" sz="1200" b="1" dirty="0"/>
          </a:p>
          <a:p>
            <a:pPr lvl="0"/>
            <a:r>
              <a:rPr lang="fr-FR" sz="1200" b="1" dirty="0"/>
              <a:t>Contrôle la forme des cellules </a:t>
            </a:r>
            <a:r>
              <a:rPr lang="fr-FR" sz="1200" dirty="0"/>
              <a:t>et l’épaisseur des parois </a:t>
            </a:r>
          </a:p>
          <a:p>
            <a:pPr lvl="0"/>
            <a:r>
              <a:rPr lang="fr-FR" sz="1200" dirty="0"/>
              <a:t>Au sons </a:t>
            </a:r>
          </a:p>
          <a:p>
            <a:pPr lvl="0"/>
            <a:r>
              <a:rPr lang="fr-FR" sz="1200" dirty="0"/>
              <a:t>Température (extrémité </a:t>
            </a:r>
          </a:p>
          <a:p>
            <a:pPr lvl="0"/>
            <a:r>
              <a:rPr lang="fr-FR" sz="1200" dirty="0"/>
              <a:t>Humidité </a:t>
            </a:r>
          </a:p>
          <a:p>
            <a:pPr lvl="0"/>
            <a:r>
              <a:rPr lang="fr-FR" sz="1200" dirty="0"/>
              <a:t>Teneur en CO2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759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pPr lvl="0"/>
            <a:r>
              <a:rPr lang="fr-FR" sz="800" u="sng" dirty="0"/>
              <a:t> Les mandibules en forme de pince servent </a:t>
            </a:r>
            <a:endParaRPr lang="fr-FR" sz="800" dirty="0"/>
          </a:p>
          <a:p>
            <a:r>
              <a:rPr lang="fr-FR" sz="800" dirty="0"/>
              <a:t> </a:t>
            </a:r>
            <a:r>
              <a:rPr lang="fr-FR" sz="1200" dirty="0"/>
              <a:t>A travailler la cire </a:t>
            </a:r>
            <a:r>
              <a:rPr lang="fr-FR" sz="1200" b="1" dirty="0"/>
              <a:t>que les abeilles  produisent pour construire les rayons</a:t>
            </a:r>
            <a:r>
              <a:rPr lang="fr-FR" sz="1200" dirty="0"/>
              <a:t> </a:t>
            </a:r>
          </a:p>
          <a:p>
            <a:pPr lvl="0"/>
            <a:r>
              <a:rPr lang="fr-FR" sz="1200" dirty="0"/>
              <a:t>A ronger </a:t>
            </a:r>
          </a:p>
          <a:p>
            <a:pPr lvl="0"/>
            <a:r>
              <a:rPr lang="fr-FR" sz="1200" b="1" dirty="0"/>
              <a:t>A effectuer tous les travaux nécessitant des outils préhensibles:</a:t>
            </a:r>
            <a:r>
              <a:rPr lang="fr-FR" sz="1200" dirty="0"/>
              <a:t> </a:t>
            </a:r>
          </a:p>
          <a:p>
            <a:pPr lvl="0"/>
            <a:r>
              <a:rPr lang="fr-FR" sz="1200" dirty="0"/>
              <a:t>A saisir les déchets pour les sortir de la ruche </a:t>
            </a:r>
          </a:p>
          <a:p>
            <a:pPr lvl="0"/>
            <a:r>
              <a:rPr lang="fr-FR" sz="1200" dirty="0"/>
              <a:t>A manger le pollen </a:t>
            </a:r>
          </a:p>
          <a:p>
            <a:pPr lvl="0"/>
            <a:r>
              <a:rPr lang="fr-FR" sz="1200" dirty="0"/>
              <a:t>A ouvrir les étamines des fleurs </a:t>
            </a:r>
          </a:p>
          <a:p>
            <a:pPr lvl="0"/>
            <a:r>
              <a:rPr lang="fr-FR" sz="1200" dirty="0"/>
              <a:t>A prélever la propolis sur les plantes </a:t>
            </a:r>
          </a:p>
          <a:p>
            <a:pPr lvl="0"/>
            <a:r>
              <a:rPr lang="fr-FR" sz="1200" dirty="0"/>
              <a:t>A mordre les abeilles étrangères et les ennemis </a:t>
            </a:r>
          </a:p>
          <a:p>
            <a:r>
              <a:rPr lang="fr-FR" sz="1200" b="1" dirty="0"/>
              <a:t>Mais ne peuvent entamer la peau des fruits à la différence des mandibules des guêpes </a:t>
            </a:r>
          </a:p>
          <a:p>
            <a:r>
              <a:rPr lang="fr-FR" sz="1200" b="1" dirty="0"/>
              <a:t>Chez la reine présence d’une sorte de dent lui permettant de découper la cellule royale </a:t>
            </a:r>
          </a:p>
          <a:p>
            <a:r>
              <a:rPr lang="fr-FR" sz="1200" b="1" dirty="0"/>
              <a:t>  Mâchoire inférieure</a:t>
            </a:r>
            <a:r>
              <a:rPr lang="fr-FR" sz="1200" dirty="0"/>
              <a:t>: les maxilles (servent à mastiquer </a:t>
            </a:r>
          </a:p>
          <a:p>
            <a:r>
              <a:rPr lang="fr-FR" sz="1200" dirty="0"/>
              <a:t>est prolongée par une trompe adaptée à la récolte du nectar :</a:t>
            </a:r>
            <a:r>
              <a:rPr lang="fr-FR" sz="1200" dirty="0" err="1"/>
              <a:t>proboscis</a:t>
            </a:r>
            <a:r>
              <a:rPr lang="fr-FR" sz="1200" dirty="0"/>
              <a:t> fortement poilue possède un cuilleron qui peut lécher des petites gouttes de nectar qui monte ensuite  par force de capillarité le long des poils de la langue </a:t>
            </a:r>
          </a:p>
          <a:p>
            <a:r>
              <a:rPr lang="fr-FR" sz="1200" dirty="0"/>
              <a:t>Pour prendre plus de nectar les maxilles et les palpes labiaux se rejoignent pour former un tube d’aspiration : la trompe (eau miellat miel)</a:t>
            </a:r>
          </a:p>
          <a:p>
            <a:r>
              <a:rPr lang="fr-FR" sz="1200" dirty="0"/>
              <a:t>A l’intérieur la langue avance et recule et pompe le liquide dans le pharynx l’œsophage et le jabot </a:t>
            </a:r>
          </a:p>
          <a:p>
            <a:r>
              <a:rPr lang="fr-FR" sz="1200" dirty="0"/>
              <a:t>Si l’abeille ouvre la gouttière linguale elle peut offrir à ses compagnes le contenu de son estomac: trophallaxie</a:t>
            </a:r>
          </a:p>
          <a:p>
            <a:pPr lvl="0"/>
            <a:r>
              <a:rPr lang="fr-FR" sz="1200" dirty="0"/>
              <a:t>L’expulsion de la salive destinée à dissoudre le sucre ou le candi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679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z="1200" b="1" dirty="0"/>
              <a:t>		Le cerveau</a:t>
            </a:r>
          </a:p>
          <a:p>
            <a:pPr lvl="0"/>
            <a:r>
              <a:rPr lang="fr-FR" sz="1200" b="1" dirty="0"/>
              <a:t> qui  se prolonge par  deux cordons nerveux tout le long du corps</a:t>
            </a:r>
            <a:r>
              <a:rPr lang="fr-FR" sz="1200" dirty="0"/>
              <a:t> </a:t>
            </a:r>
          </a:p>
          <a:p>
            <a:pPr lvl="0"/>
            <a:r>
              <a:rPr lang="fr-FR" dirty="0"/>
              <a:t>Centre de l’apprentissage ,de la mémoire surtout des odeurs et des relations spatiales :</a:t>
            </a:r>
            <a:r>
              <a:rPr lang="fr-FR" sz="1200" dirty="0"/>
              <a:t>Capacité à identifier l’orientation de dessin dans l’espace lignes obliques orientées vers la droite ou la gauche </a:t>
            </a:r>
          </a:p>
          <a:p>
            <a:pPr lvl="0"/>
            <a:r>
              <a:rPr lang="fr-FR" sz="1200" dirty="0"/>
              <a:t>Capacité à décoder une danse faite par une abeille et la transposer dans l’espace et dans le temps adaptation au déplacement du soleil </a:t>
            </a:r>
          </a:p>
          <a:p>
            <a:pPr lvl="0"/>
            <a:r>
              <a:rPr lang="fr-FR" sz="1200" dirty="0"/>
              <a:t>Peuvent  différencier les notions de Droite – gauche symétrique – asymétrique –identique- différents -plus ou moins </a:t>
            </a:r>
          </a:p>
          <a:p>
            <a:pPr lvl="0"/>
            <a:r>
              <a:rPr lang="fr-FR" sz="1200" dirty="0"/>
              <a:t>Peuvent utiliser des connaissances acquises pour les adapter à une nouvelles situation </a:t>
            </a:r>
          </a:p>
          <a:p>
            <a:pPr lvl="0"/>
            <a:r>
              <a:rPr lang="fr-FR" sz="1200" dirty="0"/>
              <a:t>Peuvent faire des liens entre lieux –temps – décision </a:t>
            </a:r>
          </a:p>
          <a:p>
            <a:pPr lvl="0"/>
            <a:r>
              <a:rPr lang="fr-FR" sz="1200" dirty="0"/>
              <a:t>Nectar d’une fleur production différentes en fonction de la journée : organisation de leur planning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495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600" b="1" dirty="0"/>
              <a:t>La fonction principale du thorax est locomotrice. </a:t>
            </a:r>
          </a:p>
          <a:p>
            <a:r>
              <a:rPr lang="fr-FR" sz="1600" b="1" dirty="0"/>
              <a:t>Le thorax est formé de 3 segments soudés dont le 1</a:t>
            </a:r>
            <a:r>
              <a:rPr lang="fr-FR" sz="1600" b="1" baseline="30000" dirty="0"/>
              <a:t>er</a:t>
            </a:r>
            <a:r>
              <a:rPr lang="fr-FR" sz="1600" b="1" dirty="0"/>
              <a:t> s'appelle le </a:t>
            </a:r>
            <a:r>
              <a:rPr lang="fr-FR" sz="1600" b="1" dirty="0" err="1"/>
              <a:t>propendium</a:t>
            </a:r>
            <a:r>
              <a:rPr lang="fr-FR" sz="1600" b="1" dirty="0"/>
              <a:t>.</a:t>
            </a:r>
          </a:p>
          <a:p>
            <a:r>
              <a:rPr lang="fr-FR" sz="1600" b="1" dirty="0"/>
              <a:t>Chaque segment porte une paire de pattes. De 6 segments chacune</a:t>
            </a:r>
          </a:p>
          <a:p>
            <a:r>
              <a:rPr lang="fr-FR" sz="1600" b="1" dirty="0"/>
              <a:t> Le 2 e et 3 e segment portent chacun une paire d'ailes.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842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Les pattes servent à la locomotion, à la récolte du pollen et de la propolis, au soin du corps et à la construction des rayons </a:t>
            </a:r>
          </a:p>
          <a:p>
            <a:r>
              <a:rPr lang="fr-FR" sz="1200" dirty="0"/>
              <a:t> Ne peuvent se mouvoir que d’avant en arrière </a:t>
            </a:r>
          </a:p>
          <a:p>
            <a:r>
              <a:rPr lang="fr-FR" sz="1200" dirty="0"/>
              <a:t>Elles se composent de 6 segments articulés entre eux.  </a:t>
            </a:r>
          </a:p>
          <a:p>
            <a:r>
              <a:rPr lang="fr-FR" sz="1200" dirty="0"/>
              <a:t>Le dernier article se prolonge par deux griffes avec un coussinet entre les deux griffes </a:t>
            </a:r>
            <a:r>
              <a:rPr lang="fr-FR" sz="1200" b="1" dirty="0"/>
              <a:t> (qui permet le maintient de l’abeille sur des supports rugueux ou lisses) et où débouche la glande d’</a:t>
            </a:r>
            <a:r>
              <a:rPr lang="fr-FR" sz="1200" b="1" dirty="0" err="1"/>
              <a:t>Anhardt</a:t>
            </a:r>
            <a:r>
              <a:rPr lang="fr-FR" sz="1200" b="1" dirty="0"/>
              <a:t> qui augmente l’adhésion et  qui joue un rôle dans la communication chimique.( phéromone qui indique l’entrée de la ruche ( chez la reine indique sa présence ainsi que phéromone des glandes mandibulaires )</a:t>
            </a:r>
          </a:p>
          <a:p>
            <a:r>
              <a:rPr lang="fr-FR" sz="1200" b="1" dirty="0"/>
              <a:t>les tarses possèdent des récepteurs sensoriels gustatifs capables d’apprécier la</a:t>
            </a:r>
          </a:p>
          <a:p>
            <a:r>
              <a:rPr lang="fr-FR" sz="1200" b="1" dirty="0"/>
              <a:t> concentration et la qualité de solutions sucrées</a:t>
            </a:r>
          </a:p>
          <a:p>
            <a:r>
              <a:rPr lang="fr-FR" sz="1200" b="1" dirty="0"/>
              <a:t>Chaque patte est spécialisée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049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/>
              <a:t>La première paire</a:t>
            </a:r>
            <a:r>
              <a:rPr lang="fr-FR" sz="1200" dirty="0"/>
              <a:t> possède une encoche au niveau du premier article du tarse (sur le grand article) qui englobe un peigne «  mouchoir à antennes »avec petits poils fins   </a:t>
            </a:r>
            <a:endParaRPr lang="fr-FR" sz="1200" b="1" dirty="0"/>
          </a:p>
          <a:p>
            <a:r>
              <a:rPr lang="fr-FR" sz="1200" b="1" dirty="0"/>
              <a:t> </a:t>
            </a:r>
            <a:r>
              <a:rPr lang="fr-FR" sz="1200" dirty="0"/>
              <a:t>l’éperon se referme sur le peigne et  permet aux abeilles de nettoyer les antennes </a:t>
            </a:r>
            <a:r>
              <a:rPr lang="fr-FR" sz="1200" b="1" dirty="0"/>
              <a:t>(ce qui est important puisque les antennes portent de nombreux organes sensoriels)- ce nettoyage se fait en permanence même quand les antennes ne sont pas souillées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739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z="1200" b="1" dirty="0"/>
              <a:t>La seconde paire</a:t>
            </a:r>
            <a:r>
              <a:rPr lang="fr-FR" sz="1200" dirty="0"/>
              <a:t> de pattes</a:t>
            </a:r>
          </a:p>
          <a:p>
            <a:pPr lvl="0"/>
            <a:r>
              <a:rPr lang="fr-FR" sz="1200" dirty="0"/>
              <a:t>au niveau du tarse le premier article est très élargi et possède sur sa face interne 10 rangs de poils : brosse à pollen </a:t>
            </a:r>
          </a:p>
          <a:p>
            <a:pPr lvl="0"/>
            <a:r>
              <a:rPr lang="fr-FR" sz="1200" dirty="0"/>
              <a:t>au niveau du tibia porte sur le côté une épine qui permet à la butineuse de détacher les pelotes de pollen apportées dans la ruche pour être travaillées par les mandibules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385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u="sng" dirty="0"/>
              <a:t>La dernière paire</a:t>
            </a:r>
            <a:r>
              <a:rPr lang="fr-FR" sz="1200" dirty="0"/>
              <a:t> la plus spécialisée a :</a:t>
            </a:r>
          </a:p>
          <a:p>
            <a:r>
              <a:rPr lang="fr-FR" sz="1200" dirty="0"/>
              <a:t> toutes les pattes comporte des poils qui forme une sorte de brosse mais sur les pattes postérieures ces poils sont alignés en 10 rangées transversales qui servent à récupérer les plaquettes de cire </a:t>
            </a:r>
          </a:p>
          <a:p>
            <a:r>
              <a:rPr lang="fr-FR" sz="1200" dirty="0"/>
              <a:t>elles sont ensuite récupérées par les pattes antérieures pour être travaillées avec les mandibules </a:t>
            </a:r>
          </a:p>
          <a:p>
            <a:r>
              <a:rPr lang="fr-FR" sz="1200" dirty="0"/>
              <a:t> Le tibia et le tarse s’articulent en formant </a:t>
            </a:r>
            <a:r>
              <a:rPr lang="fr-FR" sz="1200" u="sng" dirty="0"/>
              <a:t>une pince à cire</a:t>
            </a:r>
            <a:r>
              <a:rPr lang="fr-FR" sz="1200" dirty="0"/>
              <a:t> :</a:t>
            </a:r>
          </a:p>
          <a:p>
            <a:r>
              <a:rPr lang="fr-FR" sz="1200" dirty="0"/>
              <a:t>La cire suinte à travers les miroirs et l’abeille prélève celle-ci avec ses pattes arrière pour les passer dans sa bouche </a:t>
            </a:r>
          </a:p>
          <a:p>
            <a:r>
              <a:rPr lang="fr-FR" sz="1200" dirty="0"/>
              <a:t> la pattes postérieure a aussi pour fonction le stockage du pollen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970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518367"/>
          </a:xfrm>
        </p:spPr>
        <p:txBody>
          <a:bodyPr/>
          <a:lstStyle/>
          <a:p>
            <a:pPr lvl="0"/>
            <a:r>
              <a:rPr lang="fr-FR" sz="1200" dirty="0"/>
              <a:t>2 ailes de chaque côté </a:t>
            </a:r>
          </a:p>
          <a:p>
            <a:pPr lvl="0"/>
            <a:r>
              <a:rPr lang="fr-FR" sz="1200" dirty="0"/>
              <a:t>Les ailes sont formées de membranes transparentes placées à l’intérieur d’un réseau de nervures rigides et creuses. Nervures qui   permettent de déterminer la sous espèce de l’abeille : indice cubital : calcul du  rapport des longueurs de certaines nervures</a:t>
            </a:r>
          </a:p>
          <a:p>
            <a:pPr lvl="0"/>
            <a:r>
              <a:rPr lang="fr-FR" sz="1200" dirty="0"/>
              <a:t> Les ailes antérieures fixées sur le 2 </a:t>
            </a:r>
            <a:r>
              <a:rPr lang="fr-FR" sz="1200" dirty="0" err="1"/>
              <a:t>ème</a:t>
            </a:r>
            <a:r>
              <a:rPr lang="fr-FR" sz="1200" dirty="0"/>
              <a:t> anneau du thorax </a:t>
            </a:r>
          </a:p>
          <a:p>
            <a:pPr lvl="0"/>
            <a:r>
              <a:rPr lang="fr-FR" sz="1200" dirty="0"/>
              <a:t>Les ailes postérieures  sur le 3 </a:t>
            </a:r>
            <a:r>
              <a:rPr lang="fr-FR" sz="1200" dirty="0" err="1"/>
              <a:t>ème</a:t>
            </a:r>
            <a:r>
              <a:rPr lang="fr-FR" sz="1200" dirty="0"/>
              <a:t> anneau </a:t>
            </a:r>
          </a:p>
          <a:p>
            <a:pPr lvl="0"/>
            <a:r>
              <a:rPr lang="fr-FR" sz="1200" dirty="0"/>
              <a:t>Les ailes antérieures sont plus grandes que les ailes postérieures </a:t>
            </a:r>
          </a:p>
          <a:p>
            <a:pPr lvl="0"/>
            <a:r>
              <a:rPr lang="fr-FR" sz="1200" dirty="0"/>
              <a:t>Pendant le vol, les paires d'ailes antérieures et postérieures s'attachent les unes aux autres ce qui réduit les turbulences pendant le vol. (L’aile postérieure présente 20 crochets : </a:t>
            </a:r>
            <a:r>
              <a:rPr lang="fr-FR" sz="1200" u="sng" dirty="0" err="1"/>
              <a:t>hamuli</a:t>
            </a:r>
            <a:r>
              <a:rPr lang="fr-FR" sz="1200" u="sng" dirty="0"/>
              <a:t> </a:t>
            </a:r>
            <a:r>
              <a:rPr lang="fr-FR" sz="1200" dirty="0"/>
              <a:t>sur le bord avant ; Ceux-ci  s’engagent dans un repli en gouttière présent au bord arrière des ailes antérieures) </a:t>
            </a:r>
          </a:p>
          <a:p>
            <a:pPr lvl="0"/>
            <a:r>
              <a:rPr lang="fr-FR" sz="1200" dirty="0"/>
              <a:t>Avant le vol, l'abeille se gorge de miel. Elle le consomme au fur et à mesure du vol. </a:t>
            </a:r>
          </a:p>
          <a:p>
            <a:pPr lvl="0"/>
            <a:r>
              <a:rPr lang="fr-FR" sz="1200" dirty="0"/>
              <a:t>Pendant le vol, la température du thorax peut monter à 46 °C. Le trop plein de chaleur est redirigé vers la tête où il est éliminé en régurgitant des gouttelettes d'eau extraites du miel.</a:t>
            </a:r>
          </a:p>
          <a:p>
            <a:endParaRPr lang="fr-FR" sz="1200" dirty="0"/>
          </a:p>
          <a:p>
            <a:r>
              <a:rPr lang="fr-FR" sz="1200" dirty="0"/>
              <a:t>Servent également à ventiler : évacuent l’air  chaud et humide de l’intérieur de la ruche et cela retire l’eau du nectar fraichement ramené </a:t>
            </a:r>
          </a:p>
          <a:p>
            <a:r>
              <a:rPr lang="fr-FR" sz="1200" dirty="0"/>
              <a:t>Permettent de répandre les phéromones qui servent de communication dans la ruche </a:t>
            </a:r>
          </a:p>
          <a:p>
            <a:pPr lvl="0"/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72F17-CC7A-41BA-ABD6-ECFD84A670B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28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9D698-1DF2-4BF0-8023-A57C0AB77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54700CC-06E7-406F-9CDE-54A90D864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44D89E-18B7-4F90-8D70-0DEC6333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9DD75C-25FE-4BC4-AB6A-EA845376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223F17-1033-46E4-8791-514ABD15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22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1D89E-6D78-4E23-99CE-13371228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E10282-068C-4593-B740-11FF65DF2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B3494D-9737-4215-A9F9-58741D8B3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52D4F2-4107-4556-AFA1-B281DECA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DA3EC-2927-4ECD-962A-50DD95ED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06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6B7CF-36F7-4B18-82CE-B749BC94A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F96644-75C3-4DF8-8D4E-3C67CAB8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4BCB1-B20B-4D98-9A46-4C36F592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19E55-73B7-4B97-84AB-027413C6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9B062-CACF-4D6D-8A45-7D9647A9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36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A7FC7-B136-418E-8C20-5B093395D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2DE562-3703-40D5-8596-DC3F55847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45D630-E140-41CB-82ED-DAAA01350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2E6CCB-E3FB-4FC4-B3A9-C84A4202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8A12F0-51C4-45F8-BCF4-195BC652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3A6808-2128-4664-A74B-36DF0898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82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E8421-73E9-46C3-9D78-B7E1DB568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091BD-6C7C-441C-9782-139206FED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BF0240-56AC-4055-AE1E-ACB754F41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23DBFB-C3D6-4B0F-9960-42A6C4F0D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8BFEE72-D150-4D1F-B05F-6A03FF33F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1F5542-FA49-49A7-86E5-981A4151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C3A9103-FD90-4012-866F-65ABE9C3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D680E7-228F-4F57-BFB9-B5056CBC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03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A4D42-9D88-4974-A513-AE62F279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C285DF8-6D38-43F8-9985-12F6F48E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E15D04-C0DC-45D5-AB59-3AD355F3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316D2D-A76A-44B3-9BC6-499A02E5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214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C966A0-108E-4CC2-8A6B-D4C64FE9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4CF9D4-7A22-446E-B9D3-1CCCE7D2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747FDB-AFBF-487F-961B-5E5F648E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560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09589-B606-4743-A71F-FED1B4ECC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0B92DF-77B5-4E28-8319-C2509CE8F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CEBCB-0CAB-4594-B780-9D539A321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962406-5C91-4E75-8D98-FF69DF73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80D44D-8272-4F40-9B9C-296274F8A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B30BAB-828C-4A27-A2BF-89F0ED1C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0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CCA551-C16A-4BAF-997D-E5A9049F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1388ED-D88E-4407-97E2-5E5D71B8B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D9E081-D8DE-4E66-8ADF-693A0B5A4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6E3FAC-3D09-4CFE-8D67-420DB579B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B669BA-30F3-4F17-813B-A237A294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81ACCA-850E-4036-8242-2E2763E3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14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13A24E-DEFD-4691-AFC5-48D4E32B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981D7F-636F-4DA7-88C4-2B0E93E10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A6B047-8B44-4559-91D1-19D4D2CF6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C6621F-D722-4EC7-AD3B-65F836804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0D62D9-FCEA-4892-BC02-6C86A226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87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BBD9CC0-7F94-43F0-9640-95D71289B2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39D0C8-7829-4810-B66C-462D5D25C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C46D4-8A73-4135-BC23-6EE18FA23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842992-C6CF-4D04-A8AB-4E26D6D0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612FFB-2CAB-453E-98DD-9D29C25B8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75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66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EE2EC7F-B983-4DC7-9C4E-D93D3C4E2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253565-0E05-4A84-A6FF-83B68D05A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0D39C-7F44-4F4B-AF37-571CB8F53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AC338-97B4-489A-99AE-633FA8A00A0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CAC1D0-4BC9-4573-84B4-B0507BB4C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514F26-66C2-4711-BE73-989C6DB28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3B9CF-8F77-49E5-BD0C-DDD82F251C3A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D080758-90E3-447B-B2E7-7FAC46DD7A6F}"/>
              </a:ext>
            </a:extLst>
          </p:cNvPr>
          <p:cNvGrpSpPr/>
          <p:nvPr userDrawn="1"/>
        </p:nvGrpSpPr>
        <p:grpSpPr>
          <a:xfrm>
            <a:off x="0" y="6573262"/>
            <a:ext cx="12165253" cy="401711"/>
            <a:chOff x="20074" y="6399466"/>
            <a:chExt cx="9130100" cy="401711"/>
          </a:xfrm>
          <a:solidFill>
            <a:srgbClr val="993366"/>
          </a:solidFill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BB18B7-68AE-4452-806B-EFA83D4B24D4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Morphologie et anatomie de la tête et du thorax de l’abeille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8A8E9ED-A0C6-4F60-8EA1-73CABF6007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51584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5. Pr&#233;sentation PowerPoint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69DA3-98E3-4348-A879-BB9378FB7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259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Morphologie et anatomie de la tête et du thorax de l’abeille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390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791F1E4F-357E-4B0C-A0CE-4A1E1C8D6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9894" y="1069902"/>
            <a:ext cx="2523963" cy="40785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8FFFDC-C6CC-42C0-8673-F269908B9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935" y="1069902"/>
            <a:ext cx="2408129" cy="34384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B3AB07-41E2-4323-ABEB-8610BAE1F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142" y="1069902"/>
            <a:ext cx="2494103" cy="377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1FCA274-44E6-4E20-B404-01AF95F8A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71" y="457200"/>
            <a:ext cx="6459523" cy="1600200"/>
          </a:xfrm>
        </p:spPr>
        <p:txBody>
          <a:bodyPr/>
          <a:lstStyle/>
          <a:p>
            <a:r>
              <a:rPr lang="fr-FR" b="1" dirty="0"/>
              <a:t>L’abeille est un insecte hyménoptère </a:t>
            </a:r>
            <a:br>
              <a:rPr lang="fr-FR" b="1" dirty="0"/>
            </a:br>
            <a:br>
              <a:rPr lang="fr-FR" b="1" dirty="0"/>
            </a:br>
            <a:r>
              <a:rPr lang="fr-FR" b="1" dirty="0"/>
              <a:t>Ailes membraneuses</a:t>
            </a:r>
            <a:endParaRPr lang="fr-FR" dirty="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AEDDACA-432C-44BB-A1A7-4C5DB07592A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5488" b="15488"/>
          <a:stretch>
            <a:fillRect/>
          </a:stretch>
        </p:blipFill>
        <p:spPr>
          <a:xfrm>
            <a:off x="4603527" y="2982109"/>
            <a:ext cx="3614000" cy="28536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2223F3-E7B4-49FA-BEC9-48F4A6E1E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977" y="-7237"/>
            <a:ext cx="3614000" cy="2858265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BB5C262A-7012-4B2B-ADC6-136CD954E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4892" y="2057400"/>
            <a:ext cx="4537133" cy="38115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fr-FR" sz="2800" dirty="0"/>
          </a:p>
          <a:p>
            <a:r>
              <a:rPr lang="fr-FR" sz="2800" dirty="0"/>
              <a:t>Présence d’un </a:t>
            </a:r>
            <a:r>
              <a:rPr lang="fr-FR" sz="2800" b="1" dirty="0"/>
              <a:t>exosquelette</a:t>
            </a:r>
            <a:r>
              <a:rPr lang="fr-FR" sz="2800" dirty="0"/>
              <a:t> </a:t>
            </a:r>
          </a:p>
          <a:p>
            <a:r>
              <a:rPr lang="fr-FR" sz="2800" b="1" dirty="0"/>
              <a:t>3 parties</a:t>
            </a:r>
          </a:p>
          <a:p>
            <a:pPr lvl="0">
              <a:buFont typeface="Wingdings" pitchFamily="2" charset="2"/>
              <a:buChar char="Ø"/>
            </a:pPr>
            <a:r>
              <a:rPr lang="fr-FR" sz="2800" dirty="0"/>
              <a:t>La tête </a:t>
            </a:r>
          </a:p>
          <a:p>
            <a:pPr lvl="0">
              <a:buFont typeface="Wingdings" pitchFamily="2" charset="2"/>
              <a:buChar char="Ø"/>
            </a:pPr>
            <a:r>
              <a:rPr lang="fr-FR" sz="2800" dirty="0"/>
              <a:t>Le thorax </a:t>
            </a:r>
          </a:p>
          <a:p>
            <a:pPr lvl="0">
              <a:buFont typeface="Wingdings" pitchFamily="2" charset="2"/>
              <a:buChar char="Ø"/>
            </a:pPr>
            <a:r>
              <a:rPr lang="fr-FR" sz="2800" dirty="0"/>
              <a:t>L’abdomen</a:t>
            </a:r>
          </a:p>
          <a:p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61B278-AA11-438A-A14D-FD3846F3F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920" y="2892152"/>
            <a:ext cx="3090156" cy="294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3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BD473-0435-4BED-B0E0-F8D9315CE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3316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Morphologie de la tête</a:t>
            </a:r>
          </a:p>
        </p:txBody>
      </p:sp>
    </p:spTree>
    <p:extLst>
      <p:ext uri="{BB962C8B-B14F-4D97-AF65-F5344CB8AC3E}">
        <p14:creationId xmlns:p14="http://schemas.microsoft.com/office/powerpoint/2010/main" val="2824181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C61CFB7-8F30-4D63-B891-4158F9DA2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LA   TÊTE</a:t>
            </a: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69F330E-6DF8-4462-96F6-CB0AEA03C1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7758" b="7758"/>
          <a:stretch/>
        </p:blipFill>
        <p:spPr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2B83454-A8C3-4B1E-B240-99AD40796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Les yeux</a:t>
            </a:r>
          </a:p>
          <a:p>
            <a:endParaRPr lang="fr-FR" sz="3200" dirty="0"/>
          </a:p>
          <a:p>
            <a:r>
              <a:rPr lang="fr-FR" sz="3200" dirty="0"/>
              <a:t>Les antennes </a:t>
            </a:r>
          </a:p>
          <a:p>
            <a:endParaRPr lang="fr-FR" sz="3200" dirty="0"/>
          </a:p>
          <a:p>
            <a:r>
              <a:rPr lang="fr-FR" sz="3200" dirty="0"/>
              <a:t>La bouche </a:t>
            </a:r>
          </a:p>
        </p:txBody>
      </p:sp>
    </p:spTree>
    <p:extLst>
      <p:ext uri="{BB962C8B-B14F-4D97-AF65-F5344CB8AC3E}">
        <p14:creationId xmlns:p14="http://schemas.microsoft.com/office/powerpoint/2010/main" val="2370272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03BDB35-2C7F-4D55-BDD0-FED83C2623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3932238" cy="531813"/>
          </a:xfrm>
        </p:spPr>
        <p:txBody>
          <a:bodyPr/>
          <a:lstStyle/>
          <a:p>
            <a:pPr algn="ctr"/>
            <a:r>
              <a:rPr lang="fr-FR" sz="3200" b="1" dirty="0"/>
              <a:t>Les yeux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0983CF8-3A87-4C90-B907-E52EA952A3B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-1" y="1050925"/>
            <a:ext cx="4930815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	Au nombre de 5</a:t>
            </a:r>
          </a:p>
          <a:p>
            <a:pPr marL="0" indent="0">
              <a:buNone/>
            </a:pPr>
            <a:r>
              <a:rPr lang="fr-FR" sz="1600" dirty="0"/>
              <a:t>2 yeux composés</a:t>
            </a:r>
          </a:p>
          <a:p>
            <a:pPr marL="0" indent="0">
              <a:buNone/>
            </a:pPr>
            <a:r>
              <a:rPr lang="fr-FR" sz="1600" dirty="0"/>
              <a:t>3 ocelles: yeux simples</a:t>
            </a:r>
          </a:p>
          <a:p>
            <a:pPr marL="0" indent="0">
              <a:buNone/>
            </a:pPr>
            <a:r>
              <a:rPr lang="fr-FR" sz="1600" b="1" u="sng" dirty="0"/>
              <a:t>2 yeux composés latéraux </a:t>
            </a:r>
          </a:p>
          <a:p>
            <a:r>
              <a:rPr lang="fr-FR" sz="1600" dirty="0"/>
              <a:t>Bombés noirs </a:t>
            </a:r>
            <a:r>
              <a:rPr lang="fr-FR" sz="1600" dirty="0">
                <a:hlinkClick r:id="" action="ppaction://noaction"/>
              </a:rPr>
              <a:t>et poilus</a:t>
            </a:r>
            <a:endParaRPr lang="fr-FR" sz="1600" dirty="0"/>
          </a:p>
          <a:p>
            <a:r>
              <a:rPr lang="fr-FR" sz="1600" dirty="0"/>
              <a:t> servent pour la vision lointaine </a:t>
            </a:r>
          </a:p>
          <a:p>
            <a:r>
              <a:rPr lang="fr-FR" sz="1600" dirty="0"/>
              <a:t>permettent l’orientation du vol par rapport au soleil </a:t>
            </a:r>
          </a:p>
          <a:p>
            <a:r>
              <a:rPr lang="fr-FR" sz="1600" dirty="0"/>
              <a:t> une vision trichromatique </a:t>
            </a:r>
          </a:p>
          <a:p>
            <a:r>
              <a:rPr lang="fr-FR" sz="1600" dirty="0"/>
              <a:t>Perçoivent les figures massives ou découpées </a:t>
            </a:r>
          </a:p>
          <a:p>
            <a:pPr marL="0" lvl="0" indent="0">
              <a:buNone/>
            </a:pPr>
            <a:r>
              <a:rPr lang="fr-FR" sz="1600" b="1" u="sng" dirty="0"/>
              <a:t>3 yeux simples ou ocelles entre les 2 yeux composés</a:t>
            </a:r>
          </a:p>
          <a:p>
            <a:pPr lvl="0"/>
            <a:r>
              <a:rPr lang="fr-FR" sz="1600" dirty="0"/>
              <a:t>Servent à la vision rapprochée dans la ruche</a:t>
            </a:r>
          </a:p>
          <a:p>
            <a:pPr lvl="0"/>
            <a:r>
              <a:rPr lang="fr-FR" sz="1600" dirty="0"/>
              <a:t>Réagissent aux différences de clarté</a:t>
            </a:r>
          </a:p>
          <a:p>
            <a:pPr lvl="0"/>
            <a:r>
              <a:rPr lang="fr-FR" sz="1600" dirty="0"/>
              <a:t>Réagissent  aux changements de direction</a:t>
            </a:r>
          </a:p>
          <a:p>
            <a:pPr lvl="0"/>
            <a:r>
              <a:rPr lang="fr-FR" sz="1600" dirty="0"/>
              <a:t>Stimulent les  yeux composés lors des intensités lumineuses plus basses </a:t>
            </a:r>
          </a:p>
          <a:p>
            <a:r>
              <a:rPr lang="fr-FR" sz="1600" dirty="0"/>
              <a:t> ne donnent pas d’image</a:t>
            </a:r>
          </a:p>
          <a:p>
            <a:endParaRPr lang="fr-FR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8D4D0E1F-4E06-496D-943E-CC918CEB828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964352" y="3039248"/>
            <a:ext cx="2266950" cy="31384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DAEAD2-458A-40E6-87BC-FAEABF427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123545"/>
            <a:ext cx="2287143" cy="30003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D8F8D6-FA3D-485B-96F5-15C6DA6E8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671" y="-24295"/>
            <a:ext cx="3808012" cy="346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5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EC4CAD8-B092-492B-AC58-7C94EB4FB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Vision humaine vs vision abeille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20BA1F-B954-489F-9472-7540DC2A5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06" y="2013995"/>
            <a:ext cx="5968294" cy="37705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337DC-9F32-4652-9B28-F2BBCFAD9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217" y="2013996"/>
            <a:ext cx="5882077" cy="377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0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9D7F82-D739-4CD8-919D-C8710CB8D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7" y="1950675"/>
            <a:ext cx="5285669" cy="36170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89789F-EE54-4201-8136-D3F2A979C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24" y="1939714"/>
            <a:ext cx="5404991" cy="36280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FA72984-3A31-4EF7-8A00-E3527771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Vision humaine vs vision abeille</a:t>
            </a:r>
          </a:p>
        </p:txBody>
      </p:sp>
    </p:spTree>
    <p:extLst>
      <p:ext uri="{BB962C8B-B14F-4D97-AF65-F5344CB8AC3E}">
        <p14:creationId xmlns:p14="http://schemas.microsoft.com/office/powerpoint/2010/main" val="346254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26D141-E3A2-4F22-A358-E14FFBB3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37" y="1898356"/>
            <a:ext cx="5427257" cy="35981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FB7C54-D3E7-47AD-9AEB-12213149D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565" y="1898356"/>
            <a:ext cx="5394706" cy="359818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9D1E3C80-9757-4E03-B7A2-2D8B3B12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Vision humaine vs vision abeille</a:t>
            </a:r>
          </a:p>
        </p:txBody>
      </p:sp>
    </p:spTree>
    <p:extLst>
      <p:ext uri="{BB962C8B-B14F-4D97-AF65-F5344CB8AC3E}">
        <p14:creationId xmlns:p14="http://schemas.microsoft.com/office/powerpoint/2010/main" val="9322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FE02B2-21A1-46C2-AA6F-736338C8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Vision humaine vs vision abeille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97C0FA-A801-469A-AC64-CC1808C94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046" y="1646842"/>
            <a:ext cx="3648075" cy="43529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13522B-9288-4419-B32E-BD4A06D57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48" y="1650621"/>
            <a:ext cx="38671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2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BAE22-8945-492B-90D8-782FD8E25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07671"/>
          </a:xfrm>
        </p:spPr>
        <p:txBody>
          <a:bodyPr/>
          <a:lstStyle/>
          <a:p>
            <a:r>
              <a:rPr lang="fr-FR" sz="3200" b="1" dirty="0"/>
              <a:t> Deux antennes </a:t>
            </a: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264DA5D6-93A3-44B1-A75E-DF2759B78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16250" y="1036298"/>
            <a:ext cx="3064945" cy="3695673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444C4D-9BCB-4068-AFAE-4F8D6A2A8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23" y="1149292"/>
            <a:ext cx="6037277" cy="4719696"/>
          </a:xfrm>
        </p:spPr>
        <p:txBody>
          <a:bodyPr>
            <a:normAutofit/>
          </a:bodyPr>
          <a:lstStyle/>
          <a:p>
            <a:r>
              <a:rPr lang="fr-FR" sz="3200" dirty="0"/>
              <a:t>Récepteur des informations sensorielles : odorat et le toucher </a:t>
            </a:r>
          </a:p>
          <a:p>
            <a:r>
              <a:rPr lang="fr-FR" sz="3200" dirty="0"/>
              <a:t>Pivotent dans toutes les directions </a:t>
            </a:r>
          </a:p>
          <a:p>
            <a:r>
              <a:rPr lang="fr-FR" sz="3200" dirty="0"/>
              <a:t>Peuvent lire les phéromones des abeilles et les parfums des fleurs </a:t>
            </a:r>
          </a:p>
          <a:p>
            <a:r>
              <a:rPr lang="fr-FR" sz="3200" dirty="0"/>
              <a:t>Permettent de guider l’abeille dans l’obscurité de la ruche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D68037C-E975-44CB-891E-02420361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827" y="1036298"/>
            <a:ext cx="2619812" cy="363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983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9D5186-B399-4C4B-8C39-B040A634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65" y="201354"/>
            <a:ext cx="5980462" cy="868261"/>
          </a:xfrm>
        </p:spPr>
        <p:txBody>
          <a:bodyPr>
            <a:normAutofit fontScale="90000"/>
          </a:bodyPr>
          <a:lstStyle/>
          <a:p>
            <a:r>
              <a:rPr lang="fr-FR" dirty="0"/>
              <a:t> La Bouche : les pièces buccales </a:t>
            </a:r>
            <a:br>
              <a:rPr lang="fr-FR" dirty="0"/>
            </a:b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F3F24B6-11B1-432E-9236-FD32FE958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5912" y="3130429"/>
            <a:ext cx="2408129" cy="3316511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26E9B5-2CC5-4AA3-BDB5-E80FF8201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8448" y="1006679"/>
            <a:ext cx="5707641" cy="5184396"/>
          </a:xfrm>
        </p:spPr>
        <p:txBody>
          <a:bodyPr>
            <a:noAutofit/>
          </a:bodyPr>
          <a:lstStyle/>
          <a:p>
            <a:r>
              <a:rPr lang="fr-FR" sz="3200" b="1" dirty="0"/>
              <a:t> Comprend : </a:t>
            </a:r>
          </a:p>
          <a:p>
            <a:r>
              <a:rPr lang="fr-FR" sz="3200" dirty="0"/>
              <a:t>Des mandibules :mâchoires supérieures </a:t>
            </a:r>
          </a:p>
          <a:p>
            <a:r>
              <a:rPr lang="fr-FR" sz="3200" dirty="0"/>
              <a:t>Les maxilles : mâchoires inférieures </a:t>
            </a:r>
          </a:p>
          <a:p>
            <a:r>
              <a:rPr lang="fr-FR" sz="3200" dirty="0"/>
              <a:t>Une lèvre inférieure (lèche suce)avec langue: </a:t>
            </a:r>
            <a:r>
              <a:rPr lang="fr-FR" sz="3200" dirty="0" err="1"/>
              <a:t>proboscis</a:t>
            </a:r>
            <a:r>
              <a:rPr lang="fr-FR" sz="3200" dirty="0"/>
              <a:t> et cuilleron</a:t>
            </a:r>
          </a:p>
          <a:p>
            <a:r>
              <a:rPr lang="fr-FR" sz="3200" dirty="0"/>
              <a:t>Permet la trophallaxie </a:t>
            </a:r>
          </a:p>
          <a:p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20C642-F3F5-4D78-AF85-3F67901AE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508" y="2669480"/>
            <a:ext cx="2999492" cy="35603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34F7A3-5FF9-49F4-AE3A-41AFFF46B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913" y="209928"/>
            <a:ext cx="2408129" cy="26810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154EAE-9595-47D7-8CAF-EB13F9CFD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060" y="287847"/>
            <a:ext cx="2999492" cy="212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2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6364D29-5F6C-4C17-A6D1-E4A2A5CD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5870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Anatomie de la tête</a:t>
            </a:r>
          </a:p>
        </p:txBody>
      </p:sp>
    </p:spTree>
    <p:extLst>
      <p:ext uri="{BB962C8B-B14F-4D97-AF65-F5344CB8AC3E}">
        <p14:creationId xmlns:p14="http://schemas.microsoft.com/office/powerpoint/2010/main" val="849720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CC3F262-DFB6-457A-B5AA-E03EDA1827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4108" r="24108"/>
          <a:stretch>
            <a:fillRect/>
          </a:stretch>
        </p:blipFill>
        <p:spPr>
          <a:xfrm>
            <a:off x="4459020" y="491242"/>
            <a:ext cx="2281091" cy="180117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86602B-E0C7-45B0-941B-375243369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212983"/>
            <a:ext cx="3932237" cy="2656005"/>
          </a:xfrm>
        </p:spPr>
        <p:txBody>
          <a:bodyPr>
            <a:normAutofit/>
          </a:bodyPr>
          <a:lstStyle/>
          <a:p>
            <a:endParaRPr lang="fr-FR" sz="1050" b="1" dirty="0"/>
          </a:p>
          <a:p>
            <a:endParaRPr lang="fr-FR" sz="1050" b="1" dirty="0"/>
          </a:p>
          <a:p>
            <a:endParaRPr lang="fr-FR" sz="1050" b="1" dirty="0"/>
          </a:p>
          <a:p>
            <a:endParaRPr lang="fr-FR" sz="1050" b="1" dirty="0"/>
          </a:p>
          <a:p>
            <a:endParaRPr lang="fr-FR" sz="1050" b="1" dirty="0"/>
          </a:p>
          <a:p>
            <a:endParaRPr lang="fr-FR" sz="1050" dirty="0"/>
          </a:p>
          <a:p>
            <a:r>
              <a:rPr lang="fr-FR" sz="1050" dirty="0"/>
              <a:t> </a:t>
            </a:r>
          </a:p>
          <a:p>
            <a:endParaRPr lang="fr-FR" sz="1050" dirty="0"/>
          </a:p>
          <a:p>
            <a:endParaRPr lang="fr-FR" sz="1050" dirty="0"/>
          </a:p>
          <a:p>
            <a:endParaRPr lang="fr-FR" sz="1050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08732E-C8BE-4865-9EB4-3B7096813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71" y="251671"/>
            <a:ext cx="3792379" cy="20407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8695D-48AB-4904-B0A3-5F6D83C00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6951" y="690802"/>
            <a:ext cx="4350874" cy="14020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B0CB90-CCFD-47D1-B4CD-5DEF42670BFF}"/>
              </a:ext>
            </a:extLst>
          </p:cNvPr>
          <p:cNvSpPr txBox="1"/>
          <p:nvPr/>
        </p:nvSpPr>
        <p:spPr>
          <a:xfrm>
            <a:off x="1122886" y="2920595"/>
            <a:ext cx="2279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Le cerveau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E72BED-6FC6-4723-9874-8F4100D67DCA}"/>
              </a:ext>
            </a:extLst>
          </p:cNvPr>
          <p:cNvSpPr txBox="1"/>
          <p:nvPr/>
        </p:nvSpPr>
        <p:spPr>
          <a:xfrm>
            <a:off x="4133239" y="2920594"/>
            <a:ext cx="29326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Des sacs aériens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C7617C-5D58-454A-AA06-600222AF05D3}"/>
              </a:ext>
            </a:extLst>
          </p:cNvPr>
          <p:cNvSpPr txBox="1"/>
          <p:nvPr/>
        </p:nvSpPr>
        <p:spPr>
          <a:xfrm>
            <a:off x="7925304" y="2920594"/>
            <a:ext cx="34541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Les glandes </a:t>
            </a:r>
            <a:br>
              <a:rPr lang="fr-FR" sz="3200" dirty="0"/>
            </a:br>
            <a:r>
              <a:rPr lang="fr-FR" sz="3200" dirty="0"/>
              <a:t>hypopharyngiennes</a:t>
            </a:r>
          </a:p>
        </p:txBody>
      </p:sp>
    </p:spTree>
    <p:extLst>
      <p:ext uri="{BB962C8B-B14F-4D97-AF65-F5344CB8AC3E}">
        <p14:creationId xmlns:p14="http://schemas.microsoft.com/office/powerpoint/2010/main" val="1846723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387DCCE-E774-481D-82E0-7A8A23C1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331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Morphologie </a:t>
            </a:r>
            <a:br>
              <a:rPr lang="fr-FR" dirty="0"/>
            </a:br>
            <a:r>
              <a:rPr lang="fr-FR" dirty="0"/>
              <a:t>du thorax</a:t>
            </a:r>
          </a:p>
        </p:txBody>
      </p:sp>
    </p:spTree>
    <p:extLst>
      <p:ext uri="{BB962C8B-B14F-4D97-AF65-F5344CB8AC3E}">
        <p14:creationId xmlns:p14="http://schemas.microsoft.com/office/powerpoint/2010/main" val="663261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56E58A6-DCC4-4AA2-A9ED-1CE782FD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92866"/>
          </a:xfrm>
        </p:spPr>
        <p:txBody>
          <a:bodyPr/>
          <a:lstStyle/>
          <a:p>
            <a:r>
              <a:rPr lang="fr-FR" dirty="0">
                <a:latin typeface="+mn-lt"/>
              </a:rPr>
              <a:t>Le thorax</a:t>
            </a:r>
          </a:p>
        </p:txBody>
      </p:sp>
      <p:pic>
        <p:nvPicPr>
          <p:cNvPr id="21" name="Espace réservé du contenu 20">
            <a:extLst>
              <a:ext uri="{FF2B5EF4-FFF2-40B4-BE49-F238E27FC236}">
                <a16:creationId xmlns:a16="http://schemas.microsoft.com/office/drawing/2014/main" id="{401B460A-B861-45D0-8D38-49DF4D86B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1346485"/>
            <a:ext cx="6172200" cy="4165029"/>
          </a:xfrm>
          <a:prstGeom prst="rect">
            <a:avLst/>
          </a:prstGeom>
        </p:spPr>
      </p:pic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C7ABFA4-492C-4A86-A91B-A87E785BF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766" y="1493134"/>
            <a:ext cx="6172199" cy="4375854"/>
          </a:xfrm>
        </p:spPr>
        <p:txBody>
          <a:bodyPr>
            <a:noAutofit/>
          </a:bodyPr>
          <a:lstStyle/>
          <a:p>
            <a:r>
              <a:rPr lang="fr-FR" sz="3200" dirty="0"/>
              <a:t>Formé de 3 segments soudés</a:t>
            </a:r>
          </a:p>
          <a:p>
            <a:endParaRPr lang="fr-FR" sz="3200" dirty="0"/>
          </a:p>
          <a:p>
            <a:pPr>
              <a:buFont typeface="Arial" pitchFamily="34" charset="0"/>
              <a:buChar char="•"/>
            </a:pPr>
            <a:r>
              <a:rPr lang="fr-FR" sz="3200" dirty="0"/>
              <a:t>le 1</a:t>
            </a:r>
            <a:r>
              <a:rPr lang="fr-FR" sz="3200" baseline="30000" dirty="0"/>
              <a:t>er</a:t>
            </a:r>
            <a:r>
              <a:rPr lang="fr-FR" sz="3200" dirty="0"/>
              <a:t> :le </a:t>
            </a:r>
            <a:r>
              <a:rPr lang="fr-FR" sz="3200" b="1" dirty="0" err="1"/>
              <a:t>propendium</a:t>
            </a:r>
            <a:r>
              <a:rPr lang="fr-FR" sz="3200" b="1" dirty="0"/>
              <a:t>.</a:t>
            </a:r>
          </a:p>
          <a:p>
            <a:pPr>
              <a:buFont typeface="Arial" pitchFamily="34" charset="0"/>
              <a:buChar char="•"/>
            </a:pPr>
            <a:endParaRPr lang="fr-FR" sz="3200" dirty="0"/>
          </a:p>
          <a:p>
            <a:pPr>
              <a:buFont typeface="Arial" pitchFamily="34" charset="0"/>
              <a:buChar char="•"/>
            </a:pPr>
            <a:r>
              <a:rPr lang="fr-FR" sz="3200" dirty="0"/>
              <a:t>Les 2</a:t>
            </a:r>
            <a:r>
              <a:rPr lang="fr-FR" sz="3200" baseline="30000" dirty="0"/>
              <a:t>e</a:t>
            </a:r>
            <a:r>
              <a:rPr lang="fr-FR" sz="3200" dirty="0"/>
              <a:t> et 3</a:t>
            </a:r>
            <a:r>
              <a:rPr lang="fr-FR" sz="3200" baseline="30000" dirty="0"/>
              <a:t>e</a:t>
            </a:r>
            <a:r>
              <a:rPr lang="fr-FR" sz="3200" dirty="0"/>
              <a:t> segments portent chacun une </a:t>
            </a:r>
            <a:r>
              <a:rPr lang="fr-FR" sz="3200" b="1" dirty="0"/>
              <a:t>paire d'ailes.</a:t>
            </a:r>
          </a:p>
          <a:p>
            <a:pPr>
              <a:buFont typeface="Arial" pitchFamily="34" charset="0"/>
              <a:buChar char="•"/>
            </a:pPr>
            <a:endParaRPr lang="fr-FR" sz="3200" b="1" dirty="0"/>
          </a:p>
          <a:p>
            <a:pPr>
              <a:buFont typeface="Arial" pitchFamily="34" charset="0"/>
              <a:buChar char="•"/>
            </a:pPr>
            <a:r>
              <a:rPr lang="fr-FR" sz="3200" dirty="0"/>
              <a:t>Chaque segment porte une paire de pattes.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422369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B59898-6601-4EA7-A91F-8AE849846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42395"/>
          </a:xfrm>
        </p:spPr>
        <p:txBody>
          <a:bodyPr>
            <a:normAutofit fontScale="90000"/>
          </a:bodyPr>
          <a:lstStyle/>
          <a:p>
            <a:r>
              <a:rPr lang="fr-FR" dirty="0"/>
              <a:t>Les pattes :servent</a:t>
            </a:r>
            <a:br>
              <a:rPr lang="fr-FR" dirty="0"/>
            </a:b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5C315AA-716A-45DA-90E9-681B0A59C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97018" y="1099595"/>
            <a:ext cx="3286029" cy="381033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AAAE7D-5953-4CB9-B977-3E0E3BDDC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1670" y="763398"/>
            <a:ext cx="7835317" cy="5637402"/>
          </a:xfrm>
        </p:spPr>
        <p:txBody>
          <a:bodyPr>
            <a:normAutofit/>
          </a:bodyPr>
          <a:lstStyle/>
          <a:p>
            <a:r>
              <a:rPr lang="fr-FR" sz="2800" dirty="0"/>
              <a:t>A la locomotion </a:t>
            </a:r>
          </a:p>
          <a:p>
            <a:pPr>
              <a:buFont typeface="Arial" pitchFamily="34" charset="0"/>
              <a:buChar char="•"/>
            </a:pPr>
            <a:r>
              <a:rPr lang="fr-FR" sz="2800" dirty="0"/>
              <a:t>A la récolte du pollen et de la propolis. </a:t>
            </a:r>
          </a:p>
          <a:p>
            <a:r>
              <a:rPr lang="fr-FR" sz="2800" dirty="0"/>
              <a:t>Comportent: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 Hanche 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 Trochanter 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  Fémur 3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  Tibia 4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  Tarse 5 qui se termine par</a:t>
            </a:r>
          </a:p>
          <a:p>
            <a:pPr lvl="1"/>
            <a:r>
              <a:rPr lang="fr-FR" sz="2800" dirty="0"/>
              <a:t>griffes 6</a:t>
            </a:r>
          </a:p>
          <a:p>
            <a:pPr lvl="1"/>
            <a:r>
              <a:rPr lang="fr-FR" sz="2800" dirty="0"/>
              <a:t>Une Ventouse 7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78760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A315E-584F-4F8D-8D88-2D5C9FAC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588739" cy="114010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 </a:t>
            </a:r>
            <a:br>
              <a:rPr lang="fr-FR" b="1" dirty="0"/>
            </a:br>
            <a:r>
              <a:rPr lang="fr-FR" sz="3600" dirty="0"/>
              <a:t>P</a:t>
            </a:r>
            <a:r>
              <a:rPr lang="fr-FR" sz="3600" b="1" dirty="0"/>
              <a:t>remier segment du thorax</a:t>
            </a:r>
            <a:br>
              <a:rPr lang="fr-FR" sz="3600" b="1" dirty="0"/>
            </a:br>
            <a:r>
              <a:rPr lang="fr-FR" sz="3600" b="1" dirty="0"/>
              <a:t>	patte antérieure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E8CC934-1B39-488C-96AB-4DD9ECE35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2766" y="987425"/>
            <a:ext cx="3413043" cy="487362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BF83CD-92EB-4906-838B-3C807D93D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8506" y="1744910"/>
            <a:ext cx="5670958" cy="4124078"/>
          </a:xfrm>
        </p:spPr>
        <p:txBody>
          <a:bodyPr>
            <a:normAutofit/>
          </a:bodyPr>
          <a:lstStyle/>
          <a:p>
            <a:r>
              <a:rPr lang="fr-FR" sz="3200" dirty="0"/>
              <a:t> Possède:</a:t>
            </a:r>
          </a:p>
          <a:p>
            <a:pPr>
              <a:buFont typeface="Arial" pitchFamily="34" charset="0"/>
              <a:buChar char="•"/>
            </a:pPr>
            <a:r>
              <a:rPr lang="fr-FR" sz="3200" dirty="0"/>
              <a:t> Une encoche qui englobe un peigne </a:t>
            </a:r>
            <a:r>
              <a:rPr lang="fr-FR" sz="3200" b="1" dirty="0"/>
              <a:t>«  mouchoir à antennes »</a:t>
            </a:r>
          </a:p>
          <a:p>
            <a:pPr>
              <a:buFont typeface="Arial" pitchFamily="34" charset="0"/>
              <a:buChar char="•"/>
            </a:pPr>
            <a:endParaRPr lang="fr-FR" sz="3200" dirty="0"/>
          </a:p>
          <a:p>
            <a:pPr>
              <a:buFont typeface="Arial" pitchFamily="34" charset="0"/>
              <a:buChar char="•"/>
            </a:pPr>
            <a:r>
              <a:rPr lang="fr-FR" sz="3200" b="1" dirty="0"/>
              <a:t>Un éperon </a:t>
            </a:r>
            <a:r>
              <a:rPr lang="fr-FR" sz="3200" dirty="0"/>
              <a:t>sert de butée</a:t>
            </a:r>
          </a:p>
        </p:txBody>
      </p:sp>
    </p:spTree>
    <p:extLst>
      <p:ext uri="{BB962C8B-B14F-4D97-AF65-F5344CB8AC3E}">
        <p14:creationId xmlns:p14="http://schemas.microsoft.com/office/powerpoint/2010/main" val="347309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5B91B-C622-4702-B5C5-6584DBD57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5695236" cy="829340"/>
          </a:xfrm>
        </p:spPr>
        <p:txBody>
          <a:bodyPr>
            <a:normAutofit fontScale="90000"/>
          </a:bodyPr>
          <a:lstStyle/>
          <a:p>
            <a:r>
              <a:rPr lang="fr-FR" sz="1800" b="1" dirty="0"/>
              <a:t>             </a:t>
            </a:r>
            <a:r>
              <a:rPr lang="fr-FR" b="1" dirty="0"/>
              <a:t>Deuxième segment du thorax :</a:t>
            </a:r>
            <a:br>
              <a:rPr lang="fr-FR" b="1" dirty="0"/>
            </a:br>
            <a:r>
              <a:rPr lang="fr-FR" b="1" dirty="0"/>
              <a:t>	patte médiane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5365858-A341-43E7-9F9F-C79A7CC375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52442" y="786089"/>
            <a:ext cx="2100054" cy="487362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17B780-8D30-4D92-A9AB-4FB3DA976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7524036" cy="3811588"/>
          </a:xfrm>
        </p:spPr>
        <p:txBody>
          <a:bodyPr>
            <a:noAutofit/>
          </a:bodyPr>
          <a:lstStyle/>
          <a:p>
            <a:pPr lvl="0"/>
            <a:r>
              <a:rPr lang="fr-FR" sz="3200" dirty="0"/>
              <a:t>Sur le tarse: 10 rangs de poils raides :la </a:t>
            </a:r>
            <a:r>
              <a:rPr lang="fr-FR" sz="3200" b="1" u="sng" dirty="0"/>
              <a:t>brosse à pollen (B)</a:t>
            </a:r>
          </a:p>
          <a:p>
            <a:endParaRPr lang="fr-FR" sz="3200" dirty="0"/>
          </a:p>
          <a:p>
            <a:r>
              <a:rPr lang="fr-FR" sz="3200" dirty="0"/>
              <a:t>Au niveau du tibia(C)</a:t>
            </a:r>
          </a:p>
          <a:p>
            <a:r>
              <a:rPr lang="fr-FR" sz="3200" dirty="0"/>
              <a:t>une épine pour détacher les pelotes de pollen apportées dans la ruche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640236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3E79A-CC21-4AC7-8BF8-CE31FE249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467" y="466779"/>
            <a:ext cx="6374841" cy="1044465"/>
          </a:xfrm>
        </p:spPr>
        <p:txBody>
          <a:bodyPr>
            <a:noAutofit/>
          </a:bodyPr>
          <a:lstStyle/>
          <a:p>
            <a:r>
              <a:rPr lang="fr-FR" b="1" dirty="0"/>
              <a:t> Troisième segment du thorax</a:t>
            </a:r>
            <a:br>
              <a:rPr lang="fr-FR" b="1" dirty="0"/>
            </a:br>
            <a:r>
              <a:rPr lang="fr-FR" b="1" dirty="0"/>
              <a:t>              pattes  postérieures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091A775-C958-4393-880E-9AA31F1D8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98809" y="648930"/>
            <a:ext cx="3113152" cy="487362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EF6C33-B31E-4EBD-B8EF-6BD1A0AA0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0038" y="1677798"/>
            <a:ext cx="7154612" cy="419119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/>
              <a:t>Sur le tibia une dépression :</a:t>
            </a:r>
            <a:r>
              <a:rPr lang="fr-FR" sz="2800" u="sng" dirty="0"/>
              <a:t> </a:t>
            </a:r>
            <a:r>
              <a:rPr lang="fr-FR" sz="2800" b="1" u="sng" dirty="0"/>
              <a:t>une corbeille à pollen(H)</a:t>
            </a:r>
          </a:p>
          <a:p>
            <a:pPr lvl="0">
              <a:buFont typeface="Arial" pitchFamily="34" charset="0"/>
              <a:buChar char="•"/>
            </a:pPr>
            <a:r>
              <a:rPr lang="fr-FR" sz="2800" dirty="0"/>
              <a:t>A l’intérieur de la corbeille présence </a:t>
            </a:r>
            <a:r>
              <a:rPr lang="fr-FR" sz="2800" b="1" dirty="0"/>
              <a:t>d’un poil rigide </a:t>
            </a:r>
          </a:p>
          <a:p>
            <a:pPr>
              <a:buFont typeface="Arial" pitchFamily="34" charset="0"/>
              <a:buChar char="•"/>
            </a:pPr>
            <a:r>
              <a:rPr lang="fr-FR" sz="2800" dirty="0"/>
              <a:t>Le tibia s’articule au premier article du tarse en formant </a:t>
            </a:r>
          </a:p>
          <a:p>
            <a:r>
              <a:rPr lang="fr-FR" sz="2800" b="1" u="sng" dirty="0"/>
              <a:t>la pince à cire(H)</a:t>
            </a:r>
            <a:endParaRPr lang="fr-FR" sz="2800" b="1" dirty="0"/>
          </a:p>
          <a:p>
            <a:endParaRPr lang="fr-FR" sz="2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1960CF-C545-4B07-B228-133D24CB8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31" y="4015927"/>
            <a:ext cx="3113153" cy="248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0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7745B-F999-44C7-91C2-25256AA9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691" y="28778"/>
            <a:ext cx="3932237" cy="733647"/>
          </a:xfrm>
        </p:spPr>
        <p:txBody>
          <a:bodyPr/>
          <a:lstStyle/>
          <a:p>
            <a:r>
              <a:rPr lang="fr-FR" b="1" dirty="0"/>
              <a:t>Les ailes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20ED3C-8C2B-4A94-98B6-8D2DFF06F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8258" y="3862027"/>
            <a:ext cx="2154665" cy="2679931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BC3A91-9F5A-431C-93B7-6DFB070EE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668" y="1435395"/>
            <a:ext cx="5503178" cy="4433593"/>
          </a:xfrm>
        </p:spPr>
        <p:txBody>
          <a:bodyPr/>
          <a:lstStyle/>
          <a:p>
            <a:pPr lvl="0"/>
            <a:r>
              <a:rPr lang="fr-FR" sz="2000" dirty="0"/>
              <a:t>2 paires d’ailes </a:t>
            </a:r>
          </a:p>
          <a:p>
            <a:pPr lvl="0">
              <a:buFont typeface="Arial" pitchFamily="34" charset="0"/>
              <a:buChar char="•"/>
            </a:pPr>
            <a:r>
              <a:rPr lang="fr-FR" sz="2000" dirty="0"/>
              <a:t>les ailes antérieures  fixées  sur le 2 </a:t>
            </a:r>
            <a:r>
              <a:rPr lang="fr-FR" sz="2000" dirty="0" err="1"/>
              <a:t>ème</a:t>
            </a:r>
            <a:r>
              <a:rPr lang="fr-FR" sz="2000" dirty="0"/>
              <a:t> anneau </a:t>
            </a:r>
          </a:p>
          <a:p>
            <a:pPr lvl="0">
              <a:buFont typeface="Arial" pitchFamily="34" charset="0"/>
              <a:buChar char="•"/>
            </a:pPr>
            <a:endParaRPr lang="fr-FR" sz="2000" dirty="0"/>
          </a:p>
          <a:p>
            <a:pPr lvl="0">
              <a:buFont typeface="Arial" pitchFamily="34" charset="0"/>
              <a:buChar char="•"/>
            </a:pPr>
            <a:r>
              <a:rPr lang="fr-FR" sz="2000" dirty="0"/>
              <a:t>les ailes postérieures plus petites  sur le 3</a:t>
            </a:r>
            <a:r>
              <a:rPr lang="fr-FR" sz="2000" baseline="30000" dirty="0"/>
              <a:t>ème</a:t>
            </a:r>
            <a:r>
              <a:rPr lang="fr-FR" sz="2000" dirty="0"/>
              <a:t> anneau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EA620B-E33D-4264-B4E3-6AE355AA1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068" y="279218"/>
            <a:ext cx="2990616" cy="32679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2ED5F-1380-4C40-8F8E-A41DF231B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7386" y="3652191"/>
            <a:ext cx="2651990" cy="1719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583EE6-84A6-4874-9707-B1E92A0EE2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112" y="271256"/>
            <a:ext cx="2651990" cy="29469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F8FEA5-2D38-4BB6-AAFD-401A03F16D83}"/>
              </a:ext>
            </a:extLst>
          </p:cNvPr>
          <p:cNvSpPr txBox="1"/>
          <p:nvPr/>
        </p:nvSpPr>
        <p:spPr>
          <a:xfrm>
            <a:off x="7427385" y="5662569"/>
            <a:ext cx="2651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Identification des races par </a:t>
            </a:r>
            <a:br>
              <a:rPr lang="fr-FR" dirty="0"/>
            </a:br>
            <a:r>
              <a:rPr lang="fr-FR" dirty="0"/>
              <a:t>morphométrie des ailes</a:t>
            </a:r>
          </a:p>
        </p:txBody>
      </p:sp>
    </p:spTree>
    <p:extLst>
      <p:ext uri="{BB962C8B-B14F-4D97-AF65-F5344CB8AC3E}">
        <p14:creationId xmlns:p14="http://schemas.microsoft.com/office/powerpoint/2010/main" val="149500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2A38C92-1EB2-476C-B706-15A3380F9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980" y="2705654"/>
            <a:ext cx="10515600" cy="1325563"/>
          </a:xfrm>
        </p:spPr>
        <p:txBody>
          <a:bodyPr/>
          <a:lstStyle/>
          <a:p>
            <a:pPr algn="ctr"/>
            <a:r>
              <a:rPr lang="fr-FR" sz="6000" dirty="0"/>
              <a:t>Anatomie thorax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324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DDE86E0-D3FB-4DC2-962E-A887F1AB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fr-FR" sz="3200" dirty="0"/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E29B91B7-84B7-4FD5-99D9-71C585B22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2335387" cy="20004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E988AB-04CF-4D3B-937C-CB155EC85EAA}"/>
              </a:ext>
            </a:extLst>
          </p:cNvPr>
          <p:cNvSpPr txBox="1"/>
          <p:nvPr/>
        </p:nvSpPr>
        <p:spPr>
          <a:xfrm>
            <a:off x="838200" y="4017785"/>
            <a:ext cx="2179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prstClr val="black"/>
                </a:solidFill>
              </a:rPr>
              <a:t>Système nerveux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5DAC08F-7C78-4CB8-B207-99603D000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307" y="1690688"/>
            <a:ext cx="2335386" cy="211879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D7A56E-CEB4-4503-9DC0-49DE707EE4FB}"/>
              </a:ext>
            </a:extLst>
          </p:cNvPr>
          <p:cNvSpPr txBox="1"/>
          <p:nvPr/>
        </p:nvSpPr>
        <p:spPr>
          <a:xfrm>
            <a:off x="4987030" y="4017785"/>
            <a:ext cx="2522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Organes  respiratoires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65BD4C0-3D11-4D2D-9895-24B5FEED7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050" y="1763935"/>
            <a:ext cx="2026162" cy="204555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A21750F-3B26-4527-83C0-0CE23B0231DF}"/>
              </a:ext>
            </a:extLst>
          </p:cNvPr>
          <p:cNvSpPr txBox="1"/>
          <p:nvPr/>
        </p:nvSpPr>
        <p:spPr>
          <a:xfrm>
            <a:off x="9004050" y="3793592"/>
            <a:ext cx="2335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prstClr val="black"/>
                </a:solidFill>
              </a:rPr>
              <a:t>Appareil glandulaire:</a:t>
            </a:r>
          </a:p>
          <a:p>
            <a:r>
              <a:rPr lang="fr-FR" sz="1800" dirty="0"/>
              <a:t>       Glandes labiales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2679AD-1A33-4DA4-B454-A2E75E2B61E3}"/>
              </a:ext>
            </a:extLst>
          </p:cNvPr>
          <p:cNvSpPr txBox="1"/>
          <p:nvPr/>
        </p:nvSpPr>
        <p:spPr>
          <a:xfrm>
            <a:off x="3235828" y="4982646"/>
            <a:ext cx="1751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Œsophage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1CFE2D-0736-4728-9A53-EAEF470CC19A}"/>
              </a:ext>
            </a:extLst>
          </p:cNvPr>
          <p:cNvSpPr txBox="1"/>
          <p:nvPr/>
        </p:nvSpPr>
        <p:spPr>
          <a:xfrm>
            <a:off x="6788791" y="4982646"/>
            <a:ext cx="3580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800" dirty="0"/>
              <a:t>Des muscles qui actionnent les ailes </a:t>
            </a:r>
          </a:p>
        </p:txBody>
      </p:sp>
    </p:spTree>
    <p:extLst>
      <p:ext uri="{BB962C8B-B14F-4D97-AF65-F5344CB8AC3E}">
        <p14:creationId xmlns:p14="http://schemas.microsoft.com/office/powerpoint/2010/main" val="732889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3B6E5-398C-4C1E-B353-8E3594D6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2098"/>
            <a:ext cx="10515600" cy="1325563"/>
          </a:xfrm>
        </p:spPr>
        <p:txBody>
          <a:bodyPr/>
          <a:lstStyle/>
          <a:p>
            <a:pPr algn="ctr"/>
            <a:r>
              <a:rPr lang="fr-FR" dirty="0">
                <a:hlinkClick r:id="rId2" action="ppaction://hlinkpres?slideindex=5&amp;slidetitle=Présentation PowerPoint"/>
              </a:rPr>
              <a:t>Retour au menu principal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69784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2224</Words>
  <Application>Microsoft Office PowerPoint</Application>
  <PresentationFormat>Grand écran</PresentationFormat>
  <Paragraphs>260</Paragraphs>
  <Slides>24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Thème Office</vt:lpstr>
      <vt:lpstr>Morphologie et anatomie de la tête et du thorax de l’abeille </vt:lpstr>
      <vt:lpstr>Présentation PowerPoint</vt:lpstr>
      <vt:lpstr>L’abeille est un insecte hyménoptère   Ailes membraneuses</vt:lpstr>
      <vt:lpstr>Morphologie de la tête</vt:lpstr>
      <vt:lpstr>LA   TÊTE</vt:lpstr>
      <vt:lpstr>Les yeux</vt:lpstr>
      <vt:lpstr>Vision humaine vs vision abeille</vt:lpstr>
      <vt:lpstr>Vision humaine vs vision abeille</vt:lpstr>
      <vt:lpstr>Vision humaine vs vision abeille</vt:lpstr>
      <vt:lpstr>Vision humaine vs vision abeille</vt:lpstr>
      <vt:lpstr> Deux antennes </vt:lpstr>
      <vt:lpstr> La Bouche : les pièces buccales  </vt:lpstr>
      <vt:lpstr>Anatomie de la tête</vt:lpstr>
      <vt:lpstr>Présentation PowerPoint</vt:lpstr>
      <vt:lpstr>Morphologie  du thorax</vt:lpstr>
      <vt:lpstr>Le thorax</vt:lpstr>
      <vt:lpstr>Les pattes :servent </vt:lpstr>
      <vt:lpstr>  Premier segment du thorax  patte antérieure</vt:lpstr>
      <vt:lpstr>             Deuxième segment du thorax :  patte médiane</vt:lpstr>
      <vt:lpstr> Troisième segment du thorax               pattes  postérieures</vt:lpstr>
      <vt:lpstr>Les ailes</vt:lpstr>
      <vt:lpstr>Anatomie thorax</vt:lpstr>
      <vt:lpstr>Présentation PowerPoint</vt:lpstr>
      <vt:lpstr>Retour au menu principal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 et physio 3</dc:title>
  <dc:creator>Corvée</dc:creator>
  <cp:lastModifiedBy>Gérard Corvée</cp:lastModifiedBy>
  <cp:revision>38</cp:revision>
  <dcterms:created xsi:type="dcterms:W3CDTF">2020-12-11T08:02:45Z</dcterms:created>
  <dcterms:modified xsi:type="dcterms:W3CDTF">2020-12-28T12:15:51Z</dcterms:modified>
</cp:coreProperties>
</file>