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2" r:id="rId3"/>
    <p:sldId id="261" r:id="rId4"/>
    <p:sldId id="259" r:id="rId5"/>
    <p:sldId id="258" r:id="rId6"/>
    <p:sldId id="260" r:id="rId7"/>
    <p:sldId id="27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érard Corvée" initials="GC" lastIdx="1" clrIdx="0">
    <p:extLst>
      <p:ext uri="{19B8F6BF-5375-455C-9EA6-DF929625EA0E}">
        <p15:presenceInfo xmlns:p15="http://schemas.microsoft.com/office/powerpoint/2012/main" userId="61d5d779a68bf52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67685" autoAdjust="0"/>
  </p:normalViewPr>
  <p:slideViewPr>
    <p:cSldViewPr snapToGrid="0">
      <p:cViewPr varScale="1">
        <p:scale>
          <a:sx n="77" d="100"/>
          <a:sy n="77" d="100"/>
        </p:scale>
        <p:origin x="18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2-04T08:00:37.623" idx="1">
    <p:pos x="10" y="10"/>
    <p:text>Les abeilles récoltent trois substances dans la nature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AE685-657F-4D87-95A0-772E108A0F41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FE8F8-58C4-4ACC-B0D2-4B5DA25474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89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 diaporama présente deux points de vues :</a:t>
            </a:r>
          </a:p>
          <a:p>
            <a:r>
              <a:rPr lang="fr-FR" dirty="0"/>
              <a:t>Ce que les abeilles récoltent pour elles</a:t>
            </a:r>
          </a:p>
          <a:p>
            <a:r>
              <a:rPr lang="fr-FR" dirty="0"/>
              <a:t>Ce que l’apiculteur valorise dans les ruches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2102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Sécrétion sucrée produite par les fleurs pour attirer les insecte dans le but de favoriser leur pollinisation,</a:t>
            </a:r>
          </a:p>
          <a:p>
            <a:r>
              <a:rPr lang="fr-FR" dirty="0"/>
              <a:t>Les abeilles le récolte et le stockent sous forme de miel,</a:t>
            </a:r>
          </a:p>
          <a:p>
            <a:r>
              <a:rPr lang="fr-FR" dirty="0"/>
              <a:t>L’eau et le sucre (saccharose, glucose, fructose) sont les constituants majeurs du nectar</a:t>
            </a:r>
          </a:p>
          <a:p>
            <a:r>
              <a:rPr lang="fr-FR" dirty="0"/>
              <a:t>La personnalité du miel dépend des fleurs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604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743450"/>
          </a:xfrm>
        </p:spPr>
        <p:txBody>
          <a:bodyPr/>
          <a:lstStyle/>
          <a:p>
            <a:r>
              <a:rPr lang="fr-FR" sz="1600" dirty="0"/>
              <a:t>Surtout dans les régions de forêts </a:t>
            </a:r>
          </a:p>
          <a:p>
            <a:r>
              <a:rPr lang="fr-FR" sz="1600" dirty="0"/>
              <a:t>Le miellat est produit par des insectes qui prélèvent directement la sève à l’intérieur des végétaux grâce à un appareil buccal piqueur suceur ( cochenille psylles pucerons qui sont hébergés par une espèce végétale déterminée)</a:t>
            </a:r>
          </a:p>
          <a:p>
            <a:r>
              <a:rPr lang="fr-FR" sz="1600" dirty="0"/>
              <a:t>Cette sève est filtrée dans le corps de l’insecte </a:t>
            </a:r>
            <a:r>
              <a:rPr lang="fr-FR" sz="1600" dirty="0">
                <a:solidFill>
                  <a:srgbClr val="FF0000"/>
                </a:solidFill>
              </a:rPr>
              <a:t>les sucres et l’eau </a:t>
            </a:r>
            <a:r>
              <a:rPr lang="fr-FR" sz="1600" dirty="0"/>
              <a:t>qu’elle contient </a:t>
            </a:r>
            <a:r>
              <a:rPr lang="fr-FR" sz="1600" dirty="0">
                <a:solidFill>
                  <a:srgbClr val="FF0000"/>
                </a:solidFill>
              </a:rPr>
              <a:t>en excès sont rejetés </a:t>
            </a:r>
            <a:r>
              <a:rPr lang="fr-FR" sz="1600" dirty="0"/>
              <a:t>par l’anus sous forme de gouttelettes sirupeuses : le miellat  que les abeilles collectent et transforment ensuite en miel ( miel de miellat – de sapin – de forêt</a:t>
            </a:r>
          </a:p>
          <a:p>
            <a:r>
              <a:rPr lang="fr-FR" sz="1600" dirty="0"/>
              <a:t> les principales espèces sur lesquelles l’abeille récolte facilement du miellat </a:t>
            </a:r>
          </a:p>
          <a:p>
            <a:r>
              <a:rPr lang="fr-FR" sz="1600" b="1" dirty="0"/>
              <a:t>Les résineux </a:t>
            </a:r>
            <a:r>
              <a:rPr lang="fr-FR" sz="1600" dirty="0"/>
              <a:t>:Le sapin – le mélèze – l’épicéa- le pin sylvestre –</a:t>
            </a:r>
          </a:p>
          <a:p>
            <a:r>
              <a:rPr lang="fr-FR" sz="1600" b="1" dirty="0"/>
              <a:t>Les feuillus </a:t>
            </a:r>
            <a:r>
              <a:rPr lang="fr-FR" sz="1600" dirty="0"/>
              <a:t>:  le chêne - érable – tilleul – cerisier – bouleau – pruniers </a:t>
            </a:r>
          </a:p>
          <a:p>
            <a:endParaRPr lang="fr-FR" sz="1600" dirty="0"/>
          </a:p>
          <a:p>
            <a:r>
              <a:rPr lang="fr-FR" sz="1600" dirty="0"/>
              <a:t>Le miellat subit comme le nectar une transformation chimique et évaporation d’une partie de l’eau qu’il contient </a:t>
            </a:r>
          </a:p>
          <a:p>
            <a:r>
              <a:rPr lang="fr-FR" sz="1600" dirty="0"/>
              <a:t> Le résultat est un miel animal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7210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743450"/>
          </a:xfrm>
        </p:spPr>
        <p:txBody>
          <a:bodyPr/>
          <a:lstStyle/>
          <a:p>
            <a:r>
              <a:rPr lang="fr-FR" sz="1400" dirty="0">
                <a:solidFill>
                  <a:srgbClr val="FF0000"/>
                </a:solidFill>
              </a:rPr>
              <a:t>indispensable à l’alimentation des larves et des jeunes abeilles sont composés entre autre de protides lipides matières minérales vitamines </a:t>
            </a:r>
            <a:r>
              <a:rPr lang="fr-FR" sz="1400" dirty="0">
                <a:solidFill>
                  <a:prstClr val="black"/>
                </a:solidFill>
              </a:rPr>
              <a:t>unique source de matières azotées des abeilles (besoin de la ruche : 30 à 50 kg par an ) </a:t>
            </a:r>
          </a:p>
          <a:p>
            <a:r>
              <a:rPr lang="fr-FR" sz="1400" dirty="0">
                <a:solidFill>
                  <a:srgbClr val="FF0000"/>
                </a:solidFill>
              </a:rPr>
              <a:t>Récoltés au printemps et fin de l’hiver </a:t>
            </a:r>
          </a:p>
          <a:p>
            <a:endParaRPr lang="fr-FR" sz="1400" dirty="0"/>
          </a:p>
          <a:p>
            <a:r>
              <a:rPr lang="fr-FR" sz="1400" dirty="0"/>
              <a:t>Emporté dans la </a:t>
            </a:r>
            <a:r>
              <a:rPr lang="fr-FR" sz="1400" dirty="0">
                <a:solidFill>
                  <a:srgbClr val="FF0000"/>
                </a:solidFill>
              </a:rPr>
              <a:t>ruche sur forme de pelotes accrochées dans les </a:t>
            </a:r>
            <a:r>
              <a:rPr lang="fr-FR" sz="1400" dirty="0"/>
              <a:t>corbeilles des pattes postérieures ( pollen humecté de nectar et de salive) les pelotes </a:t>
            </a:r>
            <a:r>
              <a:rPr lang="fr-FR" sz="1400" dirty="0">
                <a:solidFill>
                  <a:srgbClr val="FF0000"/>
                </a:solidFill>
              </a:rPr>
              <a:t>subissent une fermentation lactiques </a:t>
            </a:r>
            <a:r>
              <a:rPr lang="fr-FR" sz="1400" dirty="0"/>
              <a:t>une fois stockées dans les </a:t>
            </a:r>
            <a:r>
              <a:rPr lang="fr-FR" sz="1400" dirty="0">
                <a:solidFill>
                  <a:srgbClr val="FF0000"/>
                </a:solidFill>
              </a:rPr>
              <a:t>rayons ils perdent leur faculté à germer et ses propriétés antibiotiques se développent et se transforment en pain d’abeilles une pelote de pollen peut peser entre 15 à 20mg</a:t>
            </a:r>
          </a:p>
          <a:p>
            <a:r>
              <a:rPr lang="fr-FR" sz="1400" dirty="0"/>
              <a:t>St un élément </a:t>
            </a:r>
            <a:r>
              <a:rPr lang="fr-FR" sz="1400" dirty="0">
                <a:solidFill>
                  <a:srgbClr val="FF0000"/>
                </a:solidFill>
              </a:rPr>
              <a:t>qui permet d’identifier l’origine végétale du miel (botanique et géo</a:t>
            </a:r>
            <a:r>
              <a:rPr lang="fr-FR" sz="1400" dirty="0"/>
              <a:t>graphique) et la saison de la récolte</a:t>
            </a:r>
          </a:p>
          <a:p>
            <a:endParaRPr lang="fr-FR" sz="1400" dirty="0"/>
          </a:p>
          <a:p>
            <a:r>
              <a:rPr lang="fr-FR" sz="1400" dirty="0"/>
              <a:t>La pénurie de pollen dans l‘alimentation des abeilles à des répercussions importantes: </a:t>
            </a:r>
          </a:p>
          <a:p>
            <a:r>
              <a:rPr lang="fr-FR" sz="1400" dirty="0">
                <a:solidFill>
                  <a:srgbClr val="FF0000"/>
                </a:solidFill>
              </a:rPr>
              <a:t>Les jeunes ouvrières ne peuvent devenir nourrices </a:t>
            </a:r>
          </a:p>
          <a:p>
            <a:r>
              <a:rPr lang="fr-FR" sz="1400" dirty="0">
                <a:solidFill>
                  <a:srgbClr val="FF0000"/>
                </a:solidFill>
              </a:rPr>
              <a:t>Le poids des abeilles diminue et leur longévité est réduite </a:t>
            </a:r>
          </a:p>
          <a:p>
            <a:r>
              <a:rPr lang="fr-FR" sz="1400" dirty="0">
                <a:solidFill>
                  <a:srgbClr val="FF0000"/>
                </a:solidFill>
              </a:rPr>
              <a:t>Peut entrainer l’apparition de maladies comme la loque américain</a:t>
            </a:r>
            <a:r>
              <a:rPr lang="fr-FR" sz="1400" dirty="0"/>
              <a:t>e </a:t>
            </a:r>
          </a:p>
          <a:p>
            <a:endParaRPr lang="fr-FR" sz="1400" dirty="0"/>
          </a:p>
          <a:p>
            <a:r>
              <a:rPr lang="fr-FR" sz="1400" dirty="0"/>
              <a:t>L’abeille a besoin de pollens variés pour un apport varié de protéine</a:t>
            </a:r>
          </a:p>
          <a:p>
            <a:endParaRPr lang="fr-FR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478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000" dirty="0">
                <a:solidFill>
                  <a:srgbClr val="FF0000"/>
                </a:solidFill>
              </a:rPr>
              <a:t>Mélange de cire de pollen et de différentes résines </a:t>
            </a:r>
            <a:r>
              <a:rPr lang="fr-FR" sz="2000" dirty="0"/>
              <a:t>que l’abeille récolte sur les bourgeons </a:t>
            </a:r>
          </a:p>
          <a:p>
            <a:r>
              <a:rPr lang="fr-FR" sz="2000" dirty="0"/>
              <a:t>Les résines sont emportées de la même manière que le pollen et sont mises </a:t>
            </a:r>
            <a:r>
              <a:rPr lang="fr-FR" sz="2000" dirty="0">
                <a:solidFill>
                  <a:srgbClr val="FF0000"/>
                </a:solidFill>
              </a:rPr>
              <a:t>sous forme de pelotes </a:t>
            </a:r>
            <a:r>
              <a:rPr lang="fr-FR" sz="2000" dirty="0"/>
              <a:t>dans les corbeilles des pattes postérieures </a:t>
            </a:r>
          </a:p>
          <a:p>
            <a:r>
              <a:rPr lang="fr-FR" sz="2000" dirty="0"/>
              <a:t>Elles l’utilisent comme mastic ou pour embaumer </a:t>
            </a:r>
          </a:p>
          <a:p>
            <a:r>
              <a:rPr lang="fr-FR" sz="2000" dirty="0"/>
              <a:t>On le trouve sur le haut des cadres – le long des parois </a:t>
            </a:r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183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L'</a:t>
            </a:r>
            <a:r>
              <a:rPr lang="fr-F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eau</a:t>
            </a: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n'est pas stockée dans la ruche par les </a:t>
            </a:r>
            <a:r>
              <a:rPr lang="fr-F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abeilles</a:t>
            </a: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comme elles le font pour le miel ou le pollen. </a:t>
            </a:r>
          </a:p>
          <a:p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Pour une colonie d'</a:t>
            </a:r>
            <a:r>
              <a:rPr lang="fr-F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abeilles</a:t>
            </a: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les apports en </a:t>
            </a:r>
            <a:r>
              <a:rPr lang="fr-F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eau</a:t>
            </a: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par les butineuses sont d'environ 10 litres par an, et varient fortement en fonction des biotopes,</a:t>
            </a:r>
          </a:p>
          <a:p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les </a:t>
            </a:r>
            <a:r>
              <a:rPr lang="fr-F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abeilles</a:t>
            </a: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des régions chaudes en ont un besoin plus important.</a:t>
            </a:r>
          </a:p>
          <a:p>
            <a:endParaRPr lang="fr-FR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Au printemps les besoins en eau sont important pour liquéfier le miel qui sert de nourriture aux premiers élevages d’abeilles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371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Origine: Nectar (végétaux) ou Miellat (animaux)</a:t>
            </a:r>
          </a:p>
          <a:p>
            <a:r>
              <a:rPr lang="fr-FR" dirty="0"/>
              <a:t>Les couleurs varient en fonction des fleurs</a:t>
            </a:r>
          </a:p>
          <a:p>
            <a:r>
              <a:rPr lang="fr-FR" dirty="0"/>
              <a:t>La  granulosité aussi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4074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Commercialisé en pollen frais ou sec</a:t>
            </a:r>
          </a:p>
          <a:p>
            <a:pPr marL="0" indent="0">
              <a:buNone/>
            </a:pPr>
            <a:r>
              <a:rPr lang="fr-FR" dirty="0"/>
              <a:t>Plus rarement en pain d’abeilles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87000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Autrefois la cire était le premier produit de la ruche, elle permet de faire des cierges qui ne fument pas.</a:t>
            </a:r>
          </a:p>
          <a:p>
            <a:pPr marL="0" indent="0">
              <a:buNone/>
            </a:pPr>
            <a:r>
              <a:rPr lang="fr-FR" dirty="0"/>
              <a:t>Nombreux usages :</a:t>
            </a:r>
          </a:p>
          <a:p>
            <a:pPr marL="0" indent="0">
              <a:buNone/>
            </a:pPr>
            <a:r>
              <a:rPr lang="fr-FR" dirty="0"/>
              <a:t>Fabrication de feuilles gaufrées</a:t>
            </a:r>
          </a:p>
          <a:p>
            <a:pPr marL="0" indent="0">
              <a:buNone/>
            </a:pPr>
            <a:r>
              <a:rPr lang="fr-FR" dirty="0"/>
              <a:t>Bougies</a:t>
            </a:r>
          </a:p>
          <a:p>
            <a:pPr marL="0" indent="0">
              <a:buNone/>
            </a:pPr>
            <a:r>
              <a:rPr lang="fr-FR" dirty="0"/>
              <a:t>Onguents, produits de beauté</a:t>
            </a:r>
          </a:p>
          <a:p>
            <a:pPr marL="0" indent="0">
              <a:buNone/>
            </a:pPr>
            <a:r>
              <a:rPr lang="fr-FR" dirty="0"/>
              <a:t>Médicaments</a:t>
            </a:r>
          </a:p>
          <a:p>
            <a:pPr marL="0" indent="0">
              <a:buNone/>
            </a:pPr>
            <a:r>
              <a:rPr lang="fr-FR" dirty="0"/>
              <a:t>Encaustiques</a:t>
            </a:r>
          </a:p>
          <a:p>
            <a:pPr marL="0" indent="0">
              <a:buNone/>
            </a:pPr>
            <a:r>
              <a:rPr lang="fr-FR" dirty="0"/>
              <a:t>Peinture</a:t>
            </a:r>
          </a:p>
          <a:p>
            <a:pPr marL="0" indent="0">
              <a:buNone/>
            </a:pPr>
            <a:r>
              <a:rPr lang="fr-FR" dirty="0"/>
              <a:t>etc.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868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C’est à partir d’un élevage de reine qui est interrompu avant la nymphose que la gelée royale peut être récoltée,</a:t>
            </a:r>
          </a:p>
          <a:p>
            <a:r>
              <a:rPr lang="fr-FR" dirty="0"/>
              <a:t> C’est un gros travail fait à partir de souches sélectionnées pour leur grande production de GR (exemple souche chinoise X Syrienne)</a:t>
            </a:r>
          </a:p>
          <a:p>
            <a:r>
              <a:rPr lang="fr-FR" dirty="0"/>
              <a:t>C’est une produit fragile qui craint la lumière et la chaleur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7595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Bien que très technique, il est assez facile de multiplier les reines, les méthodes sont nombreuses.</a:t>
            </a:r>
          </a:p>
          <a:p>
            <a:r>
              <a:rPr lang="fr-FR" dirty="0"/>
              <a:t>On choisi les meilleures colonies pour améliorer la génétique de l’ensemble du rucher.</a:t>
            </a:r>
          </a:p>
          <a:p>
            <a:r>
              <a:rPr lang="fr-FR" dirty="0"/>
              <a:t>Les reines surnuméraires peuvent être vendues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362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 est conseillé d’en produire chaque année plutôt que d’avoir un essaimage naturel,</a:t>
            </a:r>
          </a:p>
          <a:p>
            <a:r>
              <a:rPr lang="fr-FR" dirty="0"/>
              <a:t>Le but assurer le rajeunissement du cheptel, pallier aux coup durs et accidents,</a:t>
            </a:r>
          </a:p>
          <a:p>
            <a:r>
              <a:rPr lang="fr-FR" dirty="0"/>
              <a:t>Le surplus d’essaims peut être vendu en respectant des règles de qualité ( nombre de cadres, âge de la reine, qualité des cires </a:t>
            </a:r>
            <a:r>
              <a:rPr lang="fr-FR" dirty="0" err="1"/>
              <a:t>etc</a:t>
            </a:r>
            <a:r>
              <a:rPr lang="fr-FR" dirty="0"/>
              <a:t>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8182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L’apiculteur utilise des plaques caoutchoutées dans lesquelles passe un courant électrique,</a:t>
            </a:r>
          </a:p>
          <a:p>
            <a:r>
              <a:rPr lang="fr-FR" dirty="0"/>
              <a:t>Les abeilles piquent la surface mais ne perdent pas leur dard.</a:t>
            </a:r>
          </a:p>
          <a:p>
            <a:r>
              <a:rPr lang="fr-FR" dirty="0"/>
              <a:t>Le venin est séché ou dilué pour être utilisé par les laboratoires</a:t>
            </a:r>
          </a:p>
          <a:p>
            <a:r>
              <a:rPr lang="fr-FR" dirty="0"/>
              <a:t>Ensuite elles sont hyper agressives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160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Contrats de pollinisation,</a:t>
            </a:r>
          </a:p>
          <a:p>
            <a:r>
              <a:rPr lang="fr-FR" dirty="0"/>
              <a:t>Transhumances</a:t>
            </a:r>
          </a:p>
          <a:p>
            <a:r>
              <a:rPr lang="fr-FR" dirty="0"/>
              <a:t>Exemple les amandiers en Californie</a:t>
            </a:r>
          </a:p>
          <a:p>
            <a:r>
              <a:rPr lang="fr-FR" dirty="0"/>
              <a:t>Les pommiers en France</a:t>
            </a:r>
          </a:p>
          <a:p>
            <a:r>
              <a:rPr lang="fr-FR" dirty="0"/>
              <a:t>Les pastèques, melons </a:t>
            </a:r>
            <a:r>
              <a:rPr lang="fr-FR" dirty="0" err="1"/>
              <a:t>etc</a:t>
            </a:r>
            <a:r>
              <a:rPr lang="fr-FR" dirty="0"/>
              <a:t>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FE8F8-58C4-4ACC-B0D2-4B5DA254741F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376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820217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636F-D463-4B8B-B88D-97AE294A117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B3F5-C22F-4E32-B804-16E573B7E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1348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636F-D463-4B8B-B88D-97AE294A117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B3F5-C22F-4E32-B804-16E573B7E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55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636F-D463-4B8B-B88D-97AE294A117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B3F5-C22F-4E32-B804-16E573B7E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39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636F-D463-4B8B-B88D-97AE294A117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B3F5-C22F-4E32-B804-16E573B7E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7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636F-D463-4B8B-B88D-97AE294A117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B3F5-C22F-4E32-B804-16E573B7E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593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636F-D463-4B8B-B88D-97AE294A117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B3F5-C22F-4E32-B804-16E573B7E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1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636F-D463-4B8B-B88D-97AE294A117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B3F5-C22F-4E32-B804-16E573B7E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928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636F-D463-4B8B-B88D-97AE294A117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B3F5-C22F-4E32-B804-16E573B7E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626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636F-D463-4B8B-B88D-97AE294A117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B3F5-C22F-4E32-B804-16E573B7E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997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636F-D463-4B8B-B88D-97AE294A117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B3F5-C22F-4E32-B804-16E573B7E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69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00"/>
            </a:gs>
            <a:gs pos="96000">
              <a:srgbClr val="FF9900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D636F-D463-4B8B-B88D-97AE294A1176}" type="datetimeFigureOut">
              <a:rPr lang="fr-FR" smtClean="0"/>
              <a:t>28/12/2020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AB3F5-C22F-4E32-B804-16E573B7EEE8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B041977-1E68-461D-9C9B-1EF2501F98FC}"/>
              </a:ext>
            </a:extLst>
          </p:cNvPr>
          <p:cNvGrpSpPr/>
          <p:nvPr userDrawn="1"/>
        </p:nvGrpSpPr>
        <p:grpSpPr>
          <a:xfrm>
            <a:off x="26748" y="6527425"/>
            <a:ext cx="12165253" cy="401711"/>
            <a:chOff x="20074" y="6399466"/>
            <a:chExt cx="9130100" cy="401711"/>
          </a:xfrm>
          <a:solidFill>
            <a:srgbClr val="C00000"/>
          </a:solidFill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046240-F8D0-4CCC-B4E8-2D75B47ECE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463" y="6399466"/>
              <a:ext cx="401711" cy="401711"/>
            </a:xfrm>
            <a:prstGeom prst="rect">
              <a:avLst/>
            </a:prstGeom>
            <a:grpFill/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FCD5107-8DCC-4B67-B402-77B388E65C7F}"/>
                </a:ext>
              </a:extLst>
            </p:cNvPr>
            <p:cNvSpPr txBox="1"/>
            <p:nvPr userDrawn="1"/>
          </p:nvSpPr>
          <p:spPr>
            <a:xfrm>
              <a:off x="20074" y="6415655"/>
              <a:ext cx="8748463" cy="369332"/>
            </a:xfrm>
            <a:prstGeom prst="rect">
              <a:avLst/>
            </a:prstGeom>
            <a:solidFill>
              <a:srgbClr val="CC66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>
                  <a:solidFill>
                    <a:schemeClr val="bg1"/>
                  </a:solidFill>
                </a:rPr>
                <a:t>CETA-ANO Rucher école : Les produits de la ruche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381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hyperlink" Target="La%20pollinisation.pptx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01-menu-general.pptx#-1,5,Pr&#233;sentation PowerPoint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690712" y="2235200"/>
            <a:ext cx="9144000" cy="2387600"/>
          </a:xfrm>
        </p:spPr>
        <p:txBody>
          <a:bodyPr>
            <a:noAutofit/>
          </a:bodyPr>
          <a:lstStyle/>
          <a:p>
            <a:pPr algn="ctr"/>
            <a:r>
              <a:rPr lang="fr-FR" sz="7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Les récoltes de l’abeille </a:t>
            </a:r>
            <a:br>
              <a:rPr lang="fr-FR" sz="7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fr-FR" sz="7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et</a:t>
            </a:r>
            <a:br>
              <a:rPr lang="fr-FR" sz="7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fr-FR" sz="7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Les produits de la ruche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127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728290" y="2235200"/>
            <a:ext cx="9144000" cy="23876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Les récoltes de l’abeille </a:t>
            </a:r>
            <a:br>
              <a:rPr lang="fr-FR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fr-FR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990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6778AC-FA20-455C-A625-0DBA17774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Nectar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613D370A-C539-48DA-BC83-F6B0F437AF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13237" y="365124"/>
            <a:ext cx="4940563" cy="5828285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6FD8DFD-BCE1-40B1-89BF-19860248F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4277" y="1391925"/>
            <a:ext cx="3969493" cy="4801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465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miellat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784" y="1079505"/>
            <a:ext cx="6678342" cy="4939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974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pollen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434" y="580049"/>
            <a:ext cx="5456171" cy="3617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7823B0D-F192-4816-AC7C-D745570F2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175720"/>
            <a:ext cx="4718876" cy="345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31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495675" cy="1325563"/>
          </a:xfrm>
        </p:spPr>
        <p:txBody>
          <a:bodyPr/>
          <a:lstStyle/>
          <a:p>
            <a:r>
              <a:rPr lang="fr-FR" dirty="0"/>
              <a:t>La propolis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162" y="365124"/>
            <a:ext cx="3494213" cy="3524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161" y="4294363"/>
            <a:ext cx="3494213" cy="176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564" y="4294362"/>
            <a:ext cx="3495675" cy="176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9382125" y="6467475"/>
            <a:ext cx="1362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6" action="ppaction://hlinkpres?slideindex=1&amp;slidetitle="/>
              </a:rPr>
              <a:t>retour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BB4FD0-AB59-4E66-A571-012DC6446A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9564" y="365125"/>
            <a:ext cx="3495675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81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5AED9D-F37E-482B-B94A-98BE10518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9E22FA-9EB2-49D5-90E8-43351A966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0952" y="1388563"/>
            <a:ext cx="81915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52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1524000" y="1791666"/>
            <a:ext cx="9144000" cy="2387600"/>
          </a:xfrm>
        </p:spPr>
        <p:txBody>
          <a:bodyPr>
            <a:normAutofit/>
          </a:bodyPr>
          <a:lstStyle/>
          <a:p>
            <a:br>
              <a:rPr lang="fr-FR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Les produits de la ruche</a:t>
            </a:r>
          </a:p>
        </p:txBody>
      </p:sp>
    </p:spTree>
    <p:extLst>
      <p:ext uri="{BB962C8B-B14F-4D97-AF65-F5344CB8AC3E}">
        <p14:creationId xmlns:p14="http://schemas.microsoft.com/office/powerpoint/2010/main" val="1077576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E6A69-4C0E-4BB1-84E5-2113E61A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Miel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992741D-5F8F-471D-8688-0F3ECC4EB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100" y="3429000"/>
            <a:ext cx="906780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525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05D95-CE95-4643-A734-50A45895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Pollen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B3628E-A59C-4852-A5FB-54DAF7A34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796" y="2469111"/>
            <a:ext cx="5381601" cy="3593404"/>
          </a:xfrm>
          <a:prstGeom prst="rect">
            <a:avLst/>
          </a:prstGeom>
        </p:spPr>
      </p:pic>
      <p:pic>
        <p:nvPicPr>
          <p:cNvPr id="1026" name="Picture 2" descr="Pollen sec Multifleurs Bio - 200 g - Apyor">
            <a:extLst>
              <a:ext uri="{FF2B5EF4-FFF2-40B4-BE49-F238E27FC236}">
                <a16:creationId xmlns:a16="http://schemas.microsoft.com/office/drawing/2014/main" id="{7CD1BC4F-E8CD-4604-9138-C88C5DCA9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00" y="2469111"/>
            <a:ext cx="4791205" cy="359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954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918DB0-F67F-4ED9-A011-25DEE18B0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cire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FA826718-9B22-4C8B-9CA6-E9ED388C79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34391" y="2210424"/>
            <a:ext cx="4200655" cy="3150491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844CB5C-72D3-4E12-AB94-922F8123C5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708737" y="2210424"/>
            <a:ext cx="5993958" cy="314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068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A8189C-18DB-4C69-8BF7-ADC187293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gelée royale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793353-345F-4A43-BB9C-F715D4624D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Nourriture exclusive de la reine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F8D13110-714C-4555-88FF-38C2080158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838896"/>
            <a:ext cx="5181600" cy="435133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A16497-2805-45A3-8021-A6226BFCB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22" y="2920444"/>
            <a:ext cx="4355183" cy="326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63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0010B2-A308-4096-A8CD-C7BABC701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reines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2CE7D5-97F5-49D9-8EB2-2CAC530FA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23447"/>
            <a:ext cx="5181600" cy="4753516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Utilisations:</a:t>
            </a:r>
          </a:p>
          <a:p>
            <a:r>
              <a:rPr lang="fr-FR" dirty="0"/>
              <a:t>Cellules royales</a:t>
            </a:r>
          </a:p>
          <a:p>
            <a:r>
              <a:rPr lang="fr-FR" dirty="0"/>
              <a:t>Reines vierges</a:t>
            </a:r>
          </a:p>
          <a:p>
            <a:r>
              <a:rPr lang="fr-FR" dirty="0"/>
              <a:t>Reines fécondées</a:t>
            </a:r>
          </a:p>
          <a:p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A95FCD2-4822-479B-974E-507CED6299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54464" y="3850424"/>
            <a:ext cx="3523268" cy="26424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BE3A10-0941-440C-8FE1-909C680A6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9274" y="673133"/>
            <a:ext cx="7620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436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59A170-17AB-4053-A88B-477696E27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essaims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11EAF4-7145-4E8C-9BAE-95431702DF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Ce sont des colonies d’abeilles avec une reine en ordre de ponte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4280BB-0D51-40F1-8492-77B1E61BD7C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75821"/>
            <a:ext cx="5181600" cy="3450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463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326B53-EF35-4D92-89D1-5538B9330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venin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5EF083-4504-40A3-80F6-C9DAB7E209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Utilisé pour faire des médicaments :</a:t>
            </a:r>
          </a:p>
          <a:p>
            <a:pPr marL="0" indent="0">
              <a:buNone/>
            </a:pPr>
            <a:r>
              <a:rPr lang="fr-FR" b="1" dirty="0"/>
              <a:t>           apithérapie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CE40585-7171-4677-9C9A-F447EFC34A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21074" y="2215356"/>
            <a:ext cx="4579136" cy="304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01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53D301-09EA-4E90-A47B-6477AF24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pollinisation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1E6875-1F33-4CDD-8FA8-0566167BE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312" y="1690688"/>
            <a:ext cx="6631488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47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7504C5-90E5-49F6-8C76-5D507C86B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linkClick r:id="rId2" action="ppaction://hlinkpres?slideindex=5&amp;slidetitle=Présentation PowerPoint"/>
              </a:rPr>
              <a:t>Retour au menu général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F38BD3-31D8-47E1-8C0B-F738537D6A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75DDD4-8A68-42E8-9B29-D8DC931A9A6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54916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Jaune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2279</TotalTime>
  <Words>937</Words>
  <Application>Microsoft Office PowerPoint</Application>
  <PresentationFormat>Grand écran</PresentationFormat>
  <Paragraphs>111</Paragraphs>
  <Slides>17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Arial</vt:lpstr>
      <vt:lpstr>Arial Black</vt:lpstr>
      <vt:lpstr>Calibri</vt:lpstr>
      <vt:lpstr>Thème Office</vt:lpstr>
      <vt:lpstr>Les récoltes de l’abeille  et Les produits de la ruche</vt:lpstr>
      <vt:lpstr>Les récoltes de l’abeille  </vt:lpstr>
      <vt:lpstr>Le Nectar</vt:lpstr>
      <vt:lpstr>Le miellat</vt:lpstr>
      <vt:lpstr>Le pollen</vt:lpstr>
      <vt:lpstr>La propolis </vt:lpstr>
      <vt:lpstr>L’eau</vt:lpstr>
      <vt:lpstr> Les produits de la ruche</vt:lpstr>
      <vt:lpstr>Le Miel</vt:lpstr>
      <vt:lpstr>Le Pollen</vt:lpstr>
      <vt:lpstr>La cire</vt:lpstr>
      <vt:lpstr>La gelée royale</vt:lpstr>
      <vt:lpstr>Les reines</vt:lpstr>
      <vt:lpstr>Les essaims</vt:lpstr>
      <vt:lpstr>Le venin</vt:lpstr>
      <vt:lpstr>La pollinisation</vt:lpstr>
      <vt:lpstr>Retour au menu général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produits de la ruche</dc:title>
  <dc:creator>Michèle Corvée</dc:creator>
  <cp:lastModifiedBy>Gérard Corvée</cp:lastModifiedBy>
  <cp:revision>31</cp:revision>
  <dcterms:created xsi:type="dcterms:W3CDTF">2016-01-27T08:28:32Z</dcterms:created>
  <dcterms:modified xsi:type="dcterms:W3CDTF">2020-12-28T12:17:32Z</dcterms:modified>
</cp:coreProperties>
</file>