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6" r:id="rId2"/>
    <p:sldId id="277" r:id="rId3"/>
    <p:sldId id="257" r:id="rId4"/>
    <p:sldId id="258" r:id="rId5"/>
    <p:sldId id="260" r:id="rId6"/>
    <p:sldId id="263" r:id="rId7"/>
    <p:sldId id="264" r:id="rId8"/>
    <p:sldId id="265" r:id="rId9"/>
    <p:sldId id="276" r:id="rId10"/>
    <p:sldId id="267" r:id="rId11"/>
    <p:sldId id="268" r:id="rId12"/>
    <p:sldId id="269" r:id="rId13"/>
    <p:sldId id="270" r:id="rId14"/>
    <p:sldId id="271" r:id="rId15"/>
    <p:sldId id="272" r:id="rId16"/>
    <p:sldId id="273" r:id="rId17"/>
    <p:sldId id="275" r:id="rId18"/>
    <p:sldId id="278"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60"/>
  </p:normalViewPr>
  <p:slideViewPr>
    <p:cSldViewPr snapToGrid="0">
      <p:cViewPr varScale="1">
        <p:scale>
          <a:sx n="105" d="100"/>
          <a:sy n="105" d="100"/>
        </p:scale>
        <p:origin x="138" y="13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7" d="100"/>
          <a:sy n="87" d="100"/>
        </p:scale>
        <p:origin x="3024"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B68E6589-973A-4426-8D2A-7F37BD6211B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FC9E741-30C4-412D-B129-A749865EC65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9CDEDB8-FC5A-49B9-9E78-98630A634729}" type="datetimeFigureOut">
              <a:rPr lang="fr-FR" smtClean="0"/>
              <a:t>28/12/2020</a:t>
            </a:fld>
            <a:endParaRPr lang="fr-FR"/>
          </a:p>
        </p:txBody>
      </p:sp>
      <p:sp>
        <p:nvSpPr>
          <p:cNvPr id="4" name="Espace réservé du pied de page 3">
            <a:extLst>
              <a:ext uri="{FF2B5EF4-FFF2-40B4-BE49-F238E27FC236}">
                <a16:creationId xmlns:a16="http://schemas.microsoft.com/office/drawing/2014/main" id="{50B7E775-C773-4350-BBB4-21938B6E10F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45B6E6AD-235A-4ECD-9C82-933399439C3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0EB087F-0E2E-4F5D-B056-F678F70331FC}" type="slidenum">
              <a:rPr lang="fr-FR" smtClean="0"/>
              <a:t>‹N°›</a:t>
            </a:fld>
            <a:endParaRPr lang="fr-FR"/>
          </a:p>
        </p:txBody>
      </p:sp>
    </p:spTree>
    <p:extLst>
      <p:ext uri="{BB962C8B-B14F-4D97-AF65-F5344CB8AC3E}">
        <p14:creationId xmlns:p14="http://schemas.microsoft.com/office/powerpoint/2010/main" val="13058387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07E27E-E4C2-464F-AB38-F706CC149845}" type="datetimeFigureOut">
              <a:rPr lang="fr-FR" smtClean="0"/>
              <a:t>28/12/2020</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145961-83C8-4528-86C1-9A227E295D72}" type="slidenum">
              <a:rPr lang="fr-FR" smtClean="0"/>
              <a:t>‹N°›</a:t>
            </a:fld>
            <a:endParaRPr lang="fr-FR"/>
          </a:p>
        </p:txBody>
      </p:sp>
    </p:spTree>
    <p:extLst>
      <p:ext uri="{BB962C8B-B14F-4D97-AF65-F5344CB8AC3E}">
        <p14:creationId xmlns:p14="http://schemas.microsoft.com/office/powerpoint/2010/main" val="4607321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9D145961-83C8-4528-86C1-9A227E295D72}" type="slidenum">
              <a:rPr lang="fr-FR" smtClean="0"/>
              <a:t>1</a:t>
            </a:fld>
            <a:endParaRPr lang="fr-FR"/>
          </a:p>
        </p:txBody>
      </p:sp>
    </p:spTree>
    <p:extLst>
      <p:ext uri="{BB962C8B-B14F-4D97-AF65-F5344CB8AC3E}">
        <p14:creationId xmlns:p14="http://schemas.microsoft.com/office/powerpoint/2010/main" val="1133557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9D145961-83C8-4528-86C1-9A227E295D72}" type="slidenum">
              <a:rPr lang="fr-FR" smtClean="0"/>
              <a:t>2</a:t>
            </a:fld>
            <a:endParaRPr lang="fr-FR"/>
          </a:p>
        </p:txBody>
      </p:sp>
    </p:spTree>
    <p:extLst>
      <p:ext uri="{BB962C8B-B14F-4D97-AF65-F5344CB8AC3E}">
        <p14:creationId xmlns:p14="http://schemas.microsoft.com/office/powerpoint/2010/main" val="1969304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2000" dirty="0"/>
              <a:t>L’abdomen possède 6 segments  chez les femelles, 7 chez les mâles.</a:t>
            </a:r>
          </a:p>
          <a:p>
            <a:endParaRPr lang="fr-FR" sz="2000" dirty="0"/>
          </a:p>
          <a:p>
            <a:r>
              <a:rPr lang="fr-FR" sz="2000" dirty="0"/>
              <a:t>Le premier segment :</a:t>
            </a:r>
            <a:r>
              <a:rPr lang="fr-FR" sz="2000" dirty="0" err="1"/>
              <a:t>Propodeum</a:t>
            </a:r>
            <a:r>
              <a:rPr lang="fr-FR" sz="2000" dirty="0"/>
              <a:t> -rétréci unit le thorax à l’abdomen . Il permet les mouvements dans toutes les directions </a:t>
            </a:r>
          </a:p>
          <a:p>
            <a:endParaRPr lang="fr-FR" dirty="0"/>
          </a:p>
        </p:txBody>
      </p:sp>
      <p:sp>
        <p:nvSpPr>
          <p:cNvPr id="4" name="Espace réservé du numéro de diapositive 3"/>
          <p:cNvSpPr>
            <a:spLocks noGrp="1"/>
          </p:cNvSpPr>
          <p:nvPr>
            <p:ph type="sldNum" sz="quarter" idx="5"/>
          </p:nvPr>
        </p:nvSpPr>
        <p:spPr/>
        <p:txBody>
          <a:bodyPr/>
          <a:lstStyle/>
          <a:p>
            <a:fld id="{9D145961-83C8-4528-86C1-9A227E295D72}" type="slidenum">
              <a:rPr lang="fr-FR" smtClean="0"/>
              <a:t>3</a:t>
            </a:fld>
            <a:endParaRPr lang="fr-FR"/>
          </a:p>
        </p:txBody>
      </p:sp>
    </p:spTree>
    <p:extLst>
      <p:ext uri="{BB962C8B-B14F-4D97-AF65-F5344CB8AC3E}">
        <p14:creationId xmlns:p14="http://schemas.microsoft.com/office/powerpoint/2010/main" val="1873670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57288" y="566738"/>
            <a:ext cx="4768850" cy="2682875"/>
          </a:xfrm>
        </p:spPr>
      </p:sp>
      <p:sp>
        <p:nvSpPr>
          <p:cNvPr id="3" name="Espace réservé des notes 2"/>
          <p:cNvSpPr>
            <a:spLocks noGrp="1"/>
          </p:cNvSpPr>
          <p:nvPr>
            <p:ph type="body" idx="1"/>
          </p:nvPr>
        </p:nvSpPr>
        <p:spPr>
          <a:xfrm>
            <a:off x="685800" y="3474843"/>
            <a:ext cx="5486400" cy="5669157"/>
          </a:xfrm>
        </p:spPr>
        <p:txBody>
          <a:bodyPr/>
          <a:lstStyle/>
          <a:p>
            <a:pPr>
              <a:buFont typeface="Arial" pitchFamily="34" charset="0"/>
              <a:buChar char="•"/>
            </a:pPr>
            <a:r>
              <a:rPr lang="fr-FR" sz="2000" b="1" dirty="0"/>
              <a:t>Les autres segments abdominau</a:t>
            </a:r>
            <a:r>
              <a:rPr lang="fr-FR" sz="2000" dirty="0"/>
              <a:t>x possèdent chacun deux parties </a:t>
            </a:r>
            <a:r>
              <a:rPr lang="fr-FR" sz="2000" dirty="0" err="1"/>
              <a:t>sclérifiées</a:t>
            </a:r>
            <a:r>
              <a:rPr lang="fr-FR" sz="2000" dirty="0"/>
              <a:t> (plaque dorsale : </a:t>
            </a:r>
            <a:r>
              <a:rPr lang="fr-FR" sz="2000" b="1" dirty="0"/>
              <a:t>le tergite</a:t>
            </a:r>
            <a:r>
              <a:rPr lang="fr-FR" sz="2000" dirty="0"/>
              <a:t> et plaque ventrale </a:t>
            </a:r>
            <a:r>
              <a:rPr lang="fr-FR" sz="2000" b="1" dirty="0"/>
              <a:t>le sternite</a:t>
            </a:r>
            <a:r>
              <a:rPr lang="fr-FR" sz="2000" dirty="0"/>
              <a:t>) reliées entre elles par une membrane inter segmentaire extensible ce qui permet </a:t>
            </a:r>
          </a:p>
          <a:p>
            <a:pPr>
              <a:buFont typeface="Arial" pitchFamily="34" charset="0"/>
              <a:buChar char="•"/>
            </a:pPr>
            <a:r>
              <a:rPr lang="fr-FR" sz="2000" dirty="0"/>
              <a:t>une mobilité et une dilatation  en largeur et longueur (respiration)  </a:t>
            </a:r>
          </a:p>
          <a:p>
            <a:pPr lvl="0">
              <a:buFont typeface="Arial" pitchFamily="34" charset="0"/>
              <a:buChar char="•"/>
            </a:pPr>
            <a:r>
              <a:rPr lang="fr-FR" sz="2000" dirty="0"/>
              <a:t> l'expansion de l'abdomen quand l'abeille s'est gorgée de miel, de nectar ou d'eau.</a:t>
            </a:r>
          </a:p>
          <a:p>
            <a:pPr lvl="0">
              <a:buFont typeface="Arial" pitchFamily="34" charset="0"/>
              <a:buChar char="•"/>
            </a:pPr>
            <a:r>
              <a:rPr lang="fr-FR" sz="2000" dirty="0"/>
              <a:t>Présence de glandes cirières </a:t>
            </a:r>
          </a:p>
          <a:p>
            <a:pPr>
              <a:buFont typeface="Arial" pitchFamily="34" charset="0"/>
              <a:buChar char="•"/>
            </a:pPr>
            <a:r>
              <a:rPr lang="fr-FR" sz="2000" dirty="0"/>
              <a:t>La cire suinte par les miroirs et se solidifie sous la forme d’une plaquette. L’abeille récupère cette plaquette avec ses pattes et l’apporte à sa bouche pour lui donner la forme d’une boule puis la passe à une autre abeille par l’intermédiaire de ses pattes. Celle-ci  va la malaxer et la passer à une autre abeille …. Pour finir à une abeille qui va la maçonner </a:t>
            </a:r>
          </a:p>
          <a:p>
            <a:pPr lvl="0">
              <a:buFont typeface="Arial" pitchFamily="34" charset="0"/>
              <a:buChar char="•"/>
            </a:pPr>
            <a:endParaRPr lang="fr-FR" sz="2000" dirty="0"/>
          </a:p>
          <a:p>
            <a:endParaRPr lang="fr-FR" dirty="0"/>
          </a:p>
        </p:txBody>
      </p:sp>
      <p:sp>
        <p:nvSpPr>
          <p:cNvPr id="4" name="Espace réservé du numéro de diapositive 3"/>
          <p:cNvSpPr>
            <a:spLocks noGrp="1"/>
          </p:cNvSpPr>
          <p:nvPr>
            <p:ph type="sldNum" sz="quarter" idx="5"/>
          </p:nvPr>
        </p:nvSpPr>
        <p:spPr/>
        <p:txBody>
          <a:bodyPr/>
          <a:lstStyle/>
          <a:p>
            <a:fld id="{9D145961-83C8-4528-86C1-9A227E295D72}" type="slidenum">
              <a:rPr lang="fr-FR" smtClean="0"/>
              <a:t>4</a:t>
            </a:fld>
            <a:endParaRPr lang="fr-FR"/>
          </a:p>
        </p:txBody>
      </p:sp>
    </p:spTree>
    <p:extLst>
      <p:ext uri="{BB962C8B-B14F-4D97-AF65-F5344CB8AC3E}">
        <p14:creationId xmlns:p14="http://schemas.microsoft.com/office/powerpoint/2010/main" val="1096634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a:xfrm>
            <a:off x="685800" y="4229100"/>
            <a:ext cx="5486400" cy="4633546"/>
          </a:xfrm>
        </p:spPr>
        <p:txBody>
          <a:bodyPr/>
          <a:lstStyle/>
          <a:p>
            <a:r>
              <a:rPr lang="fr-FR" sz="1800" b="1" dirty="0"/>
              <a:t>Le dernier segment</a:t>
            </a:r>
            <a:r>
              <a:rPr lang="fr-FR" sz="1800" dirty="0"/>
              <a:t> à son extrémité possède un aiguillon venimeux le dard </a:t>
            </a:r>
            <a:r>
              <a:rPr lang="fr-FR" sz="1800" b="1" dirty="0"/>
              <a:t>qui sort quand l’ouvrière se défend : aiguillon droit et barbelé pour l’ouvrière – courbe et lisse pour la reine et abs pour le mâle</a:t>
            </a:r>
          </a:p>
          <a:p>
            <a:r>
              <a:rPr lang="fr-FR" sz="1800" dirty="0"/>
              <a:t> Les barbelures empêchent  l’abeille de retirer son dard quand elle pique un mammifère mais  quand l’abeille pique un autre insecte elle peut retirer son dard) </a:t>
            </a:r>
          </a:p>
          <a:p>
            <a:r>
              <a:rPr lang="fr-FR" sz="1800" dirty="0"/>
              <a:t> Le ganglion nerveux reste fixé au dard et continue à fonctionner et finit d’injecter tout le venin. Pour le retirer il faut donc éviter de le pincer ce qui finirait par injecter le reste du venin. Il faut le gratter avec l’ongle au ras de la peau </a:t>
            </a:r>
          </a:p>
          <a:p>
            <a:r>
              <a:rPr lang="fr-FR" sz="1800" dirty="0"/>
              <a:t>Le sac à venin est vide lors de la naissance et se remplit petit à petit maxi chez les gardiennes </a:t>
            </a:r>
          </a:p>
          <a:p>
            <a:r>
              <a:rPr lang="fr-FR" sz="1800" dirty="0"/>
              <a:t>Chez la reine le sac à venin se dessèche au cours de la première année </a:t>
            </a:r>
          </a:p>
          <a:p>
            <a:endParaRPr lang="fr-FR" dirty="0"/>
          </a:p>
        </p:txBody>
      </p:sp>
      <p:sp>
        <p:nvSpPr>
          <p:cNvPr id="4" name="Espace réservé du numéro de diapositive 3"/>
          <p:cNvSpPr>
            <a:spLocks noGrp="1"/>
          </p:cNvSpPr>
          <p:nvPr>
            <p:ph type="sldNum" sz="quarter" idx="5"/>
          </p:nvPr>
        </p:nvSpPr>
        <p:spPr/>
        <p:txBody>
          <a:bodyPr/>
          <a:lstStyle/>
          <a:p>
            <a:fld id="{9D145961-83C8-4528-86C1-9A227E295D72}" type="slidenum">
              <a:rPr lang="fr-FR" smtClean="0"/>
              <a:t>5</a:t>
            </a:fld>
            <a:endParaRPr lang="fr-FR"/>
          </a:p>
        </p:txBody>
      </p:sp>
    </p:spTree>
    <p:extLst>
      <p:ext uri="{BB962C8B-B14F-4D97-AF65-F5344CB8AC3E}">
        <p14:creationId xmlns:p14="http://schemas.microsoft.com/office/powerpoint/2010/main" val="3461736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2400" dirty="0"/>
              <a:t>Le venin est secrété par deux glandes, l'une produisant un liquide acide débouchant dans le réservoir à venin, l'autre sécrétant un produit alcalin utilisé dans la lubrification du dard. </a:t>
            </a:r>
          </a:p>
          <a:p>
            <a:endParaRPr lang="fr-FR" dirty="0"/>
          </a:p>
        </p:txBody>
      </p:sp>
      <p:sp>
        <p:nvSpPr>
          <p:cNvPr id="4" name="Espace réservé du numéro de diapositive 3"/>
          <p:cNvSpPr>
            <a:spLocks noGrp="1"/>
          </p:cNvSpPr>
          <p:nvPr>
            <p:ph type="sldNum" sz="quarter" idx="5"/>
          </p:nvPr>
        </p:nvSpPr>
        <p:spPr/>
        <p:txBody>
          <a:bodyPr/>
          <a:lstStyle/>
          <a:p>
            <a:fld id="{9D145961-83C8-4528-86C1-9A227E295D72}" type="slidenum">
              <a:rPr lang="fr-FR" smtClean="0"/>
              <a:t>6</a:t>
            </a:fld>
            <a:endParaRPr lang="fr-FR"/>
          </a:p>
        </p:txBody>
      </p:sp>
    </p:spTree>
    <p:extLst>
      <p:ext uri="{BB962C8B-B14F-4D97-AF65-F5344CB8AC3E}">
        <p14:creationId xmlns:p14="http://schemas.microsoft.com/office/powerpoint/2010/main" val="1125881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9D145961-83C8-4528-86C1-9A227E295D72}" type="slidenum">
              <a:rPr lang="fr-FR" smtClean="0"/>
              <a:t>7</a:t>
            </a:fld>
            <a:endParaRPr lang="fr-FR"/>
          </a:p>
        </p:txBody>
      </p:sp>
    </p:spTree>
    <p:extLst>
      <p:ext uri="{BB962C8B-B14F-4D97-AF65-F5344CB8AC3E}">
        <p14:creationId xmlns:p14="http://schemas.microsoft.com/office/powerpoint/2010/main" val="35195272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a:xfrm>
            <a:off x="685800" y="4400549"/>
            <a:ext cx="5486400" cy="4284663"/>
          </a:xfrm>
        </p:spPr>
        <p:txBody>
          <a:bodyPr/>
          <a:lstStyle/>
          <a:p>
            <a:pPr lvl="0">
              <a:buFont typeface="Arial" pitchFamily="34" charset="0"/>
              <a:buChar char="•"/>
            </a:pPr>
            <a:r>
              <a:rPr lang="fr-FR" sz="1800" b="1" u="sng" dirty="0"/>
              <a:t>Un tube </a:t>
            </a:r>
            <a:r>
              <a:rPr lang="fr-FR" sz="1800" b="1" u="sng" dirty="0" err="1"/>
              <a:t>idigestif</a:t>
            </a:r>
            <a:r>
              <a:rPr lang="fr-FR" sz="1800" b="1" u="sng" dirty="0"/>
              <a:t>  q</a:t>
            </a:r>
            <a:r>
              <a:rPr lang="fr-FR" sz="1800" dirty="0"/>
              <a:t>ui comprend 4 parties </a:t>
            </a:r>
          </a:p>
          <a:p>
            <a:pPr lvl="0">
              <a:buFont typeface="Wingdings" pitchFamily="2" charset="2"/>
              <a:buChar char="Ø"/>
            </a:pPr>
            <a:r>
              <a:rPr lang="fr-FR" sz="1800" b="1" dirty="0"/>
              <a:t>Le jabot</a:t>
            </a:r>
            <a:r>
              <a:rPr lang="fr-FR" sz="1800" dirty="0"/>
              <a:t> </a:t>
            </a:r>
            <a:r>
              <a:rPr lang="fr-FR" sz="1800" b="1" dirty="0"/>
              <a:t> ( stocke le nectar- le miel- l’eau)ce qui lui permet de les transporter ou de s’en nourrir pendant le vol </a:t>
            </a:r>
            <a:endParaRPr lang="fr-FR" sz="1800" dirty="0"/>
          </a:p>
          <a:p>
            <a:pPr lvl="0">
              <a:buFont typeface="Wingdings" pitchFamily="2" charset="2"/>
              <a:buChar char="Ø"/>
            </a:pPr>
            <a:r>
              <a:rPr lang="fr-FR" sz="1800" b="1" dirty="0"/>
              <a:t>le proventricule</a:t>
            </a:r>
            <a:r>
              <a:rPr lang="fr-FR" sz="1800" dirty="0"/>
              <a:t> : bouche de l’estomac qui s’ouvre et se ferme à volonté et fait passer ou non la nourriture dans l’estomac </a:t>
            </a:r>
          </a:p>
          <a:p>
            <a:pPr lvl="0">
              <a:buFont typeface="Wingdings" pitchFamily="2" charset="2"/>
              <a:buChar char="Ø"/>
            </a:pPr>
            <a:r>
              <a:rPr lang="fr-FR" sz="1800" b="1" dirty="0"/>
              <a:t>Intestin moyen : ventricule ( correspond à l’estomac)</a:t>
            </a:r>
            <a:r>
              <a:rPr lang="fr-FR" sz="1800" dirty="0"/>
              <a:t>  digère la nourriture </a:t>
            </a:r>
          </a:p>
          <a:p>
            <a:pPr lvl="0">
              <a:buFont typeface="Wingdings" pitchFamily="2" charset="2"/>
              <a:buChar char="Ø"/>
            </a:pPr>
            <a:r>
              <a:rPr lang="fr-FR" sz="1800" b="1" dirty="0"/>
              <a:t>L’intestin postérieur</a:t>
            </a:r>
            <a:r>
              <a:rPr lang="fr-FR" sz="1800" dirty="0"/>
              <a:t> avec </a:t>
            </a:r>
            <a:r>
              <a:rPr lang="fr-FR" sz="1800" b="1" dirty="0"/>
              <a:t>les tubes de Malpighi</a:t>
            </a:r>
            <a:r>
              <a:rPr lang="fr-FR" sz="1800" dirty="0"/>
              <a:t> ( reins) </a:t>
            </a:r>
          </a:p>
          <a:p>
            <a:pPr lvl="0">
              <a:buFont typeface="Wingdings" pitchFamily="2" charset="2"/>
              <a:buChar char="Ø"/>
            </a:pPr>
            <a:r>
              <a:rPr lang="fr-FR" sz="1800" dirty="0"/>
              <a:t>Rectum extensible permet la rétention des déchets pendant l’hiver jusqu’au vol de propreté </a:t>
            </a:r>
          </a:p>
          <a:p>
            <a:pPr lvl="0">
              <a:buFont typeface="Wingdings" pitchFamily="2" charset="2"/>
              <a:buChar char="Ø"/>
            </a:pPr>
            <a:r>
              <a:rPr lang="fr-FR" sz="1800" dirty="0"/>
              <a:t>Pas de sortie urinaire: urine sort avec les excréments par l’anus  </a:t>
            </a:r>
          </a:p>
          <a:p>
            <a:endParaRPr lang="fr-FR" dirty="0"/>
          </a:p>
        </p:txBody>
      </p:sp>
      <p:sp>
        <p:nvSpPr>
          <p:cNvPr id="4" name="Espace réservé du numéro de diapositive 3"/>
          <p:cNvSpPr>
            <a:spLocks noGrp="1"/>
          </p:cNvSpPr>
          <p:nvPr>
            <p:ph type="sldNum" sz="quarter" idx="5"/>
          </p:nvPr>
        </p:nvSpPr>
        <p:spPr/>
        <p:txBody>
          <a:bodyPr/>
          <a:lstStyle/>
          <a:p>
            <a:fld id="{9D145961-83C8-4528-86C1-9A227E295D72}" type="slidenum">
              <a:rPr lang="fr-FR" smtClean="0"/>
              <a:t>8</a:t>
            </a:fld>
            <a:endParaRPr lang="fr-FR"/>
          </a:p>
        </p:txBody>
      </p:sp>
    </p:spTree>
    <p:extLst>
      <p:ext uri="{BB962C8B-B14F-4D97-AF65-F5344CB8AC3E}">
        <p14:creationId xmlns:p14="http://schemas.microsoft.com/office/powerpoint/2010/main" val="22188674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9D145961-83C8-4528-86C1-9A227E295D72}" type="slidenum">
              <a:rPr lang="fr-FR" smtClean="0"/>
              <a:t>9</a:t>
            </a:fld>
            <a:endParaRPr lang="fr-FR"/>
          </a:p>
        </p:txBody>
      </p:sp>
    </p:spTree>
    <p:extLst>
      <p:ext uri="{BB962C8B-B14F-4D97-AF65-F5344CB8AC3E}">
        <p14:creationId xmlns:p14="http://schemas.microsoft.com/office/powerpoint/2010/main" val="1998513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dirty="0"/>
              <a:t>L’abeille respire grâce à un système étendu et ramifié de tubules : tout le long de son corps  les trachées qui relient tous les organes et tissus avec l’air extérieur ( échange oxygène CO2 qui ne passent pas par l’hémolymphe </a:t>
            </a:r>
          </a:p>
          <a:p>
            <a:r>
              <a:rPr lang="fr-FR" sz="1800" dirty="0"/>
              <a:t>Dix paires d’ouvertures respiratoires les stigmates se trouvent sur les deux côtés du thorax et abdomen ( 3 sur thorax – 7 sur abdomen) </a:t>
            </a:r>
          </a:p>
          <a:p>
            <a:r>
              <a:rPr lang="fr-FR" sz="1800" dirty="0"/>
              <a:t>Derrière les </a:t>
            </a:r>
            <a:r>
              <a:rPr lang="fr-FR" sz="1800" dirty="0" err="1"/>
              <a:t>stigmats</a:t>
            </a:r>
            <a:r>
              <a:rPr lang="fr-FR" sz="1800" dirty="0"/>
              <a:t> les trachées s’unissent en sac à air </a:t>
            </a:r>
          </a:p>
          <a:p>
            <a:endParaRPr lang="fr-FR" sz="1800" dirty="0"/>
          </a:p>
          <a:p>
            <a:r>
              <a:rPr lang="fr-FR" sz="1800" dirty="0"/>
              <a:t>Les trachées se divisent en </a:t>
            </a:r>
            <a:r>
              <a:rPr lang="fr-FR" sz="1800" dirty="0" err="1"/>
              <a:t>trachéoles</a:t>
            </a:r>
            <a:r>
              <a:rPr lang="fr-FR" sz="1800" dirty="0"/>
              <a:t> qui entourent les organes  et assurent la diffusion de l’air dans les organes </a:t>
            </a:r>
          </a:p>
          <a:p>
            <a:endParaRPr lang="fr-FR" sz="1200" dirty="0"/>
          </a:p>
          <a:p>
            <a:r>
              <a:rPr lang="fr-FR" sz="1200" dirty="0"/>
              <a:t> </a:t>
            </a:r>
            <a:endParaRPr lang="fr-FR" dirty="0"/>
          </a:p>
        </p:txBody>
      </p:sp>
      <p:sp>
        <p:nvSpPr>
          <p:cNvPr id="4" name="Espace réservé du numéro de diapositive 3"/>
          <p:cNvSpPr>
            <a:spLocks noGrp="1"/>
          </p:cNvSpPr>
          <p:nvPr>
            <p:ph type="sldNum" sz="quarter" idx="5"/>
          </p:nvPr>
        </p:nvSpPr>
        <p:spPr/>
        <p:txBody>
          <a:bodyPr/>
          <a:lstStyle/>
          <a:p>
            <a:fld id="{9D145961-83C8-4528-86C1-9A227E295D72}" type="slidenum">
              <a:rPr lang="fr-FR" smtClean="0"/>
              <a:t>10</a:t>
            </a:fld>
            <a:endParaRPr lang="fr-FR"/>
          </a:p>
        </p:txBody>
      </p:sp>
    </p:spTree>
    <p:extLst>
      <p:ext uri="{BB962C8B-B14F-4D97-AF65-F5344CB8AC3E}">
        <p14:creationId xmlns:p14="http://schemas.microsoft.com/office/powerpoint/2010/main" val="34559069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u="sng" dirty="0"/>
              <a:t>Un appareil circulatoire</a:t>
            </a:r>
            <a:r>
              <a:rPr lang="fr-FR" sz="1200" dirty="0"/>
              <a:t> (équivalent du cœur) </a:t>
            </a:r>
          </a:p>
          <a:p>
            <a:r>
              <a:rPr lang="fr-FR" sz="1200" dirty="0"/>
              <a:t>Long tube dorsal qui véhicule l’hémolymphe ( incolore ( sans globules rouge)s  – incoagulable – riche en magnésium – constitué d’eau – glucose- protéine – enzyme – acides aminés)</a:t>
            </a:r>
          </a:p>
          <a:p>
            <a:r>
              <a:rPr lang="fr-FR" sz="1200" dirty="0"/>
              <a:t>Irrigue tous les organes  </a:t>
            </a:r>
          </a:p>
          <a:p>
            <a:r>
              <a:rPr lang="fr-FR" sz="1200" dirty="0"/>
              <a:t>Les insectes ne possèdent pas d’un système circulatoire fermé l’hémolymphe coule librement à l’intérieur du corps et approvisionne les tissus et les organes en éléments nutritifs </a:t>
            </a:r>
          </a:p>
          <a:p>
            <a:r>
              <a:rPr lang="fr-FR" sz="1200" dirty="0"/>
              <a:t>La circulation du sang est assurée par le cœur tubulaire et par le  diaphragme dorsal et ventral ainsi que par d’autres organes dans la tête et le thorax </a:t>
            </a:r>
          </a:p>
          <a:p>
            <a:r>
              <a:rPr lang="fr-FR" sz="1200" dirty="0"/>
              <a:t>Le cœur tubulaire s’étend de la tête à l’abdomen où il s’élargit en  ventricules </a:t>
            </a:r>
          </a:p>
          <a:p>
            <a:r>
              <a:rPr lang="fr-FR" sz="1200" dirty="0"/>
              <a:t>L’hémolymphe accède par des valves dans les différents ventricules du cœur  des battements rapides la propulse de l’arrière vers l’avant jusque dans la cavité de la tête de là elle submerge tous les organes et tissus internes jusqu’au dernier article  des tarses </a:t>
            </a:r>
          </a:p>
          <a:p>
            <a:r>
              <a:rPr lang="fr-FR" sz="1200" dirty="0"/>
              <a:t>L’important effet d’aspiration des ventricules du cœur et les mouvements rythmés du diaphragme ventral et dorsal ramènent l’hémolymphe par l’étroit étranglement de l’abdomen dans la cavité de l’abdomen là les tubes de </a:t>
            </a:r>
            <a:r>
              <a:rPr lang="fr-FR" sz="1200" dirty="0" err="1"/>
              <a:t>malpighi</a:t>
            </a:r>
            <a:r>
              <a:rPr lang="fr-FR" sz="1200" dirty="0"/>
              <a:t> extrait les métabolites de l(hémolymphe et l’intestin lui fournit de nouveaux éléments nutritifs </a:t>
            </a:r>
          </a:p>
          <a:p>
            <a:endParaRPr lang="fr-FR" dirty="0"/>
          </a:p>
        </p:txBody>
      </p:sp>
      <p:sp>
        <p:nvSpPr>
          <p:cNvPr id="4" name="Espace réservé du numéro de diapositive 3"/>
          <p:cNvSpPr>
            <a:spLocks noGrp="1"/>
          </p:cNvSpPr>
          <p:nvPr>
            <p:ph type="sldNum" sz="quarter" idx="5"/>
          </p:nvPr>
        </p:nvSpPr>
        <p:spPr/>
        <p:txBody>
          <a:bodyPr/>
          <a:lstStyle/>
          <a:p>
            <a:fld id="{9D145961-83C8-4528-86C1-9A227E295D72}" type="slidenum">
              <a:rPr lang="fr-FR" smtClean="0"/>
              <a:t>11</a:t>
            </a:fld>
            <a:endParaRPr lang="fr-FR"/>
          </a:p>
        </p:txBody>
      </p:sp>
    </p:spTree>
    <p:extLst>
      <p:ext uri="{BB962C8B-B14F-4D97-AF65-F5344CB8AC3E}">
        <p14:creationId xmlns:p14="http://schemas.microsoft.com/office/powerpoint/2010/main" val="8206967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u="sng" dirty="0"/>
              <a:t>Corps adipeux </a:t>
            </a:r>
          </a:p>
          <a:p>
            <a:pPr>
              <a:buNone/>
            </a:pPr>
            <a:r>
              <a:rPr lang="fr-FR" sz="1800" dirty="0"/>
              <a:t>Sorte de tissu spongieux qui sert d’organe de stockage ( sucre graisse et protéine)réserve utilisée en temps de pénurie  </a:t>
            </a:r>
          </a:p>
          <a:p>
            <a:pPr>
              <a:buNone/>
            </a:pPr>
            <a:endParaRPr lang="fr-FR" sz="1800" dirty="0"/>
          </a:p>
          <a:p>
            <a:pPr>
              <a:buNone/>
            </a:pPr>
            <a:r>
              <a:rPr lang="fr-FR" sz="1800" dirty="0"/>
              <a:t>Les abeilles qui naissent fin de l’été début de l’hiver accumulent des réserves </a:t>
            </a:r>
          </a:p>
          <a:p>
            <a:pPr>
              <a:buNone/>
            </a:pPr>
            <a:endParaRPr lang="fr-FR" sz="1800" dirty="0"/>
          </a:p>
          <a:p>
            <a:pPr>
              <a:buNone/>
            </a:pPr>
            <a:r>
              <a:rPr lang="fr-FR" sz="1800" dirty="0"/>
              <a:t>Particulièrement développé dans les parties dorsales et ventrales de l’abdomen </a:t>
            </a:r>
          </a:p>
          <a:p>
            <a:pPr>
              <a:buNone/>
            </a:pPr>
            <a:r>
              <a:rPr lang="fr-FR" sz="1800" dirty="0"/>
              <a:t>Les échanges se font an niveau de l’hémolymphe </a:t>
            </a:r>
          </a:p>
          <a:p>
            <a:endParaRPr lang="fr-FR" dirty="0"/>
          </a:p>
        </p:txBody>
      </p:sp>
      <p:sp>
        <p:nvSpPr>
          <p:cNvPr id="4" name="Espace réservé du numéro de diapositive 3"/>
          <p:cNvSpPr>
            <a:spLocks noGrp="1"/>
          </p:cNvSpPr>
          <p:nvPr>
            <p:ph type="sldNum" sz="quarter" idx="5"/>
          </p:nvPr>
        </p:nvSpPr>
        <p:spPr/>
        <p:txBody>
          <a:bodyPr/>
          <a:lstStyle/>
          <a:p>
            <a:fld id="{9D145961-83C8-4528-86C1-9A227E295D72}" type="slidenum">
              <a:rPr lang="fr-FR" smtClean="0"/>
              <a:t>12</a:t>
            </a:fld>
            <a:endParaRPr lang="fr-FR"/>
          </a:p>
        </p:txBody>
      </p:sp>
    </p:spTree>
    <p:extLst>
      <p:ext uri="{BB962C8B-B14F-4D97-AF65-F5344CB8AC3E}">
        <p14:creationId xmlns:p14="http://schemas.microsoft.com/office/powerpoint/2010/main" val="12701808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buFont typeface="Arial" pitchFamily="34" charset="0"/>
              <a:buChar char="•"/>
            </a:pPr>
            <a:r>
              <a:rPr lang="fr-FR" sz="2000" b="1" u="sng" dirty="0"/>
              <a:t>Une chaine nerveuse</a:t>
            </a:r>
            <a:r>
              <a:rPr lang="fr-FR" sz="2000" dirty="0"/>
              <a:t> :  </a:t>
            </a:r>
          </a:p>
          <a:p>
            <a:pPr>
              <a:buFont typeface="Arial" pitchFamily="34" charset="0"/>
              <a:buChar char="•"/>
            </a:pPr>
            <a:r>
              <a:rPr lang="fr-FR" sz="2000" dirty="0"/>
              <a:t>Un cordon nerveux double passe dans la partie centrale et relie les ganglions nerveux </a:t>
            </a:r>
          </a:p>
          <a:p>
            <a:pPr>
              <a:buFont typeface="Arial" pitchFamily="34" charset="0"/>
              <a:buChar char="•"/>
            </a:pPr>
            <a:r>
              <a:rPr lang="fr-FR" sz="2000" dirty="0"/>
              <a:t>Cible des insecticides</a:t>
            </a:r>
          </a:p>
        </p:txBody>
      </p:sp>
      <p:sp>
        <p:nvSpPr>
          <p:cNvPr id="4" name="Espace réservé du numéro de diapositive 3"/>
          <p:cNvSpPr>
            <a:spLocks noGrp="1"/>
          </p:cNvSpPr>
          <p:nvPr>
            <p:ph type="sldNum" sz="quarter" idx="5"/>
          </p:nvPr>
        </p:nvSpPr>
        <p:spPr/>
        <p:txBody>
          <a:bodyPr/>
          <a:lstStyle/>
          <a:p>
            <a:fld id="{9D145961-83C8-4528-86C1-9A227E295D72}" type="slidenum">
              <a:rPr lang="fr-FR" smtClean="0"/>
              <a:t>13</a:t>
            </a:fld>
            <a:endParaRPr lang="fr-FR"/>
          </a:p>
        </p:txBody>
      </p:sp>
    </p:spTree>
    <p:extLst>
      <p:ext uri="{BB962C8B-B14F-4D97-AF65-F5344CB8AC3E}">
        <p14:creationId xmlns:p14="http://schemas.microsoft.com/office/powerpoint/2010/main" val="24467523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t>Cellules spécialisées qui se développent sous l’influence de la constitution de la nourriture au stade larvaire et de la jeune abeille </a:t>
            </a:r>
          </a:p>
          <a:p>
            <a:r>
              <a:rPr lang="fr-FR" sz="1200" dirty="0"/>
              <a:t>Quand il </a:t>
            </a:r>
            <a:r>
              <a:rPr lang="fr-FR" sz="1200" dirty="0" err="1"/>
              <a:t>ya</a:t>
            </a:r>
            <a:r>
              <a:rPr lang="fr-FR" sz="1200" dirty="0"/>
              <a:t> un manque de protéine de vitamine d’hydrate de carbone ou </a:t>
            </a:r>
            <a:r>
              <a:rPr lang="fr-FR" sz="1200" dirty="0" err="1"/>
              <a:t>d’oligo</a:t>
            </a:r>
            <a:r>
              <a:rPr lang="fr-FR" sz="1200" dirty="0"/>
              <a:t> éléments elles se résorbent </a:t>
            </a:r>
          </a:p>
          <a:p>
            <a:r>
              <a:rPr lang="fr-FR" sz="1200" dirty="0"/>
              <a:t>Deux sortes de glandes </a:t>
            </a:r>
            <a:r>
              <a:rPr lang="fr-FR" sz="1200" b="1" dirty="0"/>
              <a:t>les glandes exocrines et endocrines </a:t>
            </a:r>
          </a:p>
          <a:p>
            <a:endParaRPr lang="fr-FR" sz="1200" b="1" dirty="0"/>
          </a:p>
          <a:p>
            <a:r>
              <a:rPr lang="fr-FR" sz="1200" dirty="0"/>
              <a:t>Les glandes exocrines secrètent à la surface </a:t>
            </a:r>
          </a:p>
          <a:p>
            <a:endParaRPr lang="fr-FR" sz="1200" dirty="0"/>
          </a:p>
          <a:p>
            <a:r>
              <a:rPr lang="fr-FR" sz="1200" dirty="0"/>
              <a:t>Les glandes endocrines font parvenir leur secrétions à l’hémolymphe :hormone</a:t>
            </a:r>
            <a:r>
              <a:rPr lang="fr-FR" dirty="0"/>
              <a:t>s</a:t>
            </a:r>
          </a:p>
          <a:p>
            <a:r>
              <a:rPr lang="fr-FR" dirty="0"/>
              <a:t>Les glandes endocrines sont en relation avec le système nerveux central et dirigent la croissance, la mue , la métamorphose, la reproduction et le comportement des abeilles </a:t>
            </a:r>
          </a:p>
          <a:p>
            <a:r>
              <a:rPr lang="fr-FR"/>
              <a:t>On distingue</a:t>
            </a:r>
          </a:p>
          <a:p>
            <a:r>
              <a:rPr lang="fr-FR"/>
              <a:t> </a:t>
            </a:r>
            <a:r>
              <a:rPr lang="fr-FR" dirty="0"/>
              <a:t>les </a:t>
            </a:r>
            <a:r>
              <a:rPr lang="fr-FR" dirty="0" err="1"/>
              <a:t>corpora</a:t>
            </a:r>
            <a:r>
              <a:rPr lang="fr-FR" dirty="0"/>
              <a:t> </a:t>
            </a:r>
            <a:r>
              <a:rPr lang="fr-FR" dirty="0" err="1"/>
              <a:t>cardiaca</a:t>
            </a:r>
            <a:r>
              <a:rPr lang="fr-FR" dirty="0"/>
              <a:t> </a:t>
            </a:r>
          </a:p>
          <a:p>
            <a:r>
              <a:rPr lang="fr-FR" dirty="0"/>
              <a:t>Les </a:t>
            </a:r>
            <a:r>
              <a:rPr lang="fr-FR" dirty="0" err="1"/>
              <a:t>corpora</a:t>
            </a:r>
            <a:r>
              <a:rPr lang="fr-FR" dirty="0"/>
              <a:t> </a:t>
            </a:r>
            <a:r>
              <a:rPr lang="fr-FR" dirty="0" err="1"/>
              <a:t>allata</a:t>
            </a:r>
            <a:r>
              <a:rPr lang="fr-FR" dirty="0"/>
              <a:t> : besoin de pollen pour se développer :règle la durée de vie des abeilles  </a:t>
            </a:r>
          </a:p>
          <a:p>
            <a:endParaRPr lang="fr-FR" dirty="0"/>
          </a:p>
        </p:txBody>
      </p:sp>
      <p:sp>
        <p:nvSpPr>
          <p:cNvPr id="4" name="Espace réservé du numéro de diapositive 3"/>
          <p:cNvSpPr>
            <a:spLocks noGrp="1"/>
          </p:cNvSpPr>
          <p:nvPr>
            <p:ph type="sldNum" sz="quarter" idx="5"/>
          </p:nvPr>
        </p:nvSpPr>
        <p:spPr/>
        <p:txBody>
          <a:bodyPr/>
          <a:lstStyle/>
          <a:p>
            <a:fld id="{9D145961-83C8-4528-86C1-9A227E295D72}" type="slidenum">
              <a:rPr lang="fr-FR" smtClean="0"/>
              <a:t>14</a:t>
            </a:fld>
            <a:endParaRPr lang="fr-FR"/>
          </a:p>
        </p:txBody>
      </p:sp>
    </p:spTree>
    <p:extLst>
      <p:ext uri="{BB962C8B-B14F-4D97-AF65-F5344CB8AC3E}">
        <p14:creationId xmlns:p14="http://schemas.microsoft.com/office/powerpoint/2010/main" val="24172038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t>Glande de </a:t>
            </a:r>
            <a:r>
              <a:rPr lang="fr-FR" sz="1200" dirty="0" err="1"/>
              <a:t>Koschevnikov</a:t>
            </a:r>
            <a:r>
              <a:rPr lang="fr-FR" sz="1200" dirty="0"/>
              <a:t>: phéromone d’alarme quand le dard libère son venin = comportement défensif </a:t>
            </a:r>
          </a:p>
          <a:p>
            <a:endParaRPr lang="fr-FR" sz="1200" dirty="0"/>
          </a:p>
          <a:p>
            <a:r>
              <a:rPr lang="fr-FR" sz="1200" dirty="0"/>
              <a:t>Glande de </a:t>
            </a:r>
            <a:r>
              <a:rPr lang="fr-FR" sz="1200" dirty="0" err="1"/>
              <a:t>dufour</a:t>
            </a:r>
            <a:r>
              <a:rPr lang="fr-FR" sz="1200" dirty="0"/>
              <a:t> : phéromone d’alarme de défense du nid et pour la reine pour la reproduction ( marquage des œufs ou fleurs visitées ? )</a:t>
            </a:r>
          </a:p>
          <a:p>
            <a:endParaRPr lang="fr-FR" sz="1200" dirty="0"/>
          </a:p>
          <a:p>
            <a:r>
              <a:rPr lang="fr-FR" sz="1200" dirty="0"/>
              <a:t>Glande de </a:t>
            </a:r>
            <a:r>
              <a:rPr lang="fr-FR" sz="1200" dirty="0" err="1"/>
              <a:t>nazanov</a:t>
            </a:r>
            <a:r>
              <a:rPr lang="fr-FR" sz="1200" dirty="0"/>
              <a:t> :phéromone odeur de mélisse  utilisée quand elle trouve une solution sucrée ou de l’eau – pour indiquer l’endroit de la ruche – pour orienter l’essaim lors d’un essaimage – marquage des fleurs intéressantes </a:t>
            </a:r>
          </a:p>
          <a:p>
            <a:endParaRPr lang="fr-FR" dirty="0"/>
          </a:p>
        </p:txBody>
      </p:sp>
      <p:sp>
        <p:nvSpPr>
          <p:cNvPr id="4" name="Espace réservé du numéro de diapositive 3"/>
          <p:cNvSpPr>
            <a:spLocks noGrp="1"/>
          </p:cNvSpPr>
          <p:nvPr>
            <p:ph type="sldNum" sz="quarter" idx="5"/>
          </p:nvPr>
        </p:nvSpPr>
        <p:spPr/>
        <p:txBody>
          <a:bodyPr/>
          <a:lstStyle/>
          <a:p>
            <a:fld id="{9D145961-83C8-4528-86C1-9A227E295D72}" type="slidenum">
              <a:rPr lang="fr-FR" smtClean="0"/>
              <a:t>15</a:t>
            </a:fld>
            <a:endParaRPr lang="fr-FR"/>
          </a:p>
        </p:txBody>
      </p:sp>
    </p:spTree>
    <p:extLst>
      <p:ext uri="{BB962C8B-B14F-4D97-AF65-F5344CB8AC3E}">
        <p14:creationId xmlns:p14="http://schemas.microsoft.com/office/powerpoint/2010/main" val="29917887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a:xfrm>
            <a:off x="685800" y="4400549"/>
            <a:ext cx="5486400" cy="4602773"/>
          </a:xfrm>
        </p:spPr>
        <p:txBody>
          <a:bodyPr/>
          <a:lstStyle/>
          <a:p>
            <a:pPr lvl="0">
              <a:buFont typeface="Arial" pitchFamily="34" charset="0"/>
              <a:buChar char="•"/>
            </a:pPr>
            <a:r>
              <a:rPr lang="fr-FR" sz="1800" dirty="0"/>
              <a:t>A la naissance les spermatozoïdes sont entièrement développés dans les testicules en 10 jours ils se déplacent dans le canal déférent où ils sont conservés les testicules alors s'atrophient ce n’est qu’alors que le faux bourdon peut s’accoupler </a:t>
            </a:r>
          </a:p>
          <a:p>
            <a:pPr lvl="0">
              <a:buFont typeface="Arial" pitchFamily="34" charset="0"/>
              <a:buChar char="•"/>
            </a:pPr>
            <a:r>
              <a:rPr lang="fr-FR" sz="1800" dirty="0"/>
              <a:t>De grosses glandes à mucus aboutissent dans le canal référent </a:t>
            </a:r>
          </a:p>
          <a:p>
            <a:pPr lvl="0">
              <a:buFont typeface="Arial" pitchFamily="34" charset="0"/>
              <a:buChar char="•"/>
            </a:pPr>
            <a:r>
              <a:rPr lang="fr-FR" sz="1800" dirty="0"/>
              <a:t>Lors de l’accouplement  sperme et mucus parviennent via le canal éjaculateur à l’</a:t>
            </a:r>
            <a:r>
              <a:rPr lang="fr-FR" sz="1800" dirty="0" err="1"/>
              <a:t>endophallus</a:t>
            </a:r>
            <a:r>
              <a:rPr lang="fr-FR" sz="1800" dirty="0"/>
              <a:t> ( pénis) lequel est renversé d’un coup dans la chambre de l’aiguillon de la reine </a:t>
            </a:r>
          </a:p>
          <a:p>
            <a:r>
              <a:rPr lang="fr-FR" sz="1800" dirty="0"/>
              <a:t>En plein vol l’après midi par beau temps </a:t>
            </a:r>
          </a:p>
          <a:p>
            <a:r>
              <a:rPr lang="fr-FR" sz="1800" dirty="0"/>
              <a:t>Le mucus durci et forme un bouchon  (orange)ce qui empêche une perte du sperme </a:t>
            </a:r>
          </a:p>
          <a:p>
            <a:r>
              <a:rPr lang="fr-FR" sz="1800" dirty="0"/>
              <a:t>Des poils spéciaux sur l’</a:t>
            </a:r>
            <a:r>
              <a:rPr lang="fr-FR" sz="1800" dirty="0" err="1"/>
              <a:t>endophallus</a:t>
            </a:r>
            <a:r>
              <a:rPr lang="fr-FR" sz="1800" dirty="0"/>
              <a:t> permettent au prochain faux bourdon d’enlever ce bouchon </a:t>
            </a:r>
          </a:p>
          <a:p>
            <a:pPr lvl="0">
              <a:buFont typeface="Arial" pitchFamily="34" charset="0"/>
              <a:buChar char="•"/>
            </a:pPr>
            <a:endParaRPr lang="fr-FR" sz="1800" dirty="0"/>
          </a:p>
          <a:p>
            <a:endParaRPr lang="fr-FR" dirty="0"/>
          </a:p>
        </p:txBody>
      </p:sp>
      <p:sp>
        <p:nvSpPr>
          <p:cNvPr id="4" name="Espace réservé du numéro de diapositive 3"/>
          <p:cNvSpPr>
            <a:spLocks noGrp="1"/>
          </p:cNvSpPr>
          <p:nvPr>
            <p:ph type="sldNum" sz="quarter" idx="5"/>
          </p:nvPr>
        </p:nvSpPr>
        <p:spPr/>
        <p:txBody>
          <a:bodyPr/>
          <a:lstStyle/>
          <a:p>
            <a:fld id="{9D145961-83C8-4528-86C1-9A227E295D72}" type="slidenum">
              <a:rPr lang="fr-FR" smtClean="0"/>
              <a:t>16</a:t>
            </a:fld>
            <a:endParaRPr lang="fr-FR"/>
          </a:p>
        </p:txBody>
      </p:sp>
    </p:spTree>
    <p:extLst>
      <p:ext uri="{BB962C8B-B14F-4D97-AF65-F5344CB8AC3E}">
        <p14:creationId xmlns:p14="http://schemas.microsoft.com/office/powerpoint/2010/main" val="26542257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lvl="0">
              <a:buFont typeface="Arial" pitchFamily="34" charset="0"/>
              <a:buChar char="•"/>
            </a:pPr>
            <a:r>
              <a:rPr lang="fr-FR" sz="1200" b="1" dirty="0"/>
              <a:t>Une paire d’ovaires </a:t>
            </a:r>
          </a:p>
          <a:p>
            <a:pPr lvl="0">
              <a:buFont typeface="Arial" pitchFamily="34" charset="0"/>
              <a:buChar char="•"/>
            </a:pPr>
            <a:r>
              <a:rPr lang="fr-FR" sz="1200" b="1" dirty="0"/>
              <a:t>Les ouvrières ont aussi des organes génitaux mais plus petits et leur spermathèque est rudimentaire et ne peut pas réceptionner de spermatozoïdes </a:t>
            </a:r>
          </a:p>
          <a:p>
            <a:pPr lvl="0">
              <a:buFont typeface="Arial" pitchFamily="34" charset="0"/>
              <a:buChar char="•"/>
            </a:pPr>
            <a:r>
              <a:rPr lang="fr-FR" sz="1200" dirty="0"/>
              <a:t>Stocke 3 à 7 millions de spermatozoïdes</a:t>
            </a:r>
          </a:p>
          <a:p>
            <a:pPr lvl="0">
              <a:buFont typeface="Arial" pitchFamily="34" charset="0"/>
              <a:buChar char="•"/>
            </a:pPr>
            <a:r>
              <a:rPr lang="fr-FR" sz="1200" dirty="0"/>
              <a:t>Dans la spermathèque les spermatozoïdes produisent du dioxyde de carbone qui bloque leur propre activité la sécrétion alcaline de la glande les réactive </a:t>
            </a:r>
          </a:p>
          <a:p>
            <a:pPr lvl="0">
              <a:buFont typeface="Arial" pitchFamily="34" charset="0"/>
              <a:buChar char="•"/>
            </a:pPr>
            <a:endParaRPr lang="fr-FR" sz="1200" b="1" dirty="0"/>
          </a:p>
          <a:p>
            <a:pPr lvl="0">
              <a:buFont typeface="Arial" pitchFamily="34" charset="0"/>
              <a:buChar char="•"/>
            </a:pPr>
            <a:r>
              <a:rPr lang="fr-FR" sz="1200" b="1" dirty="0"/>
              <a:t>Les phéromones de la reine et du couvain inhibent les ovaires des ouvrières </a:t>
            </a:r>
            <a:endParaRPr lang="fr-FR" sz="1200" dirty="0"/>
          </a:p>
          <a:p>
            <a:endParaRPr lang="fr-FR" dirty="0"/>
          </a:p>
        </p:txBody>
      </p:sp>
      <p:sp>
        <p:nvSpPr>
          <p:cNvPr id="4" name="Espace réservé du numéro de diapositive 3"/>
          <p:cNvSpPr>
            <a:spLocks noGrp="1"/>
          </p:cNvSpPr>
          <p:nvPr>
            <p:ph type="sldNum" sz="quarter" idx="5"/>
          </p:nvPr>
        </p:nvSpPr>
        <p:spPr/>
        <p:txBody>
          <a:bodyPr/>
          <a:lstStyle/>
          <a:p>
            <a:fld id="{9D145961-83C8-4528-86C1-9A227E295D72}" type="slidenum">
              <a:rPr lang="fr-FR" smtClean="0"/>
              <a:t>17</a:t>
            </a:fld>
            <a:endParaRPr lang="fr-FR"/>
          </a:p>
        </p:txBody>
      </p:sp>
    </p:spTree>
    <p:extLst>
      <p:ext uri="{BB962C8B-B14F-4D97-AF65-F5344CB8AC3E}">
        <p14:creationId xmlns:p14="http://schemas.microsoft.com/office/powerpoint/2010/main" val="2825253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CF316F-8A8F-40A8-B720-14CDAD884938}"/>
              </a:ext>
            </a:extLst>
          </p:cNvPr>
          <p:cNvSpPr>
            <a:spLocks noGrp="1"/>
          </p:cNvSpPr>
          <p:nvPr>
            <p:ph type="ctrTitle"/>
          </p:nvPr>
        </p:nvSpPr>
        <p:spPr>
          <a:xfrm>
            <a:off x="1524000" y="1122363"/>
            <a:ext cx="9144000" cy="2387600"/>
          </a:xfrm>
        </p:spPr>
        <p:txBody>
          <a:bodyPr anchor="b">
            <a:normAutofit/>
          </a:bodyPr>
          <a:lstStyle>
            <a:lvl1pPr algn="ctr">
              <a:defRPr sz="7200" b="1"/>
            </a:lvl1pPr>
          </a:lstStyle>
          <a:p>
            <a:r>
              <a:rPr lang="fr-FR" dirty="0"/>
              <a:t>Modifiez le style du titre</a:t>
            </a:r>
          </a:p>
        </p:txBody>
      </p:sp>
      <p:sp>
        <p:nvSpPr>
          <p:cNvPr id="3" name="Sous-titre 2">
            <a:extLst>
              <a:ext uri="{FF2B5EF4-FFF2-40B4-BE49-F238E27FC236}">
                <a16:creationId xmlns:a16="http://schemas.microsoft.com/office/drawing/2014/main" id="{70003541-A1CF-4E05-A729-BB8D78B2A21B}"/>
              </a:ext>
            </a:extLst>
          </p:cNvPr>
          <p:cNvSpPr>
            <a:spLocks noGrp="1"/>
          </p:cNvSpPr>
          <p:nvPr>
            <p:ph type="subTitle" idx="1"/>
          </p:nvPr>
        </p:nvSpPr>
        <p:spPr>
          <a:xfrm>
            <a:off x="1524000" y="3602038"/>
            <a:ext cx="9144000" cy="1655762"/>
          </a:xfrm>
        </p:spPr>
        <p:txBody>
          <a:bodyPr>
            <a:normAutofit/>
          </a:bodyPr>
          <a:lstStyle>
            <a:lvl1pPr marL="0" indent="0" algn="ctr">
              <a:buNone/>
              <a:defRPr sz="40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sp>
        <p:nvSpPr>
          <p:cNvPr id="4" name="Espace réservé de la date 3">
            <a:extLst>
              <a:ext uri="{FF2B5EF4-FFF2-40B4-BE49-F238E27FC236}">
                <a16:creationId xmlns:a16="http://schemas.microsoft.com/office/drawing/2014/main" id="{4F2BB369-875D-4E83-82A5-6D581E21DFA6}"/>
              </a:ext>
            </a:extLst>
          </p:cNvPr>
          <p:cNvSpPr>
            <a:spLocks noGrp="1"/>
          </p:cNvSpPr>
          <p:nvPr>
            <p:ph type="dt" sz="half" idx="10"/>
          </p:nvPr>
        </p:nvSpPr>
        <p:spPr/>
        <p:txBody>
          <a:bodyPr/>
          <a:lstStyle/>
          <a:p>
            <a:fld id="{D93EF595-B0E7-4506-A33C-CC11A40B5DA2}" type="datetimeFigureOut">
              <a:rPr lang="fr-FR" smtClean="0"/>
              <a:t>28/12/2020</a:t>
            </a:fld>
            <a:endParaRPr lang="fr-FR"/>
          </a:p>
        </p:txBody>
      </p:sp>
      <p:sp>
        <p:nvSpPr>
          <p:cNvPr id="5" name="Espace réservé du pied de page 4">
            <a:extLst>
              <a:ext uri="{FF2B5EF4-FFF2-40B4-BE49-F238E27FC236}">
                <a16:creationId xmlns:a16="http://schemas.microsoft.com/office/drawing/2014/main" id="{A19DE248-914D-459E-9F79-7F8FDD343BF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237B94A-00AB-4A64-ABE2-68B6F6E2DC49}"/>
              </a:ext>
            </a:extLst>
          </p:cNvPr>
          <p:cNvSpPr>
            <a:spLocks noGrp="1"/>
          </p:cNvSpPr>
          <p:nvPr>
            <p:ph type="sldNum" sz="quarter" idx="12"/>
          </p:nvPr>
        </p:nvSpPr>
        <p:spPr/>
        <p:txBody>
          <a:bodyPr/>
          <a:lstStyle/>
          <a:p>
            <a:fld id="{1EDA94F4-87E5-42FC-95DC-3C11B9D8FF4D}" type="slidenum">
              <a:rPr lang="fr-FR" smtClean="0"/>
              <a:t>‹N°›</a:t>
            </a:fld>
            <a:endParaRPr lang="fr-FR"/>
          </a:p>
        </p:txBody>
      </p:sp>
    </p:spTree>
    <p:extLst>
      <p:ext uri="{BB962C8B-B14F-4D97-AF65-F5344CB8AC3E}">
        <p14:creationId xmlns:p14="http://schemas.microsoft.com/office/powerpoint/2010/main" val="1217712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8BC0FF-B6B1-4A29-9CA6-3741ADDB647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93D5768-C310-486D-89B2-0D64D66949E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80CEB3C-1717-4A14-B957-25D591397A8A}"/>
              </a:ext>
            </a:extLst>
          </p:cNvPr>
          <p:cNvSpPr>
            <a:spLocks noGrp="1"/>
          </p:cNvSpPr>
          <p:nvPr>
            <p:ph type="dt" sz="half" idx="10"/>
          </p:nvPr>
        </p:nvSpPr>
        <p:spPr/>
        <p:txBody>
          <a:bodyPr/>
          <a:lstStyle/>
          <a:p>
            <a:fld id="{D93EF595-B0E7-4506-A33C-CC11A40B5DA2}" type="datetimeFigureOut">
              <a:rPr lang="fr-FR" smtClean="0"/>
              <a:t>28/12/2020</a:t>
            </a:fld>
            <a:endParaRPr lang="fr-FR"/>
          </a:p>
        </p:txBody>
      </p:sp>
      <p:sp>
        <p:nvSpPr>
          <p:cNvPr id="5" name="Espace réservé du pied de page 4">
            <a:extLst>
              <a:ext uri="{FF2B5EF4-FFF2-40B4-BE49-F238E27FC236}">
                <a16:creationId xmlns:a16="http://schemas.microsoft.com/office/drawing/2014/main" id="{1214A708-1C61-4013-B7CD-DF8E31DCFD0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740F6FA-9B62-4EFB-84EE-C1A6BD62764D}"/>
              </a:ext>
            </a:extLst>
          </p:cNvPr>
          <p:cNvSpPr>
            <a:spLocks noGrp="1"/>
          </p:cNvSpPr>
          <p:nvPr>
            <p:ph type="sldNum" sz="quarter" idx="12"/>
          </p:nvPr>
        </p:nvSpPr>
        <p:spPr/>
        <p:txBody>
          <a:bodyPr/>
          <a:lstStyle/>
          <a:p>
            <a:fld id="{1EDA94F4-87E5-42FC-95DC-3C11B9D8FF4D}" type="slidenum">
              <a:rPr lang="fr-FR" smtClean="0"/>
              <a:t>‹N°›</a:t>
            </a:fld>
            <a:endParaRPr lang="fr-FR"/>
          </a:p>
        </p:txBody>
      </p:sp>
    </p:spTree>
    <p:extLst>
      <p:ext uri="{BB962C8B-B14F-4D97-AF65-F5344CB8AC3E}">
        <p14:creationId xmlns:p14="http://schemas.microsoft.com/office/powerpoint/2010/main" val="2426482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F9ED98-33DF-4D2D-95F1-6EBAE2A9F0F9}"/>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A1DD002A-2919-4F5C-8F31-F2908E96D5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394CE798-160D-4C2F-B8EF-4FB9ACF52EF6}"/>
              </a:ext>
            </a:extLst>
          </p:cNvPr>
          <p:cNvSpPr>
            <a:spLocks noGrp="1"/>
          </p:cNvSpPr>
          <p:nvPr>
            <p:ph type="dt" sz="half" idx="10"/>
          </p:nvPr>
        </p:nvSpPr>
        <p:spPr/>
        <p:txBody>
          <a:bodyPr/>
          <a:lstStyle/>
          <a:p>
            <a:fld id="{D93EF595-B0E7-4506-A33C-CC11A40B5DA2}" type="datetimeFigureOut">
              <a:rPr lang="fr-FR" smtClean="0"/>
              <a:t>28/12/2020</a:t>
            </a:fld>
            <a:endParaRPr lang="fr-FR"/>
          </a:p>
        </p:txBody>
      </p:sp>
      <p:sp>
        <p:nvSpPr>
          <p:cNvPr id="5" name="Espace réservé du pied de page 4">
            <a:extLst>
              <a:ext uri="{FF2B5EF4-FFF2-40B4-BE49-F238E27FC236}">
                <a16:creationId xmlns:a16="http://schemas.microsoft.com/office/drawing/2014/main" id="{11EF6BAC-7122-41F5-AEC9-B3DE3C42C6F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53F8A94-1421-430B-98D5-F00117A1425B}"/>
              </a:ext>
            </a:extLst>
          </p:cNvPr>
          <p:cNvSpPr>
            <a:spLocks noGrp="1"/>
          </p:cNvSpPr>
          <p:nvPr>
            <p:ph type="sldNum" sz="quarter" idx="12"/>
          </p:nvPr>
        </p:nvSpPr>
        <p:spPr/>
        <p:txBody>
          <a:bodyPr/>
          <a:lstStyle/>
          <a:p>
            <a:fld id="{1EDA94F4-87E5-42FC-95DC-3C11B9D8FF4D}" type="slidenum">
              <a:rPr lang="fr-FR" smtClean="0"/>
              <a:t>‹N°›</a:t>
            </a:fld>
            <a:endParaRPr lang="fr-FR"/>
          </a:p>
        </p:txBody>
      </p:sp>
    </p:spTree>
    <p:extLst>
      <p:ext uri="{BB962C8B-B14F-4D97-AF65-F5344CB8AC3E}">
        <p14:creationId xmlns:p14="http://schemas.microsoft.com/office/powerpoint/2010/main" val="1725578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E56779-4A02-4E65-9227-B6458225DE7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B1E5600-69EC-4F3C-9E6E-23A1C876FBA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E30F4974-E01B-4065-A865-E1C01D736AB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E963371-6AE5-48E8-A165-6FE6DAB216D9}"/>
              </a:ext>
            </a:extLst>
          </p:cNvPr>
          <p:cNvSpPr>
            <a:spLocks noGrp="1"/>
          </p:cNvSpPr>
          <p:nvPr>
            <p:ph type="dt" sz="half" idx="10"/>
          </p:nvPr>
        </p:nvSpPr>
        <p:spPr/>
        <p:txBody>
          <a:bodyPr/>
          <a:lstStyle/>
          <a:p>
            <a:fld id="{D93EF595-B0E7-4506-A33C-CC11A40B5DA2}" type="datetimeFigureOut">
              <a:rPr lang="fr-FR" smtClean="0"/>
              <a:t>28/12/2020</a:t>
            </a:fld>
            <a:endParaRPr lang="fr-FR"/>
          </a:p>
        </p:txBody>
      </p:sp>
      <p:sp>
        <p:nvSpPr>
          <p:cNvPr id="6" name="Espace réservé du pied de page 5">
            <a:extLst>
              <a:ext uri="{FF2B5EF4-FFF2-40B4-BE49-F238E27FC236}">
                <a16:creationId xmlns:a16="http://schemas.microsoft.com/office/drawing/2014/main" id="{F02B82E6-5ABA-4A7A-B2B9-A737DBB77C7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C2BE52F-5741-4AC0-905F-5158E811DA6B}"/>
              </a:ext>
            </a:extLst>
          </p:cNvPr>
          <p:cNvSpPr>
            <a:spLocks noGrp="1"/>
          </p:cNvSpPr>
          <p:nvPr>
            <p:ph type="sldNum" sz="quarter" idx="12"/>
          </p:nvPr>
        </p:nvSpPr>
        <p:spPr/>
        <p:txBody>
          <a:bodyPr/>
          <a:lstStyle/>
          <a:p>
            <a:fld id="{1EDA94F4-87E5-42FC-95DC-3C11B9D8FF4D}" type="slidenum">
              <a:rPr lang="fr-FR" smtClean="0"/>
              <a:t>‹N°›</a:t>
            </a:fld>
            <a:endParaRPr lang="fr-FR"/>
          </a:p>
        </p:txBody>
      </p:sp>
    </p:spTree>
    <p:extLst>
      <p:ext uri="{BB962C8B-B14F-4D97-AF65-F5344CB8AC3E}">
        <p14:creationId xmlns:p14="http://schemas.microsoft.com/office/powerpoint/2010/main" val="3143672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722FDD-AAC0-46E6-9FAD-3D535F28FA10}"/>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1BD28D76-B73B-4776-A2D8-45D640777F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F9F0788-F473-438D-BDC3-A84EC576B72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950D1BDC-14F8-4CBB-A965-125EE400B4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C18EE351-9EA5-4501-AE47-D1BCE90FAB31}"/>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E9EE8DE1-6402-459F-AE31-369895CA8E5D}"/>
              </a:ext>
            </a:extLst>
          </p:cNvPr>
          <p:cNvSpPr>
            <a:spLocks noGrp="1"/>
          </p:cNvSpPr>
          <p:nvPr>
            <p:ph type="dt" sz="half" idx="10"/>
          </p:nvPr>
        </p:nvSpPr>
        <p:spPr/>
        <p:txBody>
          <a:bodyPr/>
          <a:lstStyle/>
          <a:p>
            <a:fld id="{D93EF595-B0E7-4506-A33C-CC11A40B5DA2}" type="datetimeFigureOut">
              <a:rPr lang="fr-FR" smtClean="0"/>
              <a:t>28/12/2020</a:t>
            </a:fld>
            <a:endParaRPr lang="fr-FR"/>
          </a:p>
        </p:txBody>
      </p:sp>
      <p:sp>
        <p:nvSpPr>
          <p:cNvPr id="8" name="Espace réservé du pied de page 7">
            <a:extLst>
              <a:ext uri="{FF2B5EF4-FFF2-40B4-BE49-F238E27FC236}">
                <a16:creationId xmlns:a16="http://schemas.microsoft.com/office/drawing/2014/main" id="{4C0169C3-0A0E-49EC-B536-7E8132B86E22}"/>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B031669-0446-4E43-BCF6-21DF23A40005}"/>
              </a:ext>
            </a:extLst>
          </p:cNvPr>
          <p:cNvSpPr>
            <a:spLocks noGrp="1"/>
          </p:cNvSpPr>
          <p:nvPr>
            <p:ph type="sldNum" sz="quarter" idx="12"/>
          </p:nvPr>
        </p:nvSpPr>
        <p:spPr/>
        <p:txBody>
          <a:bodyPr/>
          <a:lstStyle/>
          <a:p>
            <a:fld id="{1EDA94F4-87E5-42FC-95DC-3C11B9D8FF4D}" type="slidenum">
              <a:rPr lang="fr-FR" smtClean="0"/>
              <a:t>‹N°›</a:t>
            </a:fld>
            <a:endParaRPr lang="fr-FR"/>
          </a:p>
        </p:txBody>
      </p:sp>
    </p:spTree>
    <p:extLst>
      <p:ext uri="{BB962C8B-B14F-4D97-AF65-F5344CB8AC3E}">
        <p14:creationId xmlns:p14="http://schemas.microsoft.com/office/powerpoint/2010/main" val="3163956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22850C-4756-47A5-8E94-DF20423E685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FF0D995-3343-4EA9-BE5C-90A67E266402}"/>
              </a:ext>
            </a:extLst>
          </p:cNvPr>
          <p:cNvSpPr>
            <a:spLocks noGrp="1"/>
          </p:cNvSpPr>
          <p:nvPr>
            <p:ph type="dt" sz="half" idx="10"/>
          </p:nvPr>
        </p:nvSpPr>
        <p:spPr/>
        <p:txBody>
          <a:bodyPr/>
          <a:lstStyle/>
          <a:p>
            <a:fld id="{D93EF595-B0E7-4506-A33C-CC11A40B5DA2}" type="datetimeFigureOut">
              <a:rPr lang="fr-FR" smtClean="0"/>
              <a:t>28/12/2020</a:t>
            </a:fld>
            <a:endParaRPr lang="fr-FR"/>
          </a:p>
        </p:txBody>
      </p:sp>
      <p:sp>
        <p:nvSpPr>
          <p:cNvPr id="4" name="Espace réservé du pied de page 3">
            <a:extLst>
              <a:ext uri="{FF2B5EF4-FFF2-40B4-BE49-F238E27FC236}">
                <a16:creationId xmlns:a16="http://schemas.microsoft.com/office/drawing/2014/main" id="{782A01FC-4A1E-471D-BF6C-A134036257A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FCEB4EE3-8816-4D14-8C6B-40E1B0084623}"/>
              </a:ext>
            </a:extLst>
          </p:cNvPr>
          <p:cNvSpPr>
            <a:spLocks noGrp="1"/>
          </p:cNvSpPr>
          <p:nvPr>
            <p:ph type="sldNum" sz="quarter" idx="12"/>
          </p:nvPr>
        </p:nvSpPr>
        <p:spPr/>
        <p:txBody>
          <a:bodyPr/>
          <a:lstStyle/>
          <a:p>
            <a:fld id="{1EDA94F4-87E5-42FC-95DC-3C11B9D8FF4D}" type="slidenum">
              <a:rPr lang="fr-FR" smtClean="0"/>
              <a:t>‹N°›</a:t>
            </a:fld>
            <a:endParaRPr lang="fr-FR"/>
          </a:p>
        </p:txBody>
      </p:sp>
    </p:spTree>
    <p:extLst>
      <p:ext uri="{BB962C8B-B14F-4D97-AF65-F5344CB8AC3E}">
        <p14:creationId xmlns:p14="http://schemas.microsoft.com/office/powerpoint/2010/main" val="2015118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7B3F314-0508-4A13-B693-47D68657DB66}"/>
              </a:ext>
            </a:extLst>
          </p:cNvPr>
          <p:cNvSpPr>
            <a:spLocks noGrp="1"/>
          </p:cNvSpPr>
          <p:nvPr>
            <p:ph type="dt" sz="half" idx="10"/>
          </p:nvPr>
        </p:nvSpPr>
        <p:spPr/>
        <p:txBody>
          <a:bodyPr/>
          <a:lstStyle/>
          <a:p>
            <a:fld id="{D93EF595-B0E7-4506-A33C-CC11A40B5DA2}" type="datetimeFigureOut">
              <a:rPr lang="fr-FR" smtClean="0"/>
              <a:t>28/12/2020</a:t>
            </a:fld>
            <a:endParaRPr lang="fr-FR"/>
          </a:p>
        </p:txBody>
      </p:sp>
      <p:sp>
        <p:nvSpPr>
          <p:cNvPr id="3" name="Espace réservé du pied de page 2">
            <a:extLst>
              <a:ext uri="{FF2B5EF4-FFF2-40B4-BE49-F238E27FC236}">
                <a16:creationId xmlns:a16="http://schemas.microsoft.com/office/drawing/2014/main" id="{74415E46-0C50-4297-9DB1-FE28BD3AD869}"/>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A05EAEF-4D5F-4D4E-93F2-72E29612907E}"/>
              </a:ext>
            </a:extLst>
          </p:cNvPr>
          <p:cNvSpPr>
            <a:spLocks noGrp="1"/>
          </p:cNvSpPr>
          <p:nvPr>
            <p:ph type="sldNum" sz="quarter" idx="12"/>
          </p:nvPr>
        </p:nvSpPr>
        <p:spPr/>
        <p:txBody>
          <a:bodyPr/>
          <a:lstStyle/>
          <a:p>
            <a:fld id="{1EDA94F4-87E5-42FC-95DC-3C11B9D8FF4D}" type="slidenum">
              <a:rPr lang="fr-FR" smtClean="0"/>
              <a:t>‹N°›</a:t>
            </a:fld>
            <a:endParaRPr lang="fr-FR"/>
          </a:p>
        </p:txBody>
      </p:sp>
    </p:spTree>
    <p:extLst>
      <p:ext uri="{BB962C8B-B14F-4D97-AF65-F5344CB8AC3E}">
        <p14:creationId xmlns:p14="http://schemas.microsoft.com/office/powerpoint/2010/main" val="2600963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F15A37-AEE5-4C43-A0C6-C977DC61971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BA0020D-9909-4FDA-B118-99B4263C9E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FDA3225-5A31-40E1-9DD6-0216763A83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5F403D3-B1BF-404E-92B7-5E760E244861}"/>
              </a:ext>
            </a:extLst>
          </p:cNvPr>
          <p:cNvSpPr>
            <a:spLocks noGrp="1"/>
          </p:cNvSpPr>
          <p:nvPr>
            <p:ph type="dt" sz="half" idx="10"/>
          </p:nvPr>
        </p:nvSpPr>
        <p:spPr/>
        <p:txBody>
          <a:bodyPr/>
          <a:lstStyle/>
          <a:p>
            <a:fld id="{D93EF595-B0E7-4506-A33C-CC11A40B5DA2}" type="datetimeFigureOut">
              <a:rPr lang="fr-FR" smtClean="0"/>
              <a:t>28/12/2020</a:t>
            </a:fld>
            <a:endParaRPr lang="fr-FR"/>
          </a:p>
        </p:txBody>
      </p:sp>
      <p:sp>
        <p:nvSpPr>
          <p:cNvPr id="6" name="Espace réservé du pied de page 5">
            <a:extLst>
              <a:ext uri="{FF2B5EF4-FFF2-40B4-BE49-F238E27FC236}">
                <a16:creationId xmlns:a16="http://schemas.microsoft.com/office/drawing/2014/main" id="{BD41EE07-CF6F-4F0C-A0A7-8A61ADB26DB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715E4D3-836B-4239-BF3F-92A4C9F7F5E3}"/>
              </a:ext>
            </a:extLst>
          </p:cNvPr>
          <p:cNvSpPr>
            <a:spLocks noGrp="1"/>
          </p:cNvSpPr>
          <p:nvPr>
            <p:ph type="sldNum" sz="quarter" idx="12"/>
          </p:nvPr>
        </p:nvSpPr>
        <p:spPr/>
        <p:txBody>
          <a:bodyPr/>
          <a:lstStyle/>
          <a:p>
            <a:fld id="{1EDA94F4-87E5-42FC-95DC-3C11B9D8FF4D}" type="slidenum">
              <a:rPr lang="fr-FR" smtClean="0"/>
              <a:t>‹N°›</a:t>
            </a:fld>
            <a:endParaRPr lang="fr-FR"/>
          </a:p>
        </p:txBody>
      </p:sp>
    </p:spTree>
    <p:extLst>
      <p:ext uri="{BB962C8B-B14F-4D97-AF65-F5344CB8AC3E}">
        <p14:creationId xmlns:p14="http://schemas.microsoft.com/office/powerpoint/2010/main" val="6810356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D1D68F-AA67-423D-8D74-90E5B9DA740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D1955833-8EA9-4261-8717-934A1385BD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87412110-29AB-4323-BF0A-951CF050B7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481E90B-78D6-45B1-BF49-563D43948778}"/>
              </a:ext>
            </a:extLst>
          </p:cNvPr>
          <p:cNvSpPr>
            <a:spLocks noGrp="1"/>
          </p:cNvSpPr>
          <p:nvPr>
            <p:ph type="dt" sz="half" idx="10"/>
          </p:nvPr>
        </p:nvSpPr>
        <p:spPr/>
        <p:txBody>
          <a:bodyPr/>
          <a:lstStyle/>
          <a:p>
            <a:fld id="{D93EF595-B0E7-4506-A33C-CC11A40B5DA2}" type="datetimeFigureOut">
              <a:rPr lang="fr-FR" smtClean="0"/>
              <a:t>28/12/2020</a:t>
            </a:fld>
            <a:endParaRPr lang="fr-FR"/>
          </a:p>
        </p:txBody>
      </p:sp>
      <p:sp>
        <p:nvSpPr>
          <p:cNvPr id="6" name="Espace réservé du pied de page 5">
            <a:extLst>
              <a:ext uri="{FF2B5EF4-FFF2-40B4-BE49-F238E27FC236}">
                <a16:creationId xmlns:a16="http://schemas.microsoft.com/office/drawing/2014/main" id="{CEA6C4C0-DB98-4E31-97BA-F380C659B76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1926C8A-FE91-4CCC-9A04-2B97056598A7}"/>
              </a:ext>
            </a:extLst>
          </p:cNvPr>
          <p:cNvSpPr>
            <a:spLocks noGrp="1"/>
          </p:cNvSpPr>
          <p:nvPr>
            <p:ph type="sldNum" sz="quarter" idx="12"/>
          </p:nvPr>
        </p:nvSpPr>
        <p:spPr/>
        <p:txBody>
          <a:bodyPr/>
          <a:lstStyle/>
          <a:p>
            <a:fld id="{1EDA94F4-87E5-42FC-95DC-3C11B9D8FF4D}" type="slidenum">
              <a:rPr lang="fr-FR" smtClean="0"/>
              <a:t>‹N°›</a:t>
            </a:fld>
            <a:endParaRPr lang="fr-FR"/>
          </a:p>
        </p:txBody>
      </p:sp>
    </p:spTree>
    <p:extLst>
      <p:ext uri="{BB962C8B-B14F-4D97-AF65-F5344CB8AC3E}">
        <p14:creationId xmlns:p14="http://schemas.microsoft.com/office/powerpoint/2010/main" val="3821361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94D208-DA35-494F-90A4-CCB1407C444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A8DDEB9-B2F5-4667-8A2A-F283F1C1064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B2AF708-BCBA-4C20-B800-F76E5CB68DB0}"/>
              </a:ext>
            </a:extLst>
          </p:cNvPr>
          <p:cNvSpPr>
            <a:spLocks noGrp="1"/>
          </p:cNvSpPr>
          <p:nvPr>
            <p:ph type="dt" sz="half" idx="10"/>
          </p:nvPr>
        </p:nvSpPr>
        <p:spPr/>
        <p:txBody>
          <a:bodyPr/>
          <a:lstStyle/>
          <a:p>
            <a:fld id="{D93EF595-B0E7-4506-A33C-CC11A40B5DA2}" type="datetimeFigureOut">
              <a:rPr lang="fr-FR" smtClean="0"/>
              <a:t>28/12/2020</a:t>
            </a:fld>
            <a:endParaRPr lang="fr-FR"/>
          </a:p>
        </p:txBody>
      </p:sp>
      <p:sp>
        <p:nvSpPr>
          <p:cNvPr id="5" name="Espace réservé du pied de page 4">
            <a:extLst>
              <a:ext uri="{FF2B5EF4-FFF2-40B4-BE49-F238E27FC236}">
                <a16:creationId xmlns:a16="http://schemas.microsoft.com/office/drawing/2014/main" id="{42FE10D7-DEC1-4891-9F01-BEDBE8AF5CC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BA41DDB-87DA-4E47-897E-8D6D42760A60}"/>
              </a:ext>
            </a:extLst>
          </p:cNvPr>
          <p:cNvSpPr>
            <a:spLocks noGrp="1"/>
          </p:cNvSpPr>
          <p:nvPr>
            <p:ph type="sldNum" sz="quarter" idx="12"/>
          </p:nvPr>
        </p:nvSpPr>
        <p:spPr/>
        <p:txBody>
          <a:bodyPr/>
          <a:lstStyle/>
          <a:p>
            <a:fld id="{1EDA94F4-87E5-42FC-95DC-3C11B9D8FF4D}" type="slidenum">
              <a:rPr lang="fr-FR" smtClean="0"/>
              <a:t>‹N°›</a:t>
            </a:fld>
            <a:endParaRPr lang="fr-FR"/>
          </a:p>
        </p:txBody>
      </p:sp>
    </p:spTree>
    <p:extLst>
      <p:ext uri="{BB962C8B-B14F-4D97-AF65-F5344CB8AC3E}">
        <p14:creationId xmlns:p14="http://schemas.microsoft.com/office/powerpoint/2010/main" val="3777638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CE80A65-AE8A-4075-9669-0A5B3C30022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7C177B2-7B86-45E1-A9C0-41A66F60289C}"/>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AABE9BC-1E6D-4FF2-B3A4-E07A39DF0650}"/>
              </a:ext>
            </a:extLst>
          </p:cNvPr>
          <p:cNvSpPr>
            <a:spLocks noGrp="1"/>
          </p:cNvSpPr>
          <p:nvPr>
            <p:ph type="dt" sz="half" idx="10"/>
          </p:nvPr>
        </p:nvSpPr>
        <p:spPr/>
        <p:txBody>
          <a:bodyPr/>
          <a:lstStyle/>
          <a:p>
            <a:fld id="{D93EF595-B0E7-4506-A33C-CC11A40B5DA2}" type="datetimeFigureOut">
              <a:rPr lang="fr-FR" smtClean="0"/>
              <a:t>28/12/2020</a:t>
            </a:fld>
            <a:endParaRPr lang="fr-FR"/>
          </a:p>
        </p:txBody>
      </p:sp>
      <p:sp>
        <p:nvSpPr>
          <p:cNvPr id="5" name="Espace réservé du pied de page 4">
            <a:extLst>
              <a:ext uri="{FF2B5EF4-FFF2-40B4-BE49-F238E27FC236}">
                <a16:creationId xmlns:a16="http://schemas.microsoft.com/office/drawing/2014/main" id="{19ECEE2B-E70C-450F-B16C-11A3BAF61A8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9F5E59E-5469-43D1-AF04-4125792C79B0}"/>
              </a:ext>
            </a:extLst>
          </p:cNvPr>
          <p:cNvSpPr>
            <a:spLocks noGrp="1"/>
          </p:cNvSpPr>
          <p:nvPr>
            <p:ph type="sldNum" sz="quarter" idx="12"/>
          </p:nvPr>
        </p:nvSpPr>
        <p:spPr/>
        <p:txBody>
          <a:bodyPr/>
          <a:lstStyle/>
          <a:p>
            <a:fld id="{1EDA94F4-87E5-42FC-95DC-3C11B9D8FF4D}" type="slidenum">
              <a:rPr lang="fr-FR" smtClean="0"/>
              <a:t>‹N°›</a:t>
            </a:fld>
            <a:endParaRPr lang="fr-FR"/>
          </a:p>
        </p:txBody>
      </p:sp>
    </p:spTree>
    <p:extLst>
      <p:ext uri="{BB962C8B-B14F-4D97-AF65-F5344CB8AC3E}">
        <p14:creationId xmlns:p14="http://schemas.microsoft.com/office/powerpoint/2010/main" val="783329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93366">
            <a:alpha val="15000"/>
          </a:srgbClr>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EBC75E4-D903-4450-A2EA-3C4CF13DE6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86A964F6-D565-4FF4-A060-18AAFA9DFB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ABDA504-54BE-45CC-B9CF-7B9B44268D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3EF595-B0E7-4506-A33C-CC11A40B5DA2}" type="datetimeFigureOut">
              <a:rPr lang="fr-FR" smtClean="0"/>
              <a:t>28/12/2020</a:t>
            </a:fld>
            <a:endParaRPr lang="fr-FR"/>
          </a:p>
        </p:txBody>
      </p:sp>
      <p:sp>
        <p:nvSpPr>
          <p:cNvPr id="5" name="Espace réservé du pied de page 4">
            <a:extLst>
              <a:ext uri="{FF2B5EF4-FFF2-40B4-BE49-F238E27FC236}">
                <a16:creationId xmlns:a16="http://schemas.microsoft.com/office/drawing/2014/main" id="{195E04E3-BCC7-451E-A8DD-B12E02E2C4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EFF4CC0-E203-4AF5-85C6-33D1D0B9A5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DA94F4-87E5-42FC-95DC-3C11B9D8FF4D}" type="slidenum">
              <a:rPr lang="fr-FR" smtClean="0"/>
              <a:t>‹N°›</a:t>
            </a:fld>
            <a:endParaRPr lang="fr-FR"/>
          </a:p>
        </p:txBody>
      </p:sp>
      <p:grpSp>
        <p:nvGrpSpPr>
          <p:cNvPr id="7" name="Groupe 6">
            <a:extLst>
              <a:ext uri="{FF2B5EF4-FFF2-40B4-BE49-F238E27FC236}">
                <a16:creationId xmlns:a16="http://schemas.microsoft.com/office/drawing/2014/main" id="{9D8C0C82-C66D-45C8-B17D-35CC3D3EA111}"/>
              </a:ext>
            </a:extLst>
          </p:cNvPr>
          <p:cNvGrpSpPr/>
          <p:nvPr userDrawn="1"/>
        </p:nvGrpSpPr>
        <p:grpSpPr>
          <a:xfrm>
            <a:off x="0" y="6573262"/>
            <a:ext cx="12165253" cy="401711"/>
            <a:chOff x="20074" y="6399466"/>
            <a:chExt cx="9130100" cy="401711"/>
          </a:xfrm>
          <a:solidFill>
            <a:srgbClr val="540000"/>
          </a:solidFill>
        </p:grpSpPr>
        <p:sp>
          <p:nvSpPr>
            <p:cNvPr id="8" name="ZoneTexte 7">
              <a:extLst>
                <a:ext uri="{FF2B5EF4-FFF2-40B4-BE49-F238E27FC236}">
                  <a16:creationId xmlns:a16="http://schemas.microsoft.com/office/drawing/2014/main" id="{52E1CB2F-0C48-492C-819B-4F8226558350}"/>
                </a:ext>
              </a:extLst>
            </p:cNvPr>
            <p:cNvSpPr txBox="1"/>
            <p:nvPr userDrawn="1"/>
          </p:nvSpPr>
          <p:spPr>
            <a:xfrm>
              <a:off x="20074" y="6415655"/>
              <a:ext cx="8748463" cy="369332"/>
            </a:xfrm>
            <a:prstGeom prst="rect">
              <a:avLst/>
            </a:prstGeom>
            <a:solidFill>
              <a:srgbClr val="993366"/>
            </a:solidFill>
          </p:spPr>
          <p:txBody>
            <a:bodyPr wrap="square" rtlCol="0">
              <a:spAutoFit/>
            </a:bodyPr>
            <a:lstStyle/>
            <a:p>
              <a:pPr algn="ctr"/>
              <a:r>
                <a:rPr lang="fr-FR" sz="1800" dirty="0">
                  <a:solidFill>
                    <a:schemeClr val="bg1"/>
                  </a:solidFill>
                </a:rPr>
                <a:t>CETA-ANO Rucher école : Morphologie et anatomie de l’abdomen</a:t>
              </a:r>
            </a:p>
          </p:txBody>
        </p:sp>
        <p:pic>
          <p:nvPicPr>
            <p:cNvPr id="9" name="Image 8">
              <a:extLst>
                <a:ext uri="{FF2B5EF4-FFF2-40B4-BE49-F238E27FC236}">
                  <a16:creationId xmlns:a16="http://schemas.microsoft.com/office/drawing/2014/main" id="{5D0785E9-F4BC-4153-AE7E-5A4DC78906D3}"/>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748463" y="6399466"/>
              <a:ext cx="401711" cy="401711"/>
            </a:xfrm>
            <a:prstGeom prst="rect">
              <a:avLst/>
            </a:prstGeom>
            <a:grpFill/>
          </p:spPr>
        </p:pic>
      </p:grpSp>
    </p:spTree>
    <p:extLst>
      <p:ext uri="{BB962C8B-B14F-4D97-AF65-F5344CB8AC3E}">
        <p14:creationId xmlns:p14="http://schemas.microsoft.com/office/powerpoint/2010/main" val="26979041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6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01-menu-general.pptx#5. Pr&#233;sentation PowerPoint"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5AB172-2719-43FD-B674-1B37E11AD06C}"/>
              </a:ext>
            </a:extLst>
          </p:cNvPr>
          <p:cNvSpPr>
            <a:spLocks noGrp="1"/>
          </p:cNvSpPr>
          <p:nvPr>
            <p:ph type="ctrTitle"/>
          </p:nvPr>
        </p:nvSpPr>
        <p:spPr>
          <a:xfrm>
            <a:off x="0" y="1122363"/>
            <a:ext cx="12192000" cy="2387600"/>
          </a:xfrm>
        </p:spPr>
        <p:txBody>
          <a:bodyPr/>
          <a:lstStyle/>
          <a:p>
            <a:r>
              <a:rPr lang="fr-FR" dirty="0"/>
              <a:t>Morphologie et anatomie </a:t>
            </a:r>
            <a:br>
              <a:rPr lang="fr-FR" dirty="0"/>
            </a:br>
            <a:r>
              <a:rPr lang="fr-FR" dirty="0"/>
              <a:t>de l’abdomen de l’abeille</a:t>
            </a:r>
          </a:p>
        </p:txBody>
      </p:sp>
      <p:sp>
        <p:nvSpPr>
          <p:cNvPr id="3" name="Sous-titre 2">
            <a:extLst>
              <a:ext uri="{FF2B5EF4-FFF2-40B4-BE49-F238E27FC236}">
                <a16:creationId xmlns:a16="http://schemas.microsoft.com/office/drawing/2014/main" id="{1CB862FC-A18C-4CFC-967B-F5FAE7F67823}"/>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1051457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1">
            <a:extLst>
              <a:ext uri="{FF2B5EF4-FFF2-40B4-BE49-F238E27FC236}">
                <a16:creationId xmlns:a16="http://schemas.microsoft.com/office/drawing/2014/main" id="{5F1D2D2C-DB97-4FE0-800D-9302E365D41A}"/>
              </a:ext>
            </a:extLst>
          </p:cNvPr>
          <p:cNvSpPr>
            <a:spLocks noGrp="1"/>
          </p:cNvSpPr>
          <p:nvPr>
            <p:ph type="ctrTitle"/>
          </p:nvPr>
        </p:nvSpPr>
        <p:spPr/>
        <p:txBody>
          <a:bodyPr/>
          <a:lstStyle/>
          <a:p>
            <a:r>
              <a:rPr lang="fr-FR" dirty="0"/>
              <a:t>Abdomen</a:t>
            </a:r>
          </a:p>
        </p:txBody>
      </p:sp>
      <p:sp>
        <p:nvSpPr>
          <p:cNvPr id="13" name="Sous-titre 12">
            <a:extLst>
              <a:ext uri="{FF2B5EF4-FFF2-40B4-BE49-F238E27FC236}">
                <a16:creationId xmlns:a16="http://schemas.microsoft.com/office/drawing/2014/main" id="{CD6E100F-952C-4F68-BF14-FE2BEFA6FF5C}"/>
              </a:ext>
            </a:extLst>
          </p:cNvPr>
          <p:cNvSpPr>
            <a:spLocks noGrp="1"/>
          </p:cNvSpPr>
          <p:nvPr>
            <p:ph type="subTitle" idx="1"/>
          </p:nvPr>
        </p:nvSpPr>
        <p:spPr/>
        <p:txBody>
          <a:bodyPr/>
          <a:lstStyle/>
          <a:p>
            <a:r>
              <a:rPr lang="fr-FR" dirty="0"/>
              <a:t>morphologie</a:t>
            </a:r>
          </a:p>
        </p:txBody>
      </p:sp>
    </p:spTree>
    <p:extLst>
      <p:ext uri="{BB962C8B-B14F-4D97-AF65-F5344CB8AC3E}">
        <p14:creationId xmlns:p14="http://schemas.microsoft.com/office/powerpoint/2010/main" val="835502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F496B535-4E28-4187-A50B-5B2909AB9BF4}"/>
              </a:ext>
            </a:extLst>
          </p:cNvPr>
          <p:cNvSpPr>
            <a:spLocks noGrp="1"/>
          </p:cNvSpPr>
          <p:nvPr>
            <p:ph type="body" sz="half" idx="2"/>
          </p:nvPr>
        </p:nvSpPr>
        <p:spPr>
          <a:xfrm>
            <a:off x="175492" y="1296365"/>
            <a:ext cx="4596534" cy="4572623"/>
          </a:xfrm>
        </p:spPr>
        <p:txBody>
          <a:bodyPr/>
          <a:lstStyle/>
          <a:p>
            <a:endParaRPr lang="fr-FR" sz="1600" dirty="0"/>
          </a:p>
          <a:p>
            <a:endParaRPr lang="fr-FR" sz="1600" dirty="0"/>
          </a:p>
          <a:p>
            <a:r>
              <a:rPr lang="fr-FR" sz="3200" dirty="0"/>
              <a:t>L’abdomen se compose </a:t>
            </a:r>
          </a:p>
          <a:p>
            <a:r>
              <a:rPr lang="fr-FR" sz="3200" dirty="0"/>
              <a:t>de  6  segments reliés entre eux par une membrane souple </a:t>
            </a:r>
          </a:p>
          <a:p>
            <a:endParaRPr lang="fr-FR" dirty="0"/>
          </a:p>
        </p:txBody>
      </p:sp>
      <p:pic>
        <p:nvPicPr>
          <p:cNvPr id="27" name="Espace réservé pour une image  26">
            <a:extLst>
              <a:ext uri="{FF2B5EF4-FFF2-40B4-BE49-F238E27FC236}">
                <a16:creationId xmlns:a16="http://schemas.microsoft.com/office/drawing/2014/main" id="{4E52677D-564C-4A2A-AB32-90EB647E5E7B}"/>
              </a:ext>
            </a:extLst>
          </p:cNvPr>
          <p:cNvPicPr>
            <a:picLocks noGrp="1" noChangeAspect="1"/>
          </p:cNvPicPr>
          <p:nvPr>
            <p:ph type="pic" idx="1"/>
          </p:nvPr>
        </p:nvPicPr>
        <p:blipFill rotWithShape="1">
          <a:blip r:embed="rId3"/>
          <a:srcRect l="8393" r="8393"/>
          <a:stretch/>
        </p:blipFill>
        <p:spPr>
          <a:xfrm>
            <a:off x="5183188" y="360219"/>
            <a:ext cx="6966526" cy="5500832"/>
          </a:xfrm>
        </p:spPr>
      </p:pic>
    </p:spTree>
    <p:extLst>
      <p:ext uri="{BB962C8B-B14F-4D97-AF65-F5344CB8AC3E}">
        <p14:creationId xmlns:p14="http://schemas.microsoft.com/office/powerpoint/2010/main" val="4116580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a:extLst>
              <a:ext uri="{FF2B5EF4-FFF2-40B4-BE49-F238E27FC236}">
                <a16:creationId xmlns:a16="http://schemas.microsoft.com/office/drawing/2014/main" id="{FC589399-CFA0-4C5A-BDFB-FB9FF81D74E9}"/>
              </a:ext>
            </a:extLst>
          </p:cNvPr>
          <p:cNvPicPr>
            <a:picLocks noGrp="1" noChangeAspect="1"/>
          </p:cNvPicPr>
          <p:nvPr>
            <p:ph type="pic" idx="1"/>
          </p:nvPr>
        </p:nvPicPr>
        <p:blipFill>
          <a:blip r:embed="rId3"/>
          <a:srcRect t="12063" b="12063"/>
          <a:stretch>
            <a:fillRect/>
          </a:stretch>
        </p:blipFill>
        <p:spPr>
          <a:xfrm>
            <a:off x="6096000" y="-237004"/>
            <a:ext cx="4916263" cy="3881926"/>
          </a:xfrm>
          <a:prstGeom prst="rect">
            <a:avLst/>
          </a:prstGeom>
        </p:spPr>
      </p:pic>
      <p:sp>
        <p:nvSpPr>
          <p:cNvPr id="4" name="Espace réservé du texte 3">
            <a:extLst>
              <a:ext uri="{FF2B5EF4-FFF2-40B4-BE49-F238E27FC236}">
                <a16:creationId xmlns:a16="http://schemas.microsoft.com/office/drawing/2014/main" id="{22D40644-5352-431C-8F42-427ADC60C8A0}"/>
              </a:ext>
            </a:extLst>
          </p:cNvPr>
          <p:cNvSpPr>
            <a:spLocks noGrp="1"/>
          </p:cNvSpPr>
          <p:nvPr>
            <p:ph type="body" sz="half" idx="2"/>
          </p:nvPr>
        </p:nvSpPr>
        <p:spPr>
          <a:xfrm>
            <a:off x="0" y="175491"/>
            <a:ext cx="4772026" cy="5693497"/>
          </a:xfrm>
        </p:spPr>
        <p:txBody>
          <a:bodyPr>
            <a:normAutofit fontScale="92500" lnSpcReduction="20000"/>
          </a:bodyPr>
          <a:lstStyle/>
          <a:p>
            <a:r>
              <a:rPr lang="fr-FR" sz="100" dirty="0"/>
              <a:t>        </a:t>
            </a:r>
          </a:p>
          <a:p>
            <a:r>
              <a:rPr lang="fr-FR" sz="100" dirty="0"/>
              <a:t>  </a:t>
            </a:r>
            <a:r>
              <a:rPr lang="fr-FR" sz="3500" dirty="0"/>
              <a:t>Chaque segment comporte:</a:t>
            </a:r>
          </a:p>
          <a:p>
            <a:endParaRPr lang="fr-FR" sz="3500" dirty="0"/>
          </a:p>
          <a:p>
            <a:pPr algn="ctr"/>
            <a:r>
              <a:rPr lang="fr-FR" sz="3500" dirty="0"/>
              <a:t>Une grand plaque dorsale </a:t>
            </a:r>
            <a:r>
              <a:rPr lang="fr-FR" sz="3500" b="1" dirty="0"/>
              <a:t>le tergite </a:t>
            </a:r>
          </a:p>
          <a:p>
            <a:pPr algn="ctr"/>
            <a:r>
              <a:rPr lang="fr-FR" sz="3500" dirty="0"/>
              <a:t>Une petite plaque ventrale </a:t>
            </a:r>
            <a:r>
              <a:rPr lang="fr-FR" sz="3500" b="1" dirty="0"/>
              <a:t>le sternite</a:t>
            </a:r>
          </a:p>
          <a:p>
            <a:r>
              <a:rPr lang="fr-FR" sz="3500" dirty="0"/>
              <a:t>Des stigmates:  ouverture des trachées respiratoires</a:t>
            </a:r>
          </a:p>
          <a:p>
            <a:endParaRPr lang="fr-FR" sz="3500" dirty="0"/>
          </a:p>
          <a:p>
            <a:endParaRPr lang="fr-FR" sz="3500" dirty="0"/>
          </a:p>
          <a:p>
            <a:pPr algn="r"/>
            <a:r>
              <a:rPr lang="fr-FR" sz="3500" dirty="0"/>
              <a:t>Des glandes cirières </a:t>
            </a:r>
          </a:p>
          <a:p>
            <a:endParaRPr lang="fr-FR" sz="100" dirty="0"/>
          </a:p>
          <a:p>
            <a:endParaRPr lang="fr-FR" sz="100" dirty="0"/>
          </a:p>
        </p:txBody>
      </p:sp>
      <p:pic>
        <p:nvPicPr>
          <p:cNvPr id="6" name="Image 5">
            <a:extLst>
              <a:ext uri="{FF2B5EF4-FFF2-40B4-BE49-F238E27FC236}">
                <a16:creationId xmlns:a16="http://schemas.microsoft.com/office/drawing/2014/main" id="{69626827-0D16-45FB-BB33-74713D9BE612}"/>
              </a:ext>
            </a:extLst>
          </p:cNvPr>
          <p:cNvPicPr>
            <a:picLocks noChangeAspect="1"/>
          </p:cNvPicPr>
          <p:nvPr/>
        </p:nvPicPr>
        <p:blipFill>
          <a:blip r:embed="rId4"/>
          <a:stretch>
            <a:fillRect/>
          </a:stretch>
        </p:blipFill>
        <p:spPr>
          <a:xfrm>
            <a:off x="5262210" y="3963194"/>
            <a:ext cx="3516434" cy="2420475"/>
          </a:xfrm>
          <a:prstGeom prst="rect">
            <a:avLst/>
          </a:prstGeom>
        </p:spPr>
      </p:pic>
      <p:pic>
        <p:nvPicPr>
          <p:cNvPr id="7" name="Image 6">
            <a:extLst>
              <a:ext uri="{FF2B5EF4-FFF2-40B4-BE49-F238E27FC236}">
                <a16:creationId xmlns:a16="http://schemas.microsoft.com/office/drawing/2014/main" id="{88835245-3839-4ABB-B94D-14A46345DC30}"/>
              </a:ext>
            </a:extLst>
          </p:cNvPr>
          <p:cNvPicPr>
            <a:picLocks noChangeAspect="1"/>
          </p:cNvPicPr>
          <p:nvPr/>
        </p:nvPicPr>
        <p:blipFill>
          <a:blip r:embed="rId5"/>
          <a:stretch>
            <a:fillRect/>
          </a:stretch>
        </p:blipFill>
        <p:spPr>
          <a:xfrm>
            <a:off x="9027006" y="3963194"/>
            <a:ext cx="3066236" cy="2420475"/>
          </a:xfrm>
          <a:prstGeom prst="rect">
            <a:avLst/>
          </a:prstGeom>
        </p:spPr>
      </p:pic>
    </p:spTree>
    <p:extLst>
      <p:ext uri="{BB962C8B-B14F-4D97-AF65-F5344CB8AC3E}">
        <p14:creationId xmlns:p14="http://schemas.microsoft.com/office/powerpoint/2010/main" val="739214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DBB113BA-273F-4283-A87A-57DB121CAE58}"/>
              </a:ext>
            </a:extLst>
          </p:cNvPr>
          <p:cNvPicPr>
            <a:picLocks noGrp="1" noChangeAspect="1"/>
          </p:cNvPicPr>
          <p:nvPr>
            <p:ph type="pic" idx="1"/>
          </p:nvPr>
        </p:nvPicPr>
        <p:blipFill>
          <a:blip r:embed="rId3"/>
          <a:srcRect l="3161" r="3161"/>
          <a:stretch>
            <a:fillRect/>
          </a:stretch>
        </p:blipFill>
        <p:spPr>
          <a:xfrm>
            <a:off x="4213602" y="556960"/>
            <a:ext cx="3858979" cy="3047085"/>
          </a:xfrm>
          <a:prstGeom prst="rect">
            <a:avLst/>
          </a:prstGeom>
        </p:spPr>
      </p:pic>
      <p:sp>
        <p:nvSpPr>
          <p:cNvPr id="5" name="Espace réservé du texte 4">
            <a:extLst>
              <a:ext uri="{FF2B5EF4-FFF2-40B4-BE49-F238E27FC236}">
                <a16:creationId xmlns:a16="http://schemas.microsoft.com/office/drawing/2014/main" id="{A77DADCB-3718-46BC-BFA5-97A82ECB52D1}"/>
              </a:ext>
            </a:extLst>
          </p:cNvPr>
          <p:cNvSpPr>
            <a:spLocks noGrp="1"/>
          </p:cNvSpPr>
          <p:nvPr>
            <p:ph type="body" sz="half" idx="2"/>
          </p:nvPr>
        </p:nvSpPr>
        <p:spPr>
          <a:xfrm>
            <a:off x="338667" y="653473"/>
            <a:ext cx="3932237" cy="3811588"/>
          </a:xfrm>
        </p:spPr>
        <p:txBody>
          <a:bodyPr/>
          <a:lstStyle/>
          <a:p>
            <a:r>
              <a:rPr lang="fr-FR" sz="3200" dirty="0"/>
              <a:t>Le dernier segment possède un aiguillon venimeux:  le dard</a:t>
            </a:r>
          </a:p>
          <a:p>
            <a:endParaRPr lang="fr-FR" dirty="0"/>
          </a:p>
        </p:txBody>
      </p:sp>
      <p:pic>
        <p:nvPicPr>
          <p:cNvPr id="7" name="Image 6">
            <a:extLst>
              <a:ext uri="{FF2B5EF4-FFF2-40B4-BE49-F238E27FC236}">
                <a16:creationId xmlns:a16="http://schemas.microsoft.com/office/drawing/2014/main" id="{5A8BB434-2F14-4B36-9CEC-BE1AEF634EA8}"/>
              </a:ext>
            </a:extLst>
          </p:cNvPr>
          <p:cNvPicPr>
            <a:picLocks noChangeAspect="1"/>
          </p:cNvPicPr>
          <p:nvPr/>
        </p:nvPicPr>
        <p:blipFill>
          <a:blip r:embed="rId4"/>
          <a:stretch>
            <a:fillRect/>
          </a:stretch>
        </p:blipFill>
        <p:spPr>
          <a:xfrm>
            <a:off x="8788379" y="556960"/>
            <a:ext cx="3064954" cy="3000879"/>
          </a:xfrm>
          <a:prstGeom prst="rect">
            <a:avLst/>
          </a:prstGeom>
        </p:spPr>
      </p:pic>
      <p:pic>
        <p:nvPicPr>
          <p:cNvPr id="8" name="Image 7">
            <a:extLst>
              <a:ext uri="{FF2B5EF4-FFF2-40B4-BE49-F238E27FC236}">
                <a16:creationId xmlns:a16="http://schemas.microsoft.com/office/drawing/2014/main" id="{98CE6956-FDF3-497A-90D8-B61DCE30C01C}"/>
              </a:ext>
            </a:extLst>
          </p:cNvPr>
          <p:cNvPicPr>
            <a:picLocks noChangeAspect="1"/>
          </p:cNvPicPr>
          <p:nvPr/>
        </p:nvPicPr>
        <p:blipFill>
          <a:blip r:embed="rId5"/>
          <a:stretch>
            <a:fillRect/>
          </a:stretch>
        </p:blipFill>
        <p:spPr>
          <a:xfrm>
            <a:off x="4213602" y="4223414"/>
            <a:ext cx="7644897" cy="1615580"/>
          </a:xfrm>
          <a:prstGeom prst="rect">
            <a:avLst/>
          </a:prstGeom>
        </p:spPr>
      </p:pic>
    </p:spTree>
    <p:extLst>
      <p:ext uri="{BB962C8B-B14F-4D97-AF65-F5344CB8AC3E}">
        <p14:creationId xmlns:p14="http://schemas.microsoft.com/office/powerpoint/2010/main" val="2148642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6">
            <a:extLst>
              <a:ext uri="{FF2B5EF4-FFF2-40B4-BE49-F238E27FC236}">
                <a16:creationId xmlns:a16="http://schemas.microsoft.com/office/drawing/2014/main" id="{CB9C5197-D4BE-47B6-A2FB-55E55A663032}"/>
              </a:ext>
            </a:extLst>
          </p:cNvPr>
          <p:cNvSpPr>
            <a:spLocks noGrp="1"/>
          </p:cNvSpPr>
          <p:nvPr>
            <p:ph type="title"/>
          </p:nvPr>
        </p:nvSpPr>
        <p:spPr>
          <a:xfrm>
            <a:off x="905236" y="1177925"/>
            <a:ext cx="4583545" cy="1325563"/>
          </a:xfrm>
        </p:spPr>
        <p:txBody>
          <a:bodyPr>
            <a:normAutofit fontScale="90000"/>
          </a:bodyPr>
          <a:lstStyle/>
          <a:p>
            <a:r>
              <a:rPr lang="fr-FR" sz="3600" b="0" dirty="0"/>
              <a:t>Appareil</a:t>
            </a:r>
            <a:r>
              <a:rPr lang="fr-FR" sz="4400" dirty="0"/>
              <a:t> </a:t>
            </a:r>
            <a:r>
              <a:rPr lang="fr-FR" sz="3600" b="0" dirty="0"/>
              <a:t>vulnérant</a:t>
            </a:r>
            <a:br>
              <a:rPr lang="fr-FR" sz="4400" dirty="0"/>
            </a:br>
            <a:endParaRPr lang="fr-FR" dirty="0"/>
          </a:p>
        </p:txBody>
      </p:sp>
      <p:pic>
        <p:nvPicPr>
          <p:cNvPr id="14" name="Espace réservé pour une image  13">
            <a:extLst>
              <a:ext uri="{FF2B5EF4-FFF2-40B4-BE49-F238E27FC236}">
                <a16:creationId xmlns:a16="http://schemas.microsoft.com/office/drawing/2014/main" id="{AC2045A2-DC48-49FE-A913-A2158EF8F7EC}"/>
              </a:ext>
            </a:extLst>
          </p:cNvPr>
          <p:cNvPicPr>
            <a:picLocks noGrp="1" noChangeAspect="1"/>
          </p:cNvPicPr>
          <p:nvPr>
            <p:ph type="pic" idx="4294967295"/>
          </p:nvPr>
        </p:nvPicPr>
        <p:blipFill>
          <a:blip r:embed="rId3"/>
          <a:srcRect t="6376" b="6376"/>
          <a:stretch>
            <a:fillRect/>
          </a:stretch>
        </p:blipFill>
        <p:spPr>
          <a:xfrm>
            <a:off x="6003379" y="475818"/>
            <a:ext cx="4650581" cy="5167312"/>
          </a:xfrm>
          <a:prstGeom prst="rect">
            <a:avLst/>
          </a:prstGeom>
        </p:spPr>
      </p:pic>
    </p:spTree>
    <p:extLst>
      <p:ext uri="{BB962C8B-B14F-4D97-AF65-F5344CB8AC3E}">
        <p14:creationId xmlns:p14="http://schemas.microsoft.com/office/powerpoint/2010/main" val="3778671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1">
            <a:extLst>
              <a:ext uri="{FF2B5EF4-FFF2-40B4-BE49-F238E27FC236}">
                <a16:creationId xmlns:a16="http://schemas.microsoft.com/office/drawing/2014/main" id="{5F1D2D2C-DB97-4FE0-800D-9302E365D41A}"/>
              </a:ext>
            </a:extLst>
          </p:cNvPr>
          <p:cNvSpPr>
            <a:spLocks noGrp="1"/>
          </p:cNvSpPr>
          <p:nvPr>
            <p:ph type="ctrTitle"/>
          </p:nvPr>
        </p:nvSpPr>
        <p:spPr/>
        <p:txBody>
          <a:bodyPr/>
          <a:lstStyle/>
          <a:p>
            <a:r>
              <a:rPr lang="fr-FR" dirty="0"/>
              <a:t>Abdomen</a:t>
            </a:r>
          </a:p>
        </p:txBody>
      </p:sp>
      <p:sp>
        <p:nvSpPr>
          <p:cNvPr id="13" name="Sous-titre 12">
            <a:extLst>
              <a:ext uri="{FF2B5EF4-FFF2-40B4-BE49-F238E27FC236}">
                <a16:creationId xmlns:a16="http://schemas.microsoft.com/office/drawing/2014/main" id="{CD6E100F-952C-4F68-BF14-FE2BEFA6FF5C}"/>
              </a:ext>
            </a:extLst>
          </p:cNvPr>
          <p:cNvSpPr>
            <a:spLocks noGrp="1"/>
          </p:cNvSpPr>
          <p:nvPr>
            <p:ph type="subTitle" idx="1"/>
          </p:nvPr>
        </p:nvSpPr>
        <p:spPr/>
        <p:txBody>
          <a:bodyPr/>
          <a:lstStyle/>
          <a:p>
            <a:r>
              <a:rPr lang="fr-FR" dirty="0"/>
              <a:t>anatomie</a:t>
            </a:r>
          </a:p>
        </p:txBody>
      </p:sp>
    </p:spTree>
    <p:extLst>
      <p:ext uri="{BB962C8B-B14F-4D97-AF65-F5344CB8AC3E}">
        <p14:creationId xmlns:p14="http://schemas.microsoft.com/office/powerpoint/2010/main" val="32424262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4689E397-15ED-4D30-A157-CE6B73EAD52E}"/>
              </a:ext>
            </a:extLst>
          </p:cNvPr>
          <p:cNvPicPr>
            <a:picLocks noGrp="1" noChangeAspect="1"/>
          </p:cNvPicPr>
          <p:nvPr>
            <p:ph idx="1"/>
          </p:nvPr>
        </p:nvPicPr>
        <p:blipFill>
          <a:blip r:embed="rId3"/>
          <a:stretch>
            <a:fillRect/>
          </a:stretch>
        </p:blipFill>
        <p:spPr>
          <a:xfrm>
            <a:off x="7823725" y="349820"/>
            <a:ext cx="4298053" cy="2725148"/>
          </a:xfrm>
          <a:prstGeom prst="rect">
            <a:avLst/>
          </a:prstGeom>
        </p:spPr>
      </p:pic>
      <p:sp>
        <p:nvSpPr>
          <p:cNvPr id="4" name="Espace réservé du texte 3">
            <a:extLst>
              <a:ext uri="{FF2B5EF4-FFF2-40B4-BE49-F238E27FC236}">
                <a16:creationId xmlns:a16="http://schemas.microsoft.com/office/drawing/2014/main" id="{430CD0DB-0DED-4E8C-B428-14C6A709F015}"/>
              </a:ext>
            </a:extLst>
          </p:cNvPr>
          <p:cNvSpPr>
            <a:spLocks noGrp="1"/>
          </p:cNvSpPr>
          <p:nvPr>
            <p:ph type="body" sz="half" idx="2"/>
          </p:nvPr>
        </p:nvSpPr>
        <p:spPr>
          <a:xfrm>
            <a:off x="277091" y="203200"/>
            <a:ext cx="6234545" cy="6114473"/>
          </a:xfrm>
        </p:spPr>
        <p:txBody>
          <a:bodyPr>
            <a:normAutofit lnSpcReduction="10000"/>
          </a:bodyPr>
          <a:lstStyle/>
          <a:p>
            <a:r>
              <a:rPr lang="fr-FR" sz="3200" dirty="0"/>
              <a:t>Un tube digestif  qui comprend :</a:t>
            </a:r>
          </a:p>
          <a:p>
            <a:pPr>
              <a:buFont typeface="Arial" pitchFamily="34" charset="0"/>
              <a:buChar char="•"/>
            </a:pPr>
            <a:endParaRPr lang="fr-FR" sz="3200" dirty="0"/>
          </a:p>
          <a:p>
            <a:pPr lvl="0">
              <a:buFont typeface="Wingdings" pitchFamily="2" charset="2"/>
              <a:buChar char="Ø"/>
            </a:pPr>
            <a:r>
              <a:rPr lang="fr-FR" sz="3200" dirty="0"/>
              <a:t>Le jabot  avec le </a:t>
            </a:r>
            <a:r>
              <a:rPr lang="fr-FR" sz="3200" b="1" dirty="0"/>
              <a:t>proventricule</a:t>
            </a:r>
          </a:p>
          <a:p>
            <a:pPr lvl="0">
              <a:buFont typeface="Wingdings" pitchFamily="2" charset="2"/>
              <a:buChar char="Ø"/>
            </a:pPr>
            <a:endParaRPr lang="fr-FR" sz="3200" b="1" dirty="0"/>
          </a:p>
          <a:p>
            <a:pPr lvl="0">
              <a:buFont typeface="Wingdings" pitchFamily="2" charset="2"/>
              <a:buChar char="Ø"/>
            </a:pPr>
            <a:r>
              <a:rPr lang="fr-FR" sz="3200" dirty="0"/>
              <a:t>Intestin moyen : </a:t>
            </a:r>
            <a:r>
              <a:rPr lang="fr-FR" sz="3200" b="1" dirty="0"/>
              <a:t>ventricule</a:t>
            </a:r>
            <a:r>
              <a:rPr lang="fr-FR" sz="3200" dirty="0"/>
              <a:t> </a:t>
            </a:r>
          </a:p>
          <a:p>
            <a:pPr lvl="0">
              <a:buFont typeface="Wingdings" pitchFamily="2" charset="2"/>
              <a:buChar char="Ø"/>
            </a:pPr>
            <a:endParaRPr lang="fr-FR" sz="3200" dirty="0"/>
          </a:p>
          <a:p>
            <a:pPr lvl="0">
              <a:buFont typeface="Wingdings" pitchFamily="2" charset="2"/>
              <a:buChar char="Ø"/>
            </a:pPr>
            <a:r>
              <a:rPr lang="fr-FR" sz="3200" b="1" dirty="0"/>
              <a:t>Les tubes de Malpighi</a:t>
            </a:r>
            <a:r>
              <a:rPr lang="fr-FR" sz="3200" dirty="0"/>
              <a:t> </a:t>
            </a:r>
          </a:p>
          <a:p>
            <a:endParaRPr lang="fr-FR" sz="3200" dirty="0"/>
          </a:p>
          <a:p>
            <a:pPr>
              <a:buFont typeface="Wingdings" pitchFamily="2" charset="2"/>
              <a:buChar char="Ø"/>
            </a:pPr>
            <a:r>
              <a:rPr lang="fr-FR" sz="3200" dirty="0"/>
              <a:t>L’intestin postérieur </a:t>
            </a:r>
          </a:p>
          <a:p>
            <a:pPr>
              <a:buFont typeface="Wingdings" pitchFamily="2" charset="2"/>
              <a:buChar char="Ø"/>
            </a:pPr>
            <a:endParaRPr lang="fr-FR" sz="3200" dirty="0"/>
          </a:p>
          <a:p>
            <a:pPr>
              <a:buFont typeface="Wingdings" pitchFamily="2" charset="2"/>
              <a:buChar char="Ø"/>
            </a:pPr>
            <a:r>
              <a:rPr lang="fr-FR" sz="3200" dirty="0"/>
              <a:t>Le rectum </a:t>
            </a:r>
          </a:p>
          <a:p>
            <a:endParaRPr lang="fr-FR" dirty="0"/>
          </a:p>
        </p:txBody>
      </p:sp>
      <p:pic>
        <p:nvPicPr>
          <p:cNvPr id="6" name="Image 5">
            <a:extLst>
              <a:ext uri="{FF2B5EF4-FFF2-40B4-BE49-F238E27FC236}">
                <a16:creationId xmlns:a16="http://schemas.microsoft.com/office/drawing/2014/main" id="{4A95435D-E6E5-477E-91C5-A5732034BD5A}"/>
              </a:ext>
            </a:extLst>
          </p:cNvPr>
          <p:cNvPicPr>
            <a:picLocks noChangeAspect="1"/>
          </p:cNvPicPr>
          <p:nvPr/>
        </p:nvPicPr>
        <p:blipFill>
          <a:blip r:embed="rId4"/>
          <a:stretch>
            <a:fillRect/>
          </a:stretch>
        </p:blipFill>
        <p:spPr>
          <a:xfrm>
            <a:off x="8200488" y="3429000"/>
            <a:ext cx="3121423" cy="2816596"/>
          </a:xfrm>
          <a:prstGeom prst="rect">
            <a:avLst/>
          </a:prstGeom>
        </p:spPr>
      </p:pic>
    </p:spTree>
    <p:extLst>
      <p:ext uri="{BB962C8B-B14F-4D97-AF65-F5344CB8AC3E}">
        <p14:creationId xmlns:p14="http://schemas.microsoft.com/office/powerpoint/2010/main" val="6792225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2F6C75F6-D277-4AC9-9B3D-F676FF401D00}"/>
              </a:ext>
            </a:extLst>
          </p:cNvPr>
          <p:cNvPicPr>
            <a:picLocks noChangeAspect="1"/>
          </p:cNvPicPr>
          <p:nvPr/>
        </p:nvPicPr>
        <p:blipFill>
          <a:blip r:embed="rId3"/>
          <a:stretch>
            <a:fillRect/>
          </a:stretch>
        </p:blipFill>
        <p:spPr>
          <a:xfrm>
            <a:off x="1117601" y="12461"/>
            <a:ext cx="9218592" cy="5350340"/>
          </a:xfrm>
          <a:prstGeom prst="rect">
            <a:avLst/>
          </a:prstGeom>
        </p:spPr>
      </p:pic>
    </p:spTree>
    <p:extLst>
      <p:ext uri="{BB962C8B-B14F-4D97-AF65-F5344CB8AC3E}">
        <p14:creationId xmlns:p14="http://schemas.microsoft.com/office/powerpoint/2010/main" val="3851853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8CF5930-8846-460F-B50F-C46D400E6260}"/>
              </a:ext>
            </a:extLst>
          </p:cNvPr>
          <p:cNvPicPr>
            <a:picLocks noChangeAspect="1"/>
          </p:cNvPicPr>
          <p:nvPr/>
        </p:nvPicPr>
        <p:blipFill>
          <a:blip r:embed="rId3"/>
          <a:stretch>
            <a:fillRect/>
          </a:stretch>
        </p:blipFill>
        <p:spPr>
          <a:xfrm>
            <a:off x="6253019" y="-134445"/>
            <a:ext cx="5084898" cy="6606199"/>
          </a:xfrm>
          <a:prstGeom prst="rect">
            <a:avLst/>
          </a:prstGeom>
        </p:spPr>
      </p:pic>
      <p:sp>
        <p:nvSpPr>
          <p:cNvPr id="3" name="ZoneTexte 2">
            <a:extLst>
              <a:ext uri="{FF2B5EF4-FFF2-40B4-BE49-F238E27FC236}">
                <a16:creationId xmlns:a16="http://schemas.microsoft.com/office/drawing/2014/main" id="{ACFAEDB1-B0B1-43F4-87F7-122453867DB5}"/>
              </a:ext>
            </a:extLst>
          </p:cNvPr>
          <p:cNvSpPr txBox="1"/>
          <p:nvPr/>
        </p:nvSpPr>
        <p:spPr>
          <a:xfrm>
            <a:off x="1134319" y="2060294"/>
            <a:ext cx="4370554" cy="584775"/>
          </a:xfrm>
          <a:prstGeom prst="rect">
            <a:avLst/>
          </a:prstGeom>
          <a:noFill/>
        </p:spPr>
        <p:txBody>
          <a:bodyPr wrap="square" rtlCol="0">
            <a:spAutoFit/>
          </a:bodyPr>
          <a:lstStyle/>
          <a:p>
            <a:r>
              <a:rPr lang="fr-FR" sz="3200" dirty="0"/>
              <a:t>Appareil respiratoire </a:t>
            </a:r>
          </a:p>
        </p:txBody>
      </p:sp>
    </p:spTree>
    <p:extLst>
      <p:ext uri="{BB962C8B-B14F-4D97-AF65-F5344CB8AC3E}">
        <p14:creationId xmlns:p14="http://schemas.microsoft.com/office/powerpoint/2010/main" val="106457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9C051D2-594B-48EC-9E11-49EEAE1084CD}"/>
              </a:ext>
            </a:extLst>
          </p:cNvPr>
          <p:cNvPicPr>
            <a:picLocks noChangeAspect="1"/>
          </p:cNvPicPr>
          <p:nvPr/>
        </p:nvPicPr>
        <p:blipFill>
          <a:blip r:embed="rId3"/>
          <a:stretch>
            <a:fillRect/>
          </a:stretch>
        </p:blipFill>
        <p:spPr>
          <a:xfrm>
            <a:off x="4629070" y="680504"/>
            <a:ext cx="7413379" cy="4700423"/>
          </a:xfrm>
          <a:prstGeom prst="rect">
            <a:avLst/>
          </a:prstGeom>
        </p:spPr>
      </p:pic>
      <p:sp>
        <p:nvSpPr>
          <p:cNvPr id="3" name="ZoneTexte 2">
            <a:extLst>
              <a:ext uri="{FF2B5EF4-FFF2-40B4-BE49-F238E27FC236}">
                <a16:creationId xmlns:a16="http://schemas.microsoft.com/office/drawing/2014/main" id="{BF51B497-0E9C-4FB8-92A6-39B554F8DB30}"/>
              </a:ext>
            </a:extLst>
          </p:cNvPr>
          <p:cNvSpPr txBox="1"/>
          <p:nvPr/>
        </p:nvSpPr>
        <p:spPr>
          <a:xfrm>
            <a:off x="149551" y="2384385"/>
            <a:ext cx="4156231" cy="1077218"/>
          </a:xfrm>
          <a:prstGeom prst="rect">
            <a:avLst/>
          </a:prstGeom>
          <a:noFill/>
        </p:spPr>
        <p:txBody>
          <a:bodyPr wrap="square" rtlCol="0">
            <a:spAutoFit/>
          </a:bodyPr>
          <a:lstStyle/>
          <a:p>
            <a:r>
              <a:rPr lang="fr-FR" sz="3200" b="1" u="sng" dirty="0"/>
              <a:t>Un appareil circulatoire</a:t>
            </a:r>
            <a:r>
              <a:rPr lang="fr-FR" sz="3200" dirty="0"/>
              <a:t> (équivalent du cœur) </a:t>
            </a:r>
          </a:p>
        </p:txBody>
      </p:sp>
    </p:spTree>
    <p:extLst>
      <p:ext uri="{BB962C8B-B14F-4D97-AF65-F5344CB8AC3E}">
        <p14:creationId xmlns:p14="http://schemas.microsoft.com/office/powerpoint/2010/main" val="2597372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8836BD0-91E6-454E-B038-D52BF70EB09A}"/>
              </a:ext>
            </a:extLst>
          </p:cNvPr>
          <p:cNvPicPr>
            <a:picLocks noChangeAspect="1"/>
          </p:cNvPicPr>
          <p:nvPr/>
        </p:nvPicPr>
        <p:blipFill>
          <a:blip r:embed="rId3"/>
          <a:stretch>
            <a:fillRect/>
          </a:stretch>
        </p:blipFill>
        <p:spPr>
          <a:xfrm>
            <a:off x="6750694" y="3419309"/>
            <a:ext cx="4443777" cy="3243633"/>
          </a:xfrm>
          <a:prstGeom prst="rect">
            <a:avLst/>
          </a:prstGeom>
        </p:spPr>
      </p:pic>
      <p:pic>
        <p:nvPicPr>
          <p:cNvPr id="3" name="Image 2">
            <a:extLst>
              <a:ext uri="{FF2B5EF4-FFF2-40B4-BE49-F238E27FC236}">
                <a16:creationId xmlns:a16="http://schemas.microsoft.com/office/drawing/2014/main" id="{1412E320-C6ED-4865-B62D-9CBA5CA83D1C}"/>
              </a:ext>
            </a:extLst>
          </p:cNvPr>
          <p:cNvPicPr>
            <a:picLocks noChangeAspect="1"/>
          </p:cNvPicPr>
          <p:nvPr/>
        </p:nvPicPr>
        <p:blipFill>
          <a:blip r:embed="rId4"/>
          <a:stretch>
            <a:fillRect/>
          </a:stretch>
        </p:blipFill>
        <p:spPr>
          <a:xfrm>
            <a:off x="6750695" y="-9056"/>
            <a:ext cx="4443778" cy="3252380"/>
          </a:xfrm>
          <a:prstGeom prst="rect">
            <a:avLst/>
          </a:prstGeom>
        </p:spPr>
      </p:pic>
      <p:sp>
        <p:nvSpPr>
          <p:cNvPr id="4" name="ZoneTexte 3">
            <a:extLst>
              <a:ext uri="{FF2B5EF4-FFF2-40B4-BE49-F238E27FC236}">
                <a16:creationId xmlns:a16="http://schemas.microsoft.com/office/drawing/2014/main" id="{BEBABD49-B49A-45F6-9BB8-7E2FD95D170F}"/>
              </a:ext>
            </a:extLst>
          </p:cNvPr>
          <p:cNvSpPr txBox="1"/>
          <p:nvPr/>
        </p:nvSpPr>
        <p:spPr>
          <a:xfrm>
            <a:off x="1230489" y="3081867"/>
            <a:ext cx="3956647" cy="584775"/>
          </a:xfrm>
          <a:prstGeom prst="rect">
            <a:avLst/>
          </a:prstGeom>
          <a:noFill/>
        </p:spPr>
        <p:txBody>
          <a:bodyPr wrap="square" rtlCol="0">
            <a:spAutoFit/>
          </a:bodyPr>
          <a:lstStyle/>
          <a:p>
            <a:r>
              <a:rPr lang="fr-FR" sz="3200" dirty="0"/>
              <a:t>Corps adipeux </a:t>
            </a:r>
          </a:p>
        </p:txBody>
      </p:sp>
    </p:spTree>
    <p:extLst>
      <p:ext uri="{BB962C8B-B14F-4D97-AF65-F5344CB8AC3E}">
        <p14:creationId xmlns:p14="http://schemas.microsoft.com/office/powerpoint/2010/main" val="1914289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058A4026-7E98-4FA5-9ECF-DA2B842B101C}"/>
              </a:ext>
            </a:extLst>
          </p:cNvPr>
          <p:cNvPicPr>
            <a:picLocks noChangeAspect="1"/>
          </p:cNvPicPr>
          <p:nvPr/>
        </p:nvPicPr>
        <p:blipFill>
          <a:blip r:embed="rId3"/>
          <a:stretch>
            <a:fillRect/>
          </a:stretch>
        </p:blipFill>
        <p:spPr>
          <a:xfrm>
            <a:off x="6387028" y="676417"/>
            <a:ext cx="2578832" cy="5505165"/>
          </a:xfrm>
          <a:prstGeom prst="rect">
            <a:avLst/>
          </a:prstGeom>
        </p:spPr>
      </p:pic>
      <p:sp>
        <p:nvSpPr>
          <p:cNvPr id="2" name="ZoneTexte 1">
            <a:extLst>
              <a:ext uri="{FF2B5EF4-FFF2-40B4-BE49-F238E27FC236}">
                <a16:creationId xmlns:a16="http://schemas.microsoft.com/office/drawing/2014/main" id="{85E532EF-3AED-4381-A224-8CED7F678002}"/>
              </a:ext>
            </a:extLst>
          </p:cNvPr>
          <p:cNvSpPr txBox="1"/>
          <p:nvPr/>
        </p:nvSpPr>
        <p:spPr>
          <a:xfrm>
            <a:off x="1038578" y="2596444"/>
            <a:ext cx="3635022" cy="584775"/>
          </a:xfrm>
          <a:prstGeom prst="rect">
            <a:avLst/>
          </a:prstGeom>
          <a:noFill/>
        </p:spPr>
        <p:txBody>
          <a:bodyPr wrap="square" rtlCol="0">
            <a:spAutoFit/>
          </a:bodyPr>
          <a:lstStyle/>
          <a:p>
            <a:r>
              <a:rPr lang="fr-FR" sz="3200" dirty="0"/>
              <a:t>Système nerveux </a:t>
            </a:r>
          </a:p>
        </p:txBody>
      </p:sp>
    </p:spTree>
    <p:extLst>
      <p:ext uri="{BB962C8B-B14F-4D97-AF65-F5344CB8AC3E}">
        <p14:creationId xmlns:p14="http://schemas.microsoft.com/office/powerpoint/2010/main" val="1558112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D60D826E-2F22-4064-A7DD-CDD18E99847D}"/>
              </a:ext>
            </a:extLst>
          </p:cNvPr>
          <p:cNvPicPr>
            <a:picLocks noChangeAspect="1"/>
          </p:cNvPicPr>
          <p:nvPr/>
        </p:nvPicPr>
        <p:blipFill>
          <a:blip r:embed="rId3"/>
          <a:stretch>
            <a:fillRect/>
          </a:stretch>
        </p:blipFill>
        <p:spPr>
          <a:xfrm>
            <a:off x="1177314" y="96758"/>
            <a:ext cx="9837372" cy="5905252"/>
          </a:xfrm>
          <a:prstGeom prst="rect">
            <a:avLst/>
          </a:prstGeom>
        </p:spPr>
      </p:pic>
    </p:spTree>
    <p:extLst>
      <p:ext uri="{BB962C8B-B14F-4D97-AF65-F5344CB8AC3E}">
        <p14:creationId xmlns:p14="http://schemas.microsoft.com/office/powerpoint/2010/main" val="34446118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3662C8F-5C86-453D-B04F-9B85BC67F88D}"/>
              </a:ext>
            </a:extLst>
          </p:cNvPr>
          <p:cNvSpPr txBox="1"/>
          <p:nvPr/>
        </p:nvSpPr>
        <p:spPr>
          <a:xfrm>
            <a:off x="164647" y="0"/>
            <a:ext cx="11888808" cy="6001643"/>
          </a:xfrm>
          <a:prstGeom prst="rect">
            <a:avLst/>
          </a:prstGeom>
          <a:noFill/>
        </p:spPr>
        <p:txBody>
          <a:bodyPr wrap="square">
            <a:spAutoFit/>
          </a:bodyPr>
          <a:lstStyle/>
          <a:p>
            <a:r>
              <a:rPr lang="fr-FR" sz="2400" b="1" dirty="0"/>
              <a:t>Glandes exocrines </a:t>
            </a:r>
          </a:p>
          <a:p>
            <a:endParaRPr lang="fr-FR" sz="2400" b="1" dirty="0"/>
          </a:p>
          <a:p>
            <a:pPr marL="342900" indent="-342900">
              <a:buFont typeface="Arial" panose="020B0604020202020204" pitchFamily="34" charset="0"/>
              <a:buChar char="•"/>
            </a:pPr>
            <a:r>
              <a:rPr lang="fr-FR" sz="2400" u="sng" dirty="0"/>
              <a:t>Glandes mandibulaires </a:t>
            </a:r>
            <a:r>
              <a:rPr lang="fr-FR" sz="2400" dirty="0"/>
              <a:t>participe à la sécrétion de la gelée royale</a:t>
            </a:r>
          </a:p>
          <a:p>
            <a:pPr marL="342900" indent="-342900">
              <a:buFont typeface="Arial" panose="020B0604020202020204" pitchFamily="34" charset="0"/>
              <a:buChar char="•"/>
            </a:pPr>
            <a:r>
              <a:rPr lang="fr-FR" sz="2400" u="sng" dirty="0"/>
              <a:t>Glandes nourricières </a:t>
            </a:r>
            <a:r>
              <a:rPr lang="fr-FR" sz="2400" dirty="0"/>
              <a:t>: hypopharyngiennes (gelée royale)</a:t>
            </a:r>
          </a:p>
          <a:p>
            <a:pPr marL="342900" indent="-342900">
              <a:buFont typeface="Arial" panose="020B0604020202020204" pitchFamily="34" charset="0"/>
              <a:buChar char="•"/>
            </a:pPr>
            <a:r>
              <a:rPr lang="fr-FR" sz="2400" u="sng" dirty="0"/>
              <a:t>Glandes salivaires </a:t>
            </a:r>
            <a:r>
              <a:rPr lang="fr-FR" sz="2400" dirty="0"/>
              <a:t>participe à la sécrétion de la gelée royale</a:t>
            </a:r>
          </a:p>
          <a:p>
            <a:pPr marL="342900" indent="-342900">
              <a:buFont typeface="Arial" panose="020B0604020202020204" pitchFamily="34" charset="0"/>
              <a:buChar char="•"/>
            </a:pPr>
            <a:r>
              <a:rPr lang="fr-FR" sz="2400" u="sng" dirty="0"/>
              <a:t>Glandes tarsales </a:t>
            </a:r>
            <a:r>
              <a:rPr lang="fr-FR" sz="2400" dirty="0"/>
              <a:t>chez la reine  pour marquer sa présence</a:t>
            </a:r>
          </a:p>
          <a:p>
            <a:pPr marL="342900" indent="-342900">
              <a:buFont typeface="Arial" panose="020B0604020202020204" pitchFamily="34" charset="0"/>
              <a:buChar char="•"/>
            </a:pPr>
            <a:r>
              <a:rPr lang="fr-FR" sz="2400" u="sng" dirty="0"/>
              <a:t>Glandes rectales </a:t>
            </a:r>
          </a:p>
          <a:p>
            <a:pPr marL="342900" indent="-342900">
              <a:buFont typeface="Arial" panose="020B0604020202020204" pitchFamily="34" charset="0"/>
              <a:buChar char="•"/>
            </a:pPr>
            <a:r>
              <a:rPr lang="fr-FR" sz="2400" u="sng" dirty="0"/>
              <a:t>Glandes de </a:t>
            </a:r>
            <a:r>
              <a:rPr lang="fr-FR" sz="2400" u="sng" dirty="0" err="1"/>
              <a:t>Nassanov</a:t>
            </a:r>
            <a:r>
              <a:rPr lang="fr-FR" sz="2400" u="sng" dirty="0"/>
              <a:t> </a:t>
            </a:r>
            <a:r>
              <a:rPr lang="fr-FR" sz="2400" dirty="0"/>
              <a:t>secrète des phéromones olfactives</a:t>
            </a:r>
          </a:p>
          <a:p>
            <a:pPr marL="342900" indent="-342900">
              <a:buFont typeface="Arial" panose="020B0604020202020204" pitchFamily="34" charset="0"/>
              <a:buChar char="•"/>
            </a:pPr>
            <a:r>
              <a:rPr lang="fr-FR" sz="2400" u="sng" dirty="0"/>
              <a:t>Glandes épidermiques </a:t>
            </a:r>
          </a:p>
          <a:p>
            <a:pPr marL="342900" indent="-342900">
              <a:buFont typeface="Arial" panose="020B0604020202020204" pitchFamily="34" charset="0"/>
              <a:buChar char="•"/>
            </a:pPr>
            <a:r>
              <a:rPr lang="fr-FR" sz="2400" u="sng" dirty="0"/>
              <a:t>La glandes de </a:t>
            </a:r>
            <a:r>
              <a:rPr lang="fr-FR" sz="2400" u="sng" dirty="0" err="1"/>
              <a:t>Koshevnikov</a:t>
            </a:r>
            <a:r>
              <a:rPr lang="fr-FR" sz="2400" dirty="0"/>
              <a:t>( chambre de l’aiguillon)phéromone d’alarme quand l’aiguillon est mobilisé </a:t>
            </a:r>
          </a:p>
          <a:p>
            <a:pPr marL="342900" indent="-342900">
              <a:buFont typeface="Arial" panose="020B0604020202020204" pitchFamily="34" charset="0"/>
              <a:buChar char="•"/>
            </a:pPr>
            <a:r>
              <a:rPr lang="fr-FR" sz="2400" u="sng" dirty="0"/>
              <a:t>Glandes à venin </a:t>
            </a:r>
            <a:r>
              <a:rPr lang="fr-FR" sz="2400" dirty="0"/>
              <a:t>: glande acide et grande alcaline</a:t>
            </a:r>
          </a:p>
          <a:p>
            <a:pPr marL="342900" indent="-342900">
              <a:buFont typeface="Arial" panose="020B0604020202020204" pitchFamily="34" charset="0"/>
              <a:buChar char="•"/>
            </a:pPr>
            <a:r>
              <a:rPr lang="fr-FR" sz="2400" u="sng" dirty="0"/>
              <a:t>Glande de Dufour </a:t>
            </a:r>
            <a:r>
              <a:rPr lang="fr-FR" sz="2400" dirty="0"/>
              <a:t>: marquage fleurs visitées </a:t>
            </a:r>
          </a:p>
          <a:p>
            <a:pPr marL="342900" indent="-342900">
              <a:buFont typeface="Arial" panose="020B0604020202020204" pitchFamily="34" charset="0"/>
              <a:buChar char="•"/>
            </a:pPr>
            <a:r>
              <a:rPr lang="fr-FR" sz="2400" u="sng" dirty="0"/>
              <a:t>Glandes cirières </a:t>
            </a:r>
            <a:r>
              <a:rPr lang="fr-FR" sz="2400" dirty="0"/>
              <a:t>: production d’écailles de cire</a:t>
            </a:r>
          </a:p>
          <a:p>
            <a:pPr marL="342900" indent="-342900">
              <a:buFont typeface="Arial" panose="020B0604020202020204" pitchFamily="34" charset="0"/>
              <a:buChar char="•"/>
            </a:pPr>
            <a:r>
              <a:rPr lang="fr-FR" sz="2400" u="sng" dirty="0"/>
              <a:t>Glandes sexuelles </a:t>
            </a:r>
          </a:p>
          <a:p>
            <a:pPr marL="342900" indent="-342900">
              <a:buFont typeface="Arial" panose="020B0604020202020204" pitchFamily="34" charset="0"/>
              <a:buChar char="•"/>
            </a:pPr>
            <a:r>
              <a:rPr lang="fr-FR" sz="2400" u="sng" dirty="0"/>
              <a:t>Glandes à mucus</a:t>
            </a:r>
          </a:p>
        </p:txBody>
      </p:sp>
    </p:spTree>
    <p:extLst>
      <p:ext uri="{BB962C8B-B14F-4D97-AF65-F5344CB8AC3E}">
        <p14:creationId xmlns:p14="http://schemas.microsoft.com/office/powerpoint/2010/main" val="6466985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C23B17DD-00CB-4E4D-8DB5-F1D5756703EB}"/>
              </a:ext>
            </a:extLst>
          </p:cNvPr>
          <p:cNvPicPr>
            <a:picLocks noChangeAspect="1"/>
          </p:cNvPicPr>
          <p:nvPr/>
        </p:nvPicPr>
        <p:blipFill>
          <a:blip r:embed="rId3"/>
          <a:stretch>
            <a:fillRect/>
          </a:stretch>
        </p:blipFill>
        <p:spPr>
          <a:xfrm>
            <a:off x="240146" y="1455192"/>
            <a:ext cx="6334397" cy="3059633"/>
          </a:xfrm>
          <a:prstGeom prst="rect">
            <a:avLst/>
          </a:prstGeom>
        </p:spPr>
      </p:pic>
      <p:pic>
        <p:nvPicPr>
          <p:cNvPr id="3" name="Image 2">
            <a:extLst>
              <a:ext uri="{FF2B5EF4-FFF2-40B4-BE49-F238E27FC236}">
                <a16:creationId xmlns:a16="http://schemas.microsoft.com/office/drawing/2014/main" id="{618C8289-DEFB-449D-8956-031E8C1CCCF3}"/>
              </a:ext>
            </a:extLst>
          </p:cNvPr>
          <p:cNvPicPr>
            <a:picLocks noChangeAspect="1"/>
          </p:cNvPicPr>
          <p:nvPr/>
        </p:nvPicPr>
        <p:blipFill>
          <a:blip r:embed="rId4"/>
          <a:stretch>
            <a:fillRect/>
          </a:stretch>
        </p:blipFill>
        <p:spPr>
          <a:xfrm>
            <a:off x="7283551" y="218612"/>
            <a:ext cx="4079508" cy="3846909"/>
          </a:xfrm>
          <a:prstGeom prst="rect">
            <a:avLst/>
          </a:prstGeom>
        </p:spPr>
      </p:pic>
      <p:sp>
        <p:nvSpPr>
          <p:cNvPr id="5" name="ZoneTexte 4">
            <a:extLst>
              <a:ext uri="{FF2B5EF4-FFF2-40B4-BE49-F238E27FC236}">
                <a16:creationId xmlns:a16="http://schemas.microsoft.com/office/drawing/2014/main" id="{10C081F1-9732-4FFB-9A40-C54B24DE6A0A}"/>
              </a:ext>
            </a:extLst>
          </p:cNvPr>
          <p:cNvSpPr txBox="1"/>
          <p:nvPr/>
        </p:nvSpPr>
        <p:spPr>
          <a:xfrm>
            <a:off x="240146" y="820110"/>
            <a:ext cx="6908800" cy="584775"/>
          </a:xfrm>
          <a:prstGeom prst="rect">
            <a:avLst/>
          </a:prstGeom>
          <a:noFill/>
        </p:spPr>
        <p:txBody>
          <a:bodyPr wrap="square">
            <a:spAutoFit/>
          </a:bodyPr>
          <a:lstStyle/>
          <a:p>
            <a:r>
              <a:rPr lang="fr-FR" sz="3200" dirty="0"/>
              <a:t>système reproducteur  du faux bourdon</a:t>
            </a:r>
          </a:p>
        </p:txBody>
      </p:sp>
      <p:pic>
        <p:nvPicPr>
          <p:cNvPr id="4" name="Image 3">
            <a:extLst>
              <a:ext uri="{FF2B5EF4-FFF2-40B4-BE49-F238E27FC236}">
                <a16:creationId xmlns:a16="http://schemas.microsoft.com/office/drawing/2014/main" id="{3F51F2FA-5A38-49AE-A91C-A469A83D01CA}"/>
              </a:ext>
            </a:extLst>
          </p:cNvPr>
          <p:cNvPicPr>
            <a:picLocks noChangeAspect="1"/>
          </p:cNvPicPr>
          <p:nvPr/>
        </p:nvPicPr>
        <p:blipFill>
          <a:blip r:embed="rId5"/>
          <a:stretch>
            <a:fillRect/>
          </a:stretch>
        </p:blipFill>
        <p:spPr>
          <a:xfrm>
            <a:off x="7283551" y="4279333"/>
            <a:ext cx="4079508" cy="2005805"/>
          </a:xfrm>
          <a:prstGeom prst="rect">
            <a:avLst/>
          </a:prstGeom>
        </p:spPr>
      </p:pic>
    </p:spTree>
    <p:extLst>
      <p:ext uri="{BB962C8B-B14F-4D97-AF65-F5344CB8AC3E}">
        <p14:creationId xmlns:p14="http://schemas.microsoft.com/office/powerpoint/2010/main" val="32871732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034BB25-4D88-4EEA-8B4C-C6443DF3DEF5}"/>
              </a:ext>
            </a:extLst>
          </p:cNvPr>
          <p:cNvPicPr>
            <a:picLocks noChangeAspect="1"/>
          </p:cNvPicPr>
          <p:nvPr/>
        </p:nvPicPr>
        <p:blipFill>
          <a:blip r:embed="rId3"/>
          <a:stretch>
            <a:fillRect/>
          </a:stretch>
        </p:blipFill>
        <p:spPr>
          <a:xfrm>
            <a:off x="2437312" y="1240920"/>
            <a:ext cx="7317375" cy="5210680"/>
          </a:xfrm>
          <a:prstGeom prst="rect">
            <a:avLst/>
          </a:prstGeom>
        </p:spPr>
      </p:pic>
      <p:sp>
        <p:nvSpPr>
          <p:cNvPr id="2" name="ZoneTexte 1">
            <a:extLst>
              <a:ext uri="{FF2B5EF4-FFF2-40B4-BE49-F238E27FC236}">
                <a16:creationId xmlns:a16="http://schemas.microsoft.com/office/drawing/2014/main" id="{8E56347C-D571-4158-A755-D1920B61A948}"/>
              </a:ext>
            </a:extLst>
          </p:cNvPr>
          <p:cNvSpPr txBox="1"/>
          <p:nvPr/>
        </p:nvSpPr>
        <p:spPr>
          <a:xfrm>
            <a:off x="2866289" y="406400"/>
            <a:ext cx="6290989" cy="584775"/>
          </a:xfrm>
          <a:prstGeom prst="rect">
            <a:avLst/>
          </a:prstGeom>
          <a:noFill/>
        </p:spPr>
        <p:txBody>
          <a:bodyPr wrap="square" rtlCol="0">
            <a:spAutoFit/>
          </a:bodyPr>
          <a:lstStyle/>
          <a:p>
            <a:r>
              <a:rPr lang="fr-FR" sz="3200" dirty="0"/>
              <a:t>Système reproducteur de la reine</a:t>
            </a:r>
          </a:p>
        </p:txBody>
      </p:sp>
    </p:spTree>
    <p:extLst>
      <p:ext uri="{BB962C8B-B14F-4D97-AF65-F5344CB8AC3E}">
        <p14:creationId xmlns:p14="http://schemas.microsoft.com/office/powerpoint/2010/main" val="29060691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FE9309-B92C-4D84-A520-A2C725F3F654}"/>
              </a:ext>
            </a:extLst>
          </p:cNvPr>
          <p:cNvSpPr>
            <a:spLocks noGrp="1"/>
          </p:cNvSpPr>
          <p:nvPr>
            <p:ph type="ctrTitle"/>
          </p:nvPr>
        </p:nvSpPr>
        <p:spPr/>
        <p:txBody>
          <a:bodyPr/>
          <a:lstStyle/>
          <a:p>
            <a:r>
              <a:rPr lang="fr-FR" dirty="0">
                <a:hlinkClick r:id="rId2" action="ppaction://hlinkpres?slideindex=5&amp;slidetitle=Présentation PowerPoint"/>
              </a:rPr>
              <a:t>Retour au menu général</a:t>
            </a:r>
            <a:endParaRPr lang="fr-FR" dirty="0"/>
          </a:p>
        </p:txBody>
      </p:sp>
      <p:sp>
        <p:nvSpPr>
          <p:cNvPr id="3" name="Sous-titre 2">
            <a:extLst>
              <a:ext uri="{FF2B5EF4-FFF2-40B4-BE49-F238E27FC236}">
                <a16:creationId xmlns:a16="http://schemas.microsoft.com/office/drawing/2014/main" id="{00ECC070-269C-40E1-BD7E-66CE3B8E8B54}"/>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384814111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1193</TotalTime>
  <Words>1427</Words>
  <Application>Microsoft Office PowerPoint</Application>
  <PresentationFormat>Grand écran</PresentationFormat>
  <Paragraphs>144</Paragraphs>
  <Slides>18</Slides>
  <Notes>17</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18</vt:i4>
      </vt:variant>
    </vt:vector>
  </HeadingPairs>
  <TitlesOfParts>
    <vt:vector size="23" baseType="lpstr">
      <vt:lpstr>Arial</vt:lpstr>
      <vt:lpstr>Calibri</vt:lpstr>
      <vt:lpstr>Calibri Light</vt:lpstr>
      <vt:lpstr>Wingdings</vt:lpstr>
      <vt:lpstr>Thème Office</vt:lpstr>
      <vt:lpstr>Morphologie et anatomie  de l’abdomen de l’abeille</vt:lpstr>
      <vt:lpstr>Abdomen</vt:lpstr>
      <vt:lpstr>Présentation PowerPoint</vt:lpstr>
      <vt:lpstr>Présentation PowerPoint</vt:lpstr>
      <vt:lpstr>Présentation PowerPoint</vt:lpstr>
      <vt:lpstr>Appareil vulnérant </vt:lpstr>
      <vt:lpstr>Abdomen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Retour au menu général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Morphologie et anatomie de l’abdomen</dc:title>
  <dc:creator>Corvée</dc:creator>
  <cp:lastModifiedBy>Gérard Corvée</cp:lastModifiedBy>
  <cp:revision>30</cp:revision>
  <dcterms:created xsi:type="dcterms:W3CDTF">2020-12-12T14:01:44Z</dcterms:created>
  <dcterms:modified xsi:type="dcterms:W3CDTF">2020-12-28T12:19:34Z</dcterms:modified>
</cp:coreProperties>
</file>