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72" r:id="rId2"/>
    <p:sldId id="273" r:id="rId3"/>
    <p:sldId id="274" r:id="rId4"/>
    <p:sldId id="275" r:id="rId5"/>
    <p:sldId id="276" r:id="rId6"/>
    <p:sldId id="277" r:id="rId7"/>
    <p:sldId id="278" r:id="rId8"/>
    <p:sldId id="280" r:id="rId9"/>
    <p:sldId id="279" r:id="rId10"/>
    <p:sldId id="281" r:id="rId11"/>
    <p:sldId id="282" r:id="rId12"/>
    <p:sldId id="256" r:id="rId13"/>
    <p:sldId id="257" r:id="rId14"/>
    <p:sldId id="258" r:id="rId15"/>
    <p:sldId id="260" r:id="rId16"/>
    <p:sldId id="259" r:id="rId17"/>
    <p:sldId id="268" r:id="rId18"/>
    <p:sldId id="266" r:id="rId19"/>
    <p:sldId id="283"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varScale="1">
        <p:scale>
          <a:sx n="104" d="100"/>
          <a:sy n="104" d="100"/>
        </p:scale>
        <p:origin x="150" y="192"/>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87" d="100"/>
          <a:sy n="87" d="100"/>
        </p:scale>
        <p:origin x="2988"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9F7FC89-0E22-4E1E-9FF9-8DEE0C4947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9D3B07D-C070-4493-B2BD-29C8D2E81AB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49F3E6-E6BC-472A-A7E3-55EF6F7B4714}" type="datetimeFigureOut">
              <a:rPr lang="fr-FR" smtClean="0"/>
              <a:t>28/12/2020</a:t>
            </a:fld>
            <a:endParaRPr lang="fr-FR"/>
          </a:p>
        </p:txBody>
      </p:sp>
      <p:sp>
        <p:nvSpPr>
          <p:cNvPr id="4" name="Espace réservé du pied de page 3">
            <a:extLst>
              <a:ext uri="{FF2B5EF4-FFF2-40B4-BE49-F238E27FC236}">
                <a16:creationId xmlns:a16="http://schemas.microsoft.com/office/drawing/2014/main" id="{C04D5053-26D8-4520-93AA-DD56D21BDA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6891FCF-B010-404B-A287-B984AE716E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D00906-B6FA-423F-9CCB-A92601FCF5B0}" type="slidenum">
              <a:rPr lang="fr-FR" smtClean="0"/>
              <a:t>‹N°›</a:t>
            </a:fld>
            <a:endParaRPr lang="fr-FR"/>
          </a:p>
        </p:txBody>
      </p:sp>
    </p:spTree>
    <p:extLst>
      <p:ext uri="{BB962C8B-B14F-4D97-AF65-F5344CB8AC3E}">
        <p14:creationId xmlns:p14="http://schemas.microsoft.com/office/powerpoint/2010/main" val="4000151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CA9642-EBD4-47B6-803E-500539DEFD68}" type="datetimeFigureOut">
              <a:rPr lang="fr-FR" smtClean="0"/>
              <a:t>28/12/2020</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EEA915-2222-4777-8784-785109156FF0}" type="slidenum">
              <a:rPr lang="fr-FR" smtClean="0"/>
              <a:t>‹N°›</a:t>
            </a:fld>
            <a:endParaRPr lang="fr-FR" dirty="0"/>
          </a:p>
        </p:txBody>
      </p:sp>
    </p:spTree>
    <p:extLst>
      <p:ext uri="{BB962C8B-B14F-4D97-AF65-F5344CB8AC3E}">
        <p14:creationId xmlns:p14="http://schemas.microsoft.com/office/powerpoint/2010/main" val="3486362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r.wikipedia.org/wiki/Insect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a:xfrm>
            <a:off x="404664" y="4325652"/>
            <a:ext cx="5486400" cy="4114800"/>
          </a:xfrm>
        </p:spPr>
        <p:txBody>
          <a:bodyPr/>
          <a:lstStyle/>
          <a:p>
            <a:endParaRPr lang="fr-FR" dirty="0"/>
          </a:p>
          <a:p>
            <a:endParaRPr lang="fr-FR" dirty="0"/>
          </a:p>
          <a:p>
            <a:r>
              <a:rPr lang="fr-FR" dirty="0"/>
              <a:t>La pollinisation est la base de la reproduction des plantes à fleurs : organe de la reproduction des végétaux à fleurs ( différence avec les végétaux sans fleurs comme les mousses ou les fougères </a:t>
            </a:r>
          </a:p>
          <a:p>
            <a:endParaRPr lang="fr-FR" dirty="0"/>
          </a:p>
          <a:p>
            <a:r>
              <a:rPr lang="fr-FR" dirty="0"/>
              <a:t>4 ordres d’insectes participent à la pollinisation par transport de pollen </a:t>
            </a:r>
          </a:p>
          <a:p>
            <a:r>
              <a:rPr lang="fr-FR" dirty="0"/>
              <a:t>Les coléoptères – les diptères - les lépidoptères- les hyménoptères</a:t>
            </a:r>
          </a:p>
          <a:p>
            <a:r>
              <a:rPr lang="fr-FR" dirty="0"/>
              <a:t>Insectes dotés d’élytres protégeant les ailes </a:t>
            </a:r>
          </a:p>
          <a:p>
            <a:r>
              <a:rPr lang="fr-FR" dirty="0"/>
              <a:t>Diptères : mouches  syrphes, moustiques, taons, moucherons, etc.</a:t>
            </a:r>
          </a:p>
          <a:p>
            <a:endParaRPr lang="fr-FR" dirty="0">
              <a:hlinkClick r:id="rId3" tooltip="Insecte"/>
            </a:endParaRPr>
          </a:p>
          <a:p>
            <a:endParaRPr lang="fr-FR" dirty="0"/>
          </a:p>
          <a:p>
            <a:endParaRPr lang="fr-FR" dirty="0"/>
          </a:p>
          <a:p>
            <a:r>
              <a:rPr lang="fr-FR" dirty="0"/>
              <a:t>Pollinisation anémophile ( par le vent )</a:t>
            </a:r>
          </a:p>
          <a:p>
            <a:r>
              <a:rPr lang="fr-FR" dirty="0"/>
              <a:t>Pollinisation entomophile par le pollen </a:t>
            </a:r>
          </a:p>
        </p:txBody>
      </p:sp>
      <p:sp>
        <p:nvSpPr>
          <p:cNvPr id="4" name="Espace réservé du numéro de diapositive 3"/>
          <p:cNvSpPr>
            <a:spLocks noGrp="1"/>
          </p:cNvSpPr>
          <p:nvPr>
            <p:ph type="sldNum" sz="quarter" idx="10"/>
          </p:nvPr>
        </p:nvSpPr>
        <p:spPr>
          <a:xfrm>
            <a:off x="3886200" y="8651304"/>
            <a:ext cx="2971800" cy="457200"/>
          </a:xfrm>
        </p:spPr>
        <p:txBody>
          <a:bodyPr/>
          <a:lstStyle/>
          <a:p>
            <a:fld id="{E5EEA915-2222-4777-8784-785109156FF0}" type="slidenum">
              <a:rPr lang="fr-FR" smtClean="0"/>
              <a:t>12</a:t>
            </a:fld>
            <a:endParaRPr lang="fr-FR" dirty="0"/>
          </a:p>
        </p:txBody>
      </p:sp>
    </p:spTree>
    <p:extLst>
      <p:ext uri="{BB962C8B-B14F-4D97-AF65-F5344CB8AC3E}">
        <p14:creationId xmlns:p14="http://schemas.microsoft.com/office/powerpoint/2010/main" val="1993702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a:xfrm>
            <a:off x="685800" y="4343400"/>
            <a:ext cx="5486400" cy="4693096"/>
          </a:xfrm>
        </p:spPr>
        <p:txBody>
          <a:bodyPr/>
          <a:lstStyle/>
          <a:p>
            <a:r>
              <a:rPr lang="fr-FR" dirty="0"/>
              <a:t>La pollinisation </a:t>
            </a:r>
            <a:r>
              <a:rPr lang="fr-FR" dirty="0" err="1"/>
              <a:t>enthomophile</a:t>
            </a:r>
            <a:r>
              <a:rPr lang="fr-FR" dirty="0"/>
              <a:t>  consiste au transport du pollen des étamines (organe mâle ) sur le stigmate du pistil  (organe femelle)</a:t>
            </a:r>
          </a:p>
          <a:p>
            <a:endParaRPr lang="fr-FR" dirty="0"/>
          </a:p>
          <a:p>
            <a:r>
              <a:rPr lang="fr-FR" dirty="0"/>
              <a:t> étamine et pistil sont les organes reproducteurs de la plante </a:t>
            </a:r>
          </a:p>
          <a:p>
            <a:endParaRPr lang="fr-FR" dirty="0"/>
          </a:p>
          <a:p>
            <a:r>
              <a:rPr lang="fr-FR" dirty="0"/>
              <a:t>Les plantes à fleurs se reproduisent par des graines : résultat de l’union d’un grain de pollen et d’un ovule </a:t>
            </a:r>
          </a:p>
          <a:p>
            <a:r>
              <a:rPr lang="fr-FR" dirty="0"/>
              <a:t>Pour que l’organe mâle ( le pollen) et l’organe femelle s’unissent il faut que le grain de pollen germe sur l’extrémité du pistil : le stigmate et produit alors un tube pollinique qui s’enfonce dans le pistil jusqu’à l’ovule le </a:t>
            </a:r>
            <a:r>
              <a:rPr lang="fr-FR" dirty="0" err="1"/>
              <a:t>pénétre</a:t>
            </a:r>
            <a:r>
              <a:rPr lang="fr-FR" dirty="0"/>
              <a:t> et le féconde </a:t>
            </a:r>
          </a:p>
          <a:p>
            <a:endParaRPr lang="fr-FR" dirty="0"/>
          </a:p>
          <a:p>
            <a:r>
              <a:rPr lang="fr-FR" dirty="0"/>
              <a:t>Sur le pistil ne peut germer que le pollen de la même espèce de fleur </a:t>
            </a:r>
          </a:p>
          <a:p>
            <a:endParaRPr lang="fr-FR" dirty="0"/>
          </a:p>
          <a:p>
            <a:r>
              <a:rPr lang="fr-FR" dirty="0"/>
              <a:t>Bien souvent le pollen produit par une fleur ne convient pas à cette fleur ( protection contre la consanguinité défavorable à la vigueur de l’être vivant ici la plante)</a:t>
            </a:r>
          </a:p>
          <a:p>
            <a:endParaRPr lang="fr-FR" dirty="0"/>
          </a:p>
          <a:p>
            <a:r>
              <a:rPr lang="fr-FR" dirty="0"/>
              <a:t>Le transport du pollen d’un individu à un autre est donc nécessaire  </a:t>
            </a:r>
          </a:p>
          <a:p>
            <a:r>
              <a:rPr lang="fr-FR" dirty="0"/>
              <a:t>Le vent  - L’eau - Insecte  - Oiseau </a:t>
            </a:r>
          </a:p>
          <a:p>
            <a:endParaRPr lang="fr-FR" dirty="0"/>
          </a:p>
          <a:p>
            <a:r>
              <a:rPr lang="fr-FR" dirty="0"/>
              <a:t>Parmi les insectes les abeilles ( domestiques et sauvages ) </a:t>
            </a:r>
          </a:p>
          <a:p>
            <a:r>
              <a:rPr lang="fr-FR" dirty="0"/>
              <a:t>L’abeilles domestiquent jouent un rôle important car elles vivent en colonies: individus nombreux et colonies permanentes donc efficaces dès les premiers beaux jours de plus elles  doivent emmagasiner des réserves pour l’hiver</a:t>
            </a:r>
          </a:p>
          <a:p>
            <a:r>
              <a:rPr lang="fr-FR" b="1" dirty="0">
                <a:latin typeface="Times New Roman"/>
                <a:ea typeface="Times New Roman"/>
                <a:cs typeface="Times New Roman"/>
              </a:rPr>
              <a:t>Une abeille peut stocker sur une seule de ses pattes postérieures 500 000 grains de pollen et visiter en une seule heure 250 fleurs</a:t>
            </a:r>
            <a:r>
              <a:rPr lang="fr-FR" dirty="0">
                <a:latin typeface="Times New Roman"/>
                <a:ea typeface="Times New Roman"/>
                <a:cs typeface="Times New Roman"/>
              </a:rPr>
              <a:t> : </a:t>
            </a:r>
          </a:p>
          <a:p>
            <a:endParaRPr lang="fr-FR" dirty="0"/>
          </a:p>
        </p:txBody>
      </p:sp>
      <p:sp>
        <p:nvSpPr>
          <p:cNvPr id="4" name="Espace réservé du numéro de diapositive 3"/>
          <p:cNvSpPr>
            <a:spLocks noGrp="1"/>
          </p:cNvSpPr>
          <p:nvPr>
            <p:ph type="sldNum" sz="quarter" idx="10"/>
          </p:nvPr>
        </p:nvSpPr>
        <p:spPr/>
        <p:txBody>
          <a:bodyPr/>
          <a:lstStyle/>
          <a:p>
            <a:fld id="{E5EEA915-2222-4777-8784-785109156FF0}" type="slidenum">
              <a:rPr lang="fr-FR" smtClean="0"/>
              <a:t>13</a:t>
            </a:fld>
            <a:endParaRPr lang="fr-FR" dirty="0"/>
          </a:p>
        </p:txBody>
      </p:sp>
    </p:spTree>
    <p:extLst>
      <p:ext uri="{BB962C8B-B14F-4D97-AF65-F5344CB8AC3E}">
        <p14:creationId xmlns:p14="http://schemas.microsoft.com/office/powerpoint/2010/main" val="2731063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L’abeille est apparue en même temps que les plantes à fleurs </a:t>
            </a:r>
          </a:p>
          <a:p>
            <a:endParaRPr lang="fr-FR" dirty="0"/>
          </a:p>
          <a:p>
            <a:r>
              <a:rPr lang="fr-FR" dirty="0"/>
              <a:t>Plantes et insectes doivent tirer profit de leur rencontre</a:t>
            </a:r>
          </a:p>
          <a:p>
            <a:r>
              <a:rPr lang="fr-FR" dirty="0"/>
              <a:t>donc</a:t>
            </a:r>
          </a:p>
          <a:p>
            <a:r>
              <a:rPr lang="fr-FR" dirty="0"/>
              <a:t>Les fleurs doivent être adaptées aux insectes qu’elles attirent </a:t>
            </a:r>
          </a:p>
          <a:p>
            <a:endParaRPr lang="fr-FR" dirty="0"/>
          </a:p>
          <a:p>
            <a:endParaRPr lang="fr-FR" dirty="0"/>
          </a:p>
          <a:p>
            <a:r>
              <a:rPr lang="fr-FR" dirty="0"/>
              <a:t>Présence de fleur  attractives: couleur – odeur –( se fait voir) </a:t>
            </a:r>
          </a:p>
          <a:p>
            <a:r>
              <a:rPr lang="fr-FR" dirty="0"/>
              <a:t>Production de nectar accessible (odeur)  ( quelque chose à offrir) </a:t>
            </a:r>
          </a:p>
          <a:p>
            <a:r>
              <a:rPr lang="fr-FR" dirty="0"/>
              <a:t>Production de pollen  huileux qui permet son adhésion au corps de l’insecte</a:t>
            </a:r>
          </a:p>
          <a:p>
            <a:r>
              <a:rPr lang="fr-FR" dirty="0"/>
              <a:t>L e rythme du cycle de vie de l’insecte est synchrone au cycle végétatif de la plante </a:t>
            </a:r>
          </a:p>
          <a:p>
            <a:r>
              <a:rPr lang="fr-FR" dirty="0"/>
              <a:t>Une fois fécondées les fleurs ne produisent plus de nectar et fanent et le fruit se forme avec à l(intérieure les graine </a:t>
            </a:r>
          </a:p>
          <a:p>
            <a:endParaRPr lang="fr-FR" dirty="0"/>
          </a:p>
          <a:p>
            <a:r>
              <a:rPr lang="fr-FR" dirty="0"/>
              <a:t>Transport du pollen par les poils – les corbeilles des pattes </a:t>
            </a:r>
          </a:p>
          <a:p>
            <a:endParaRPr lang="fr-FR" dirty="0"/>
          </a:p>
          <a:p>
            <a:r>
              <a:rPr lang="fr-FR" dirty="0"/>
              <a:t>Mettent des phéromones pour indiquer fleurs déjà visitées </a:t>
            </a:r>
          </a:p>
          <a:p>
            <a:endParaRPr lang="fr-FR" dirty="0"/>
          </a:p>
          <a:p>
            <a:r>
              <a:rPr lang="fr-FR" dirty="0"/>
              <a:t>Si zone s’épuise en nectar l’abeille  va rechercher un autre lieu </a:t>
            </a:r>
          </a:p>
          <a:p>
            <a:endParaRPr lang="fr-FR" dirty="0"/>
          </a:p>
        </p:txBody>
      </p:sp>
      <p:sp>
        <p:nvSpPr>
          <p:cNvPr id="4" name="Espace réservé du numéro de diapositive 3"/>
          <p:cNvSpPr>
            <a:spLocks noGrp="1"/>
          </p:cNvSpPr>
          <p:nvPr>
            <p:ph type="sldNum" sz="quarter" idx="10"/>
          </p:nvPr>
        </p:nvSpPr>
        <p:spPr/>
        <p:txBody>
          <a:bodyPr/>
          <a:lstStyle/>
          <a:p>
            <a:fld id="{E5EEA915-2222-4777-8784-785109156FF0}" type="slidenum">
              <a:rPr lang="fr-FR" smtClean="0"/>
              <a:t>14</a:t>
            </a:fld>
            <a:endParaRPr lang="fr-FR" dirty="0"/>
          </a:p>
        </p:txBody>
      </p:sp>
    </p:spTree>
    <p:extLst>
      <p:ext uri="{BB962C8B-B14F-4D97-AF65-F5344CB8AC3E}">
        <p14:creationId xmlns:p14="http://schemas.microsoft.com/office/powerpoint/2010/main" val="1198886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solidFill>
                  <a:schemeClr val="accent4"/>
                </a:solidFill>
              </a:rPr>
              <a:t>35% de la production mondiale de nourriture sont  liés aux insectes pollinisateurs  et l’abeille participe  à la pollinisation de  80%  de l’ensemble des plantes à fleurs  </a:t>
            </a:r>
          </a:p>
          <a:p>
            <a:endParaRPr lang="fr-FR" dirty="0">
              <a:solidFill>
                <a:schemeClr val="accent4"/>
              </a:solidFill>
            </a:endParaRPr>
          </a:p>
          <a:p>
            <a:endParaRPr lang="fr-FR" dirty="0">
              <a:solidFill>
                <a:schemeClr val="accent4"/>
              </a:solidFill>
            </a:endParaRPr>
          </a:p>
          <a:p>
            <a:r>
              <a:rPr lang="fr-FR" dirty="0">
                <a:solidFill>
                  <a:schemeClr val="accent4"/>
                </a:solidFill>
              </a:rPr>
              <a:t>En 1 heure une abeille peut visiter 250 fleurs et stocker sur une seule de ses pattes postérieures </a:t>
            </a:r>
          </a:p>
          <a:p>
            <a:r>
              <a:rPr lang="fr-FR" dirty="0">
                <a:solidFill>
                  <a:schemeClr val="accent4"/>
                </a:solidFill>
              </a:rPr>
              <a:t> 500 000 grains de pollen </a:t>
            </a:r>
          </a:p>
          <a:p>
            <a:endParaRPr lang="fr-FR" dirty="0"/>
          </a:p>
        </p:txBody>
      </p:sp>
      <p:sp>
        <p:nvSpPr>
          <p:cNvPr id="4" name="Espace réservé du numéro de diapositive 3"/>
          <p:cNvSpPr>
            <a:spLocks noGrp="1"/>
          </p:cNvSpPr>
          <p:nvPr>
            <p:ph type="sldNum" sz="quarter" idx="10"/>
          </p:nvPr>
        </p:nvSpPr>
        <p:spPr/>
        <p:txBody>
          <a:bodyPr/>
          <a:lstStyle/>
          <a:p>
            <a:fld id="{E5EEA915-2222-4777-8784-785109156FF0}" type="slidenum">
              <a:rPr lang="fr-FR" smtClean="0"/>
              <a:t>15</a:t>
            </a:fld>
            <a:endParaRPr lang="fr-FR" dirty="0"/>
          </a:p>
        </p:txBody>
      </p:sp>
    </p:spTree>
    <p:extLst>
      <p:ext uri="{BB962C8B-B14F-4D97-AF65-F5344CB8AC3E}">
        <p14:creationId xmlns:p14="http://schemas.microsoft.com/office/powerpoint/2010/main" val="3493106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285750" indent="-285750">
              <a:buFont typeface="Arial" pitchFamily="34" charset="0"/>
              <a:buChar char="•"/>
            </a:pPr>
            <a:r>
              <a:rPr lang="fr-FR" dirty="0">
                <a:solidFill>
                  <a:schemeClr val="accent4"/>
                </a:solidFill>
                <a:latin typeface="Arial" pitchFamily="34" charset="0"/>
                <a:cs typeface="Arial" pitchFamily="34" charset="0"/>
              </a:rPr>
              <a:t>Production plus importante </a:t>
            </a:r>
          </a:p>
          <a:p>
            <a:pPr marL="285750" indent="-285750">
              <a:buFont typeface="Arial" pitchFamily="34" charset="0"/>
              <a:buChar char="•"/>
            </a:pPr>
            <a:r>
              <a:rPr lang="fr-FR" dirty="0">
                <a:solidFill>
                  <a:schemeClr val="accent4"/>
                </a:solidFill>
                <a:latin typeface="Arial" pitchFamily="34" charset="0"/>
                <a:cs typeface="Arial" pitchFamily="34" charset="0"/>
              </a:rPr>
              <a:t>Fruits plus gros</a:t>
            </a:r>
          </a:p>
          <a:p>
            <a:pPr marL="285750" indent="-285750">
              <a:buFont typeface="Arial" pitchFamily="34" charset="0"/>
              <a:buChar char="•"/>
            </a:pPr>
            <a:r>
              <a:rPr lang="fr-FR" dirty="0">
                <a:solidFill>
                  <a:schemeClr val="accent4"/>
                </a:solidFill>
                <a:latin typeface="Arial" pitchFamily="34" charset="0"/>
                <a:cs typeface="Arial" pitchFamily="34" charset="0"/>
              </a:rPr>
              <a:t>Fruits moins difformes ( plus ronds plus droits </a:t>
            </a:r>
          </a:p>
          <a:p>
            <a:pPr marL="285750" indent="-285750">
              <a:buFont typeface="Arial" pitchFamily="34" charset="0"/>
              <a:buChar char="•"/>
            </a:pPr>
            <a:r>
              <a:rPr lang="fr-FR" dirty="0">
                <a:solidFill>
                  <a:schemeClr val="accent4"/>
                </a:solidFill>
                <a:latin typeface="Arial" pitchFamily="34" charset="0"/>
                <a:cs typeface="Arial" pitchFamily="34" charset="0"/>
              </a:rPr>
              <a:t>Après cueillette fruits conservent chaire ferme et lisse </a:t>
            </a:r>
          </a:p>
          <a:p>
            <a:pPr marL="285750" indent="-285750">
              <a:buFont typeface="Arial" pitchFamily="34" charset="0"/>
              <a:buChar char="•"/>
            </a:pPr>
            <a:r>
              <a:rPr lang="fr-FR" dirty="0">
                <a:solidFill>
                  <a:schemeClr val="accent4"/>
                </a:solidFill>
                <a:latin typeface="Arial" pitchFamily="34" charset="0"/>
                <a:cs typeface="Arial" pitchFamily="34" charset="0"/>
              </a:rPr>
              <a:t>Fruits qui se conservent plus longtemps</a:t>
            </a:r>
          </a:p>
          <a:p>
            <a:pPr marL="285750" indent="-285750">
              <a:buFont typeface="Arial" pitchFamily="34" charset="0"/>
              <a:buChar char="•"/>
            </a:pPr>
            <a:r>
              <a:rPr lang="fr-FR" dirty="0">
                <a:solidFill>
                  <a:schemeClr val="accent4"/>
                </a:solidFill>
                <a:latin typeface="Arial" pitchFamily="34" charset="0"/>
                <a:cs typeface="Arial" pitchFamily="34" charset="0"/>
              </a:rPr>
              <a:t>Fruits mal pollinisés arrêtent leur croissance : chute en juin pomme </a:t>
            </a:r>
          </a:p>
          <a:p>
            <a:endParaRPr lang="fr-FR" dirty="0"/>
          </a:p>
        </p:txBody>
      </p:sp>
      <p:sp>
        <p:nvSpPr>
          <p:cNvPr id="4" name="Espace réservé du numéro de diapositive 3"/>
          <p:cNvSpPr>
            <a:spLocks noGrp="1"/>
          </p:cNvSpPr>
          <p:nvPr>
            <p:ph type="sldNum" sz="quarter" idx="10"/>
          </p:nvPr>
        </p:nvSpPr>
        <p:spPr/>
        <p:txBody>
          <a:bodyPr/>
          <a:lstStyle/>
          <a:p>
            <a:fld id="{E5EEA915-2222-4777-8784-785109156FF0}" type="slidenum">
              <a:rPr lang="fr-FR" smtClean="0"/>
              <a:t>16</a:t>
            </a:fld>
            <a:endParaRPr lang="fr-FR" dirty="0"/>
          </a:p>
        </p:txBody>
      </p:sp>
    </p:spTree>
    <p:extLst>
      <p:ext uri="{BB962C8B-B14F-4D97-AF65-F5344CB8AC3E}">
        <p14:creationId xmlns:p14="http://schemas.microsoft.com/office/powerpoint/2010/main" val="4290230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FR" dirty="0"/>
              <a:t>Est le résultat d’une relation entre les fleurs et l’abeille et une relation entre les abeilles</a:t>
            </a:r>
          </a:p>
          <a:p>
            <a:r>
              <a:rPr lang="fr-FR" dirty="0"/>
              <a:t>Informations qui évoluent en fonction du moment de la journée </a:t>
            </a:r>
          </a:p>
          <a:p>
            <a:endParaRPr lang="fr-FR" dirty="0"/>
          </a:p>
          <a:p>
            <a:endParaRPr lang="fr-FR" dirty="0"/>
          </a:p>
          <a:p>
            <a:endParaRPr lang="fr-FR" dirty="0"/>
          </a:p>
        </p:txBody>
      </p:sp>
      <p:sp>
        <p:nvSpPr>
          <p:cNvPr id="4" name="Espace réservé du numéro de diapositive 3"/>
          <p:cNvSpPr>
            <a:spLocks noGrp="1"/>
          </p:cNvSpPr>
          <p:nvPr>
            <p:ph type="sldNum" sz="quarter" idx="10"/>
          </p:nvPr>
        </p:nvSpPr>
        <p:spPr>
          <a:xfrm>
            <a:off x="4149080" y="8458200"/>
            <a:ext cx="2971800" cy="457200"/>
          </a:xfrm>
        </p:spPr>
        <p:txBody>
          <a:bodyPr/>
          <a:lstStyle/>
          <a:p>
            <a:pPr algn="ctr"/>
            <a:fld id="{E5EEA915-2222-4777-8784-785109156FF0}" type="slidenum">
              <a:rPr lang="fr-FR" smtClean="0"/>
              <a:pPr algn="ctr"/>
              <a:t>17</a:t>
            </a:fld>
            <a:endParaRPr lang="fr-FR" dirty="0"/>
          </a:p>
        </p:txBody>
      </p:sp>
    </p:spTree>
    <p:extLst>
      <p:ext uri="{BB962C8B-B14F-4D97-AF65-F5344CB8AC3E}">
        <p14:creationId xmlns:p14="http://schemas.microsoft.com/office/powerpoint/2010/main" val="2263432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La fleur par sa couleur sa forme et son odeur va attirer l’abeille ( </a:t>
            </a:r>
            <a:r>
              <a:rPr lang="fr-FR" dirty="0" err="1"/>
              <a:t>posséde</a:t>
            </a:r>
            <a:r>
              <a:rPr lang="fr-FR" dirty="0"/>
              <a:t> de l’ultraviolet ne voit pas le rouge ) se pose olfaction : organe sensoriel dans les antennes  perçoive le jaune bleu vert et violet </a:t>
            </a:r>
          </a:p>
          <a:p>
            <a:r>
              <a:rPr lang="fr-FR" dirty="0"/>
              <a:t>Les organes sensoriel du goût se trouvent dans le tarse la bouche et les antennes </a:t>
            </a:r>
          </a:p>
          <a:p>
            <a:r>
              <a:rPr lang="fr-FR" dirty="0"/>
              <a:t>Dépose sur la fleur une phéromone Utilise la glande de </a:t>
            </a:r>
            <a:r>
              <a:rPr lang="fr-FR" dirty="0" err="1"/>
              <a:t>nasanov</a:t>
            </a:r>
            <a:r>
              <a:rPr lang="fr-FR" dirty="0"/>
              <a:t> marquage sur la plante</a:t>
            </a:r>
          </a:p>
          <a:p>
            <a:endParaRPr lang="fr-FR" dirty="0"/>
          </a:p>
          <a:p>
            <a:endParaRPr lang="fr-FR" dirty="0"/>
          </a:p>
          <a:p>
            <a:r>
              <a:rPr lang="fr-FR" dirty="0"/>
              <a:t>Elle récolte et retourne à sa ruche </a:t>
            </a:r>
          </a:p>
          <a:p>
            <a:endParaRPr lang="fr-FR" dirty="0"/>
          </a:p>
          <a:p>
            <a:r>
              <a:rPr lang="fr-FR" dirty="0"/>
              <a:t>Information aux autres par une danse – qualité du nectar trophallaxie   - distance La distance est importante plus le lieu est loin = plus de temps pour revenir à la ruche et consommation d’énergie donc de nectar plus important c’est le recrutement </a:t>
            </a:r>
          </a:p>
          <a:p>
            <a:endParaRPr lang="fr-FR" dirty="0"/>
          </a:p>
          <a:p>
            <a:r>
              <a:rPr lang="fr-FR" dirty="0"/>
              <a:t>En période de miellée seule les zones de grande production et qualité en concentration de sucre  sont exploitées sélection faite au niveau de la réception les abeilles qui transportent un nectar le plus concentré sont déchargées en premier = retournent plus vite sur le lieu et celles qui attendent abandonnent leur lieu de récolte</a:t>
            </a:r>
          </a:p>
          <a:p>
            <a:endParaRPr lang="fr-FR" dirty="0"/>
          </a:p>
          <a:p>
            <a:endParaRPr lang="fr-FR" dirty="0"/>
          </a:p>
          <a:p>
            <a:r>
              <a:rPr lang="fr-FR" dirty="0"/>
              <a:t>Le butinage est fait par les abeilles âgées</a:t>
            </a:r>
          </a:p>
          <a:p>
            <a:endParaRPr lang="fr-FR" dirty="0"/>
          </a:p>
          <a:p>
            <a:r>
              <a:rPr lang="fr-FR" dirty="0"/>
              <a:t> </a:t>
            </a:r>
          </a:p>
        </p:txBody>
      </p:sp>
      <p:sp>
        <p:nvSpPr>
          <p:cNvPr id="4" name="Espace réservé du numéro de diapositive 3"/>
          <p:cNvSpPr>
            <a:spLocks noGrp="1"/>
          </p:cNvSpPr>
          <p:nvPr>
            <p:ph type="sldNum" sz="quarter" idx="10"/>
          </p:nvPr>
        </p:nvSpPr>
        <p:spPr/>
        <p:txBody>
          <a:bodyPr/>
          <a:lstStyle/>
          <a:p>
            <a:fld id="{E5EEA915-2222-4777-8784-785109156FF0}" type="slidenum">
              <a:rPr lang="fr-FR" smtClean="0"/>
              <a:t>18</a:t>
            </a:fld>
            <a:endParaRPr lang="fr-FR" dirty="0"/>
          </a:p>
        </p:txBody>
      </p:sp>
    </p:spTree>
    <p:extLst>
      <p:ext uri="{BB962C8B-B14F-4D97-AF65-F5344CB8AC3E}">
        <p14:creationId xmlns:p14="http://schemas.microsoft.com/office/powerpoint/2010/main" val="1086969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2794061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4256941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4248519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4264979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358224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2728081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203910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4008541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371996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3015603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1B8853A-C7B8-4915-911D-8DB55C30919C}" type="datetimeFigureOut">
              <a:rPr lang="fr-FR" smtClean="0"/>
              <a:t>28/12/2020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415F868-2C9C-41B0-85D8-1F96498FD854}" type="slidenum">
              <a:rPr lang="fr-FR" smtClean="0"/>
              <a:t>‹N°›</a:t>
            </a:fld>
            <a:endParaRPr lang="fr-FR" dirty="0"/>
          </a:p>
        </p:txBody>
      </p:sp>
    </p:spTree>
    <p:extLst>
      <p:ext uri="{BB962C8B-B14F-4D97-AF65-F5344CB8AC3E}">
        <p14:creationId xmlns:p14="http://schemas.microsoft.com/office/powerpoint/2010/main" val="3498381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alpha val="46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B8853A-C7B8-4915-911D-8DB55C30919C}" type="datetimeFigureOut">
              <a:rPr lang="fr-FR" smtClean="0"/>
              <a:t>28/12/2020</a:t>
            </a:fld>
            <a:endParaRPr lang="fr-FR" dirty="0"/>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15F868-2C9C-41B0-85D8-1F96498FD854}" type="slidenum">
              <a:rPr lang="fr-FR" smtClean="0"/>
              <a:t>‹N°›</a:t>
            </a:fld>
            <a:endParaRPr lang="fr-FR" dirty="0"/>
          </a:p>
        </p:txBody>
      </p:sp>
      <p:grpSp>
        <p:nvGrpSpPr>
          <p:cNvPr id="7" name="Groupe 6">
            <a:extLst>
              <a:ext uri="{FF2B5EF4-FFF2-40B4-BE49-F238E27FC236}">
                <a16:creationId xmlns:a16="http://schemas.microsoft.com/office/drawing/2014/main" id="{B63AE1D7-FB5C-4DE1-82C0-3228D8994DA6}"/>
              </a:ext>
            </a:extLst>
          </p:cNvPr>
          <p:cNvGrpSpPr/>
          <p:nvPr userDrawn="1"/>
        </p:nvGrpSpPr>
        <p:grpSpPr>
          <a:xfrm>
            <a:off x="0" y="6462929"/>
            <a:ext cx="12192000" cy="401711"/>
            <a:chOff x="20074" y="6399466"/>
            <a:chExt cx="9130100" cy="401711"/>
          </a:xfrm>
          <a:solidFill>
            <a:srgbClr val="540000"/>
          </a:solidFill>
        </p:grpSpPr>
        <p:sp>
          <p:nvSpPr>
            <p:cNvPr id="8" name="ZoneTexte 7">
              <a:extLst>
                <a:ext uri="{FF2B5EF4-FFF2-40B4-BE49-F238E27FC236}">
                  <a16:creationId xmlns:a16="http://schemas.microsoft.com/office/drawing/2014/main" id="{3CA99966-9D96-46A8-A1ED-B3B20DDE83D2}"/>
                </a:ext>
              </a:extLst>
            </p:cNvPr>
            <p:cNvSpPr txBox="1"/>
            <p:nvPr userDrawn="1"/>
          </p:nvSpPr>
          <p:spPr>
            <a:xfrm>
              <a:off x="20074" y="6415655"/>
              <a:ext cx="8748463" cy="369332"/>
            </a:xfrm>
            <a:prstGeom prst="rect">
              <a:avLst/>
            </a:prstGeom>
            <a:solidFill>
              <a:schemeClr val="bg2">
                <a:lumMod val="50000"/>
              </a:schemeClr>
            </a:solidFill>
          </p:spPr>
          <p:txBody>
            <a:bodyPr wrap="square" rtlCol="0">
              <a:spAutoFit/>
            </a:bodyPr>
            <a:lstStyle/>
            <a:p>
              <a:pPr algn="ctr"/>
              <a:r>
                <a:rPr lang="fr-FR" sz="1800" dirty="0">
                  <a:solidFill>
                    <a:schemeClr val="tx1"/>
                  </a:solidFill>
                </a:rPr>
                <a:t>CETA-ANO Rucher école : Evolution du vivant jusqu’aux pollinisateurs, pollinisation</a:t>
              </a:r>
            </a:p>
          </p:txBody>
        </p:sp>
        <p:pic>
          <p:nvPicPr>
            <p:cNvPr id="9" name="Image 8">
              <a:extLst>
                <a:ext uri="{FF2B5EF4-FFF2-40B4-BE49-F238E27FC236}">
                  <a16:creationId xmlns:a16="http://schemas.microsoft.com/office/drawing/2014/main" id="{2603D376-0812-4C2E-A47B-6B0EB478D97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748463" y="6399466"/>
              <a:ext cx="401711" cy="401711"/>
            </a:xfrm>
            <a:prstGeom prst="rect">
              <a:avLst/>
            </a:prstGeom>
            <a:grpFill/>
          </p:spPr>
        </p:pic>
      </p:grpSp>
    </p:spTree>
    <p:extLst>
      <p:ext uri="{BB962C8B-B14F-4D97-AF65-F5344CB8AC3E}">
        <p14:creationId xmlns:p14="http://schemas.microsoft.com/office/powerpoint/2010/main" val="3472008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01-menu-general.pptx#5. Pr&#233;sentation PowerPoin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4C9E14-7C9D-4E77-9FF4-1BB9E1DC6000}"/>
              </a:ext>
            </a:extLst>
          </p:cNvPr>
          <p:cNvSpPr>
            <a:spLocks noGrp="1"/>
          </p:cNvSpPr>
          <p:nvPr>
            <p:ph type="title"/>
          </p:nvPr>
        </p:nvSpPr>
        <p:spPr>
          <a:xfrm>
            <a:off x="2063552" y="2132856"/>
            <a:ext cx="8229600" cy="1143000"/>
          </a:xfrm>
        </p:spPr>
        <p:txBody>
          <a:bodyPr>
            <a:normAutofit fontScale="90000"/>
          </a:bodyPr>
          <a:lstStyle/>
          <a:p>
            <a:br>
              <a:rPr lang="fr-FR" dirty="0"/>
            </a:br>
            <a:r>
              <a:rPr lang="fr-FR" sz="8000" dirty="0"/>
              <a:t>Une histoire de l’évolution</a:t>
            </a:r>
            <a:br>
              <a:rPr lang="fr-FR" sz="8000" dirty="0"/>
            </a:br>
            <a:r>
              <a:rPr lang="fr-FR" sz="8000" dirty="0"/>
              <a:t>et récolte du nectar</a:t>
            </a:r>
          </a:p>
        </p:txBody>
      </p:sp>
    </p:spTree>
    <p:extLst>
      <p:ext uri="{BB962C8B-B14F-4D97-AF65-F5344CB8AC3E}">
        <p14:creationId xmlns:p14="http://schemas.microsoft.com/office/powerpoint/2010/main" val="558180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68A10C-73E0-4F01-9647-0BA0BD39114F}"/>
              </a:ext>
            </a:extLst>
          </p:cNvPr>
          <p:cNvSpPr>
            <a:spLocks noGrp="1"/>
          </p:cNvSpPr>
          <p:nvPr>
            <p:ph type="title"/>
          </p:nvPr>
        </p:nvSpPr>
        <p:spPr/>
        <p:txBody>
          <a:bodyPr>
            <a:normAutofit/>
          </a:bodyPr>
          <a:lstStyle/>
          <a:p>
            <a:r>
              <a:rPr lang="fr-FR" dirty="0"/>
              <a:t>L’évolution de l’homme</a:t>
            </a:r>
          </a:p>
        </p:txBody>
      </p:sp>
      <p:sp>
        <p:nvSpPr>
          <p:cNvPr id="3" name="Espace réservé du contenu 2">
            <a:extLst>
              <a:ext uri="{FF2B5EF4-FFF2-40B4-BE49-F238E27FC236}">
                <a16:creationId xmlns:a16="http://schemas.microsoft.com/office/drawing/2014/main" id="{AB375B53-E0E4-4D5F-AFB1-2380A8AADC7D}"/>
              </a:ext>
            </a:extLst>
          </p:cNvPr>
          <p:cNvSpPr>
            <a:spLocks noGrp="1"/>
          </p:cNvSpPr>
          <p:nvPr>
            <p:ph idx="1"/>
          </p:nvPr>
        </p:nvSpPr>
        <p:spPr>
          <a:xfrm>
            <a:off x="2012770" y="1600200"/>
            <a:ext cx="8229600" cy="4525963"/>
          </a:xfrm>
        </p:spPr>
        <p:txBody>
          <a:bodyPr/>
          <a:lstStyle/>
          <a:p>
            <a:pPr marL="0" indent="0">
              <a:buNone/>
            </a:pPr>
            <a:r>
              <a:rPr lang="fr-FR" dirty="0"/>
              <a:t>Mais ce n’est pas aussi simple</a:t>
            </a:r>
          </a:p>
          <a:p>
            <a:pPr marL="0" indent="0">
              <a:buNone/>
            </a:pPr>
            <a:endParaRPr lang="fr-FR" dirty="0"/>
          </a:p>
        </p:txBody>
      </p:sp>
      <p:pic>
        <p:nvPicPr>
          <p:cNvPr id="1026" name="Picture 2">
            <a:extLst>
              <a:ext uri="{FF2B5EF4-FFF2-40B4-BE49-F238E27FC236}">
                <a16:creationId xmlns:a16="http://schemas.microsoft.com/office/drawing/2014/main" id="{0C52D994-DFD4-40DC-B742-DD164BABED4A}"/>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35560" y="2780929"/>
            <a:ext cx="7620000"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90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9D5DB0-A1F4-4770-AFB2-5C8BFCCEF8DE}"/>
              </a:ext>
            </a:extLst>
          </p:cNvPr>
          <p:cNvSpPr>
            <a:spLocks noGrp="1"/>
          </p:cNvSpPr>
          <p:nvPr>
            <p:ph type="title"/>
          </p:nvPr>
        </p:nvSpPr>
        <p:spPr/>
        <p:txBody>
          <a:bodyPr/>
          <a:lstStyle/>
          <a:p>
            <a:r>
              <a:rPr lang="fr-FR" dirty="0"/>
              <a:t>C’est même plus compliqué encore</a:t>
            </a:r>
          </a:p>
        </p:txBody>
      </p:sp>
      <p:pic>
        <p:nvPicPr>
          <p:cNvPr id="2050" name="Picture 2" descr="L'Homme est un primate, dont l'espèce la plus proche... - [] - QCM n° 27">
            <a:extLst>
              <a:ext uri="{FF2B5EF4-FFF2-40B4-BE49-F238E27FC236}">
                <a16:creationId xmlns:a16="http://schemas.microsoft.com/office/drawing/2014/main" id="{C850128D-C71A-498D-9D49-503E55A091B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42162" y="1119641"/>
            <a:ext cx="7166206" cy="5099032"/>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89A639C6-7281-4395-A925-495309303DC3}"/>
              </a:ext>
            </a:extLst>
          </p:cNvPr>
          <p:cNvSpPr txBox="1"/>
          <p:nvPr/>
        </p:nvSpPr>
        <p:spPr>
          <a:xfrm>
            <a:off x="6096000" y="5589240"/>
            <a:ext cx="3744416" cy="369332"/>
          </a:xfrm>
          <a:prstGeom prst="rect">
            <a:avLst/>
          </a:prstGeom>
          <a:noFill/>
        </p:spPr>
        <p:txBody>
          <a:bodyPr wrap="square" rtlCol="0">
            <a:spAutoFit/>
          </a:bodyPr>
          <a:lstStyle/>
          <a:p>
            <a:r>
              <a:rPr lang="fr-FR" dirty="0"/>
              <a:t>Moins 20 millions d’années</a:t>
            </a:r>
          </a:p>
        </p:txBody>
      </p:sp>
    </p:spTree>
    <p:extLst>
      <p:ext uri="{BB962C8B-B14F-4D97-AF65-F5344CB8AC3E}">
        <p14:creationId xmlns:p14="http://schemas.microsoft.com/office/powerpoint/2010/main" val="3049373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04855-5B7B-4142-BAC3-F912FD249EF3}"/>
              </a:ext>
            </a:extLst>
          </p:cNvPr>
          <p:cNvSpPr>
            <a:spLocks noGrp="1"/>
          </p:cNvSpPr>
          <p:nvPr>
            <p:ph type="title"/>
          </p:nvPr>
        </p:nvSpPr>
        <p:spPr/>
        <p:txBody>
          <a:bodyPr/>
          <a:lstStyle/>
          <a:p>
            <a:r>
              <a:rPr lang="fr-FR" dirty="0"/>
              <a:t>En gros</a:t>
            </a:r>
          </a:p>
        </p:txBody>
      </p:sp>
      <p:sp>
        <p:nvSpPr>
          <p:cNvPr id="3" name="Espace réservé du contenu 2">
            <a:extLst>
              <a:ext uri="{FF2B5EF4-FFF2-40B4-BE49-F238E27FC236}">
                <a16:creationId xmlns:a16="http://schemas.microsoft.com/office/drawing/2014/main" id="{465602FE-63BE-444C-A397-E83786973DCE}"/>
              </a:ext>
            </a:extLst>
          </p:cNvPr>
          <p:cNvSpPr>
            <a:spLocks noGrp="1"/>
          </p:cNvSpPr>
          <p:nvPr>
            <p:ph idx="1"/>
          </p:nvPr>
        </p:nvSpPr>
        <p:spPr/>
        <p:txBody>
          <a:bodyPr/>
          <a:lstStyle/>
          <a:p>
            <a:r>
              <a:rPr lang="fr-FR" dirty="0"/>
              <a:t>Nous avons un ancêtre commun</a:t>
            </a:r>
          </a:p>
          <a:p>
            <a:r>
              <a:rPr lang="fr-FR" dirty="0"/>
              <a:t>Celui a muté – évolué créant de nouveau individus (lignées)</a:t>
            </a:r>
          </a:p>
          <a:p>
            <a:r>
              <a:rPr lang="fr-FR" dirty="0"/>
              <a:t>Certains ont survécus</a:t>
            </a:r>
          </a:p>
          <a:p>
            <a:r>
              <a:rPr lang="fr-FR" dirty="0"/>
              <a:t>Beaucoup ont disparus</a:t>
            </a:r>
          </a:p>
          <a:p>
            <a:r>
              <a:rPr lang="fr-FR" dirty="0"/>
              <a:t>Certaines lignée étaient interfécondes</a:t>
            </a:r>
          </a:p>
          <a:p>
            <a:r>
              <a:rPr lang="fr-FR" dirty="0"/>
              <a:t>Il ne reste plus qu’une race au monde : </a:t>
            </a:r>
            <a:br>
              <a:rPr lang="fr-FR" dirty="0"/>
            </a:br>
            <a:r>
              <a:rPr lang="fr-FR" dirty="0"/>
              <a:t>Homo sapiens </a:t>
            </a:r>
            <a:r>
              <a:rPr lang="fr-FR" dirty="0" err="1"/>
              <a:t>sapiens</a:t>
            </a:r>
            <a:r>
              <a:rPr lang="fr-FR" dirty="0"/>
              <a:t> (mais pas de race pure)</a:t>
            </a:r>
          </a:p>
        </p:txBody>
      </p:sp>
    </p:spTree>
    <p:extLst>
      <p:ext uri="{BB962C8B-B14F-4D97-AF65-F5344CB8AC3E}">
        <p14:creationId xmlns:p14="http://schemas.microsoft.com/office/powerpoint/2010/main" val="2794365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E25402-DEA2-46D2-9744-B521E686F577}"/>
              </a:ext>
            </a:extLst>
          </p:cNvPr>
          <p:cNvSpPr>
            <a:spLocks noGrp="1"/>
          </p:cNvSpPr>
          <p:nvPr>
            <p:ph type="title"/>
          </p:nvPr>
        </p:nvSpPr>
        <p:spPr/>
        <p:txBody>
          <a:bodyPr/>
          <a:lstStyle/>
          <a:p>
            <a:r>
              <a:rPr lang="fr-FR" dirty="0"/>
              <a:t>La nourriture fait l’homme</a:t>
            </a:r>
          </a:p>
        </p:txBody>
      </p:sp>
      <p:sp>
        <p:nvSpPr>
          <p:cNvPr id="3" name="Espace réservé du contenu 2">
            <a:extLst>
              <a:ext uri="{FF2B5EF4-FFF2-40B4-BE49-F238E27FC236}">
                <a16:creationId xmlns:a16="http://schemas.microsoft.com/office/drawing/2014/main" id="{C215A2C3-EF11-4977-B7E4-552397117DD2}"/>
              </a:ext>
            </a:extLst>
          </p:cNvPr>
          <p:cNvSpPr>
            <a:spLocks noGrp="1"/>
          </p:cNvSpPr>
          <p:nvPr>
            <p:ph idx="1"/>
          </p:nvPr>
        </p:nvSpPr>
        <p:spPr/>
        <p:txBody>
          <a:bodyPr/>
          <a:lstStyle/>
          <a:p>
            <a:r>
              <a:rPr lang="fr-FR" dirty="0"/>
              <a:t>Le changement de nourriture de végétarien pur à consommateur  de viande à créé la lignée Homo</a:t>
            </a:r>
          </a:p>
          <a:p>
            <a:r>
              <a:rPr lang="fr-FR" dirty="0"/>
              <a:t>La digestion de la viande nécessite moins de sang autour des intestins ce qui a permis au cerveau de se développer </a:t>
            </a:r>
          </a:p>
        </p:txBody>
      </p:sp>
    </p:spTree>
    <p:extLst>
      <p:ext uri="{BB962C8B-B14F-4D97-AF65-F5344CB8AC3E}">
        <p14:creationId xmlns:p14="http://schemas.microsoft.com/office/powerpoint/2010/main" val="1363779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C08BA5-8EE8-46BF-BE3D-9CD294D5EC64}"/>
              </a:ext>
            </a:extLst>
          </p:cNvPr>
          <p:cNvSpPr>
            <a:spLocks noGrp="1"/>
          </p:cNvSpPr>
          <p:nvPr>
            <p:ph type="title"/>
          </p:nvPr>
        </p:nvSpPr>
        <p:spPr/>
        <p:txBody>
          <a:bodyPr/>
          <a:lstStyle/>
          <a:p>
            <a:r>
              <a:rPr lang="fr-FR" dirty="0"/>
              <a:t>Histoire de l’évolution du vivant</a:t>
            </a:r>
          </a:p>
        </p:txBody>
      </p:sp>
      <p:sp>
        <p:nvSpPr>
          <p:cNvPr id="3" name="Espace réservé du contenu 2">
            <a:extLst>
              <a:ext uri="{FF2B5EF4-FFF2-40B4-BE49-F238E27FC236}">
                <a16:creationId xmlns:a16="http://schemas.microsoft.com/office/drawing/2014/main" id="{9A5B1E1D-B1A9-4888-B523-95B2DCB5C62B}"/>
              </a:ext>
            </a:extLst>
          </p:cNvPr>
          <p:cNvSpPr>
            <a:spLocks noGrp="1"/>
          </p:cNvSpPr>
          <p:nvPr>
            <p:ph idx="1"/>
          </p:nvPr>
        </p:nvSpPr>
        <p:spPr>
          <a:xfrm>
            <a:off x="1631504" y="1600201"/>
            <a:ext cx="9036496" cy="4525963"/>
          </a:xfrm>
        </p:spPr>
        <p:txBody>
          <a:bodyPr>
            <a:normAutofit fontScale="92500" lnSpcReduction="20000"/>
          </a:bodyPr>
          <a:lstStyle/>
          <a:p>
            <a:r>
              <a:rPr lang="fr-FR" dirty="0"/>
              <a:t>La vie est apparue dans l’eau ( -3,5 à -3,8 Milliards d’années Ma)</a:t>
            </a:r>
          </a:p>
          <a:p>
            <a:r>
              <a:rPr lang="fr-FR" dirty="0"/>
              <a:t>Premiers organismes multi cellulaires (-2,2 Ma)</a:t>
            </a:r>
          </a:p>
          <a:p>
            <a:r>
              <a:rPr lang="fr-FR" dirty="0"/>
              <a:t>Apparition de la sexualité ( -1,5Ma)</a:t>
            </a:r>
          </a:p>
          <a:p>
            <a:r>
              <a:rPr lang="fr-FR" dirty="0"/>
              <a:t>Apparition des Chordés (-500 millions d’années ma)</a:t>
            </a:r>
          </a:p>
          <a:p>
            <a:r>
              <a:rPr lang="fr-FR" dirty="0"/>
              <a:t>Apparition des plantes (-480 ma)</a:t>
            </a:r>
          </a:p>
          <a:p>
            <a:r>
              <a:rPr lang="fr-FR" dirty="0"/>
              <a:t>Apparitions des insectes (-400ma)</a:t>
            </a:r>
          </a:p>
          <a:p>
            <a:r>
              <a:rPr lang="fr-FR" dirty="0"/>
              <a:t>Apparition des mammifères ( -220ma)</a:t>
            </a:r>
          </a:p>
          <a:p>
            <a:r>
              <a:rPr lang="fr-FR" dirty="0"/>
              <a:t>Premiers hominidés (-7ma)</a:t>
            </a:r>
          </a:p>
          <a:p>
            <a:r>
              <a:rPr lang="fr-FR" dirty="0"/>
              <a:t>Premiers homo sapiens (300 000 ans)</a:t>
            </a:r>
          </a:p>
        </p:txBody>
      </p:sp>
    </p:spTree>
    <p:extLst>
      <p:ext uri="{BB962C8B-B14F-4D97-AF65-F5344CB8AC3E}">
        <p14:creationId xmlns:p14="http://schemas.microsoft.com/office/powerpoint/2010/main" val="3921744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C08BA5-8EE8-46BF-BE3D-9CD294D5EC64}"/>
              </a:ext>
            </a:extLst>
          </p:cNvPr>
          <p:cNvSpPr>
            <a:spLocks noGrp="1"/>
          </p:cNvSpPr>
          <p:nvPr>
            <p:ph type="title"/>
          </p:nvPr>
        </p:nvSpPr>
        <p:spPr/>
        <p:txBody>
          <a:bodyPr/>
          <a:lstStyle/>
          <a:p>
            <a:r>
              <a:rPr lang="fr-FR" dirty="0"/>
              <a:t>Histoire de l’évolution du vivant</a:t>
            </a:r>
          </a:p>
        </p:txBody>
      </p:sp>
      <p:sp>
        <p:nvSpPr>
          <p:cNvPr id="3" name="Espace réservé du contenu 2">
            <a:extLst>
              <a:ext uri="{FF2B5EF4-FFF2-40B4-BE49-F238E27FC236}">
                <a16:creationId xmlns:a16="http://schemas.microsoft.com/office/drawing/2014/main" id="{9A5B1E1D-B1A9-4888-B523-95B2DCB5C62B}"/>
              </a:ext>
            </a:extLst>
          </p:cNvPr>
          <p:cNvSpPr>
            <a:spLocks noGrp="1"/>
          </p:cNvSpPr>
          <p:nvPr>
            <p:ph idx="1"/>
          </p:nvPr>
        </p:nvSpPr>
        <p:spPr>
          <a:xfrm>
            <a:off x="1631504" y="1600201"/>
            <a:ext cx="9036496" cy="4525963"/>
          </a:xfrm>
        </p:spPr>
        <p:txBody>
          <a:bodyPr>
            <a:normAutofit/>
          </a:bodyPr>
          <a:lstStyle/>
          <a:p>
            <a:r>
              <a:rPr lang="fr-FR" dirty="0"/>
              <a:t>Apparition des dinosaures ( -230ma)</a:t>
            </a:r>
          </a:p>
          <a:p>
            <a:r>
              <a:rPr lang="fr-FR" dirty="0"/>
              <a:t>Apparition des mammifères ( -220ma)</a:t>
            </a:r>
          </a:p>
          <a:p>
            <a:r>
              <a:rPr lang="fr-FR" dirty="0"/>
              <a:t>Apparition des oiseaux (-150ma)</a:t>
            </a:r>
          </a:p>
          <a:p>
            <a:r>
              <a:rPr lang="fr-FR" dirty="0"/>
              <a:t>Apparition des plantes à fleurs (-135 ma)</a:t>
            </a:r>
          </a:p>
          <a:p>
            <a:r>
              <a:rPr lang="fr-FR" dirty="0"/>
              <a:t>Disparition des dinosaures (-65ma)</a:t>
            </a:r>
          </a:p>
          <a:p>
            <a:r>
              <a:rPr lang="fr-FR" dirty="0"/>
              <a:t>Apparition des abeilles (-55ma)</a:t>
            </a:r>
          </a:p>
          <a:p>
            <a:r>
              <a:rPr lang="fr-FR" dirty="0"/>
              <a:t>Premiers homo sapiens (300 000 ans)</a:t>
            </a:r>
          </a:p>
        </p:txBody>
      </p:sp>
    </p:spTree>
    <p:extLst>
      <p:ext uri="{BB962C8B-B14F-4D97-AF65-F5344CB8AC3E}">
        <p14:creationId xmlns:p14="http://schemas.microsoft.com/office/powerpoint/2010/main" val="3854945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E2F5F1-E05C-43A9-B4FD-86455407F410}"/>
              </a:ext>
            </a:extLst>
          </p:cNvPr>
          <p:cNvSpPr>
            <a:spLocks noGrp="1"/>
          </p:cNvSpPr>
          <p:nvPr>
            <p:ph type="title"/>
          </p:nvPr>
        </p:nvSpPr>
        <p:spPr/>
        <p:txBody>
          <a:bodyPr/>
          <a:lstStyle/>
          <a:p>
            <a:r>
              <a:rPr lang="fr-FR" dirty="0"/>
              <a:t>Apparition de l’apiculture</a:t>
            </a:r>
          </a:p>
        </p:txBody>
      </p:sp>
      <p:sp>
        <p:nvSpPr>
          <p:cNvPr id="3" name="Espace réservé du contenu 2">
            <a:extLst>
              <a:ext uri="{FF2B5EF4-FFF2-40B4-BE49-F238E27FC236}">
                <a16:creationId xmlns:a16="http://schemas.microsoft.com/office/drawing/2014/main" id="{79188987-B212-42D9-B631-E54603C48281}"/>
              </a:ext>
            </a:extLst>
          </p:cNvPr>
          <p:cNvSpPr>
            <a:spLocks noGrp="1"/>
          </p:cNvSpPr>
          <p:nvPr>
            <p:ph idx="1"/>
          </p:nvPr>
        </p:nvSpPr>
        <p:spPr/>
        <p:txBody>
          <a:bodyPr/>
          <a:lstStyle/>
          <a:p>
            <a:r>
              <a:rPr lang="fr-FR" dirty="0"/>
              <a:t>Apparition des abeilles (-55ma)</a:t>
            </a:r>
          </a:p>
          <a:p>
            <a:r>
              <a:rPr lang="fr-FR" dirty="0"/>
              <a:t>Premiers homo sapiens (-300 000 ans)</a:t>
            </a:r>
          </a:p>
          <a:p>
            <a:r>
              <a:rPr lang="fr-FR" dirty="0"/>
              <a:t>Début de l’agriculture (-10 000 ans)</a:t>
            </a:r>
          </a:p>
          <a:p>
            <a:r>
              <a:rPr lang="fr-FR" dirty="0"/>
              <a:t>Début de l’apiculture (-4500 ans)</a:t>
            </a:r>
          </a:p>
          <a:p>
            <a:r>
              <a:rPr lang="fr-FR" dirty="0"/>
              <a:t>Début de la ruche à cadres (-100ans)</a:t>
            </a:r>
          </a:p>
        </p:txBody>
      </p:sp>
    </p:spTree>
    <p:extLst>
      <p:ext uri="{BB962C8B-B14F-4D97-AF65-F5344CB8AC3E}">
        <p14:creationId xmlns:p14="http://schemas.microsoft.com/office/powerpoint/2010/main" val="455086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3AD59-2EED-4791-8499-8B7D58916418}"/>
              </a:ext>
            </a:extLst>
          </p:cNvPr>
          <p:cNvSpPr>
            <a:spLocks noGrp="1"/>
          </p:cNvSpPr>
          <p:nvPr>
            <p:ph type="title"/>
          </p:nvPr>
        </p:nvSpPr>
        <p:spPr/>
        <p:txBody>
          <a:bodyPr/>
          <a:lstStyle/>
          <a:p>
            <a:r>
              <a:rPr lang="fr-FR" dirty="0"/>
              <a:t>Evolution de l’abeille</a:t>
            </a:r>
          </a:p>
        </p:txBody>
      </p:sp>
      <p:sp>
        <p:nvSpPr>
          <p:cNvPr id="3" name="Espace réservé du contenu 2">
            <a:extLst>
              <a:ext uri="{FF2B5EF4-FFF2-40B4-BE49-F238E27FC236}">
                <a16:creationId xmlns:a16="http://schemas.microsoft.com/office/drawing/2014/main" id="{E316148B-F79C-4BE6-B176-0B2A1758490D}"/>
              </a:ext>
            </a:extLst>
          </p:cNvPr>
          <p:cNvSpPr>
            <a:spLocks noGrp="1"/>
          </p:cNvSpPr>
          <p:nvPr>
            <p:ph idx="1"/>
          </p:nvPr>
        </p:nvSpPr>
        <p:spPr/>
        <p:txBody>
          <a:bodyPr/>
          <a:lstStyle/>
          <a:p>
            <a:r>
              <a:rPr lang="fr-FR" dirty="0"/>
              <a:t>Les insectes sont issus de crustacés qui sont sortis de l’eau</a:t>
            </a:r>
          </a:p>
          <a:p>
            <a:r>
              <a:rPr lang="fr-FR" dirty="0"/>
              <a:t>Ils étaient carnivores</a:t>
            </a:r>
          </a:p>
          <a:p>
            <a:r>
              <a:rPr lang="fr-FR" dirty="0"/>
              <a:t>Les guêpes sont apparues avant les abeilles</a:t>
            </a:r>
          </a:p>
          <a:p>
            <a:r>
              <a:rPr lang="fr-FR" dirty="0"/>
              <a:t>On peut supposer que l’abeille est une évolution d’une lignée de guêpes</a:t>
            </a:r>
          </a:p>
        </p:txBody>
      </p:sp>
    </p:spTree>
    <p:extLst>
      <p:ext uri="{BB962C8B-B14F-4D97-AF65-F5344CB8AC3E}">
        <p14:creationId xmlns:p14="http://schemas.microsoft.com/office/powerpoint/2010/main" val="261638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E25402-DEA2-46D2-9744-B521E686F577}"/>
              </a:ext>
            </a:extLst>
          </p:cNvPr>
          <p:cNvSpPr>
            <a:spLocks noGrp="1"/>
          </p:cNvSpPr>
          <p:nvPr>
            <p:ph type="title"/>
          </p:nvPr>
        </p:nvSpPr>
        <p:spPr/>
        <p:txBody>
          <a:bodyPr/>
          <a:lstStyle/>
          <a:p>
            <a:r>
              <a:rPr lang="fr-FR" dirty="0"/>
              <a:t>La nourriture fait l’abeille</a:t>
            </a:r>
          </a:p>
        </p:txBody>
      </p:sp>
      <p:sp>
        <p:nvSpPr>
          <p:cNvPr id="3" name="Espace réservé du contenu 2">
            <a:extLst>
              <a:ext uri="{FF2B5EF4-FFF2-40B4-BE49-F238E27FC236}">
                <a16:creationId xmlns:a16="http://schemas.microsoft.com/office/drawing/2014/main" id="{C215A2C3-EF11-4977-B7E4-552397117DD2}"/>
              </a:ext>
            </a:extLst>
          </p:cNvPr>
          <p:cNvSpPr>
            <a:spLocks noGrp="1"/>
          </p:cNvSpPr>
          <p:nvPr>
            <p:ph idx="1"/>
          </p:nvPr>
        </p:nvSpPr>
        <p:spPr/>
        <p:txBody>
          <a:bodyPr/>
          <a:lstStyle/>
          <a:p>
            <a:r>
              <a:rPr lang="fr-FR" dirty="0"/>
              <a:t>Le changement de régime alimentaire de carnivore à végétarien à donné naissance à de nouveaux insectes : les butineurs.</a:t>
            </a:r>
          </a:p>
          <a:p>
            <a:r>
              <a:rPr lang="fr-FR" dirty="0"/>
              <a:t>Rappel : La sexualité est plus ancienne que le plantes à fleurs</a:t>
            </a:r>
          </a:p>
          <a:p>
            <a:r>
              <a:rPr lang="fr-FR" dirty="0"/>
              <a:t>Le transport du pollen se faisait par le vent</a:t>
            </a:r>
          </a:p>
          <a:p>
            <a:r>
              <a:rPr lang="fr-FR" dirty="0"/>
              <a:t>Avec les insectes butineurs il se fait par les insectes</a:t>
            </a:r>
          </a:p>
        </p:txBody>
      </p:sp>
    </p:spTree>
    <p:extLst>
      <p:ext uri="{BB962C8B-B14F-4D97-AF65-F5344CB8AC3E}">
        <p14:creationId xmlns:p14="http://schemas.microsoft.com/office/powerpoint/2010/main" val="3560743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D19AF5-22B0-423B-BFA7-AAE934C6A5A7}"/>
              </a:ext>
            </a:extLst>
          </p:cNvPr>
          <p:cNvSpPr>
            <a:spLocks noGrp="1"/>
          </p:cNvSpPr>
          <p:nvPr>
            <p:ph type="title"/>
          </p:nvPr>
        </p:nvSpPr>
        <p:spPr/>
        <p:txBody>
          <a:bodyPr/>
          <a:lstStyle/>
          <a:p>
            <a:r>
              <a:rPr lang="fr-FR" dirty="0"/>
              <a:t>Stratégie des plantes à fleurs</a:t>
            </a:r>
          </a:p>
        </p:txBody>
      </p:sp>
      <p:sp>
        <p:nvSpPr>
          <p:cNvPr id="3" name="Espace réservé du contenu 2">
            <a:extLst>
              <a:ext uri="{FF2B5EF4-FFF2-40B4-BE49-F238E27FC236}">
                <a16:creationId xmlns:a16="http://schemas.microsoft.com/office/drawing/2014/main" id="{3136EB76-CF81-4FB5-9BF7-F7A8ED2F3116}"/>
              </a:ext>
            </a:extLst>
          </p:cNvPr>
          <p:cNvSpPr>
            <a:spLocks noGrp="1"/>
          </p:cNvSpPr>
          <p:nvPr>
            <p:ph idx="1"/>
          </p:nvPr>
        </p:nvSpPr>
        <p:spPr/>
        <p:txBody>
          <a:bodyPr/>
          <a:lstStyle/>
          <a:p>
            <a:r>
              <a:rPr lang="fr-FR" dirty="0"/>
              <a:t>Pour attirer l’insecte qui va transporter le pollen jusqu’au pistil les plantes doivent se rendre attractive pour les insectes,</a:t>
            </a:r>
          </a:p>
          <a:p>
            <a:r>
              <a:rPr lang="fr-FR" dirty="0"/>
              <a:t>Apparition du nectar au fond des fleurs</a:t>
            </a:r>
          </a:p>
        </p:txBody>
      </p:sp>
    </p:spTree>
    <p:extLst>
      <p:ext uri="{BB962C8B-B14F-4D97-AF65-F5344CB8AC3E}">
        <p14:creationId xmlns:p14="http://schemas.microsoft.com/office/powerpoint/2010/main" val="361374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2209800" y="-171400"/>
            <a:ext cx="7772400" cy="1470025"/>
          </a:xfrm>
        </p:spPr>
        <p:txBody>
          <a:bodyPr/>
          <a:lstStyle/>
          <a:p>
            <a:r>
              <a:rPr lang="fr-FR" dirty="0"/>
              <a:t>La pollinisation </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9736" y="1292275"/>
            <a:ext cx="5205051" cy="4722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0552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fleur</a:t>
            </a: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72716" y="1340768"/>
            <a:ext cx="8846568" cy="3846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8256240" y="5299776"/>
            <a:ext cx="2664296" cy="523220"/>
          </a:xfrm>
          <a:prstGeom prst="rect">
            <a:avLst/>
          </a:prstGeom>
          <a:noFill/>
        </p:spPr>
        <p:txBody>
          <a:bodyPr wrap="square" rtlCol="0">
            <a:spAutoFit/>
          </a:bodyPr>
          <a:lstStyle/>
          <a:p>
            <a:r>
              <a:rPr lang="fr-FR" sz="2800" dirty="0"/>
              <a:t>Organe femelle </a:t>
            </a:r>
          </a:p>
        </p:txBody>
      </p:sp>
      <p:sp>
        <p:nvSpPr>
          <p:cNvPr id="5" name="ZoneTexte 4"/>
          <p:cNvSpPr txBox="1"/>
          <p:nvPr/>
        </p:nvSpPr>
        <p:spPr>
          <a:xfrm>
            <a:off x="1487488" y="5299776"/>
            <a:ext cx="2304256" cy="523220"/>
          </a:xfrm>
          <a:prstGeom prst="rect">
            <a:avLst/>
          </a:prstGeom>
          <a:noFill/>
        </p:spPr>
        <p:txBody>
          <a:bodyPr wrap="square" rtlCol="0">
            <a:spAutoFit/>
          </a:bodyPr>
          <a:lstStyle/>
          <a:p>
            <a:r>
              <a:rPr lang="fr-FR" sz="2800" dirty="0"/>
              <a:t>Organe mâle </a:t>
            </a:r>
          </a:p>
        </p:txBody>
      </p:sp>
    </p:spTree>
    <p:extLst>
      <p:ext uri="{BB962C8B-B14F-4D97-AF65-F5344CB8AC3E}">
        <p14:creationId xmlns:p14="http://schemas.microsoft.com/office/powerpoint/2010/main" val="4010542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1384" y="-128515"/>
            <a:ext cx="10972800" cy="1143000"/>
          </a:xfrm>
        </p:spPr>
        <p:txBody>
          <a:bodyPr>
            <a:normAutofit/>
          </a:bodyPr>
          <a:lstStyle/>
          <a:p>
            <a:r>
              <a:rPr lang="fr-FR" dirty="0"/>
              <a:t>Liens qui unissent la plante et son pollinisateur </a:t>
            </a:r>
          </a:p>
        </p:txBody>
      </p:sp>
      <p:sp>
        <p:nvSpPr>
          <p:cNvPr id="3" name="Espace réservé du contenu 2"/>
          <p:cNvSpPr>
            <a:spLocks noGrp="1"/>
          </p:cNvSpPr>
          <p:nvPr>
            <p:ph idx="1"/>
          </p:nvPr>
        </p:nvSpPr>
        <p:spPr/>
        <p:txBody>
          <a:bodyPr/>
          <a:lstStyle/>
          <a:p>
            <a:endParaRPr lang="fr-FR"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680" y="1014485"/>
            <a:ext cx="5760640" cy="5226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1434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927648" y="116632"/>
            <a:ext cx="6336704" cy="1162050"/>
          </a:xfrm>
        </p:spPr>
        <p:txBody>
          <a:bodyPr>
            <a:normAutofit/>
          </a:bodyPr>
          <a:lstStyle/>
          <a:p>
            <a:r>
              <a:rPr lang="fr-FR" sz="2800" b="1" dirty="0">
                <a:solidFill>
                  <a:schemeClr val="accent4"/>
                </a:solidFill>
                <a:latin typeface="Arial" pitchFamily="34" charset="0"/>
                <a:cs typeface="Arial" pitchFamily="34" charset="0"/>
              </a:rPr>
              <a:t> </a:t>
            </a:r>
            <a:r>
              <a:rPr lang="fr-FR" sz="2800" b="1" dirty="0">
                <a:solidFill>
                  <a:schemeClr val="accent1">
                    <a:lumMod val="25000"/>
                  </a:schemeClr>
                </a:solidFill>
                <a:latin typeface="Arial" pitchFamily="34" charset="0"/>
                <a:cs typeface="Arial" pitchFamily="34" charset="0"/>
              </a:rPr>
              <a:t>Intérêt de la pollinisation </a:t>
            </a:r>
            <a:endParaRPr lang="fr-FR" sz="2800" b="1" dirty="0">
              <a:solidFill>
                <a:schemeClr val="accent1">
                  <a:lumMod val="25000"/>
                </a:schemeClr>
              </a:solidFill>
            </a:endParaRPr>
          </a:p>
        </p:txBody>
      </p:sp>
      <p:pic>
        <p:nvPicPr>
          <p:cNvPr id="4098"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966392" y="1196752"/>
            <a:ext cx="8259216" cy="468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6163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chemeClr val="accent1">
                    <a:lumMod val="25000"/>
                  </a:schemeClr>
                </a:solidFill>
                <a:latin typeface="Arial" pitchFamily="34" charset="0"/>
                <a:cs typeface="Arial" pitchFamily="34" charset="0"/>
              </a:rPr>
              <a:t>  Intérêt de la pollinisation </a:t>
            </a:r>
            <a:endParaRPr lang="fr-FR" dirty="0">
              <a:solidFill>
                <a:schemeClr val="accent1">
                  <a:lumMod val="25000"/>
                </a:schemeClr>
              </a:solidFill>
            </a:endParaRP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882960" y="1878761"/>
            <a:ext cx="4426080" cy="396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087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711624" y="1340769"/>
            <a:ext cx="7194376" cy="4496485"/>
          </a:xfrm>
          <a:prstGeom prst="rect">
            <a:avLst/>
          </a:prstGeom>
        </p:spPr>
      </p:pic>
      <p:sp>
        <p:nvSpPr>
          <p:cNvPr id="5" name="ZoneTexte 4"/>
          <p:cNvSpPr txBox="1"/>
          <p:nvPr/>
        </p:nvSpPr>
        <p:spPr>
          <a:xfrm>
            <a:off x="155340" y="251305"/>
            <a:ext cx="11881320" cy="769441"/>
          </a:xfrm>
          <a:prstGeom prst="rect">
            <a:avLst/>
          </a:prstGeom>
          <a:noFill/>
        </p:spPr>
        <p:txBody>
          <a:bodyPr wrap="square" rtlCol="0">
            <a:spAutoFit/>
          </a:bodyPr>
          <a:lstStyle/>
          <a:p>
            <a:pPr algn="ctr"/>
            <a:r>
              <a:rPr lang="fr-FR" sz="4400" b="1" dirty="0"/>
              <a:t>Facteurs de déclenchement du butinage </a:t>
            </a:r>
          </a:p>
        </p:txBody>
      </p:sp>
    </p:spTree>
    <p:extLst>
      <p:ext uri="{BB962C8B-B14F-4D97-AF65-F5344CB8AC3E}">
        <p14:creationId xmlns:p14="http://schemas.microsoft.com/office/powerpoint/2010/main" val="3051828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2726103" y="1199858"/>
            <a:ext cx="2304256" cy="108012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Fleur</a:t>
            </a:r>
          </a:p>
        </p:txBody>
      </p:sp>
      <p:sp>
        <p:nvSpPr>
          <p:cNvPr id="5" name="Ellipse 4"/>
          <p:cNvSpPr/>
          <p:nvPr/>
        </p:nvSpPr>
        <p:spPr>
          <a:xfrm>
            <a:off x="8396726" y="4437112"/>
            <a:ext cx="2304256" cy="144016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aei</a:t>
            </a:r>
            <a:endParaRPr lang="fr-FR" dirty="0"/>
          </a:p>
        </p:txBody>
      </p:sp>
      <p:cxnSp>
        <p:nvCxnSpPr>
          <p:cNvPr id="20" name="Connecteur en angle 19"/>
          <p:cNvCxnSpPr/>
          <p:nvPr/>
        </p:nvCxnSpPr>
        <p:spPr>
          <a:xfrm rot="5400000" flipH="1" flipV="1">
            <a:off x="8760296" y="4005064"/>
            <a:ext cx="144016" cy="127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Forme libre 33"/>
          <p:cNvSpPr/>
          <p:nvPr/>
        </p:nvSpPr>
        <p:spPr>
          <a:xfrm>
            <a:off x="6179127" y="166254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Flèche vers le bas 45"/>
          <p:cNvSpPr/>
          <p:nvPr/>
        </p:nvSpPr>
        <p:spPr>
          <a:xfrm>
            <a:off x="4282368" y="2247868"/>
            <a:ext cx="272806" cy="3045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Flèche vers le bas 49"/>
          <p:cNvSpPr/>
          <p:nvPr/>
        </p:nvSpPr>
        <p:spPr>
          <a:xfrm>
            <a:off x="4680519" y="2051970"/>
            <a:ext cx="259610" cy="348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Flèche vers le haut 51"/>
          <p:cNvSpPr/>
          <p:nvPr/>
        </p:nvSpPr>
        <p:spPr>
          <a:xfrm>
            <a:off x="3222853" y="748146"/>
            <a:ext cx="157216" cy="52061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Flèche vers le haut 54"/>
          <p:cNvSpPr/>
          <p:nvPr/>
        </p:nvSpPr>
        <p:spPr>
          <a:xfrm>
            <a:off x="3668101" y="748146"/>
            <a:ext cx="144016" cy="3884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Flèche vers le haut 55"/>
          <p:cNvSpPr/>
          <p:nvPr/>
        </p:nvSpPr>
        <p:spPr>
          <a:xfrm>
            <a:off x="4074604" y="748145"/>
            <a:ext cx="149188" cy="3884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Flèche courbée vers le haut 62"/>
          <p:cNvSpPr/>
          <p:nvPr/>
        </p:nvSpPr>
        <p:spPr>
          <a:xfrm rot="2301095" flipH="1" flipV="1">
            <a:off x="3228169" y="1589600"/>
            <a:ext cx="6739172" cy="105434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6" name="Flèche droite 65"/>
          <p:cNvSpPr/>
          <p:nvPr/>
        </p:nvSpPr>
        <p:spPr>
          <a:xfrm rot="2437072">
            <a:off x="4223045" y="3528936"/>
            <a:ext cx="4183390" cy="4109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ZoneTexte 66"/>
          <p:cNvSpPr txBox="1"/>
          <p:nvPr/>
        </p:nvSpPr>
        <p:spPr>
          <a:xfrm>
            <a:off x="8756766" y="5013176"/>
            <a:ext cx="1641796" cy="707886"/>
          </a:xfrm>
          <a:prstGeom prst="rect">
            <a:avLst/>
          </a:prstGeom>
          <a:noFill/>
        </p:spPr>
        <p:txBody>
          <a:bodyPr wrap="none" rtlCol="0">
            <a:spAutoFit/>
          </a:bodyPr>
          <a:lstStyle/>
          <a:p>
            <a:r>
              <a:rPr lang="fr-FR" sz="4000" b="1" dirty="0"/>
              <a:t>Essaim</a:t>
            </a:r>
          </a:p>
        </p:txBody>
      </p:sp>
      <p:sp>
        <p:nvSpPr>
          <p:cNvPr id="68" name="ZoneTexte 67"/>
          <p:cNvSpPr txBox="1"/>
          <p:nvPr/>
        </p:nvSpPr>
        <p:spPr>
          <a:xfrm>
            <a:off x="3129725" y="1507262"/>
            <a:ext cx="1298561" cy="584775"/>
          </a:xfrm>
          <a:prstGeom prst="rect">
            <a:avLst/>
          </a:prstGeom>
          <a:noFill/>
        </p:spPr>
        <p:txBody>
          <a:bodyPr wrap="none" rtlCol="0">
            <a:spAutoFit/>
          </a:bodyPr>
          <a:lstStyle/>
          <a:p>
            <a:r>
              <a:rPr lang="fr-FR" sz="3200" b="1" dirty="0"/>
              <a:t>Fleurs </a:t>
            </a:r>
          </a:p>
        </p:txBody>
      </p:sp>
      <p:sp>
        <p:nvSpPr>
          <p:cNvPr id="69" name="ZoneTexte 68"/>
          <p:cNvSpPr txBox="1"/>
          <p:nvPr/>
        </p:nvSpPr>
        <p:spPr>
          <a:xfrm>
            <a:off x="6456041" y="1136607"/>
            <a:ext cx="2172967" cy="400110"/>
          </a:xfrm>
          <a:prstGeom prst="rect">
            <a:avLst/>
          </a:prstGeom>
          <a:noFill/>
        </p:spPr>
        <p:txBody>
          <a:bodyPr wrap="none" rtlCol="0">
            <a:spAutoFit/>
          </a:bodyPr>
          <a:lstStyle/>
          <a:p>
            <a:r>
              <a:rPr lang="fr-FR" sz="2000" b="1" dirty="0"/>
              <a:t>Olfaction et vision </a:t>
            </a:r>
          </a:p>
        </p:txBody>
      </p:sp>
      <p:sp>
        <p:nvSpPr>
          <p:cNvPr id="70" name="ZoneTexte 69"/>
          <p:cNvSpPr txBox="1"/>
          <p:nvPr/>
        </p:nvSpPr>
        <p:spPr>
          <a:xfrm>
            <a:off x="6023992" y="748147"/>
            <a:ext cx="2893100" cy="461665"/>
          </a:xfrm>
          <a:prstGeom prst="rect">
            <a:avLst/>
          </a:prstGeom>
          <a:noFill/>
        </p:spPr>
        <p:txBody>
          <a:bodyPr wrap="none" rtlCol="0">
            <a:spAutoFit/>
          </a:bodyPr>
          <a:lstStyle/>
          <a:p>
            <a:r>
              <a:rPr lang="fr-FR" sz="2400" b="1" dirty="0"/>
              <a:t>Attraction à distance </a:t>
            </a:r>
          </a:p>
        </p:txBody>
      </p:sp>
      <p:sp>
        <p:nvSpPr>
          <p:cNvPr id="71" name="ZoneTexte 70"/>
          <p:cNvSpPr txBox="1"/>
          <p:nvPr/>
        </p:nvSpPr>
        <p:spPr>
          <a:xfrm>
            <a:off x="5807969" y="2852936"/>
            <a:ext cx="2251257" cy="400110"/>
          </a:xfrm>
          <a:prstGeom prst="rect">
            <a:avLst/>
          </a:prstGeom>
          <a:noFill/>
        </p:spPr>
        <p:txBody>
          <a:bodyPr wrap="none" rtlCol="0">
            <a:spAutoFit/>
          </a:bodyPr>
          <a:lstStyle/>
          <a:p>
            <a:r>
              <a:rPr lang="fr-FR" sz="2000" b="1" dirty="0"/>
              <a:t>Prise de nourriture </a:t>
            </a:r>
          </a:p>
        </p:txBody>
      </p:sp>
      <p:sp>
        <p:nvSpPr>
          <p:cNvPr id="72" name="ZoneTexte 71"/>
          <p:cNvSpPr txBox="1"/>
          <p:nvPr/>
        </p:nvSpPr>
        <p:spPr>
          <a:xfrm>
            <a:off x="2229162" y="4926360"/>
            <a:ext cx="1845442" cy="461665"/>
          </a:xfrm>
          <a:prstGeom prst="rect">
            <a:avLst/>
          </a:prstGeom>
          <a:noFill/>
        </p:spPr>
        <p:txBody>
          <a:bodyPr wrap="none" rtlCol="0">
            <a:spAutoFit/>
          </a:bodyPr>
          <a:lstStyle/>
          <a:p>
            <a:r>
              <a:rPr lang="fr-FR" sz="2400" b="1" dirty="0"/>
              <a:t>Recrutement</a:t>
            </a:r>
          </a:p>
        </p:txBody>
      </p:sp>
      <p:sp>
        <p:nvSpPr>
          <p:cNvPr id="73" name="ZoneTexte 72"/>
          <p:cNvSpPr txBox="1"/>
          <p:nvPr/>
        </p:nvSpPr>
        <p:spPr>
          <a:xfrm>
            <a:off x="1603158" y="359124"/>
            <a:ext cx="2471446" cy="400110"/>
          </a:xfrm>
          <a:prstGeom prst="rect">
            <a:avLst/>
          </a:prstGeom>
          <a:noFill/>
        </p:spPr>
        <p:txBody>
          <a:bodyPr wrap="none" rtlCol="0">
            <a:spAutoFit/>
          </a:bodyPr>
          <a:lstStyle/>
          <a:p>
            <a:r>
              <a:rPr lang="fr-FR" sz="2000" b="1" dirty="0"/>
              <a:t>Couleur forme odeur </a:t>
            </a:r>
          </a:p>
        </p:txBody>
      </p:sp>
      <p:sp>
        <p:nvSpPr>
          <p:cNvPr id="74" name="ZoneTexte 73"/>
          <p:cNvSpPr txBox="1"/>
          <p:nvPr/>
        </p:nvSpPr>
        <p:spPr>
          <a:xfrm>
            <a:off x="4420730" y="2626167"/>
            <a:ext cx="853119" cy="400110"/>
          </a:xfrm>
          <a:prstGeom prst="rect">
            <a:avLst/>
          </a:prstGeom>
          <a:noFill/>
        </p:spPr>
        <p:txBody>
          <a:bodyPr wrap="none" rtlCol="0">
            <a:spAutoFit/>
          </a:bodyPr>
          <a:lstStyle/>
          <a:p>
            <a:r>
              <a:rPr lang="fr-FR" sz="2000" b="1" dirty="0"/>
              <a:t>pollen</a:t>
            </a:r>
          </a:p>
        </p:txBody>
      </p:sp>
      <p:sp>
        <p:nvSpPr>
          <p:cNvPr id="75" name="ZoneTexte 74"/>
          <p:cNvSpPr txBox="1"/>
          <p:nvPr/>
        </p:nvSpPr>
        <p:spPr>
          <a:xfrm>
            <a:off x="5119119" y="2253766"/>
            <a:ext cx="893899" cy="400110"/>
          </a:xfrm>
          <a:prstGeom prst="rect">
            <a:avLst/>
          </a:prstGeom>
          <a:noFill/>
        </p:spPr>
        <p:txBody>
          <a:bodyPr wrap="none" rtlCol="0">
            <a:spAutoFit/>
          </a:bodyPr>
          <a:lstStyle/>
          <a:p>
            <a:r>
              <a:rPr lang="fr-FR" sz="2000" b="1" dirty="0"/>
              <a:t>Nectar</a:t>
            </a:r>
          </a:p>
        </p:txBody>
      </p:sp>
      <p:sp>
        <p:nvSpPr>
          <p:cNvPr id="76" name="Flèche vers le bas 75"/>
          <p:cNvSpPr/>
          <p:nvPr/>
        </p:nvSpPr>
        <p:spPr>
          <a:xfrm>
            <a:off x="3503713" y="2400147"/>
            <a:ext cx="236397" cy="3461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ZoneTexte 76"/>
          <p:cNvSpPr txBox="1"/>
          <p:nvPr/>
        </p:nvSpPr>
        <p:spPr>
          <a:xfrm>
            <a:off x="3644198" y="2746517"/>
            <a:ext cx="1050352" cy="400110"/>
          </a:xfrm>
          <a:prstGeom prst="rect">
            <a:avLst/>
          </a:prstGeom>
          <a:noFill/>
        </p:spPr>
        <p:txBody>
          <a:bodyPr wrap="none" rtlCol="0">
            <a:spAutoFit/>
          </a:bodyPr>
          <a:lstStyle/>
          <a:p>
            <a:r>
              <a:rPr lang="fr-FR" sz="2000" b="1" dirty="0"/>
              <a:t>Propolis</a:t>
            </a:r>
          </a:p>
        </p:txBody>
      </p:sp>
      <p:sp>
        <p:nvSpPr>
          <p:cNvPr id="78" name="ZoneTexte 77"/>
          <p:cNvSpPr txBox="1"/>
          <p:nvPr/>
        </p:nvSpPr>
        <p:spPr>
          <a:xfrm>
            <a:off x="8900382" y="5775648"/>
            <a:ext cx="1544590" cy="1015663"/>
          </a:xfrm>
          <a:prstGeom prst="rect">
            <a:avLst/>
          </a:prstGeom>
          <a:noFill/>
        </p:spPr>
        <p:txBody>
          <a:bodyPr wrap="none" rtlCol="0">
            <a:spAutoFit/>
          </a:bodyPr>
          <a:lstStyle/>
          <a:p>
            <a:r>
              <a:rPr lang="fr-FR" sz="2000" b="1" dirty="0"/>
              <a:t>Danse </a:t>
            </a:r>
          </a:p>
          <a:p>
            <a:r>
              <a:rPr lang="fr-FR" sz="2000" b="1" dirty="0"/>
              <a:t>Phéromone </a:t>
            </a:r>
          </a:p>
          <a:p>
            <a:r>
              <a:rPr lang="fr-FR" sz="2000" b="1" dirty="0"/>
              <a:t>Trophallaxie </a:t>
            </a:r>
          </a:p>
        </p:txBody>
      </p:sp>
      <p:sp>
        <p:nvSpPr>
          <p:cNvPr id="79" name="Accolade ouvrante 78"/>
          <p:cNvSpPr/>
          <p:nvPr/>
        </p:nvSpPr>
        <p:spPr>
          <a:xfrm>
            <a:off x="8328249" y="5775648"/>
            <a:ext cx="129156" cy="101566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0" name="ZoneTexte 79"/>
          <p:cNvSpPr txBox="1"/>
          <p:nvPr/>
        </p:nvSpPr>
        <p:spPr>
          <a:xfrm>
            <a:off x="6776794" y="5877272"/>
            <a:ext cx="1979973" cy="677108"/>
          </a:xfrm>
          <a:prstGeom prst="rect">
            <a:avLst/>
          </a:prstGeom>
          <a:noFill/>
        </p:spPr>
        <p:txBody>
          <a:bodyPr wrap="square" rtlCol="0">
            <a:spAutoFit/>
          </a:bodyPr>
          <a:lstStyle/>
          <a:p>
            <a:r>
              <a:rPr lang="fr-FR" dirty="0"/>
              <a:t>            </a:t>
            </a:r>
            <a:r>
              <a:rPr lang="fr-FR" sz="2000" b="1" dirty="0"/>
              <a:t>Communication</a:t>
            </a:r>
          </a:p>
        </p:txBody>
      </p:sp>
      <p:sp>
        <p:nvSpPr>
          <p:cNvPr id="84" name="Flèche courbée vers le bas 83"/>
          <p:cNvSpPr/>
          <p:nvPr/>
        </p:nvSpPr>
        <p:spPr>
          <a:xfrm rot="12918093">
            <a:off x="1832667" y="3829381"/>
            <a:ext cx="6819251" cy="127315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42234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6" grpId="0" animBg="1"/>
      <p:bldP spid="50" grpId="0" animBg="1"/>
      <p:bldP spid="52" grpId="0" animBg="1"/>
      <p:bldP spid="55" grpId="0" animBg="1"/>
      <p:bldP spid="56" grpId="0" animBg="1"/>
      <p:bldP spid="63" grpId="0" animBg="1"/>
      <p:bldP spid="66" grpId="0" animBg="1"/>
      <p:bldP spid="67" grpId="0"/>
      <p:bldP spid="68" grpId="0"/>
      <p:bldP spid="69" grpId="0"/>
      <p:bldP spid="70" grpId="0"/>
      <p:bldP spid="71" grpId="0"/>
      <p:bldP spid="72" grpId="0"/>
      <p:bldP spid="73" grpId="0"/>
      <p:bldP spid="74" grpId="0"/>
      <p:bldP spid="75" grpId="0"/>
      <p:bldP spid="76" grpId="0" animBg="1"/>
      <p:bldP spid="77" grpId="0"/>
      <p:bldP spid="78" grpId="0"/>
      <p:bldP spid="79" grpId="0" animBg="1"/>
      <p:bldP spid="80" grpId="0"/>
      <p:bldP spid="8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BA404D-ACC0-4D16-B918-017A10BF2687}"/>
              </a:ext>
            </a:extLst>
          </p:cNvPr>
          <p:cNvSpPr>
            <a:spLocks noGrp="1"/>
          </p:cNvSpPr>
          <p:nvPr>
            <p:ph type="ctrTitle"/>
          </p:nvPr>
        </p:nvSpPr>
        <p:spPr/>
        <p:txBody>
          <a:bodyPr/>
          <a:lstStyle/>
          <a:p>
            <a:r>
              <a:rPr lang="fr-FR" dirty="0">
                <a:hlinkClick r:id="rId2" action="ppaction://hlinkpres?slideindex=5&amp;slidetitle=Présentation PowerPoint"/>
              </a:rPr>
              <a:t>Retour au menu général</a:t>
            </a:r>
            <a:endParaRPr lang="fr-FR" dirty="0"/>
          </a:p>
        </p:txBody>
      </p:sp>
      <p:sp>
        <p:nvSpPr>
          <p:cNvPr id="3" name="Sous-titre 2">
            <a:extLst>
              <a:ext uri="{FF2B5EF4-FFF2-40B4-BE49-F238E27FC236}">
                <a16:creationId xmlns:a16="http://schemas.microsoft.com/office/drawing/2014/main" id="{83A6D449-D012-498B-A165-8B24254672A1}"/>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18617245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7984</TotalTime>
  <Words>1237</Words>
  <Application>Microsoft Office PowerPoint</Application>
  <PresentationFormat>Grand écran</PresentationFormat>
  <Paragraphs>161</Paragraphs>
  <Slides>19</Slides>
  <Notes>7</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Arial</vt:lpstr>
      <vt:lpstr>Calibri</vt:lpstr>
      <vt:lpstr>Times New Roman</vt:lpstr>
      <vt:lpstr>Thème Office</vt:lpstr>
      <vt:lpstr> Une histoire de l’évolution et récolte du nectar</vt:lpstr>
      <vt:lpstr>L’évolution de l’homme</vt:lpstr>
      <vt:lpstr>C’est même plus compliqué encore</vt:lpstr>
      <vt:lpstr>En gros</vt:lpstr>
      <vt:lpstr>La nourriture fait l’homme</vt:lpstr>
      <vt:lpstr>Histoire de l’évolution du vivant</vt:lpstr>
      <vt:lpstr>Histoire de l’évolution du vivant</vt:lpstr>
      <vt:lpstr>Apparition de l’apiculture</vt:lpstr>
      <vt:lpstr>Evolution de l’abeille</vt:lpstr>
      <vt:lpstr>La nourriture fait l’abeille</vt:lpstr>
      <vt:lpstr>Stratégie des plantes à fleurs</vt:lpstr>
      <vt:lpstr>La pollinisation </vt:lpstr>
      <vt:lpstr>La fleur</vt:lpstr>
      <vt:lpstr>Liens qui unissent la plante et son pollinisateur </vt:lpstr>
      <vt:lpstr> Intérêt de la pollinisation </vt:lpstr>
      <vt:lpstr>  Intérêt de la pollinisation </vt:lpstr>
      <vt:lpstr>Présentation PowerPoint</vt:lpstr>
      <vt:lpstr>Présentation PowerPoint</vt:lpstr>
      <vt:lpstr>Retour au menu général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pollinisation</dc:title>
  <dc:creator>Michèle Corvée</dc:creator>
  <cp:lastModifiedBy>Gérard Corvée</cp:lastModifiedBy>
  <cp:revision>67</cp:revision>
  <dcterms:created xsi:type="dcterms:W3CDTF">2015-09-22T07:18:56Z</dcterms:created>
  <dcterms:modified xsi:type="dcterms:W3CDTF">2020-12-28T12:31:00Z</dcterms:modified>
</cp:coreProperties>
</file>