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2"/>
  </p:notesMasterIdLst>
  <p:sldIdLst>
    <p:sldId id="284" r:id="rId2"/>
    <p:sldId id="285" r:id="rId3"/>
    <p:sldId id="257" r:id="rId4"/>
    <p:sldId id="260" r:id="rId5"/>
    <p:sldId id="261" r:id="rId6"/>
    <p:sldId id="262" r:id="rId7"/>
    <p:sldId id="256" r:id="rId8"/>
    <p:sldId id="286" r:id="rId9"/>
    <p:sldId id="265" r:id="rId10"/>
    <p:sldId id="263" r:id="rId11"/>
    <p:sldId id="266" r:id="rId12"/>
    <p:sldId id="264" r:id="rId13"/>
    <p:sldId id="268" r:id="rId14"/>
    <p:sldId id="267" r:id="rId15"/>
    <p:sldId id="270" r:id="rId16"/>
    <p:sldId id="269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81" r:id="rId25"/>
    <p:sldId id="278" r:id="rId26"/>
    <p:sldId id="279" r:id="rId27"/>
    <p:sldId id="280" r:id="rId28"/>
    <p:sldId id="282" r:id="rId29"/>
    <p:sldId id="283" r:id="rId30"/>
    <p:sldId id="287" r:id="rId31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78731" autoAdjust="0"/>
  </p:normalViewPr>
  <p:slideViewPr>
    <p:cSldViewPr>
      <p:cViewPr varScale="1">
        <p:scale>
          <a:sx n="114" d="100"/>
          <a:sy n="114" d="100"/>
        </p:scale>
        <p:origin x="414" y="8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>
      <p:cViewPr varScale="1">
        <p:scale>
          <a:sx n="87" d="100"/>
          <a:sy n="87" d="100"/>
        </p:scale>
        <p:origin x="3840" y="66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 dirty="0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A1A7E48-A39E-44E5-AE81-9C51BB422127}" type="datetimeFigureOut">
              <a:rPr lang="fr-FR" smtClean="0"/>
              <a:t>28/12/2020</a:t>
            </a:fld>
            <a:endParaRPr lang="fr-FR" dirty="0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 dirty="0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 dirty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2398B27-BDE9-4DFA-B151-954787E7DE97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31337804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>
          <a:xfrm>
            <a:off x="685800" y="4400550"/>
            <a:ext cx="5486400" cy="4635946"/>
          </a:xfrm>
        </p:spPr>
        <p:txBody>
          <a:bodyPr/>
          <a:lstStyle/>
          <a:p>
            <a:r>
              <a:rPr lang="fr-FR" sz="1800" dirty="0"/>
              <a:t>Bâtonnet blanc de </a:t>
            </a:r>
            <a:r>
              <a:rPr lang="fr-FR" sz="1800" b="1" dirty="0">
                <a:solidFill>
                  <a:srgbClr val="FF0000"/>
                </a:solidFill>
              </a:rPr>
              <a:t>1,5 mm de longueur </a:t>
            </a:r>
            <a:r>
              <a:rPr lang="fr-FR" sz="1800" dirty="0"/>
              <a:t>: 1 seul par cellule et au milieu </a:t>
            </a:r>
          </a:p>
          <a:p>
            <a:r>
              <a:rPr lang="fr-FR" sz="1800" dirty="0"/>
              <a:t>Au départ </a:t>
            </a:r>
            <a:r>
              <a:rPr lang="fr-FR" sz="1800" b="1" dirty="0">
                <a:solidFill>
                  <a:srgbClr val="FF0000"/>
                </a:solidFill>
              </a:rPr>
              <a:t>tout droit </a:t>
            </a:r>
            <a:r>
              <a:rPr lang="fr-FR" sz="1800" dirty="0"/>
              <a:t>puis se penche pour terminer couché au fond de la cellule </a:t>
            </a:r>
          </a:p>
          <a:p>
            <a:r>
              <a:rPr lang="fr-FR" sz="1800" b="1" dirty="0">
                <a:solidFill>
                  <a:srgbClr val="FF0000"/>
                </a:solidFill>
              </a:rPr>
              <a:t>Beigne dans de la gelée royale</a:t>
            </a:r>
            <a:r>
              <a:rPr lang="fr-FR" sz="1800" dirty="0"/>
              <a:t> </a:t>
            </a:r>
          </a:p>
          <a:p>
            <a:r>
              <a:rPr lang="fr-FR" sz="1800" b="1" dirty="0">
                <a:solidFill>
                  <a:srgbClr val="FF0000"/>
                </a:solidFill>
              </a:rPr>
              <a:t>Œuf fécondé: œuf + spermatozoïde </a:t>
            </a:r>
          </a:p>
          <a:p>
            <a:r>
              <a:rPr lang="fr-FR" sz="1800" b="1" dirty="0">
                <a:solidFill>
                  <a:srgbClr val="FF0000"/>
                </a:solidFill>
              </a:rPr>
              <a:t>Non fécondé : ovule </a:t>
            </a:r>
            <a:r>
              <a:rPr lang="fr-FR" sz="1800" dirty="0"/>
              <a:t>= </a:t>
            </a:r>
            <a:r>
              <a:rPr lang="fr-FR" sz="1800" b="1" dirty="0" err="1">
                <a:solidFill>
                  <a:srgbClr val="FF0000"/>
                </a:solidFill>
              </a:rPr>
              <a:t>parthénogènése</a:t>
            </a:r>
            <a:r>
              <a:rPr lang="fr-FR" sz="1800" b="1" dirty="0">
                <a:solidFill>
                  <a:srgbClr val="FF0000"/>
                </a:solidFill>
              </a:rPr>
              <a:t> ( </a:t>
            </a:r>
            <a:r>
              <a:rPr lang="fr-FR" sz="1800" dirty="0"/>
              <a:t>pour les faux bourdons) </a:t>
            </a:r>
          </a:p>
          <a:p>
            <a:r>
              <a:rPr lang="fr-FR" sz="1800" dirty="0"/>
              <a:t>Les deux éclosent : 3 jours </a:t>
            </a:r>
          </a:p>
          <a:p>
            <a:r>
              <a:rPr lang="fr-FR" sz="1800" dirty="0"/>
              <a:t>Œufs pondus par la reine qu’elle colle par sa partie effilée au fond de l’alvéole </a:t>
            </a:r>
          </a:p>
          <a:p>
            <a:r>
              <a:rPr lang="fr-FR" sz="1800" dirty="0"/>
              <a:t>Fécondé au moment de son passage devant la </a:t>
            </a:r>
            <a:r>
              <a:rPr lang="fr-FR" sz="1800" b="1" dirty="0" err="1">
                <a:solidFill>
                  <a:srgbClr val="FF0000"/>
                </a:solidFill>
              </a:rPr>
              <a:t>spermathèque</a:t>
            </a:r>
            <a:r>
              <a:rPr lang="fr-FR" sz="1800" b="1" dirty="0">
                <a:solidFill>
                  <a:srgbClr val="FF0000"/>
                </a:solidFill>
              </a:rPr>
              <a:t> </a:t>
            </a:r>
          </a:p>
          <a:p>
            <a:r>
              <a:rPr lang="fr-FR" sz="1800" dirty="0"/>
              <a:t>A l’extrémité la plus grosse </a:t>
            </a:r>
            <a:r>
              <a:rPr lang="fr-FR" sz="1800" b="1" dirty="0">
                <a:solidFill>
                  <a:srgbClr val="FF0000"/>
                </a:solidFill>
              </a:rPr>
              <a:t>présence d’un orifice</a:t>
            </a:r>
            <a:r>
              <a:rPr lang="fr-FR" sz="1800" dirty="0"/>
              <a:t> qui laisse passer la semence que la reine déposera en fonction du choix fait </a:t>
            </a: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2398B27-BDE9-4DFA-B151-954787E7DE97}" type="slidenum">
              <a:rPr lang="fr-FR" smtClean="0"/>
              <a:t>3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0326493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>
          <a:xfrm>
            <a:off x="685800" y="4229100"/>
            <a:ext cx="5486400" cy="4743450"/>
          </a:xfrm>
        </p:spPr>
        <p:txBody>
          <a:bodyPr/>
          <a:lstStyle/>
          <a:p>
            <a:r>
              <a:rPr lang="fr-FR" sz="1400" b="1" dirty="0">
                <a:solidFill>
                  <a:srgbClr val="FF0000"/>
                </a:solidFill>
              </a:rPr>
              <a:t>Le 4 </a:t>
            </a:r>
            <a:r>
              <a:rPr lang="fr-FR" sz="1400" b="1" dirty="0" err="1">
                <a:solidFill>
                  <a:srgbClr val="FF0000"/>
                </a:solidFill>
              </a:rPr>
              <a:t>ème</a:t>
            </a:r>
            <a:r>
              <a:rPr lang="fr-FR" sz="1400" b="1" dirty="0">
                <a:solidFill>
                  <a:srgbClr val="FF0000"/>
                </a:solidFill>
              </a:rPr>
              <a:t> jour </a:t>
            </a:r>
            <a:r>
              <a:rPr lang="fr-FR" sz="1400" dirty="0"/>
              <a:t>la larve sort de l’œuf </a:t>
            </a:r>
          </a:p>
          <a:p>
            <a:r>
              <a:rPr lang="fr-FR" sz="1400" dirty="0"/>
              <a:t>Au départ couchée dans une gouttelette de gelée royale – elle se courbe et dès le </a:t>
            </a:r>
          </a:p>
          <a:p>
            <a:r>
              <a:rPr lang="fr-FR" sz="1400" b="1" dirty="0">
                <a:solidFill>
                  <a:srgbClr val="FF0000"/>
                </a:solidFill>
              </a:rPr>
              <a:t>3 </a:t>
            </a:r>
            <a:r>
              <a:rPr lang="fr-FR" sz="1400" b="1" dirty="0" err="1">
                <a:solidFill>
                  <a:srgbClr val="FF0000"/>
                </a:solidFill>
              </a:rPr>
              <a:t>ème</a:t>
            </a:r>
            <a:r>
              <a:rPr lang="fr-FR" sz="1400" b="1" dirty="0">
                <a:solidFill>
                  <a:srgbClr val="FF0000"/>
                </a:solidFill>
              </a:rPr>
              <a:t> jour </a:t>
            </a:r>
            <a:r>
              <a:rPr lang="fr-FR" sz="1400" dirty="0"/>
              <a:t>les extrémités se rejoignent en forme de croissant </a:t>
            </a:r>
          </a:p>
          <a:p>
            <a:endParaRPr lang="fr-FR" sz="1400" dirty="0"/>
          </a:p>
          <a:p>
            <a:r>
              <a:rPr lang="fr-FR" sz="1400" dirty="0"/>
              <a:t>Très sensible aux rayons du soleil ( visite !) </a:t>
            </a:r>
          </a:p>
          <a:p>
            <a:endParaRPr lang="fr-FR" sz="1400" dirty="0"/>
          </a:p>
          <a:p>
            <a:r>
              <a:rPr lang="fr-FR" sz="1400" b="1" dirty="0">
                <a:solidFill>
                  <a:srgbClr val="FF0000"/>
                </a:solidFill>
              </a:rPr>
              <a:t>Une hormone de croissance </a:t>
            </a:r>
            <a:r>
              <a:rPr lang="fr-FR" sz="1400" dirty="0"/>
              <a:t>permet à la larve de grandir </a:t>
            </a:r>
          </a:p>
          <a:p>
            <a:r>
              <a:rPr lang="fr-FR" sz="1400" dirty="0"/>
              <a:t>Les 2 premiers jours de vie toutes les larves reçoivent de la gelée royale – au </a:t>
            </a:r>
            <a:r>
              <a:rPr lang="fr-FR" sz="1400" b="1" dirty="0">
                <a:solidFill>
                  <a:srgbClr val="FF0000"/>
                </a:solidFill>
              </a:rPr>
              <a:t>3 </a:t>
            </a:r>
            <a:r>
              <a:rPr lang="fr-FR" sz="1400" b="1" dirty="0" err="1">
                <a:solidFill>
                  <a:srgbClr val="FF0000"/>
                </a:solidFill>
              </a:rPr>
              <a:t>ème</a:t>
            </a:r>
            <a:r>
              <a:rPr lang="fr-FR" sz="1400" b="1" dirty="0">
                <a:solidFill>
                  <a:srgbClr val="FF0000"/>
                </a:solidFill>
              </a:rPr>
              <a:t> jour l’aliment spécifique </a:t>
            </a:r>
            <a:r>
              <a:rPr lang="fr-FR" sz="1400" dirty="0"/>
              <a:t>va différencier l’évolution de la larve ( caste et temps larvaire correspondant) </a:t>
            </a:r>
          </a:p>
          <a:p>
            <a:endParaRPr lang="fr-FR" sz="1400" dirty="0"/>
          </a:p>
          <a:p>
            <a:r>
              <a:rPr lang="fr-FR" sz="1400" b="1" dirty="0">
                <a:solidFill>
                  <a:srgbClr val="FF0000"/>
                </a:solidFill>
              </a:rPr>
              <a:t>La larve produit une phéromone </a:t>
            </a:r>
            <a:r>
              <a:rPr lang="fr-FR" sz="1400" dirty="0"/>
              <a:t>qui indique à l’abeille son âge et donc le type de nourriture (visite 10 à 100 fois par heure) </a:t>
            </a:r>
          </a:p>
          <a:p>
            <a:endParaRPr lang="fr-FR" sz="1400" dirty="0"/>
          </a:p>
          <a:p>
            <a:r>
              <a:rPr lang="fr-FR" sz="1400" dirty="0"/>
              <a:t>La larve consomme la nourriture et </a:t>
            </a:r>
            <a:r>
              <a:rPr lang="fr-FR" sz="1400" b="1" dirty="0">
                <a:solidFill>
                  <a:srgbClr val="FF0000"/>
                </a:solidFill>
              </a:rPr>
              <a:t>à la fin de son temps larvaire file un cocon de soie </a:t>
            </a:r>
          </a:p>
          <a:p>
            <a:endParaRPr lang="fr-FR" sz="1400" dirty="0"/>
          </a:p>
          <a:p>
            <a:r>
              <a:rPr lang="fr-FR" sz="1400" dirty="0"/>
              <a:t>Pendant toute son évolution </a:t>
            </a:r>
            <a:r>
              <a:rPr lang="fr-FR" sz="1400" b="1" dirty="0">
                <a:solidFill>
                  <a:srgbClr val="FF0000"/>
                </a:solidFill>
              </a:rPr>
              <a:t>elle retient ses excréments </a:t>
            </a:r>
            <a:r>
              <a:rPr lang="fr-FR" sz="1400" dirty="0"/>
              <a:t>ce qui permet de ne pas souiller la nourriture . Ceux-ci seront expulsés avant la transformation en nymphe </a:t>
            </a:r>
            <a:r>
              <a:rPr lang="fr-FR" sz="1400" b="1" dirty="0">
                <a:solidFill>
                  <a:srgbClr val="FF0000"/>
                </a:solidFill>
              </a:rPr>
              <a:t>( nymphose</a:t>
            </a:r>
            <a:r>
              <a:rPr lang="fr-FR" sz="1400" dirty="0"/>
              <a:t>) au moment du filage du cocon.</a:t>
            </a:r>
          </a:p>
          <a:p>
            <a:r>
              <a:rPr lang="fr-FR" sz="1400" dirty="0"/>
              <a:t>La nymphose est provoquée par une hormone de mue </a:t>
            </a:r>
          </a:p>
          <a:p>
            <a:r>
              <a:rPr lang="fr-FR" sz="1400" dirty="0"/>
              <a:t>La larve se retourne tête à la surface du rayon et émet une phéromone qui provoque l</a:t>
            </a:r>
            <a:r>
              <a:rPr lang="fr-FR" sz="1400" b="1" dirty="0">
                <a:solidFill>
                  <a:srgbClr val="FF0000"/>
                </a:solidFill>
              </a:rPr>
              <a:t>’</a:t>
            </a:r>
            <a:r>
              <a:rPr lang="fr-FR" sz="1400" b="1" dirty="0" err="1">
                <a:solidFill>
                  <a:srgbClr val="FF0000"/>
                </a:solidFill>
              </a:rPr>
              <a:t>operculation</a:t>
            </a:r>
            <a:r>
              <a:rPr lang="fr-FR" sz="1400" b="1" dirty="0">
                <a:solidFill>
                  <a:srgbClr val="FF0000"/>
                </a:solidFill>
              </a:rPr>
              <a:t> </a:t>
            </a:r>
            <a:r>
              <a:rPr lang="fr-FR" sz="1400" dirty="0"/>
              <a:t>de la cellule par les ouvrières qui recouvrent progressivement l’alvéole d’une plaque de cire poreuse : opercule ( non brillante ) </a:t>
            </a: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2398B27-BDE9-4DFA-B151-954787E7DE97}" type="slidenum">
              <a:rPr lang="fr-FR" smtClean="0"/>
              <a:t>4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93616843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>
          <a:xfrm>
            <a:off x="685800" y="468313"/>
            <a:ext cx="5486400" cy="3086100"/>
          </a:xfrm>
        </p:spPr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>
          <a:xfrm>
            <a:off x="685800" y="3923928"/>
            <a:ext cx="5486400" cy="4077072"/>
          </a:xfrm>
        </p:spPr>
        <p:txBody>
          <a:bodyPr/>
          <a:lstStyle/>
          <a:p>
            <a:r>
              <a:rPr lang="fr-FR" sz="2400" dirty="0"/>
              <a:t>Le lendemain de l’</a:t>
            </a:r>
            <a:r>
              <a:rPr lang="fr-FR" sz="2400" dirty="0" err="1"/>
              <a:t>operculation</a:t>
            </a:r>
            <a:r>
              <a:rPr lang="fr-FR" sz="2400" dirty="0"/>
              <a:t> la larve ne bouge plus </a:t>
            </a:r>
            <a:r>
              <a:rPr lang="fr-FR" sz="2400" b="1" dirty="0">
                <a:solidFill>
                  <a:srgbClr val="FF0000"/>
                </a:solidFill>
              </a:rPr>
              <a:t>et devient une nymphe </a:t>
            </a:r>
            <a:r>
              <a:rPr lang="fr-FR" sz="2400" dirty="0"/>
              <a:t>qui va se transformer en abeille complète</a:t>
            </a:r>
          </a:p>
          <a:p>
            <a:endParaRPr lang="fr-FR" sz="2400" dirty="0"/>
          </a:p>
          <a:p>
            <a:r>
              <a:rPr lang="fr-FR" sz="2400" dirty="0"/>
              <a:t>La température peut allonger ou raccourcir le temps de la métamorphose </a:t>
            </a:r>
          </a:p>
          <a:p>
            <a:endParaRPr lang="fr-FR" sz="2400" dirty="0"/>
          </a:p>
          <a:p>
            <a:r>
              <a:rPr lang="fr-FR" sz="2400" b="1" dirty="0">
                <a:solidFill>
                  <a:srgbClr val="FF0000"/>
                </a:solidFill>
              </a:rPr>
              <a:t>Le développement de l’abeille sera donc plus rapide au centre du couvain que sur les bords </a:t>
            </a:r>
          </a:p>
          <a:p>
            <a:endParaRPr lang="fr-FR" sz="2400" dirty="0"/>
          </a:p>
          <a:p>
            <a:endParaRPr lang="fr-FR" dirty="0"/>
          </a:p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2398B27-BDE9-4DFA-B151-954787E7DE97}" type="slidenum">
              <a:rPr lang="fr-FR" smtClean="0"/>
              <a:t>5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74496621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>
          <a:xfrm>
            <a:off x="685800" y="4400549"/>
            <a:ext cx="5486400" cy="4284663"/>
          </a:xfrm>
        </p:spPr>
        <p:txBody>
          <a:bodyPr/>
          <a:lstStyle/>
          <a:p>
            <a:r>
              <a:rPr lang="fr-FR" sz="2400" dirty="0"/>
              <a:t>Quand l’abeille est prête à sortir elle ronge l’opercule et sort : </a:t>
            </a:r>
            <a:r>
              <a:rPr lang="fr-FR" sz="2400" b="1" dirty="0">
                <a:solidFill>
                  <a:srgbClr val="FF0000"/>
                </a:solidFill>
              </a:rPr>
              <a:t>l’émergence  en insecte complet </a:t>
            </a:r>
          </a:p>
          <a:p>
            <a:endParaRPr lang="fr-FR" sz="2400" dirty="0"/>
          </a:p>
          <a:p>
            <a:r>
              <a:rPr lang="fr-FR" sz="2400" dirty="0"/>
              <a:t>Quelques jours après l’émergence les jeunes abeilles </a:t>
            </a:r>
            <a:r>
              <a:rPr lang="fr-FR" sz="2400" dirty="0">
                <a:solidFill>
                  <a:srgbClr val="FF0000"/>
                </a:solidFill>
              </a:rPr>
              <a:t>effectuent </a:t>
            </a:r>
            <a:r>
              <a:rPr lang="fr-FR" sz="2400" b="1" dirty="0">
                <a:solidFill>
                  <a:srgbClr val="FF0000"/>
                </a:solidFill>
              </a:rPr>
              <a:t>un vol d’orientation </a:t>
            </a:r>
            <a:r>
              <a:rPr lang="fr-FR" sz="2400" dirty="0"/>
              <a:t>devant la ruche </a:t>
            </a:r>
            <a:r>
              <a:rPr lang="fr-FR" sz="2400" b="1" dirty="0"/>
              <a:t>: vol stationnaire </a:t>
            </a:r>
            <a:r>
              <a:rPr lang="fr-FR" sz="2400" dirty="0"/>
              <a:t>face à la ruche </a:t>
            </a:r>
            <a:r>
              <a:rPr lang="fr-FR" sz="2400" dirty="0">
                <a:solidFill>
                  <a:srgbClr val="FF0000"/>
                </a:solidFill>
              </a:rPr>
              <a:t>c’est le soleil d’artifice </a:t>
            </a:r>
          </a:p>
          <a:p>
            <a:r>
              <a:rPr lang="fr-FR" sz="2400" dirty="0"/>
              <a:t>Cette sortie permet également à l’abeille </a:t>
            </a:r>
            <a:r>
              <a:rPr lang="fr-FR" sz="2400" b="1" dirty="0">
                <a:solidFill>
                  <a:srgbClr val="FF0000"/>
                </a:solidFill>
              </a:rPr>
              <a:t>d’aller déféquer </a:t>
            </a:r>
            <a:r>
              <a:rPr lang="fr-FR" sz="2400" dirty="0"/>
              <a:t>à l’extérieur de la ruche </a:t>
            </a: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2398B27-BDE9-4DFA-B151-954787E7DE97}" type="slidenum">
              <a:rPr lang="fr-FR" smtClean="0"/>
              <a:t>6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4856548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/>
              <a:t>Population de 20 000 à 50 000 individus Elles vivent en groupe</a:t>
            </a:r>
          </a:p>
          <a:p>
            <a:endParaRPr lang="fr-FR" dirty="0"/>
          </a:p>
          <a:p>
            <a:r>
              <a:rPr lang="fr-FR" dirty="0"/>
              <a:t> Il faut considérer un essaim comme une unité </a:t>
            </a:r>
          </a:p>
          <a:p>
            <a:endParaRPr lang="fr-FR" dirty="0"/>
          </a:p>
          <a:p>
            <a:r>
              <a:rPr lang="fr-FR" dirty="0"/>
              <a:t>Une abeille ne peut vivre seule : elles  sont interdépendantes </a:t>
            </a:r>
          </a:p>
          <a:p>
            <a:endParaRPr lang="fr-FR" dirty="0"/>
          </a:p>
          <a:p>
            <a:r>
              <a:rPr lang="fr-FR" dirty="0"/>
              <a:t>Evaluation1kg d’abeilles = 10 000 abeilles </a:t>
            </a:r>
          </a:p>
          <a:p>
            <a:endParaRPr lang="fr-FR" dirty="0"/>
          </a:p>
          <a:p>
            <a:r>
              <a:rPr lang="fr-FR" dirty="0"/>
              <a:t>Différentes castes : reine – ouvrières – faux bourdons </a:t>
            </a:r>
          </a:p>
          <a:p>
            <a:endParaRPr lang="fr-FR" dirty="0"/>
          </a:p>
          <a:p>
            <a:r>
              <a:rPr lang="fr-FR" dirty="0"/>
              <a:t>Ont des durées de vie différentes et des temps d’incubation différents ( qui fluctuent également en fonction de la météo et du moment de l’année: grande miellée ou pas ) </a:t>
            </a:r>
          </a:p>
          <a:p>
            <a:endParaRPr lang="fr-FR" dirty="0"/>
          </a:p>
          <a:p>
            <a:r>
              <a:rPr lang="fr-FR" dirty="0"/>
              <a:t>Mais quelque soit l’abeille toutes passent par 4 stades </a:t>
            </a:r>
          </a:p>
          <a:p>
            <a:r>
              <a:rPr lang="fr-FR" dirty="0"/>
              <a:t>Œuf </a:t>
            </a:r>
          </a:p>
          <a:p>
            <a:r>
              <a:rPr lang="fr-FR" dirty="0"/>
              <a:t>Larve </a:t>
            </a:r>
          </a:p>
          <a:p>
            <a:r>
              <a:rPr lang="fr-FR" dirty="0"/>
              <a:t>Nymphe </a:t>
            </a:r>
          </a:p>
          <a:p>
            <a:r>
              <a:rPr lang="fr-FR" dirty="0"/>
              <a:t>Insecte complet </a:t>
            </a:r>
          </a:p>
          <a:p>
            <a:r>
              <a:rPr lang="fr-FR" dirty="0"/>
              <a:t>Leur différence sera la conséquence de la fécondation ou non de l’ovule et de la composition de la nourriture </a:t>
            </a: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2398B27-BDE9-4DFA-B151-954787E7DE97}" type="slidenum">
              <a:rPr lang="fr-FR" smtClean="0"/>
              <a:t>7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25321730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>
          <a:xfrm>
            <a:off x="685800" y="4400550"/>
            <a:ext cx="5486400" cy="4419922"/>
          </a:xfrm>
        </p:spPr>
        <p:txBody>
          <a:bodyPr/>
          <a:lstStyle/>
          <a:p>
            <a:r>
              <a:rPr lang="fr-FR" sz="2400" dirty="0"/>
              <a:t>Durée de vie </a:t>
            </a:r>
            <a:r>
              <a:rPr lang="fr-FR" sz="2400" b="1" dirty="0">
                <a:solidFill>
                  <a:srgbClr val="FF0000"/>
                </a:solidFill>
              </a:rPr>
              <a:t>3 mois </a:t>
            </a:r>
            <a:r>
              <a:rPr lang="fr-FR" sz="2400" dirty="0"/>
              <a:t>mais certains peuvent passer l’hiver  souvent dans des colonies orphelines</a:t>
            </a:r>
          </a:p>
          <a:p>
            <a:endParaRPr lang="fr-FR" sz="2400" dirty="0"/>
          </a:p>
          <a:p>
            <a:r>
              <a:rPr lang="fr-FR" sz="2400" b="1" dirty="0">
                <a:solidFill>
                  <a:srgbClr val="FF0000"/>
                </a:solidFill>
              </a:rPr>
              <a:t>Ne sont pas fidèles à la ruche </a:t>
            </a:r>
            <a:r>
              <a:rPr lang="fr-FR" sz="2400" dirty="0"/>
              <a:t>peuvent ainsi parcourir de nombreux kms en allant de ruche en ruche </a:t>
            </a:r>
          </a:p>
          <a:p>
            <a:endParaRPr lang="fr-FR" sz="2400" dirty="0"/>
          </a:p>
          <a:p>
            <a:endParaRPr lang="fr-FR" sz="2400" dirty="0"/>
          </a:p>
          <a:p>
            <a:r>
              <a:rPr lang="fr-FR" sz="2400" dirty="0"/>
              <a:t>Ne sortent que si la température est </a:t>
            </a:r>
            <a:r>
              <a:rPr lang="fr-FR" sz="2400" b="1" dirty="0">
                <a:solidFill>
                  <a:srgbClr val="FF0000"/>
                </a:solidFill>
              </a:rPr>
              <a:t>supérieure à 19° et ne dépassent pas 38° </a:t>
            </a: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2398B27-BDE9-4DFA-B151-954787E7DE97}" type="slidenum">
              <a:rPr lang="fr-FR" smtClean="0"/>
              <a:t>9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200187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>
          <a:xfrm>
            <a:off x="685800" y="4400550"/>
            <a:ext cx="5486400" cy="4491930"/>
          </a:xfrm>
        </p:spPr>
        <p:txBody>
          <a:bodyPr/>
          <a:lstStyle/>
          <a:p>
            <a:r>
              <a:rPr lang="fr-FR" sz="1800" dirty="0"/>
              <a:t>Gros yeux contigus – grande taille 15 mm– forte pilosité </a:t>
            </a:r>
          </a:p>
          <a:p>
            <a:r>
              <a:rPr lang="fr-FR" sz="1800" dirty="0"/>
              <a:t>1500 à 2000 dans la ruche du printemps (fin avril) à l’automne ( fin aout) où ils sont chassés par les ouvrières </a:t>
            </a:r>
          </a:p>
          <a:p>
            <a:endParaRPr lang="fr-FR" sz="1800" dirty="0"/>
          </a:p>
          <a:p>
            <a:r>
              <a:rPr lang="fr-FR" sz="1800" b="1" dirty="0">
                <a:solidFill>
                  <a:srgbClr val="FF0000"/>
                </a:solidFill>
              </a:rPr>
              <a:t>Œufs non fécondés par la reine </a:t>
            </a:r>
            <a:r>
              <a:rPr lang="fr-FR" sz="1800" dirty="0"/>
              <a:t>: transmettent donc le capital génétique de leur mère ( </a:t>
            </a:r>
            <a:r>
              <a:rPr lang="fr-FR" sz="1800" b="1" dirty="0">
                <a:solidFill>
                  <a:srgbClr val="FF0000"/>
                </a:solidFill>
              </a:rPr>
              <a:t>parthénogénèse)</a:t>
            </a:r>
          </a:p>
          <a:p>
            <a:endParaRPr lang="fr-FR" sz="1800" dirty="0"/>
          </a:p>
          <a:p>
            <a:r>
              <a:rPr lang="fr-FR" sz="1800" dirty="0"/>
              <a:t>Peuvent aussi provenir </a:t>
            </a:r>
            <a:r>
              <a:rPr lang="fr-FR" sz="1800" b="1" dirty="0">
                <a:solidFill>
                  <a:srgbClr val="FF0000"/>
                </a:solidFill>
              </a:rPr>
              <a:t>d’un œuf produit par des abeilles </a:t>
            </a:r>
            <a:r>
              <a:rPr lang="fr-FR" sz="1800" dirty="0"/>
              <a:t>quand la ruche est orpheline ou non  mais dans ce cas ils sont plus petits car proviennent de cellules d’ouvrières ( même taille que les ouvrières ) </a:t>
            </a:r>
          </a:p>
          <a:p>
            <a:endParaRPr lang="fr-FR" sz="1800" dirty="0"/>
          </a:p>
          <a:p>
            <a:r>
              <a:rPr lang="fr-FR" sz="1800" b="1" dirty="0">
                <a:solidFill>
                  <a:srgbClr val="FF0000"/>
                </a:solidFill>
              </a:rPr>
              <a:t>Pas d’aiguillon </a:t>
            </a:r>
            <a:r>
              <a:rPr lang="fr-FR" sz="1800" dirty="0"/>
              <a:t>donc ne pique pas </a:t>
            </a:r>
          </a:p>
          <a:p>
            <a:endParaRPr lang="fr-FR" sz="1800" dirty="0"/>
          </a:p>
          <a:p>
            <a:r>
              <a:rPr lang="fr-FR" sz="1800" dirty="0"/>
              <a:t>Ne butinent pas langue trop courte – nourris par les abeilles </a:t>
            </a:r>
          </a:p>
          <a:p>
            <a:endParaRPr lang="fr-FR" sz="1800" dirty="0"/>
          </a:p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2398B27-BDE9-4DFA-B151-954787E7DE97}" type="slidenum">
              <a:rPr lang="fr-FR" smtClean="0"/>
              <a:t>10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9376220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sz="2400" dirty="0"/>
              <a:t>Œufs pondus dans des cellules de grande dimension  </a:t>
            </a:r>
            <a:r>
              <a:rPr lang="fr-FR" sz="2400" b="1" dirty="0">
                <a:solidFill>
                  <a:srgbClr val="FF0000"/>
                </a:solidFill>
              </a:rPr>
              <a:t>généralement partie extérieure des cadres </a:t>
            </a:r>
          </a:p>
          <a:p>
            <a:r>
              <a:rPr lang="fr-FR" sz="2400" dirty="0"/>
              <a:t>Opercules bombés </a:t>
            </a:r>
          </a:p>
          <a:p>
            <a:endParaRPr lang="fr-FR" sz="2400" dirty="0"/>
          </a:p>
          <a:p>
            <a:r>
              <a:rPr lang="fr-FR" sz="2400" dirty="0"/>
              <a:t>La larve est nourrie </a:t>
            </a:r>
            <a:r>
              <a:rPr lang="fr-FR" sz="2400" b="1" dirty="0">
                <a:solidFill>
                  <a:srgbClr val="FF0000"/>
                </a:solidFill>
              </a:rPr>
              <a:t>2 jours à la gelée royale puis au mélange mile nectar eau : pain d’abeille </a:t>
            </a:r>
          </a:p>
          <a:p>
            <a:endParaRPr lang="fr-FR" sz="2400" dirty="0"/>
          </a:p>
          <a:p>
            <a:endParaRPr lang="fr-FR" dirty="0"/>
          </a:p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2398B27-BDE9-4DFA-B151-954787E7DE97}" type="slidenum">
              <a:rPr lang="fr-FR" smtClean="0"/>
              <a:t>11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92809474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>
          <a:xfrm>
            <a:off x="685800" y="4400550"/>
            <a:ext cx="5486400" cy="4563938"/>
          </a:xfrm>
        </p:spPr>
        <p:txBody>
          <a:bodyPr/>
          <a:lstStyle/>
          <a:p>
            <a:r>
              <a:rPr lang="fr-FR" sz="2000" dirty="0"/>
              <a:t>Leur rôle est principalement lié </a:t>
            </a:r>
            <a:r>
              <a:rPr lang="fr-FR" sz="2000" b="1" dirty="0">
                <a:solidFill>
                  <a:srgbClr val="FF0000"/>
                </a:solidFill>
              </a:rPr>
              <a:t>à l’accouplement</a:t>
            </a:r>
            <a:r>
              <a:rPr lang="fr-FR" sz="2000" b="1" dirty="0"/>
              <a:t> </a:t>
            </a:r>
            <a:r>
              <a:rPr lang="fr-FR" sz="2000" dirty="0"/>
              <a:t>avec les reines: meurent après l’accouplement   </a:t>
            </a:r>
          </a:p>
          <a:p>
            <a:endParaRPr lang="fr-FR" sz="2000" dirty="0"/>
          </a:p>
          <a:p>
            <a:r>
              <a:rPr lang="fr-FR" sz="2000" dirty="0"/>
              <a:t>Qui se fait en plein vol </a:t>
            </a:r>
          </a:p>
          <a:p>
            <a:endParaRPr lang="fr-FR" sz="2000" dirty="0"/>
          </a:p>
          <a:p>
            <a:r>
              <a:rPr lang="fr-FR" sz="2000" b="1" dirty="0">
                <a:solidFill>
                  <a:srgbClr val="FF0000"/>
                </a:solidFill>
              </a:rPr>
              <a:t>Perçoive une reine à 4km de </a:t>
            </a:r>
            <a:r>
              <a:rPr lang="fr-FR" sz="2000" dirty="0"/>
              <a:t>distance peuvent accomplir de très long trajet pour aller dans sur une aire de fécondation </a:t>
            </a:r>
            <a:r>
              <a:rPr lang="fr-FR" sz="2000" b="1" dirty="0">
                <a:solidFill>
                  <a:srgbClr val="FF0000"/>
                </a:solidFill>
              </a:rPr>
              <a:t>ou zone de congrégation  </a:t>
            </a:r>
            <a:r>
              <a:rPr lang="fr-FR" sz="2000" dirty="0"/>
              <a:t>qui peuvent regrouper </a:t>
            </a:r>
          </a:p>
          <a:p>
            <a:r>
              <a:rPr lang="fr-FR" sz="2000" dirty="0"/>
              <a:t>25 000 mâles provenant de 200 ruches différentes </a:t>
            </a:r>
          </a:p>
          <a:p>
            <a:endParaRPr lang="fr-FR" sz="2000" dirty="0"/>
          </a:p>
          <a:p>
            <a:endParaRPr lang="fr-FR" sz="2000" dirty="0"/>
          </a:p>
          <a:p>
            <a:r>
              <a:rPr lang="fr-FR" sz="2000" dirty="0"/>
              <a:t>Peuvent jouer un </a:t>
            </a:r>
            <a:r>
              <a:rPr lang="fr-FR" sz="2000" b="1" dirty="0">
                <a:solidFill>
                  <a:srgbClr val="FF0000"/>
                </a:solidFill>
              </a:rPr>
              <a:t>rôle dans la régulation thermique </a:t>
            </a:r>
            <a:r>
              <a:rPr lang="fr-FR" sz="2000" dirty="0"/>
              <a:t>de la ruche  ( aide au transport du nectar pris aux ouvrières ?)</a:t>
            </a: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2398B27-BDE9-4DFA-B151-954787E7DE97}" type="slidenum">
              <a:rPr lang="fr-FR" smtClean="0"/>
              <a:t>12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9855520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sz="2400" dirty="0"/>
              <a:t>La vie de l’ouvrière comprend </a:t>
            </a:r>
            <a:r>
              <a:rPr lang="fr-FR" sz="2400" b="1" dirty="0">
                <a:solidFill>
                  <a:srgbClr val="FF0000"/>
                </a:solidFill>
              </a:rPr>
              <a:t>3 périodes </a:t>
            </a:r>
          </a:p>
          <a:p>
            <a:r>
              <a:rPr lang="fr-FR" sz="2400" dirty="0"/>
              <a:t>3 semaines de l’œuf à l’éclosion </a:t>
            </a:r>
          </a:p>
          <a:p>
            <a:r>
              <a:rPr lang="fr-FR" sz="2400" dirty="0"/>
              <a:t>3 semaines dans la ruche </a:t>
            </a:r>
          </a:p>
          <a:p>
            <a:r>
              <a:rPr lang="fr-FR" sz="2400" dirty="0"/>
              <a:t>2 à3 semaines en vol extérieur </a:t>
            </a:r>
          </a:p>
          <a:p>
            <a:endParaRPr lang="fr-FR" sz="2400" dirty="0"/>
          </a:p>
          <a:p>
            <a:pPr lvl="0"/>
            <a:r>
              <a:rPr lang="fr-FR" sz="2400" u="sng" dirty="0"/>
              <a:t>Durée de vie d’une ouvrière</a:t>
            </a:r>
            <a:endParaRPr lang="fr-FR" sz="2400" dirty="0"/>
          </a:p>
          <a:p>
            <a:pPr lvl="0"/>
            <a:r>
              <a:rPr lang="fr-FR" sz="2400" dirty="0"/>
              <a:t>Ouvrières d’été  </a:t>
            </a:r>
            <a:r>
              <a:rPr lang="fr-FR" sz="2400" b="1" dirty="0">
                <a:solidFill>
                  <a:srgbClr val="FF0000"/>
                </a:solidFill>
              </a:rPr>
              <a:t>30 à 40 jours</a:t>
            </a:r>
          </a:p>
          <a:p>
            <a:pPr lvl="0"/>
            <a:r>
              <a:rPr lang="fr-FR" sz="2400" dirty="0"/>
              <a:t>Les ouvrières d’hiver : plusieurs mois</a:t>
            </a:r>
          </a:p>
          <a:p>
            <a:pPr lvl="0"/>
            <a:r>
              <a:rPr lang="fr-FR" sz="2400" dirty="0"/>
              <a:t>Les ouvrières d’automne attendent les naissances printanières pour disparaitre </a:t>
            </a:r>
          </a:p>
          <a:p>
            <a:endParaRPr lang="fr-FR" sz="2400" b="1" dirty="0"/>
          </a:p>
          <a:p>
            <a:endParaRPr lang="fr-FR" sz="2400" b="1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2398B27-BDE9-4DFA-B151-954787E7DE97}" type="slidenum">
              <a:rPr lang="fr-FR" smtClean="0"/>
              <a:t>13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9973192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>
          <a:xfrm>
            <a:off x="476672" y="4400549"/>
            <a:ext cx="5695528" cy="4743451"/>
          </a:xfrm>
        </p:spPr>
        <p:txBody>
          <a:bodyPr/>
          <a:lstStyle/>
          <a:p>
            <a:r>
              <a:rPr lang="fr-FR" sz="2400" dirty="0">
                <a:solidFill>
                  <a:srgbClr val="FF0000"/>
                </a:solidFill>
              </a:rPr>
              <a:t>Œuf fécondé</a:t>
            </a:r>
            <a:r>
              <a:rPr lang="fr-FR" sz="2400" dirty="0"/>
              <a:t>: sœurs ou ½ </a:t>
            </a:r>
            <a:r>
              <a:rPr lang="fr-FR" sz="2400" dirty="0" err="1"/>
              <a:t>soeurs</a:t>
            </a:r>
            <a:endParaRPr lang="fr-FR" sz="2400" dirty="0"/>
          </a:p>
          <a:p>
            <a:r>
              <a:rPr lang="fr-FR" sz="2400" dirty="0"/>
              <a:t>Représentent 95 °</a:t>
            </a:r>
            <a:r>
              <a:rPr lang="fr-FR" sz="2400" dirty="0">
                <a:sym typeface="Wingdings" panose="05000000000000000000" pitchFamily="2" charset="2"/>
              </a:rPr>
              <a:t>/° des 30 à 50 000 individus de la colonie en pleine miellée(</a:t>
            </a:r>
            <a:r>
              <a:rPr lang="fr-FR" sz="2400" dirty="0"/>
              <a:t> 10 000 en hiver à 50 000 en pleine miellée)</a:t>
            </a:r>
          </a:p>
          <a:p>
            <a:r>
              <a:rPr lang="fr-FR" sz="2400" u="sng" dirty="0"/>
              <a:t>12 – 13 mm </a:t>
            </a:r>
          </a:p>
          <a:p>
            <a:r>
              <a:rPr lang="fr-FR" sz="2400" dirty="0"/>
              <a:t>ne pondent pas ( </a:t>
            </a:r>
            <a:r>
              <a:rPr lang="fr-FR" sz="2400" b="1" dirty="0">
                <a:solidFill>
                  <a:srgbClr val="FF0000"/>
                </a:solidFill>
              </a:rPr>
              <a:t>ovaires inhibés</a:t>
            </a:r>
            <a:r>
              <a:rPr lang="fr-FR" sz="2400" dirty="0"/>
              <a:t>) ( ou œuf non fécondé )</a:t>
            </a:r>
          </a:p>
          <a:p>
            <a:r>
              <a:rPr lang="fr-FR" sz="2400" b="1" dirty="0">
                <a:solidFill>
                  <a:srgbClr val="FF0000"/>
                </a:solidFill>
              </a:rPr>
              <a:t>Quand reine et couvain disparaissent les ovaires s’activent </a:t>
            </a:r>
          </a:p>
          <a:p>
            <a:pPr lvl="0"/>
            <a:r>
              <a:rPr lang="fr-FR" sz="2400" dirty="0"/>
              <a:t>Pendant l(hiver se mettent en grappe et vibrent pour maintenir une température de 25 à 34°</a:t>
            </a:r>
          </a:p>
          <a:p>
            <a:endParaRPr lang="fr-FR" sz="2400" dirty="0"/>
          </a:p>
          <a:p>
            <a:endParaRPr lang="fr-FR" sz="2400" dirty="0"/>
          </a:p>
          <a:p>
            <a:endParaRPr lang="fr-FR" sz="2400" dirty="0"/>
          </a:p>
          <a:p>
            <a:endParaRPr lang="fr-FR" sz="2400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2398B27-BDE9-4DFA-B151-954787E7DE97}" type="slidenum">
              <a:rPr lang="fr-FR" smtClean="0"/>
              <a:t>14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0248993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/>
              <a:t>Couvain plat</a:t>
            </a: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2398B27-BDE9-4DFA-B151-954787E7DE97}" type="slidenum">
              <a:rPr lang="fr-FR" smtClean="0"/>
              <a:t>15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46654333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>
          <a:xfrm>
            <a:off x="685800" y="4400550"/>
            <a:ext cx="5486400" cy="4743450"/>
          </a:xfrm>
        </p:spPr>
        <p:txBody>
          <a:bodyPr/>
          <a:lstStyle/>
          <a:p>
            <a:r>
              <a:rPr lang="fr-FR" sz="2400" b="1" dirty="0">
                <a:solidFill>
                  <a:srgbClr val="FF0000"/>
                </a:solidFill>
              </a:rPr>
              <a:t>A la naissance sont :</a:t>
            </a:r>
          </a:p>
          <a:p>
            <a:r>
              <a:rPr lang="fr-FR" sz="2400" dirty="0"/>
              <a:t>De couleur blanchâtre Puis les téguments  se colorent Sont petites – lentes – maladroites - inoffensives</a:t>
            </a:r>
          </a:p>
          <a:p>
            <a:r>
              <a:rPr lang="fr-FR" sz="2400" dirty="0"/>
              <a:t>Ont des poils assez longs ( signe de l’âge)  </a:t>
            </a:r>
          </a:p>
          <a:p>
            <a:r>
              <a:rPr lang="fr-FR" sz="2400" dirty="0"/>
              <a:t>A leur naissance ont besoin </a:t>
            </a:r>
            <a:r>
              <a:rPr lang="fr-FR" sz="2400" b="1" dirty="0">
                <a:solidFill>
                  <a:srgbClr val="FF0000"/>
                </a:solidFill>
              </a:rPr>
              <a:t>d’un apport en pollen</a:t>
            </a:r>
            <a:r>
              <a:rPr lang="fr-FR" sz="2400" dirty="0"/>
              <a:t> ( apport en protéine nécessaire pour que les </a:t>
            </a:r>
            <a:r>
              <a:rPr lang="fr-FR" sz="2400" b="1" dirty="0">
                <a:solidFill>
                  <a:srgbClr val="FF0000"/>
                </a:solidFill>
              </a:rPr>
              <a:t>glandes nourricières  se développent et produisent de la </a:t>
            </a:r>
            <a:r>
              <a:rPr lang="fr-FR" sz="2400" b="1" dirty="0" err="1">
                <a:solidFill>
                  <a:srgbClr val="FF0000"/>
                </a:solidFill>
              </a:rPr>
              <a:t>gélée</a:t>
            </a:r>
            <a:r>
              <a:rPr lang="fr-FR" sz="2400" b="1" dirty="0">
                <a:solidFill>
                  <a:srgbClr val="FF0000"/>
                </a:solidFill>
              </a:rPr>
              <a:t> </a:t>
            </a:r>
            <a:r>
              <a:rPr lang="fr-FR" sz="2400" dirty="0"/>
              <a:t>royale </a:t>
            </a:r>
            <a:r>
              <a:rPr lang="fr-FR" sz="2400" b="1" dirty="0">
                <a:solidFill>
                  <a:srgbClr val="FF0000"/>
                </a:solidFill>
              </a:rPr>
              <a:t>sans pollen durée de vie plus courte </a:t>
            </a:r>
          </a:p>
          <a:p>
            <a:r>
              <a:rPr lang="fr-FR" sz="2400" dirty="0"/>
              <a:t>Avec le temps elles délaissent le pollen pour le miel et le nectar</a:t>
            </a:r>
          </a:p>
          <a:p>
            <a:endParaRPr lang="fr-FR" sz="2400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2398B27-BDE9-4DFA-B151-954787E7DE97}" type="slidenum">
              <a:rPr lang="fr-FR" smtClean="0"/>
              <a:t>16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84179333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>
          <a:xfrm>
            <a:off x="1141413" y="4243589"/>
            <a:ext cx="5486400" cy="4743450"/>
          </a:xfrm>
        </p:spPr>
        <p:txBody>
          <a:bodyPr/>
          <a:lstStyle/>
          <a:p>
            <a:r>
              <a:rPr lang="fr-FR" sz="2000" u="sng" dirty="0"/>
              <a:t>Leurs fonctions </a:t>
            </a:r>
            <a:endParaRPr lang="fr-FR" sz="2000" dirty="0"/>
          </a:p>
          <a:p>
            <a:r>
              <a:rPr lang="fr-FR" sz="2000" dirty="0"/>
              <a:t>Sont déterminées par </a:t>
            </a:r>
            <a:r>
              <a:rPr lang="fr-FR" sz="2000" b="1" dirty="0">
                <a:solidFill>
                  <a:srgbClr val="FF0000"/>
                </a:solidFill>
              </a:rPr>
              <a:t>la présence de différentes glandes</a:t>
            </a:r>
            <a:r>
              <a:rPr lang="fr-FR" sz="2000" dirty="0"/>
              <a:t> présentes en fonction de leur âge </a:t>
            </a:r>
          </a:p>
          <a:p>
            <a:r>
              <a:rPr lang="fr-FR" sz="2000" b="1" dirty="0"/>
              <a:t>Entre le 1</a:t>
            </a:r>
            <a:r>
              <a:rPr lang="fr-FR" sz="2000" b="1" baseline="30000" dirty="0"/>
              <a:t>er</a:t>
            </a:r>
            <a:r>
              <a:rPr lang="fr-FR" sz="2000" b="1" dirty="0"/>
              <a:t> et le 3 </a:t>
            </a:r>
            <a:r>
              <a:rPr lang="fr-FR" sz="2000" b="1" dirty="0" err="1"/>
              <a:t>ème</a:t>
            </a:r>
            <a:r>
              <a:rPr lang="fr-FR" sz="2000" b="1" dirty="0"/>
              <a:t> jour </a:t>
            </a:r>
            <a:r>
              <a:rPr lang="fr-FR" sz="2000" dirty="0"/>
              <a:t>: </a:t>
            </a:r>
          </a:p>
          <a:p>
            <a:endParaRPr lang="fr-FR" sz="2000" dirty="0"/>
          </a:p>
          <a:p>
            <a:r>
              <a:rPr lang="fr-FR" sz="2000" b="1" dirty="0">
                <a:solidFill>
                  <a:srgbClr val="FF0000"/>
                </a:solidFill>
              </a:rPr>
              <a:t>Nettoyeuses</a:t>
            </a:r>
            <a:r>
              <a:rPr lang="fr-FR" sz="2000" dirty="0"/>
              <a:t> enlèvent les cadavres – les cocons dans les cellules qui diminue l’espace et donne des plus petites abeilles  vident les alvéoles souillées </a:t>
            </a:r>
          </a:p>
          <a:p>
            <a:r>
              <a:rPr lang="fr-FR" sz="2000" dirty="0"/>
              <a:t>Réparent les rayons pour les futurs œufs </a:t>
            </a:r>
          </a:p>
          <a:p>
            <a:r>
              <a:rPr lang="fr-FR" sz="2000" dirty="0"/>
              <a:t>rongent les opercules</a:t>
            </a:r>
          </a:p>
          <a:p>
            <a:endParaRPr lang="fr-FR" sz="2000" dirty="0"/>
          </a:p>
          <a:p>
            <a:r>
              <a:rPr lang="fr-FR" sz="2000" dirty="0"/>
              <a:t>Une ruche nettoyeuse </a:t>
            </a:r>
            <a:r>
              <a:rPr lang="fr-FR" sz="2000" b="1" dirty="0">
                <a:solidFill>
                  <a:srgbClr val="FF0000"/>
                </a:solidFill>
              </a:rPr>
              <a:t>capacité à détecter les organismes de toutes sortes pathogènes pour la ruche </a:t>
            </a:r>
          </a:p>
          <a:p>
            <a:endParaRPr lang="fr-FR" dirty="0"/>
          </a:p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2398B27-BDE9-4DFA-B151-954787E7DE97}" type="slidenum">
              <a:rPr lang="fr-FR" smtClean="0"/>
              <a:t>17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87896645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>
          <a:xfrm>
            <a:off x="692696" y="4427984"/>
            <a:ext cx="5486400" cy="4716016"/>
          </a:xfrm>
        </p:spPr>
        <p:txBody>
          <a:bodyPr/>
          <a:lstStyle/>
          <a:p>
            <a:r>
              <a:rPr lang="fr-FR" sz="1800" b="1" dirty="0"/>
              <a:t>Le 4 </a:t>
            </a:r>
            <a:r>
              <a:rPr lang="fr-FR" sz="1800" b="1" dirty="0" err="1"/>
              <a:t>ème</a:t>
            </a:r>
            <a:r>
              <a:rPr lang="fr-FR" sz="1800" b="1" dirty="0"/>
              <a:t> jour  au 12 </a:t>
            </a:r>
            <a:r>
              <a:rPr lang="fr-FR" sz="1800" b="1" dirty="0" err="1"/>
              <a:t>ème</a:t>
            </a:r>
            <a:r>
              <a:rPr lang="fr-FR" sz="1800" b="1" dirty="0"/>
              <a:t> :</a:t>
            </a:r>
            <a:endParaRPr lang="fr-FR" sz="1800" dirty="0"/>
          </a:p>
          <a:p>
            <a:r>
              <a:rPr lang="fr-FR" sz="1800" b="1" dirty="0"/>
              <a:t> </a:t>
            </a:r>
            <a:r>
              <a:rPr lang="fr-FR" sz="1800" b="1" dirty="0">
                <a:solidFill>
                  <a:srgbClr val="FF0000"/>
                </a:solidFill>
              </a:rPr>
              <a:t>deviennent nourrices et magasinières </a:t>
            </a:r>
          </a:p>
          <a:p>
            <a:r>
              <a:rPr lang="fr-FR" sz="1800" dirty="0"/>
              <a:t>Elles fabriquent une bouillie de miel et de pollen pour les larves bouillie différente en fonction de l’âge des larves et de leur caste </a:t>
            </a:r>
          </a:p>
          <a:p>
            <a:r>
              <a:rPr lang="fr-FR" sz="1800" dirty="0"/>
              <a:t>fabriquent de la gelée royale </a:t>
            </a:r>
          </a:p>
          <a:p>
            <a:r>
              <a:rPr lang="fr-FR" sz="1800" dirty="0"/>
              <a:t>tassent le pollen –</a:t>
            </a:r>
          </a:p>
          <a:p>
            <a:r>
              <a:rPr lang="fr-FR" sz="1800" dirty="0"/>
              <a:t> vont à la rencontre des butineuses pour rentrer le nectar </a:t>
            </a:r>
          </a:p>
          <a:p>
            <a:r>
              <a:rPr lang="fr-FR" sz="1800" dirty="0"/>
              <a:t>transforment le nectar en miel- </a:t>
            </a:r>
          </a:p>
          <a:p>
            <a:r>
              <a:rPr lang="fr-FR" sz="1800" b="1" dirty="0">
                <a:solidFill>
                  <a:srgbClr val="FF0000"/>
                </a:solidFill>
              </a:rPr>
              <a:t>Nécessité d’avoir une alimentation riche en pollen pour le bon fonctionnement des glandes hyopharyngiennes et mandibulaires </a:t>
            </a:r>
          </a:p>
          <a:p>
            <a:r>
              <a:rPr lang="fr-FR" sz="1800" b="1" dirty="0">
                <a:solidFill>
                  <a:srgbClr val="FF0000"/>
                </a:solidFill>
              </a:rPr>
              <a:t>Défaut de pollen cannibalisent </a:t>
            </a:r>
            <a:r>
              <a:rPr lang="fr-FR" sz="1800" dirty="0"/>
              <a:t>les larves évacuent des larves pour diminuer le couvain ou arrêtent d’élever le couvain </a:t>
            </a:r>
          </a:p>
          <a:p>
            <a:r>
              <a:rPr lang="fr-FR" sz="1800" b="1" dirty="0">
                <a:solidFill>
                  <a:srgbClr val="FF0000"/>
                </a:solidFill>
              </a:rPr>
              <a:t>Nourrissent la reine </a:t>
            </a:r>
          </a:p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2398B27-BDE9-4DFA-B151-954787E7DE97}" type="slidenum">
              <a:rPr lang="fr-FR" smtClean="0"/>
              <a:t>18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23924250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>
          <a:xfrm>
            <a:off x="685800" y="4229100"/>
            <a:ext cx="5486400" cy="4914900"/>
          </a:xfrm>
        </p:spPr>
        <p:txBody>
          <a:bodyPr/>
          <a:lstStyle/>
          <a:p>
            <a:r>
              <a:rPr lang="fr-FR" sz="1800" b="1" dirty="0"/>
              <a:t>Entre le 11éme et le20 </a:t>
            </a:r>
            <a:r>
              <a:rPr lang="fr-FR" sz="1800" b="1" dirty="0" err="1"/>
              <a:t>éme</a:t>
            </a:r>
            <a:r>
              <a:rPr lang="fr-FR" sz="1800" b="1" dirty="0"/>
              <a:t> jour</a:t>
            </a:r>
            <a:r>
              <a:rPr lang="fr-FR" sz="1800" dirty="0"/>
              <a:t> :</a:t>
            </a:r>
          </a:p>
          <a:p>
            <a:r>
              <a:rPr lang="fr-FR" sz="1800" dirty="0"/>
              <a:t>travail de groupe : </a:t>
            </a:r>
            <a:r>
              <a:rPr lang="fr-FR" sz="1800" b="1" dirty="0" err="1">
                <a:solidFill>
                  <a:srgbClr val="FF0000"/>
                </a:solidFill>
              </a:rPr>
              <a:t>batisseuse</a:t>
            </a:r>
            <a:r>
              <a:rPr lang="fr-FR" sz="1800" b="1" dirty="0">
                <a:solidFill>
                  <a:srgbClr val="FF0000"/>
                </a:solidFill>
              </a:rPr>
              <a:t> </a:t>
            </a:r>
          </a:p>
          <a:p>
            <a:r>
              <a:rPr lang="fr-FR" sz="1800" dirty="0"/>
              <a:t>Entretiennent les cellules travail individuel  </a:t>
            </a:r>
          </a:p>
          <a:p>
            <a:r>
              <a:rPr lang="fr-FR" sz="1800" b="1" dirty="0">
                <a:solidFill>
                  <a:srgbClr val="FF0000"/>
                </a:solidFill>
              </a:rPr>
              <a:t>la glande cirière s’est développée</a:t>
            </a:r>
            <a:r>
              <a:rPr lang="fr-FR" sz="1800" dirty="0"/>
              <a:t> : bâtisseuses:  travaillent à la confection des rayons demande beaucoup d’énergie :  </a:t>
            </a:r>
            <a:r>
              <a:rPr lang="fr-FR" sz="1800" b="1" dirty="0">
                <a:solidFill>
                  <a:srgbClr val="FF0000"/>
                </a:solidFill>
              </a:rPr>
              <a:t>consomment du miel et du pollen:  7 à 10 kg de miel et pollen pour fabriquer 1kg de cire</a:t>
            </a:r>
          </a:p>
          <a:p>
            <a:r>
              <a:rPr lang="fr-FR" sz="1800" b="1" dirty="0" err="1">
                <a:solidFill>
                  <a:srgbClr val="FF0000"/>
                </a:solidFill>
              </a:rPr>
              <a:t>Operculent</a:t>
            </a:r>
            <a:r>
              <a:rPr lang="fr-FR" sz="1800" b="1" dirty="0">
                <a:solidFill>
                  <a:srgbClr val="FF0000"/>
                </a:solidFill>
              </a:rPr>
              <a:t> les cellules des larves avant transformation en nymphe </a:t>
            </a:r>
          </a:p>
          <a:p>
            <a:r>
              <a:rPr lang="fr-FR" sz="1800" dirty="0"/>
              <a:t> Utilisation de vielle cire recyclage </a:t>
            </a:r>
          </a:p>
          <a:p>
            <a:r>
              <a:rPr lang="fr-FR" sz="1800" b="1" dirty="0">
                <a:solidFill>
                  <a:srgbClr val="FF0000"/>
                </a:solidFill>
              </a:rPr>
              <a:t>Carence de phéromone royale = construction de cellule de bourdons ( idem pour cellule royale)</a:t>
            </a:r>
          </a:p>
          <a:p>
            <a:r>
              <a:rPr lang="fr-FR" sz="1800" dirty="0"/>
              <a:t> Construction de cellules de grandeur différente de </a:t>
            </a:r>
            <a:r>
              <a:rPr lang="fr-FR" sz="1800" b="1" dirty="0">
                <a:solidFill>
                  <a:srgbClr val="FF0000"/>
                </a:solidFill>
              </a:rPr>
              <a:t>forme </a:t>
            </a:r>
            <a:r>
              <a:rPr lang="fr-FR" sz="1800" b="1" dirty="0" err="1">
                <a:solidFill>
                  <a:srgbClr val="FF0000"/>
                </a:solidFill>
              </a:rPr>
              <a:t>héxagonale</a:t>
            </a:r>
            <a:r>
              <a:rPr lang="fr-FR" sz="1800" b="1" dirty="0">
                <a:solidFill>
                  <a:srgbClr val="FF0000"/>
                </a:solidFill>
              </a:rPr>
              <a:t> </a:t>
            </a:r>
          </a:p>
          <a:p>
            <a:r>
              <a:rPr lang="fr-FR" sz="1800" dirty="0"/>
              <a:t>Construction de cellules légèrement inclinées vers le haut pour retenir le nectar qui est au départ fluide ou les larves </a:t>
            </a:r>
          </a:p>
          <a:p>
            <a:r>
              <a:rPr lang="fr-FR" sz="1800" b="1" dirty="0">
                <a:solidFill>
                  <a:srgbClr val="FF0000"/>
                </a:solidFill>
              </a:rPr>
              <a:t>Ventileuse</a:t>
            </a:r>
            <a:r>
              <a:rPr lang="fr-FR" sz="1800" dirty="0"/>
              <a:t> : température et humidité </a:t>
            </a:r>
          </a:p>
          <a:p>
            <a:endParaRPr lang="fr-FR" sz="1800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2398B27-BDE9-4DFA-B151-954787E7DE97}" type="slidenum">
              <a:rPr lang="fr-FR" smtClean="0"/>
              <a:t>19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133005310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>
          <a:xfrm>
            <a:off x="685800" y="4400550"/>
            <a:ext cx="5486400" cy="4743450"/>
          </a:xfrm>
        </p:spPr>
        <p:txBody>
          <a:bodyPr/>
          <a:lstStyle/>
          <a:p>
            <a:r>
              <a:rPr lang="fr-FR" sz="1800" b="1" dirty="0"/>
              <a:t>15 jours</a:t>
            </a:r>
          </a:p>
          <a:p>
            <a:r>
              <a:rPr lang="fr-FR" sz="1800" b="1" dirty="0">
                <a:solidFill>
                  <a:srgbClr val="FF0000"/>
                </a:solidFill>
              </a:rPr>
              <a:t>Déchargent les butineuse </a:t>
            </a:r>
            <a:r>
              <a:rPr lang="fr-FR" sz="1800" dirty="0"/>
              <a:t>de leur butin par </a:t>
            </a:r>
            <a:r>
              <a:rPr lang="fr-FR" sz="1800" b="1" dirty="0">
                <a:solidFill>
                  <a:srgbClr val="FF0000"/>
                </a:solidFill>
              </a:rPr>
              <a:t>trophallaxie </a:t>
            </a:r>
            <a:r>
              <a:rPr lang="fr-FR" sz="1800" dirty="0"/>
              <a:t>et le stocke dans les cellules </a:t>
            </a:r>
          </a:p>
          <a:p>
            <a:r>
              <a:rPr lang="fr-FR" sz="1800" dirty="0"/>
              <a:t>Elle régurgite et ingurgite le nectar plusieurs fois le chargeant ainsi en enzymes dans son jabot et fait évaporer une partie de l’eau contenu dans le nectar </a:t>
            </a:r>
          </a:p>
          <a:p>
            <a:r>
              <a:rPr lang="fr-FR" sz="1800" b="1" dirty="0">
                <a:solidFill>
                  <a:srgbClr val="FF0000"/>
                </a:solidFill>
              </a:rPr>
              <a:t>Elles récupèrent également le pollen </a:t>
            </a:r>
            <a:r>
              <a:rPr lang="fr-FR" sz="1800" dirty="0"/>
              <a:t>qu’elles malaxent avec du miel régurgité et des enzymes et les stockent dans les cellules en le tassant avec leur mandibules </a:t>
            </a:r>
          </a:p>
          <a:p>
            <a:r>
              <a:rPr lang="fr-FR" sz="1800" dirty="0"/>
              <a:t>Un mécanisme de </a:t>
            </a:r>
            <a:r>
              <a:rPr lang="fr-FR" sz="1800" dirty="0" err="1"/>
              <a:t>lacto</a:t>
            </a:r>
            <a:r>
              <a:rPr lang="fr-FR" sz="1800" dirty="0"/>
              <a:t> fermentation s’enclenche qui favorise leur valeur nutritive et leur durée de conservation </a:t>
            </a:r>
            <a:r>
              <a:rPr lang="fr-FR" sz="1800" b="1" dirty="0">
                <a:solidFill>
                  <a:srgbClr val="FF0000"/>
                </a:solidFill>
              </a:rPr>
              <a:t>: pain d’abeille </a:t>
            </a:r>
          </a:p>
          <a:p>
            <a:r>
              <a:rPr lang="fr-FR" sz="1800" b="1" dirty="0">
                <a:solidFill>
                  <a:srgbClr val="FF0000"/>
                </a:solidFill>
              </a:rPr>
              <a:t>Elle scelle la cellule </a:t>
            </a:r>
            <a:r>
              <a:rPr lang="fr-FR" sz="1800" dirty="0"/>
              <a:t>avec une fine couche de miel et non avec de la cire comme pour le miel </a:t>
            </a:r>
          </a:p>
          <a:p>
            <a:r>
              <a:rPr lang="fr-FR" sz="1800" b="1" dirty="0">
                <a:solidFill>
                  <a:srgbClr val="FF0000"/>
                </a:solidFill>
              </a:rPr>
              <a:t>Elle recycle  la propolis </a:t>
            </a:r>
            <a:r>
              <a:rPr lang="fr-FR" sz="1800" dirty="0"/>
              <a:t>qu’elle brasse avec de la cire et de la salive et forme une gomme résineuse qui est tout de suite utilisée pour la réparation de la ruche </a:t>
            </a:r>
          </a:p>
          <a:p>
            <a:endParaRPr lang="fr-FR" dirty="0"/>
          </a:p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2398B27-BDE9-4DFA-B151-954787E7DE97}" type="slidenum">
              <a:rPr lang="fr-FR" smtClean="0"/>
              <a:t>20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45677783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>
          <a:xfrm>
            <a:off x="685800" y="4400550"/>
            <a:ext cx="5486400" cy="4491930"/>
          </a:xfrm>
        </p:spPr>
        <p:txBody>
          <a:bodyPr/>
          <a:lstStyle/>
          <a:p>
            <a:r>
              <a:rPr lang="fr-FR" sz="2000" b="1" dirty="0">
                <a:solidFill>
                  <a:srgbClr val="FF0000"/>
                </a:solidFill>
              </a:rPr>
              <a:t>Régule la température </a:t>
            </a:r>
            <a:r>
              <a:rPr lang="fr-FR" sz="2000" dirty="0"/>
              <a:t>de la ruche ( entre 32 à 35°</a:t>
            </a:r>
          </a:p>
          <a:p>
            <a:endParaRPr lang="fr-FR" sz="2000" dirty="0"/>
          </a:p>
          <a:p>
            <a:r>
              <a:rPr lang="fr-FR" sz="2000" dirty="0"/>
              <a:t>Quand il fait trop chaud </a:t>
            </a:r>
            <a:r>
              <a:rPr lang="fr-FR" sz="2000" b="1" dirty="0">
                <a:solidFill>
                  <a:srgbClr val="FF0000"/>
                </a:solidFill>
              </a:rPr>
              <a:t>ventileuse et porteuse d’eau s’associent </a:t>
            </a:r>
          </a:p>
          <a:p>
            <a:endParaRPr lang="fr-FR" sz="2000" dirty="0"/>
          </a:p>
          <a:p>
            <a:r>
              <a:rPr lang="fr-FR" sz="2000" dirty="0"/>
              <a:t>Permet de </a:t>
            </a:r>
            <a:r>
              <a:rPr lang="fr-FR" sz="2000" b="1" dirty="0">
                <a:solidFill>
                  <a:srgbClr val="FF0000"/>
                </a:solidFill>
              </a:rPr>
              <a:t>diminuer le taux d’humidité </a:t>
            </a:r>
            <a:r>
              <a:rPr lang="fr-FR" sz="2000" dirty="0"/>
              <a:t>ce qui favorise la déshydratation du nectar</a:t>
            </a:r>
          </a:p>
          <a:p>
            <a:endParaRPr lang="fr-FR" sz="2000" dirty="0"/>
          </a:p>
          <a:p>
            <a:r>
              <a:rPr lang="fr-FR" sz="2000" dirty="0"/>
              <a:t>Lors de l’essaimage </a:t>
            </a:r>
            <a:r>
              <a:rPr lang="fr-FR" sz="2000" b="1" dirty="0">
                <a:solidFill>
                  <a:srgbClr val="FF0000"/>
                </a:solidFill>
              </a:rPr>
              <a:t>ventile sur les lieux où l’essaim stationne ou fait son nid </a:t>
            </a:r>
          </a:p>
          <a:p>
            <a:endParaRPr lang="fr-FR" sz="2000" dirty="0"/>
          </a:p>
          <a:p>
            <a:r>
              <a:rPr lang="fr-FR" sz="2000" dirty="0"/>
              <a:t>Quand la reine revient de son voyage de fécondation à l’entrée de la ruche phéromone de la </a:t>
            </a:r>
            <a:r>
              <a:rPr lang="fr-FR" sz="2000" b="1" dirty="0">
                <a:solidFill>
                  <a:srgbClr val="FF0000"/>
                </a:solidFill>
              </a:rPr>
              <a:t>glande de </a:t>
            </a:r>
            <a:r>
              <a:rPr lang="fr-FR" sz="2000" b="1" dirty="0" err="1">
                <a:solidFill>
                  <a:srgbClr val="FF0000"/>
                </a:solidFill>
              </a:rPr>
              <a:t>Nasanov</a:t>
            </a:r>
            <a:r>
              <a:rPr lang="fr-FR" sz="2000" b="1" dirty="0">
                <a:solidFill>
                  <a:srgbClr val="FF0000"/>
                </a:solidFill>
              </a:rPr>
              <a:t>  </a:t>
            </a:r>
          </a:p>
          <a:p>
            <a:endParaRPr lang="fr-FR" sz="2000" b="1" dirty="0">
              <a:solidFill>
                <a:srgbClr val="FF0000"/>
              </a:solidFill>
            </a:endParaRP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2398B27-BDE9-4DFA-B151-954787E7DE97}" type="slidenum">
              <a:rPr lang="fr-FR" smtClean="0"/>
              <a:t>21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423514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>
          <a:xfrm>
            <a:off x="620688" y="4499992"/>
            <a:ext cx="5486400" cy="4644008"/>
          </a:xfrm>
        </p:spPr>
        <p:txBody>
          <a:bodyPr/>
          <a:lstStyle/>
          <a:p>
            <a:r>
              <a:rPr lang="fr-FR" sz="1600" b="1" dirty="0">
                <a:solidFill>
                  <a:srgbClr val="FF0000"/>
                </a:solidFill>
              </a:rPr>
              <a:t>La glande cirière disparaît</a:t>
            </a:r>
          </a:p>
          <a:p>
            <a:r>
              <a:rPr lang="fr-FR" sz="1600" dirty="0"/>
              <a:t> chargées de défendre la ruche </a:t>
            </a:r>
          </a:p>
          <a:p>
            <a:r>
              <a:rPr lang="fr-FR" sz="1600" dirty="0"/>
              <a:t>Elles  repoussent les petits envahisseurs  ( fourmis – guêpes) </a:t>
            </a:r>
          </a:p>
          <a:p>
            <a:r>
              <a:rPr lang="fr-FR" sz="1600" dirty="0"/>
              <a:t>Elles identifient les menaces potentielles qui demandent un plus grand nombre d’abeilles </a:t>
            </a:r>
          </a:p>
          <a:p>
            <a:r>
              <a:rPr lang="fr-FR" sz="1600" dirty="0"/>
              <a:t>Elles filtrent l’entrée des abeilles étrangères à la ruche- </a:t>
            </a:r>
          </a:p>
          <a:p>
            <a:r>
              <a:rPr lang="fr-FR" sz="1600" dirty="0"/>
              <a:t>Repoussent un mammifère :</a:t>
            </a:r>
          </a:p>
          <a:p>
            <a:r>
              <a:rPr lang="fr-FR" sz="1600" dirty="0"/>
              <a:t>rôle des soldats qui interviennent quand les gardiennes les alertent: viennent en masse ( butineuses plus agressives)</a:t>
            </a:r>
          </a:p>
          <a:p>
            <a:endParaRPr lang="fr-FR" sz="1600" dirty="0"/>
          </a:p>
          <a:p>
            <a:r>
              <a:rPr lang="fr-FR" sz="1600" b="1" dirty="0">
                <a:solidFill>
                  <a:srgbClr val="FF0000"/>
                </a:solidFill>
              </a:rPr>
              <a:t>Phéromone d’alarme pour recruter des soldats </a:t>
            </a:r>
          </a:p>
          <a:p>
            <a:r>
              <a:rPr lang="fr-FR" sz="1600" b="1" dirty="0">
                <a:solidFill>
                  <a:srgbClr val="FF0000"/>
                </a:solidFill>
              </a:rPr>
              <a:t>Piqures : phéromone pour recruter d’autres soldats </a:t>
            </a:r>
          </a:p>
          <a:p>
            <a:endParaRPr lang="fr-FR" sz="1600" dirty="0"/>
          </a:p>
          <a:p>
            <a:r>
              <a:rPr lang="fr-FR" sz="1600" dirty="0"/>
              <a:t>Repère  l’ennemie par un obstacle qui se découpe sur l’horizon : la vue </a:t>
            </a:r>
          </a:p>
          <a:p>
            <a:endParaRPr lang="fr-FR" sz="1600" dirty="0"/>
          </a:p>
          <a:p>
            <a:r>
              <a:rPr lang="fr-FR" sz="1600" dirty="0"/>
              <a:t>Agressivité plus ou moins forte en fonction de l’époque de l’année </a:t>
            </a:r>
          </a:p>
          <a:p>
            <a:r>
              <a:rPr lang="fr-FR" sz="1600" b="1" dirty="0">
                <a:solidFill>
                  <a:srgbClr val="FF0000"/>
                </a:solidFill>
              </a:rPr>
              <a:t>Après 20 jours sont à l’extérieur</a:t>
            </a:r>
          </a:p>
          <a:p>
            <a:endParaRPr lang="fr-FR" sz="1600" b="1" dirty="0">
              <a:solidFill>
                <a:srgbClr val="FF0000"/>
              </a:solidFill>
            </a:endParaRPr>
          </a:p>
          <a:p>
            <a:endParaRPr lang="fr-FR" dirty="0"/>
          </a:p>
          <a:p>
            <a:endParaRPr lang="fr-FR" dirty="0"/>
          </a:p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2398B27-BDE9-4DFA-B151-954787E7DE97}" type="slidenum">
              <a:rPr lang="fr-FR" smtClean="0"/>
              <a:t>22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42115498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>
          <a:xfrm>
            <a:off x="685800" y="4400550"/>
            <a:ext cx="5486400" cy="4491930"/>
          </a:xfrm>
        </p:spPr>
        <p:txBody>
          <a:bodyPr/>
          <a:lstStyle/>
          <a:p>
            <a:r>
              <a:rPr lang="fr-FR" dirty="0"/>
              <a:t> </a:t>
            </a:r>
          </a:p>
          <a:p>
            <a:r>
              <a:rPr lang="fr-FR" sz="2000" b="1" dirty="0">
                <a:solidFill>
                  <a:srgbClr val="FF0000"/>
                </a:solidFill>
              </a:rPr>
              <a:t>éclaireuses</a:t>
            </a:r>
            <a:r>
              <a:rPr lang="fr-FR" sz="2000" dirty="0"/>
              <a:t> cherchent de nouveaux lieux de nourriture ou lieux pour essaimer danse dans le ruche ( danse que l’on peut voir sur  l’essaim sorti) </a:t>
            </a:r>
          </a:p>
          <a:p>
            <a:r>
              <a:rPr lang="fr-FR" sz="2000" dirty="0"/>
              <a:t>Recherche des aires de butinage peu éloignées ( peuvent aller jusqu’à 3km) </a:t>
            </a:r>
          </a:p>
          <a:p>
            <a:r>
              <a:rPr lang="fr-FR" sz="2000" dirty="0"/>
              <a:t>La division des </a:t>
            </a:r>
            <a:r>
              <a:rPr lang="fr-FR" sz="2000" b="1" dirty="0">
                <a:solidFill>
                  <a:srgbClr val="FF0000"/>
                </a:solidFill>
              </a:rPr>
              <a:t>tâches n’est pas immuable </a:t>
            </a:r>
            <a:r>
              <a:rPr lang="fr-FR" sz="2000" dirty="0"/>
              <a:t>capacité physiologique de reprendre une ancienne activité s’adapte aux besoin de la ruche si butineuse manque les jeunes abeilles atteignent plus rapidement le stade supérieur ( phéromone joue un grand rôle message chimique donné par le couvain la reine les abeilles </a:t>
            </a:r>
          </a:p>
          <a:p>
            <a:r>
              <a:rPr lang="fr-FR" sz="2000" dirty="0"/>
              <a:t>Au cours de sa vie modifications physiologiques importantes au niveau des glandes</a:t>
            </a:r>
          </a:p>
          <a:p>
            <a:endParaRPr lang="fr-FR" sz="2000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2398B27-BDE9-4DFA-B151-954787E7DE97}" type="slidenum">
              <a:rPr lang="fr-FR" smtClean="0"/>
              <a:t>23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03200903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sz="2000" b="1" dirty="0"/>
              <a:t>Durée de vie de la reine </a:t>
            </a:r>
            <a:endParaRPr lang="fr-FR" sz="2000" dirty="0"/>
          </a:p>
          <a:p>
            <a:r>
              <a:rPr lang="fr-FR" sz="2000" dirty="0"/>
              <a:t>Après 2 - 3 ou 5 années de ponte la quantité de spermatozoïdes diminue. La reine pond des œufs non fécondés qui donneront donc des mâles  on dit qu’elle est </a:t>
            </a:r>
            <a:r>
              <a:rPr lang="fr-FR" sz="2000" dirty="0">
                <a:solidFill>
                  <a:srgbClr val="FF0000"/>
                </a:solidFill>
              </a:rPr>
              <a:t>devenue </a:t>
            </a:r>
            <a:r>
              <a:rPr lang="fr-FR" sz="2000" b="1" dirty="0">
                <a:solidFill>
                  <a:srgbClr val="FF0000"/>
                </a:solidFill>
              </a:rPr>
              <a:t>bourdonneuse</a:t>
            </a:r>
            <a:endParaRPr lang="fr-FR" sz="2000" dirty="0">
              <a:solidFill>
                <a:srgbClr val="FF0000"/>
              </a:solidFill>
            </a:endParaRPr>
          </a:p>
          <a:p>
            <a:r>
              <a:rPr lang="fr-FR" sz="2000" dirty="0"/>
              <a:t>Les ouvrières élèvent une autre reine </a:t>
            </a:r>
            <a:r>
              <a:rPr lang="fr-FR" sz="2000" b="1" dirty="0"/>
              <a:t>il y a remérage</a:t>
            </a:r>
            <a:r>
              <a:rPr lang="fr-FR" sz="2000" dirty="0"/>
              <a:t> par </a:t>
            </a:r>
            <a:r>
              <a:rPr lang="fr-FR" sz="2000" dirty="0" err="1"/>
              <a:t>supersédure</a:t>
            </a:r>
            <a:r>
              <a:rPr lang="fr-FR" sz="2000" dirty="0"/>
              <a:t> donc sans essaimage </a:t>
            </a:r>
          </a:p>
          <a:p>
            <a:r>
              <a:rPr lang="fr-FR" sz="2000" u="sng" dirty="0"/>
              <a:t>Jeune reine</a:t>
            </a:r>
            <a:r>
              <a:rPr lang="fr-FR" sz="2000" dirty="0"/>
              <a:t> : thorax couvert de poils – des ailes intacts – couvain compact régulier</a:t>
            </a:r>
          </a:p>
          <a:p>
            <a:r>
              <a:rPr lang="fr-FR" sz="2000" u="sng" dirty="0"/>
              <a:t>Vieille reine</a:t>
            </a:r>
            <a:r>
              <a:rPr lang="fr-FR" sz="2000" dirty="0"/>
              <a:t> : corps épilé – ailes frangées – couvain moins régulier </a:t>
            </a:r>
          </a:p>
          <a:p>
            <a:endParaRPr lang="fr-FR" sz="2000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2398B27-BDE9-4DFA-B151-954787E7DE97}" type="slidenum">
              <a:rPr lang="fr-FR" smtClean="0"/>
              <a:t>24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19498799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>
          <a:xfrm>
            <a:off x="685800" y="4229100"/>
            <a:ext cx="5486400" cy="4914900"/>
          </a:xfrm>
        </p:spPr>
        <p:txBody>
          <a:bodyPr/>
          <a:lstStyle/>
          <a:p>
            <a:r>
              <a:rPr lang="fr-FR" dirty="0"/>
              <a:t>: plus longue abdomen 18 – 20 mm</a:t>
            </a:r>
          </a:p>
          <a:p>
            <a:r>
              <a:rPr lang="fr-FR" b="1" dirty="0">
                <a:solidFill>
                  <a:srgbClr val="FF0000"/>
                </a:solidFill>
              </a:rPr>
              <a:t>Provient d’un œuf fécondé </a:t>
            </a:r>
            <a:r>
              <a:rPr lang="fr-FR" dirty="0"/>
              <a:t>Elle est unique dans la colonie : c’est la mère de toutes les abeilles et faux bourdons de l’essaim. </a:t>
            </a:r>
          </a:p>
          <a:p>
            <a:r>
              <a:rPr lang="fr-FR" dirty="0"/>
              <a:t>De la larve jusqu'à sa mort consomme uniquement de la gelée royale que lui procurent les abeilles : </a:t>
            </a:r>
            <a:r>
              <a:rPr lang="fr-FR" b="1" dirty="0">
                <a:solidFill>
                  <a:srgbClr val="FF0000"/>
                </a:solidFill>
              </a:rPr>
              <a:t>ne peut se nourrir seule </a:t>
            </a:r>
          </a:p>
          <a:p>
            <a:r>
              <a:rPr lang="fr-FR" dirty="0"/>
              <a:t>Elle est la seule vraie femelle spécialisée dans la ponte (chaque jour 1500 à 2000 œufs  du mois de janvier au mois d’octobre. -  elle pond jour et nuit ) </a:t>
            </a:r>
            <a:r>
              <a:rPr lang="fr-FR" b="1" dirty="0">
                <a:solidFill>
                  <a:srgbClr val="FF0000"/>
                </a:solidFill>
              </a:rPr>
              <a:t>Capacité de ponte maxi les deux premières années </a:t>
            </a:r>
          </a:p>
          <a:p>
            <a:r>
              <a:rPr lang="fr-FR" dirty="0"/>
              <a:t>La reine est toujours entourée d’abeille qui la nourrissent la lèchent comportement essentiel pour sa survie ( diffusion de phéromones qui assurent la cohésion de l’essaim produite par les glandes mandibulaires et tergales ( tergites du dos) ( phéromones sexuelles sociale et bloquent le développement des ovaires des ouvrières – regroupent les abeilles pendant l’essaimage inhibe la construction de cellules royales </a:t>
            </a:r>
          </a:p>
          <a:p>
            <a:r>
              <a:rPr lang="fr-FR" b="1" dirty="0">
                <a:solidFill>
                  <a:srgbClr val="FF0000"/>
                </a:solidFill>
              </a:rPr>
              <a:t> Elle sort de la ruche   pour se faire féconder </a:t>
            </a:r>
            <a:r>
              <a:rPr lang="fr-FR" dirty="0"/>
              <a:t>en plein vol et le jour des essaimages </a:t>
            </a:r>
          </a:p>
          <a:p>
            <a:r>
              <a:rPr lang="fr-FR" dirty="0"/>
              <a:t>Est au service des </a:t>
            </a:r>
            <a:r>
              <a:rPr lang="fr-FR" b="1" dirty="0">
                <a:solidFill>
                  <a:srgbClr val="FF0000"/>
                </a:solidFill>
              </a:rPr>
              <a:t>abeilles peut être tuée par les abeilles </a:t>
            </a:r>
            <a:r>
              <a:rPr lang="fr-FR" dirty="0"/>
              <a:t>si celles-ci considèrent qu’elle n’est plus efficace ou si elle porte une odeur différente de celle de la ruche ou si elle est blessée ( se fait emballer ) </a:t>
            </a:r>
          </a:p>
          <a:p>
            <a:r>
              <a:rPr lang="fr-FR" b="1" dirty="0">
                <a:solidFill>
                  <a:srgbClr val="FF0000"/>
                </a:solidFill>
              </a:rPr>
              <a:t>Reine âgée </a:t>
            </a:r>
            <a:r>
              <a:rPr lang="fr-FR" dirty="0"/>
              <a:t>: beaucoup de mâles – ponte lacunaire – plusieurs œufs dans une cellule</a:t>
            </a:r>
          </a:p>
          <a:p>
            <a:r>
              <a:rPr lang="fr-FR" dirty="0"/>
              <a:t>Future reine choix d’une larve âgée de moins de 3jours – tue les autres reines à la naissance </a:t>
            </a:r>
          </a:p>
          <a:p>
            <a:r>
              <a:rPr lang="fr-FR" dirty="0"/>
              <a:t>Introduction de couvain non operculé avec larves de moins de 3 jours pour sauver une colonie ou introduire des cellules royales ou introduire une autre reine vierge ou fécondée </a:t>
            </a:r>
          </a:p>
          <a:p>
            <a:r>
              <a:rPr lang="fr-FR" dirty="0"/>
              <a:t>Au printemps si ruche populeuse  essaimage les abeilles décident d’élever une autre reine – avant cohabitation possible si mauvais temps </a:t>
            </a:r>
            <a:r>
              <a:rPr lang="fr-FR" b="1" dirty="0">
                <a:solidFill>
                  <a:srgbClr val="FF0000"/>
                </a:solidFill>
              </a:rPr>
              <a:t>ou </a:t>
            </a:r>
            <a:r>
              <a:rPr lang="fr-FR" b="1" dirty="0" err="1">
                <a:solidFill>
                  <a:srgbClr val="FF0000"/>
                </a:solidFill>
              </a:rPr>
              <a:t>supercédure</a:t>
            </a:r>
            <a:r>
              <a:rPr lang="fr-FR" b="1" dirty="0">
                <a:solidFill>
                  <a:srgbClr val="FF0000"/>
                </a:solidFill>
              </a:rPr>
              <a:t> </a:t>
            </a:r>
            <a:r>
              <a:rPr lang="fr-FR" dirty="0"/>
              <a:t>( 3éme à 4 </a:t>
            </a:r>
            <a:r>
              <a:rPr lang="fr-FR" dirty="0" err="1"/>
              <a:t>émé</a:t>
            </a:r>
            <a:r>
              <a:rPr lang="fr-FR" dirty="0"/>
              <a:t> année )</a:t>
            </a:r>
          </a:p>
        </p:txBody>
      </p:sp>
    </p:spTree>
    <p:extLst>
      <p:ext uri="{BB962C8B-B14F-4D97-AF65-F5344CB8AC3E}">
        <p14:creationId xmlns:p14="http://schemas.microsoft.com/office/powerpoint/2010/main" val="3105996336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>
          <a:xfrm>
            <a:off x="685800" y="4400550"/>
            <a:ext cx="5486400" cy="4743450"/>
          </a:xfrm>
        </p:spPr>
        <p:txBody>
          <a:bodyPr/>
          <a:lstStyle/>
          <a:p>
            <a:r>
              <a:rPr lang="fr-FR" sz="1600" dirty="0"/>
              <a:t>la larve se trouve dans une cellule de grande dimension ouverture dirigée vers le bas: </a:t>
            </a:r>
            <a:r>
              <a:rPr lang="fr-FR" sz="1600" b="1" dirty="0">
                <a:solidFill>
                  <a:srgbClr val="FF0000"/>
                </a:solidFill>
              </a:rPr>
              <a:t>cellule royale </a:t>
            </a:r>
            <a:r>
              <a:rPr lang="fr-FR" sz="1600" dirty="0"/>
              <a:t>positionnée </a:t>
            </a:r>
            <a:r>
              <a:rPr lang="fr-FR" sz="1600" b="1" dirty="0">
                <a:solidFill>
                  <a:srgbClr val="FF0000"/>
                </a:solidFill>
              </a:rPr>
              <a:t>soit en périphérie soit au milieu du cadre</a:t>
            </a:r>
          </a:p>
          <a:p>
            <a:r>
              <a:rPr lang="fr-FR" sz="1600" dirty="0"/>
              <a:t> </a:t>
            </a:r>
            <a:r>
              <a:rPr lang="fr-FR" sz="1600" b="1" dirty="0">
                <a:solidFill>
                  <a:srgbClr val="FF0000"/>
                </a:solidFill>
              </a:rPr>
              <a:t>Dans l’élevage spontané</a:t>
            </a:r>
            <a:r>
              <a:rPr lang="fr-FR" sz="1600" dirty="0">
                <a:solidFill>
                  <a:srgbClr val="FF0000"/>
                </a:solidFill>
              </a:rPr>
              <a:t> </a:t>
            </a:r>
            <a:r>
              <a:rPr lang="fr-FR" sz="1600" dirty="0"/>
              <a:t>les alvéoles </a:t>
            </a:r>
            <a:r>
              <a:rPr lang="fr-FR" sz="1600" b="1" dirty="0">
                <a:solidFill>
                  <a:srgbClr val="FF0000"/>
                </a:solidFill>
              </a:rPr>
              <a:t>occupent les bords</a:t>
            </a:r>
            <a:r>
              <a:rPr lang="fr-FR" sz="1600" dirty="0">
                <a:solidFill>
                  <a:srgbClr val="FF0000"/>
                </a:solidFill>
              </a:rPr>
              <a:t> </a:t>
            </a:r>
            <a:r>
              <a:rPr lang="fr-FR" sz="1600" dirty="0"/>
              <a:t>latéraux ou le bas du rayon. Leur construction débute avant la ponte de l’œuf </a:t>
            </a:r>
          </a:p>
          <a:p>
            <a:r>
              <a:rPr lang="fr-FR" sz="1600" dirty="0"/>
              <a:t>Reine non fécondée: reine arrhénotoque</a:t>
            </a:r>
            <a:br>
              <a:rPr lang="fr-FR" sz="1600" dirty="0"/>
            </a:br>
            <a:br>
              <a:rPr lang="fr-FR" sz="1600" dirty="0"/>
            </a:br>
            <a:r>
              <a:rPr lang="fr-FR" sz="1600" dirty="0"/>
              <a:t>remérage sans essaimage en présence de la vielle reine  qui finit par disparaitre  </a:t>
            </a:r>
            <a:r>
              <a:rPr lang="fr-FR" sz="1600" b="1" dirty="0">
                <a:solidFill>
                  <a:srgbClr val="FF0000"/>
                </a:solidFill>
              </a:rPr>
              <a:t>:</a:t>
            </a:r>
            <a:r>
              <a:rPr lang="fr-FR" sz="1600" b="1" dirty="0" err="1">
                <a:solidFill>
                  <a:srgbClr val="FF0000"/>
                </a:solidFill>
              </a:rPr>
              <a:t>supersédure</a:t>
            </a:r>
            <a:r>
              <a:rPr lang="fr-FR" sz="1600" b="1" dirty="0">
                <a:solidFill>
                  <a:srgbClr val="FF0000"/>
                </a:solidFill>
              </a:rPr>
              <a:t> </a:t>
            </a:r>
          </a:p>
          <a:p>
            <a:r>
              <a:rPr lang="fr-FR" sz="1600" b="1" dirty="0"/>
              <a:t>Dans l’élevage provoqué ou perte de la reine </a:t>
            </a:r>
            <a:r>
              <a:rPr lang="fr-FR" sz="1600" dirty="0"/>
              <a:t>: cellule moins proéminente qui </a:t>
            </a:r>
            <a:r>
              <a:rPr lang="fr-FR" sz="1600" b="1" dirty="0"/>
              <a:t>se trouve n’importe</a:t>
            </a:r>
            <a:r>
              <a:rPr lang="fr-FR" sz="1600" dirty="0"/>
              <a:t> où, même au milieu car les ouvrières utilisent une larve âgée de 1 à 3 jours  destinée à être au départ une ouvrière </a:t>
            </a:r>
          </a:p>
          <a:p>
            <a:r>
              <a:rPr lang="fr-FR" sz="1600" b="1" dirty="0"/>
              <a:t> </a:t>
            </a:r>
            <a:r>
              <a:rPr lang="fr-FR" sz="1600" dirty="0"/>
              <a:t>La première née des reines tue les autres,</a:t>
            </a:r>
          </a:p>
          <a:p>
            <a:r>
              <a:rPr lang="fr-FR" sz="1600" dirty="0"/>
              <a:t>Parfois la nouvelle  reine et la  jeune reine peuvent cohabiter et vivre ensemble,  </a:t>
            </a:r>
          </a:p>
          <a:p>
            <a:r>
              <a:rPr lang="fr-FR" sz="1600" dirty="0"/>
              <a:t> </a:t>
            </a:r>
          </a:p>
          <a:p>
            <a:r>
              <a:rPr lang="fr-FR" sz="1600" dirty="0"/>
              <a:t>Une reine non fécondée </a:t>
            </a:r>
            <a:r>
              <a:rPr lang="fr-FR" sz="1600" b="1" dirty="0">
                <a:solidFill>
                  <a:srgbClr val="FF0000"/>
                </a:solidFill>
              </a:rPr>
              <a:t>est une reine arrhénotoque </a:t>
            </a:r>
          </a:p>
          <a:p>
            <a:endParaRPr lang="fr-FR" sz="1600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2398B27-BDE9-4DFA-B151-954787E7DE97}" type="slidenum">
              <a:rPr lang="fr-FR" smtClean="0"/>
              <a:t>26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99302850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sz="2400" dirty="0"/>
              <a:t>Le marquage est plus efficace pour déterminer l’âge </a:t>
            </a:r>
          </a:p>
          <a:p>
            <a:r>
              <a:rPr lang="fr-FR" sz="2400" b="1" dirty="0"/>
              <a:t>Marquage des reines </a:t>
            </a:r>
            <a:endParaRPr lang="fr-FR" sz="2400" dirty="0"/>
          </a:p>
          <a:p>
            <a:r>
              <a:rPr lang="fr-FR" sz="2400" b="1" dirty="0">
                <a:solidFill>
                  <a:srgbClr val="FF0000"/>
                </a:solidFill>
              </a:rPr>
              <a:t>Bleu année se terminant par 0 ou 5</a:t>
            </a:r>
            <a:endParaRPr lang="fr-FR" sz="2400" dirty="0">
              <a:solidFill>
                <a:srgbClr val="FF0000"/>
              </a:solidFill>
            </a:endParaRPr>
          </a:p>
          <a:p>
            <a:r>
              <a:rPr lang="fr-FR" sz="2400" b="1" dirty="0">
                <a:solidFill>
                  <a:srgbClr val="FF0000"/>
                </a:solidFill>
              </a:rPr>
              <a:t>Blanc année finissant par 1 ou 6</a:t>
            </a:r>
            <a:endParaRPr lang="fr-FR" sz="2400" dirty="0">
              <a:solidFill>
                <a:srgbClr val="FF0000"/>
              </a:solidFill>
            </a:endParaRPr>
          </a:p>
          <a:p>
            <a:r>
              <a:rPr lang="fr-FR" sz="2400" b="1" dirty="0">
                <a:solidFill>
                  <a:srgbClr val="FF0000"/>
                </a:solidFill>
              </a:rPr>
              <a:t>Jaune si année se termine par 2 ou 7</a:t>
            </a:r>
            <a:endParaRPr lang="fr-FR" sz="2400" dirty="0">
              <a:solidFill>
                <a:srgbClr val="FF0000"/>
              </a:solidFill>
            </a:endParaRPr>
          </a:p>
          <a:p>
            <a:r>
              <a:rPr lang="fr-FR" sz="2400" b="1" dirty="0">
                <a:solidFill>
                  <a:srgbClr val="FF0000"/>
                </a:solidFill>
              </a:rPr>
              <a:t>Rouge si l’année se termine par 3 ou 8 </a:t>
            </a:r>
            <a:endParaRPr lang="fr-FR" sz="2400" dirty="0">
              <a:solidFill>
                <a:srgbClr val="FF0000"/>
              </a:solidFill>
            </a:endParaRPr>
          </a:p>
          <a:p>
            <a:r>
              <a:rPr lang="fr-FR" sz="2400" b="1" dirty="0">
                <a:solidFill>
                  <a:srgbClr val="FF0000"/>
                </a:solidFill>
              </a:rPr>
              <a:t>Vert année qui se termine par 4 ou 9</a:t>
            </a:r>
            <a:endParaRPr lang="fr-FR" sz="2400" dirty="0">
              <a:solidFill>
                <a:srgbClr val="FF0000"/>
              </a:solidFill>
            </a:endParaRPr>
          </a:p>
          <a:p>
            <a:endParaRPr lang="fr-FR" sz="2400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2398B27-BDE9-4DFA-B151-954787E7DE97}" type="slidenum">
              <a:rPr lang="fr-FR" smtClean="0"/>
              <a:t>27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408034947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>
          <a:xfrm>
            <a:off x="685800" y="4400550"/>
            <a:ext cx="5486400" cy="4491930"/>
          </a:xfrm>
        </p:spPr>
        <p:txBody>
          <a:bodyPr/>
          <a:lstStyle/>
          <a:p>
            <a:r>
              <a:rPr lang="fr-FR" sz="1800" b="1" u="sng" dirty="0"/>
              <a:t>l’accouplement</a:t>
            </a:r>
            <a:endParaRPr lang="fr-FR" sz="1800" dirty="0"/>
          </a:p>
          <a:p>
            <a:r>
              <a:rPr lang="fr-FR" sz="1800" b="1" dirty="0">
                <a:solidFill>
                  <a:srgbClr val="FF0000"/>
                </a:solidFill>
              </a:rPr>
              <a:t>Se fait 5 à 15 jours  après émergence </a:t>
            </a:r>
            <a:r>
              <a:rPr lang="fr-FR" sz="1800" dirty="0"/>
              <a:t>: Présence de lieux de rassemblement temps calme et chaud entre 10h et 17 h en plusieurs sorties : repérage et accouplement : </a:t>
            </a:r>
            <a:r>
              <a:rPr lang="fr-FR" sz="1800" dirty="0">
                <a:solidFill>
                  <a:srgbClr val="FF0000"/>
                </a:solidFill>
              </a:rPr>
              <a:t>vols de fécondation </a:t>
            </a:r>
          </a:p>
          <a:p>
            <a:r>
              <a:rPr lang="fr-FR" sz="1800" dirty="0"/>
              <a:t>Se fait en plein vol = vol de fécondation : la reine attire les faux bourdons grâce à la production d’une phéromone </a:t>
            </a:r>
          </a:p>
          <a:p>
            <a:r>
              <a:rPr lang="fr-FR" sz="1800" dirty="0"/>
              <a:t>Reproduction en plein vol car </a:t>
            </a:r>
            <a:r>
              <a:rPr lang="fr-FR" sz="1800" b="1" dirty="0">
                <a:solidFill>
                  <a:srgbClr val="FF0000"/>
                </a:solidFill>
              </a:rPr>
              <a:t>les organes mâles ne peuvent fonctionner que lorsque les trachées sont très </a:t>
            </a:r>
            <a:r>
              <a:rPr lang="fr-FR" sz="1800" dirty="0"/>
              <a:t>gonflées ce qui n’a lieu que pendant un vol rapide </a:t>
            </a:r>
          </a:p>
          <a:p>
            <a:r>
              <a:rPr lang="fr-FR" sz="1800" dirty="0"/>
              <a:t>La reine se fait féconder par plusieurs faux bourdons 10 à 15 fois</a:t>
            </a:r>
          </a:p>
          <a:p>
            <a:endParaRPr lang="fr-FR" sz="1800" dirty="0"/>
          </a:p>
          <a:p>
            <a:r>
              <a:rPr lang="fr-FR" sz="1800" b="1" dirty="0">
                <a:solidFill>
                  <a:srgbClr val="FF0000"/>
                </a:solidFill>
              </a:rPr>
              <a:t>Ne se fera pas féconder par les faux bourdons de sa ruche</a:t>
            </a:r>
          </a:p>
          <a:p>
            <a:endParaRPr lang="fr-FR" sz="1800" dirty="0"/>
          </a:p>
          <a:p>
            <a:endParaRPr lang="fr-FR" sz="1800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2398B27-BDE9-4DFA-B151-954787E7DE97}" type="slidenum">
              <a:rPr lang="fr-FR" smtClean="0"/>
              <a:t>28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03058954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>
          <a:xfrm>
            <a:off x="685800" y="4400550"/>
            <a:ext cx="5486400" cy="3915866"/>
          </a:xfrm>
        </p:spPr>
        <p:txBody>
          <a:bodyPr/>
          <a:lstStyle/>
          <a:p>
            <a:r>
              <a:rPr lang="fr-FR" sz="2000" dirty="0"/>
              <a:t>Reine gelée royale mélange d’une substance riche en protéine produite par les glandes hyopharyngiennes et substance riche en lipide produite par les glandes mandibulaires </a:t>
            </a:r>
          </a:p>
          <a:p>
            <a:endParaRPr lang="fr-FR" sz="2000" dirty="0"/>
          </a:p>
          <a:p>
            <a:endParaRPr lang="fr-FR" sz="2000" dirty="0"/>
          </a:p>
          <a:p>
            <a:r>
              <a:rPr lang="fr-FR" sz="2000" dirty="0"/>
              <a:t>Ouvrière : gelée d’ouvrière : sécrétion substance produite par les glandes hyopharyngiennes + miel et pollen </a:t>
            </a:r>
          </a:p>
          <a:p>
            <a:endParaRPr lang="fr-FR" sz="2000" dirty="0"/>
          </a:p>
          <a:p>
            <a:r>
              <a:rPr lang="fr-FR" sz="2000" dirty="0"/>
              <a:t>Mâles même nourriture que les ouvrières mais plus riche en pollen et en plus grande quantité </a:t>
            </a: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2398B27-BDE9-4DFA-B151-954787E7DE97}" type="slidenum">
              <a:rPr lang="fr-FR" smtClean="0"/>
              <a:t>29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1557593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>
            <a:lvl1pPr>
              <a:defRPr sz="7000" baseline="0">
                <a:solidFill>
                  <a:schemeClr val="accent6">
                    <a:lumMod val="50000"/>
                  </a:schemeClr>
                </a:solidFill>
              </a:defRPr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 baseline="0">
                <a:solidFill>
                  <a:schemeClr val="accent6">
                    <a:lumMod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dirty="0"/>
              <a:t>Modifiez le style des sous-titres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191500-2476-412C-B176-B8DDD1548DE2}" type="datetimeFigureOut">
              <a:rPr lang="fr-FR" smtClean="0"/>
              <a:t>28/12/2020</a:t>
            </a:fld>
            <a:endParaRPr lang="fr-FR" dirty="0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E94EE5-AC95-43AA-A569-AD56CAFD9C89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72391093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 hasCustomPrompt="1"/>
          </p:nvPr>
        </p:nvSpPr>
        <p:spPr/>
        <p:txBody>
          <a:bodyPr/>
          <a:lstStyle>
            <a:lvl1pPr>
              <a:defRPr>
                <a:solidFill>
                  <a:schemeClr val="accent6">
                    <a:lumMod val="75000"/>
                  </a:schemeClr>
                </a:solidFill>
              </a:defRPr>
            </a:lvl1pPr>
            <a:lvl2pPr>
              <a:defRPr>
                <a:solidFill>
                  <a:schemeClr val="accent6">
                    <a:lumMod val="75000"/>
                  </a:schemeClr>
                </a:solidFill>
              </a:defRPr>
            </a:lvl2pPr>
            <a:lvl3pPr>
              <a:defRPr>
                <a:solidFill>
                  <a:schemeClr val="accent6">
                    <a:lumMod val="75000"/>
                  </a:schemeClr>
                </a:solidFill>
              </a:defRPr>
            </a:lvl3pPr>
            <a:lvl4pPr>
              <a:defRPr>
                <a:solidFill>
                  <a:schemeClr val="accent6">
                    <a:lumMod val="75000"/>
                  </a:schemeClr>
                </a:solidFill>
              </a:defRPr>
            </a:lvl4pPr>
            <a:lvl5pPr>
              <a:defRPr>
                <a:solidFill>
                  <a:schemeClr val="accent6">
                    <a:lumMod val="75000"/>
                  </a:schemeClr>
                </a:solidFill>
              </a:defRPr>
            </a:lvl5pPr>
          </a:lstStyle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191500-2476-412C-B176-B8DDD1548DE2}" type="datetimeFigureOut">
              <a:rPr lang="fr-FR" smtClean="0"/>
              <a:t>28/12/2020</a:t>
            </a:fld>
            <a:endParaRPr lang="fr-FR" dirty="0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E94EE5-AC95-43AA-A569-AD56CAFD9C89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50146265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191500-2476-412C-B176-B8DDD1548DE2}" type="datetimeFigureOut">
              <a:rPr lang="fr-FR" smtClean="0"/>
              <a:t>28/12/2020</a:t>
            </a:fld>
            <a:endParaRPr lang="fr-FR" dirty="0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E94EE5-AC95-43AA-A569-AD56CAFD9C89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53302603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191500-2476-412C-B176-B8DDD1548DE2}" type="datetimeFigureOut">
              <a:rPr lang="fr-FR" smtClean="0"/>
              <a:t>28/12/2020</a:t>
            </a:fld>
            <a:endParaRPr lang="fr-FR" dirty="0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E94EE5-AC95-43AA-A569-AD56CAFD9C89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24821852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191500-2476-412C-B176-B8DDD1548DE2}" type="datetimeFigureOut">
              <a:rPr lang="fr-FR" smtClean="0"/>
              <a:t>28/12/2020</a:t>
            </a:fld>
            <a:endParaRPr lang="fr-FR" dirty="0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E94EE5-AC95-43AA-A569-AD56CAFD9C89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26638410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191500-2476-412C-B176-B8DDD1548DE2}" type="datetimeFigureOut">
              <a:rPr lang="fr-FR" smtClean="0"/>
              <a:t>28/12/2020</a:t>
            </a:fld>
            <a:endParaRPr lang="fr-FR" dirty="0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E94EE5-AC95-43AA-A569-AD56CAFD9C89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66705323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191500-2476-412C-B176-B8DDD1548DE2}" type="datetimeFigureOut">
              <a:rPr lang="fr-FR" smtClean="0"/>
              <a:t>28/12/2020</a:t>
            </a:fld>
            <a:endParaRPr lang="fr-FR" dirty="0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E94EE5-AC95-43AA-A569-AD56CAFD9C89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44116929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 hasCustomPrompt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>
                <a:solidFill>
                  <a:schemeClr val="accent6">
                    <a:lumMod val="75000"/>
                  </a:schemeClr>
                </a:solidFill>
              </a:defRPr>
            </a:lvl1pPr>
            <a:lvl2pPr>
              <a:defRPr sz="2800" baseline="0">
                <a:solidFill>
                  <a:schemeClr val="accent6">
                    <a:lumMod val="75000"/>
                  </a:schemeClr>
                </a:solidFill>
              </a:defRPr>
            </a:lvl2pPr>
            <a:lvl3pPr>
              <a:defRPr sz="2400" baseline="0">
                <a:solidFill>
                  <a:schemeClr val="accent6">
                    <a:lumMod val="75000"/>
                  </a:schemeClr>
                </a:solidFill>
              </a:defRPr>
            </a:lvl3pPr>
            <a:lvl4pPr>
              <a:defRPr sz="2000" baseline="0">
                <a:solidFill>
                  <a:schemeClr val="accent6">
                    <a:lumMod val="75000"/>
                  </a:schemeClr>
                </a:solidFill>
              </a:defRPr>
            </a:lvl4pPr>
            <a:lvl5pPr>
              <a:defRPr sz="2000" baseline="0">
                <a:solidFill>
                  <a:schemeClr val="accent6">
                    <a:lumMod val="75000"/>
                  </a:schemeClr>
                </a:solidFill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 hasCustomPrompt="1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 baseline="0">
                <a:solidFill>
                  <a:schemeClr val="accent6">
                    <a:lumMod val="7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dirty="0"/>
              <a:t>Modifiez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191500-2476-412C-B176-B8DDD1548DE2}" type="datetimeFigureOut">
              <a:rPr lang="fr-FR" smtClean="0"/>
              <a:t>28/12/2020</a:t>
            </a:fld>
            <a:endParaRPr lang="fr-FR" dirty="0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E94EE5-AC95-43AA-A569-AD56CAFD9C89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73563647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 dirty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191500-2476-412C-B176-B8DDD1548DE2}" type="datetimeFigureOut">
              <a:rPr lang="fr-FR" smtClean="0"/>
              <a:t>28/12/2020</a:t>
            </a:fld>
            <a:endParaRPr lang="fr-FR" dirty="0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E94EE5-AC95-43AA-A569-AD56CAFD9C89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69512096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191500-2476-412C-B176-B8DDD1548DE2}" type="datetimeFigureOut">
              <a:rPr lang="fr-FR" smtClean="0"/>
              <a:t>28/12/2020</a:t>
            </a:fld>
            <a:endParaRPr lang="fr-FR" dirty="0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E94EE5-AC95-43AA-A569-AD56CAFD9C89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39053231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191500-2476-412C-B176-B8DDD1548DE2}" type="datetimeFigureOut">
              <a:rPr lang="fr-FR" smtClean="0"/>
              <a:t>28/12/2020</a:t>
            </a:fld>
            <a:endParaRPr lang="fr-FR" dirty="0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E94EE5-AC95-43AA-A569-AD56CAFD9C89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0979354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fr-FR" dirty="0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D191500-2476-412C-B176-B8DDD1548DE2}" type="datetimeFigureOut">
              <a:rPr lang="fr-FR" smtClean="0"/>
              <a:t>28/12/2020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4295800" y="6511548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E94EE5-AC95-43AA-A569-AD56CAFD9C89}" type="slidenum">
              <a:rPr lang="fr-FR" smtClean="0"/>
              <a:t>‹N°›</a:t>
            </a:fld>
            <a:endParaRPr lang="fr-FR"/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43A7A6AA-AD18-4C2D-A49C-5C496CE6CDBF}"/>
              </a:ext>
            </a:extLst>
          </p:cNvPr>
          <p:cNvGrpSpPr/>
          <p:nvPr userDrawn="1"/>
        </p:nvGrpSpPr>
        <p:grpSpPr>
          <a:xfrm>
            <a:off x="26748" y="6527425"/>
            <a:ext cx="12165253" cy="401711"/>
            <a:chOff x="20074" y="6399466"/>
            <a:chExt cx="9130100" cy="401711"/>
          </a:xfrm>
          <a:solidFill>
            <a:srgbClr val="C00000"/>
          </a:solidFill>
        </p:grpSpPr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B5C82F82-953E-460D-BF34-BCC08E56786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1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748463" y="6399466"/>
              <a:ext cx="401711" cy="401711"/>
            </a:xfrm>
            <a:prstGeom prst="rect">
              <a:avLst/>
            </a:prstGeom>
            <a:grpFill/>
          </p:spPr>
        </p:pic>
        <p:sp>
          <p:nvSpPr>
            <p:cNvPr id="9" name="ZoneTexte 8">
              <a:extLst>
                <a:ext uri="{FF2B5EF4-FFF2-40B4-BE49-F238E27FC236}">
                  <a16:creationId xmlns:a16="http://schemas.microsoft.com/office/drawing/2014/main" id="{2909F6CF-A0D1-4571-899D-9D367F634F89}"/>
                </a:ext>
              </a:extLst>
            </p:cNvPr>
            <p:cNvSpPr txBox="1"/>
            <p:nvPr userDrawn="1"/>
          </p:nvSpPr>
          <p:spPr>
            <a:xfrm>
              <a:off x="20074" y="6415655"/>
              <a:ext cx="8748463" cy="369332"/>
            </a:xfrm>
            <a:prstGeom prst="rect">
              <a:avLst/>
            </a:prstGeom>
            <a:solidFill>
              <a:schemeClr val="accent6">
                <a:lumMod val="50000"/>
              </a:schemeClr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1800" dirty="0">
                  <a:solidFill>
                    <a:schemeClr val="bg1"/>
                  </a:solidFill>
                </a:rPr>
                <a:t>CETA-ANO Rucher école : De l’œuf à l’abeille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50306510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7000" kern="1200" baseline="0">
          <a:solidFill>
            <a:schemeClr val="accent6">
              <a:lumMod val="50000"/>
            </a:schemeClr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 baseline="0">
          <a:solidFill>
            <a:schemeClr val="accent6">
              <a:lumMod val="75000"/>
            </a:schemeClr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 baseline="0">
          <a:solidFill>
            <a:schemeClr val="accent6">
              <a:lumMod val="75000"/>
            </a:schemeClr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 baseline="0">
          <a:solidFill>
            <a:schemeClr val="accent6">
              <a:lumMod val="75000"/>
            </a:schemeClr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 baseline="0">
          <a:solidFill>
            <a:schemeClr val="accent6">
              <a:lumMod val="75000"/>
            </a:schemeClr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 baseline="0">
          <a:solidFill>
            <a:schemeClr val="accent6">
              <a:lumMod val="75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8.jpe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5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3.png"/><Relationship Id="rId4" Type="http://schemas.openxmlformats.org/officeDocument/2006/relationships/image" Target="../media/image32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hyperlink" Target="01-menu-general.pptx#-1,5,Pr&#233;sentation PowerPoint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7A93B74-0093-4F12-A6D8-DC57BA1432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9376" y="2286000"/>
            <a:ext cx="10972800" cy="1143000"/>
          </a:xfrm>
        </p:spPr>
        <p:txBody>
          <a:bodyPr/>
          <a:lstStyle/>
          <a:p>
            <a:r>
              <a:rPr lang="fr-FR" sz="7200" dirty="0"/>
              <a:t>De l’œuf à l’abeille</a:t>
            </a:r>
            <a:br>
              <a:rPr lang="fr-FR" sz="7200" dirty="0"/>
            </a:br>
            <a:endParaRPr lang="fr-FR" dirty="0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D7858FF3-7362-49D0-8FC1-F141C5C08FC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4293096"/>
            <a:ext cx="10972800" cy="1833068"/>
          </a:xfrm>
        </p:spPr>
        <p:txBody>
          <a:bodyPr/>
          <a:lstStyle/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70571252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77BF1D3-8E12-4DA9-B567-9A3301C7E77F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fr-FR" dirty="0"/>
              <a:t>Le cycle du développement de l’abeille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F9352598-A7A3-40AB-B47F-0D422542AAEB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32592040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8284" y="259959"/>
            <a:ext cx="3695450" cy="24312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50022" y="285006"/>
            <a:ext cx="4005126" cy="29999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99656" y="2996952"/>
            <a:ext cx="4326047" cy="32403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ZoneTexte 1"/>
          <p:cNvSpPr txBox="1"/>
          <p:nvPr/>
        </p:nvSpPr>
        <p:spPr>
          <a:xfrm>
            <a:off x="5504053" y="908720"/>
            <a:ext cx="224137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4000" b="1" dirty="0">
                <a:solidFill>
                  <a:schemeClr val="accent6">
                    <a:lumMod val="75000"/>
                  </a:schemeClr>
                </a:solidFill>
              </a:rPr>
              <a:t>L’œuf</a:t>
            </a:r>
            <a:endParaRPr lang="fr-FR" sz="2000" b="1" dirty="0">
              <a:solidFill>
                <a:schemeClr val="accent6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4385093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8537" y="836712"/>
            <a:ext cx="3268627" cy="21751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8937" y="3281785"/>
            <a:ext cx="3268627" cy="245147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00" name="Picture 4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63752" y="1584087"/>
            <a:ext cx="7117594" cy="41491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ZoneTexte 1"/>
          <p:cNvSpPr txBox="1"/>
          <p:nvPr/>
        </p:nvSpPr>
        <p:spPr>
          <a:xfrm>
            <a:off x="4943872" y="482769"/>
            <a:ext cx="453650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4000" b="1" dirty="0">
                <a:solidFill>
                  <a:schemeClr val="accent6">
                    <a:lumMod val="75000"/>
                  </a:schemeClr>
                </a:solidFill>
              </a:rPr>
              <a:t>La</a:t>
            </a:r>
            <a:r>
              <a:rPr lang="fr-FR" b="1" dirty="0"/>
              <a:t> </a:t>
            </a:r>
            <a:r>
              <a:rPr lang="fr-FR" sz="4000" b="1" dirty="0">
                <a:solidFill>
                  <a:schemeClr val="accent6">
                    <a:lumMod val="75000"/>
                  </a:schemeClr>
                </a:solidFill>
              </a:rPr>
              <a:t>larve</a:t>
            </a:r>
            <a:r>
              <a:rPr lang="fr-FR" b="1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18264194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84963" y="1484784"/>
            <a:ext cx="8222073" cy="466873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ZoneTexte 2"/>
          <p:cNvSpPr txBox="1"/>
          <p:nvPr/>
        </p:nvSpPr>
        <p:spPr>
          <a:xfrm>
            <a:off x="3575721" y="620689"/>
            <a:ext cx="3429465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3200" b="1" dirty="0"/>
              <a:t>	</a:t>
            </a:r>
            <a:r>
              <a:rPr lang="fr-FR" sz="4000" b="1" dirty="0">
                <a:solidFill>
                  <a:schemeClr val="accent6">
                    <a:lumMod val="75000"/>
                  </a:schemeClr>
                </a:solidFill>
              </a:rPr>
              <a:t>La nymphe</a:t>
            </a:r>
            <a:endParaRPr lang="fr-FR" sz="3200" b="1" dirty="0">
              <a:solidFill>
                <a:schemeClr val="accent6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8046896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9136" y="2614042"/>
            <a:ext cx="3076575" cy="1485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04319" y="1175767"/>
            <a:ext cx="3838575" cy="4362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84974" y="1752947"/>
            <a:ext cx="3721963" cy="335210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42C565DF-E77A-4B80-B01A-5A20869BA195}"/>
              </a:ext>
            </a:extLst>
          </p:cNvPr>
          <p:cNvSpPr txBox="1"/>
          <p:nvPr/>
        </p:nvSpPr>
        <p:spPr>
          <a:xfrm>
            <a:off x="1127448" y="836712"/>
            <a:ext cx="432048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4000" b="1" dirty="0">
                <a:solidFill>
                  <a:schemeClr val="accent6">
                    <a:lumMod val="75000"/>
                  </a:schemeClr>
                </a:solidFill>
              </a:rPr>
              <a:t>L’émergence de l’imago</a:t>
            </a:r>
            <a:endParaRPr lang="fr-FR" b="1" dirty="0">
              <a:solidFill>
                <a:schemeClr val="accent6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7530387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914400" y="260648"/>
            <a:ext cx="10363200" cy="3339803"/>
          </a:xfrm>
        </p:spPr>
        <p:txBody>
          <a:bodyPr>
            <a:normAutofit fontScale="90000"/>
          </a:bodyPr>
          <a:lstStyle/>
          <a:p>
            <a:r>
              <a:rPr lang="fr-FR" sz="8000" dirty="0"/>
              <a:t>Les habitants de la ruche </a:t>
            </a:r>
            <a:br>
              <a:rPr lang="fr-FR" sz="8000" dirty="0"/>
            </a:br>
            <a:endParaRPr lang="fr-FR" sz="8000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828800" y="2708920"/>
            <a:ext cx="8534400" cy="2929880"/>
          </a:xfrm>
        </p:spPr>
        <p:txBody>
          <a:bodyPr>
            <a:normAutofit/>
          </a:bodyPr>
          <a:lstStyle/>
          <a:p>
            <a:r>
              <a:rPr lang="fr-FR" sz="4800" dirty="0"/>
              <a:t>leur vie </a:t>
            </a:r>
            <a:br>
              <a:rPr lang="fr-FR" sz="4800" dirty="0"/>
            </a:br>
            <a:r>
              <a:rPr lang="fr-FR" sz="4800" dirty="0"/>
              <a:t> leurs particularités </a:t>
            </a:r>
          </a:p>
        </p:txBody>
      </p:sp>
    </p:spTree>
    <p:extLst>
      <p:ext uri="{BB962C8B-B14F-4D97-AF65-F5344CB8AC3E}">
        <p14:creationId xmlns:p14="http://schemas.microsoft.com/office/powerpoint/2010/main" val="52696259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24E5142-9F79-49C9-A75E-13EABD5C5C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Les castes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5BD0DFAF-8432-4199-A579-D8B415640EF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1417639"/>
            <a:ext cx="10972800" cy="4531642"/>
          </a:xfrm>
        </p:spPr>
        <p:txBody>
          <a:bodyPr/>
          <a:lstStyle/>
          <a:p>
            <a:endParaRPr lang="fr-FR" dirty="0"/>
          </a:p>
        </p:txBody>
      </p:sp>
      <p:pic>
        <p:nvPicPr>
          <p:cNvPr id="4" name="Picture 2">
            <a:extLst>
              <a:ext uri="{FF2B5EF4-FFF2-40B4-BE49-F238E27FC236}">
                <a16:creationId xmlns:a16="http://schemas.microsoft.com/office/drawing/2014/main" id="{08D2678A-5EF3-40EB-BE7F-8C1DAD5C63C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33115" y="868677"/>
            <a:ext cx="2524125" cy="42743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3">
            <a:extLst>
              <a:ext uri="{FF2B5EF4-FFF2-40B4-BE49-F238E27FC236}">
                <a16:creationId xmlns:a16="http://schemas.microsoft.com/office/drawing/2014/main" id="{F0D894AB-E602-40DE-A4C1-FE8028FE498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86508" y="1417638"/>
            <a:ext cx="2409825" cy="3438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4">
            <a:extLst>
              <a:ext uri="{FF2B5EF4-FFF2-40B4-BE49-F238E27FC236}">
                <a16:creationId xmlns:a16="http://schemas.microsoft.com/office/drawing/2014/main" id="{0C0F10BC-3DDD-4427-8E39-513284E902A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7634" y="1417638"/>
            <a:ext cx="2571253" cy="35773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C00605AD-2BF1-4D19-8845-DA4EE92A7DE7}"/>
              </a:ext>
            </a:extLst>
          </p:cNvPr>
          <p:cNvSpPr txBox="1"/>
          <p:nvPr/>
        </p:nvSpPr>
        <p:spPr>
          <a:xfrm>
            <a:off x="1149414" y="5242396"/>
            <a:ext cx="165618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>
                <a:solidFill>
                  <a:schemeClr val="accent6">
                    <a:lumMod val="75000"/>
                  </a:schemeClr>
                </a:solidFill>
              </a:rPr>
              <a:t>L’</a:t>
            </a:r>
            <a:r>
              <a:rPr lang="fr-FR" dirty="0" err="1">
                <a:solidFill>
                  <a:schemeClr val="accent6">
                    <a:lumMod val="75000"/>
                  </a:schemeClr>
                </a:solidFill>
              </a:rPr>
              <a:t>abeillaud</a:t>
            </a:r>
            <a:r>
              <a:rPr lang="fr-FR" dirty="0">
                <a:solidFill>
                  <a:schemeClr val="accent6">
                    <a:lumMod val="75000"/>
                  </a:schemeClr>
                </a:solidFill>
              </a:rPr>
              <a:t> ou faux-bourdon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A728C6ED-33C3-4B81-B904-88F4C4EE4D88}"/>
              </a:ext>
            </a:extLst>
          </p:cNvPr>
          <p:cNvSpPr txBox="1"/>
          <p:nvPr/>
        </p:nvSpPr>
        <p:spPr>
          <a:xfrm>
            <a:off x="5508077" y="5255695"/>
            <a:ext cx="12167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>
                <a:solidFill>
                  <a:schemeClr val="accent6">
                    <a:lumMod val="75000"/>
                  </a:schemeClr>
                </a:solidFill>
              </a:rPr>
              <a:t>L’abeille</a:t>
            </a: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9CC705BD-F250-440D-B83C-25CAD2B16A99}"/>
              </a:ext>
            </a:extLst>
          </p:cNvPr>
          <p:cNvSpPr txBox="1"/>
          <p:nvPr/>
        </p:nvSpPr>
        <p:spPr>
          <a:xfrm>
            <a:off x="9912424" y="5348122"/>
            <a:ext cx="12167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>
                <a:solidFill>
                  <a:schemeClr val="accent6">
                    <a:lumMod val="75000"/>
                  </a:schemeClr>
                </a:solidFill>
              </a:rPr>
              <a:t>La reine</a:t>
            </a:r>
          </a:p>
        </p:txBody>
      </p:sp>
    </p:spTree>
    <p:extLst>
      <p:ext uri="{BB962C8B-B14F-4D97-AF65-F5344CB8AC3E}">
        <p14:creationId xmlns:p14="http://schemas.microsoft.com/office/powerpoint/2010/main" val="392959085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1" name="Connecteur droit 10"/>
          <p:cNvCxnSpPr/>
          <p:nvPr/>
        </p:nvCxnSpPr>
        <p:spPr>
          <a:xfrm>
            <a:off x="7405629" y="1934138"/>
            <a:ext cx="72008" cy="2845709"/>
          </a:xfrm>
          <a:prstGeom prst="line">
            <a:avLst/>
          </a:prstGeom>
          <a:ln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Connecteur droit avec flèche 28"/>
          <p:cNvCxnSpPr>
            <a:stCxn id="27" idx="2"/>
            <a:endCxn id="27" idx="2"/>
          </p:cNvCxnSpPr>
          <p:nvPr/>
        </p:nvCxnSpPr>
        <p:spPr>
          <a:xfrm>
            <a:off x="5602264" y="1914865"/>
            <a:ext cx="0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Connecteur droit 4"/>
          <p:cNvCxnSpPr/>
          <p:nvPr/>
        </p:nvCxnSpPr>
        <p:spPr>
          <a:xfrm>
            <a:off x="3009976" y="2513841"/>
            <a:ext cx="0" cy="2592288"/>
          </a:xfrm>
          <a:prstGeom prst="line">
            <a:avLst/>
          </a:prstGeom>
          <a:ln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Connecteur droit 6"/>
          <p:cNvCxnSpPr/>
          <p:nvPr/>
        </p:nvCxnSpPr>
        <p:spPr>
          <a:xfrm>
            <a:off x="4234112" y="2503674"/>
            <a:ext cx="36004" cy="2592288"/>
          </a:xfrm>
          <a:prstGeom prst="line">
            <a:avLst/>
          </a:prstGeom>
          <a:ln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Connecteur droit 8"/>
          <p:cNvCxnSpPr/>
          <p:nvPr/>
        </p:nvCxnSpPr>
        <p:spPr>
          <a:xfrm>
            <a:off x="5602264" y="2441833"/>
            <a:ext cx="72008" cy="2736304"/>
          </a:xfrm>
          <a:prstGeom prst="line">
            <a:avLst/>
          </a:prstGeom>
          <a:ln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ZoneTexte 14"/>
          <p:cNvSpPr txBox="1"/>
          <p:nvPr/>
        </p:nvSpPr>
        <p:spPr>
          <a:xfrm>
            <a:off x="1586687" y="2297817"/>
            <a:ext cx="130495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600" dirty="0"/>
              <a:t>Œuf</a:t>
            </a:r>
          </a:p>
          <a:p>
            <a:pPr algn="ctr"/>
            <a:r>
              <a:rPr lang="fr-FR" sz="1600" dirty="0"/>
              <a:t>non fécondé 3 jours </a:t>
            </a:r>
          </a:p>
        </p:txBody>
      </p:sp>
      <p:cxnSp>
        <p:nvCxnSpPr>
          <p:cNvPr id="17" name="Connecteur droit 16"/>
          <p:cNvCxnSpPr/>
          <p:nvPr/>
        </p:nvCxnSpPr>
        <p:spPr>
          <a:xfrm>
            <a:off x="2001864" y="3809985"/>
            <a:ext cx="1008112" cy="1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Connecteur droit 18"/>
          <p:cNvCxnSpPr/>
          <p:nvPr/>
        </p:nvCxnSpPr>
        <p:spPr>
          <a:xfrm>
            <a:off x="3009976" y="3809985"/>
            <a:ext cx="1260140" cy="0"/>
          </a:xfrm>
          <a:prstGeom prst="line">
            <a:avLst/>
          </a:prstGeom>
          <a:ln w="28575">
            <a:solidFill>
              <a:srgbClr val="00B0F0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ZoneTexte 20"/>
          <p:cNvSpPr txBox="1"/>
          <p:nvPr/>
        </p:nvSpPr>
        <p:spPr>
          <a:xfrm>
            <a:off x="3179676" y="2441834"/>
            <a:ext cx="79208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600" dirty="0"/>
              <a:t>Larve     7 jours</a:t>
            </a:r>
          </a:p>
        </p:txBody>
      </p:sp>
      <p:cxnSp>
        <p:nvCxnSpPr>
          <p:cNvPr id="23" name="Connecteur droit 22"/>
          <p:cNvCxnSpPr/>
          <p:nvPr/>
        </p:nvCxnSpPr>
        <p:spPr>
          <a:xfrm>
            <a:off x="4270116" y="3809985"/>
            <a:ext cx="1404156" cy="0"/>
          </a:xfrm>
          <a:prstGeom prst="line">
            <a:avLst/>
          </a:prstGeom>
          <a:ln w="28575">
            <a:solidFill>
              <a:srgbClr val="92D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Connecteur droit 24"/>
          <p:cNvCxnSpPr/>
          <p:nvPr/>
        </p:nvCxnSpPr>
        <p:spPr>
          <a:xfrm flipV="1">
            <a:off x="5638269" y="3799819"/>
            <a:ext cx="1777681" cy="10167"/>
          </a:xfrm>
          <a:prstGeom prst="line">
            <a:avLst/>
          </a:prstGeom>
          <a:ln w="28575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ZoneTexte 25"/>
          <p:cNvSpPr txBox="1"/>
          <p:nvPr/>
        </p:nvSpPr>
        <p:spPr>
          <a:xfrm>
            <a:off x="4547828" y="2413239"/>
            <a:ext cx="93610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600" dirty="0"/>
              <a:t>Nymphe 14 jours </a:t>
            </a:r>
          </a:p>
        </p:txBody>
      </p:sp>
      <p:sp>
        <p:nvSpPr>
          <p:cNvPr id="27" name="ZoneTexte 26"/>
          <p:cNvSpPr txBox="1"/>
          <p:nvPr/>
        </p:nvSpPr>
        <p:spPr>
          <a:xfrm>
            <a:off x="4808806" y="1545533"/>
            <a:ext cx="15869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/>
              <a:t>    Emergence</a:t>
            </a:r>
          </a:p>
        </p:txBody>
      </p:sp>
      <p:cxnSp>
        <p:nvCxnSpPr>
          <p:cNvPr id="36" name="Connecteur droit avec flèche 35"/>
          <p:cNvCxnSpPr>
            <a:stCxn id="27" idx="2"/>
          </p:cNvCxnSpPr>
          <p:nvPr/>
        </p:nvCxnSpPr>
        <p:spPr>
          <a:xfrm>
            <a:off x="5602264" y="1914866"/>
            <a:ext cx="0" cy="472265"/>
          </a:xfrm>
          <a:prstGeom prst="straightConnector1">
            <a:avLst/>
          </a:prstGeom>
          <a:ln w="2857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ZoneTexte 36"/>
          <p:cNvSpPr txBox="1"/>
          <p:nvPr/>
        </p:nvSpPr>
        <p:spPr>
          <a:xfrm>
            <a:off x="7025554" y="1685915"/>
            <a:ext cx="78079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/>
              <a:t>Fertile</a:t>
            </a:r>
          </a:p>
        </p:txBody>
      </p:sp>
      <p:cxnSp>
        <p:nvCxnSpPr>
          <p:cNvPr id="39" name="Connecteur droit avec flèche 38"/>
          <p:cNvCxnSpPr>
            <a:stCxn id="37" idx="2"/>
          </p:cNvCxnSpPr>
          <p:nvPr/>
        </p:nvCxnSpPr>
        <p:spPr>
          <a:xfrm flipH="1">
            <a:off x="7415949" y="2055247"/>
            <a:ext cx="1" cy="242570"/>
          </a:xfrm>
          <a:prstGeom prst="straightConnector1">
            <a:avLst/>
          </a:prstGeom>
          <a:ln w="2857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Connecteur droit avec flèche 40"/>
          <p:cNvCxnSpPr/>
          <p:nvPr/>
        </p:nvCxnSpPr>
        <p:spPr>
          <a:xfrm flipV="1">
            <a:off x="7487958" y="3799819"/>
            <a:ext cx="2650811" cy="5083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3" name="Accolade ouvrante 42"/>
          <p:cNvSpPr/>
          <p:nvPr/>
        </p:nvSpPr>
        <p:spPr>
          <a:xfrm rot="16200000">
            <a:off x="3537536" y="3313624"/>
            <a:ext cx="808376" cy="3693418"/>
          </a:xfrm>
          <a:prstGeom prst="leftBrace">
            <a:avLst>
              <a:gd name="adj1" fmla="val 15449"/>
              <a:gd name="adj2" fmla="val 50422"/>
            </a:avLst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4" name="ZoneTexte 43"/>
          <p:cNvSpPr txBox="1"/>
          <p:nvPr/>
        </p:nvSpPr>
        <p:spPr>
          <a:xfrm>
            <a:off x="3539688" y="5681737"/>
            <a:ext cx="93570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/>
              <a:t>24 jours</a:t>
            </a:r>
          </a:p>
        </p:txBody>
      </p:sp>
      <p:sp>
        <p:nvSpPr>
          <p:cNvPr id="2" name="ZoneTexte 1"/>
          <p:cNvSpPr txBox="1"/>
          <p:nvPr/>
        </p:nvSpPr>
        <p:spPr>
          <a:xfrm>
            <a:off x="5859089" y="2477992"/>
            <a:ext cx="130003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600" dirty="0"/>
              <a:t>12 à 20 jours </a:t>
            </a:r>
          </a:p>
        </p:txBody>
      </p:sp>
      <p:sp>
        <p:nvSpPr>
          <p:cNvPr id="4" name="Titre 3">
            <a:extLst>
              <a:ext uri="{FF2B5EF4-FFF2-40B4-BE49-F238E27FC236}">
                <a16:creationId xmlns:a16="http://schemas.microsoft.com/office/drawing/2014/main" id="{B6B9B995-E5A6-4499-82EB-DF4004DB07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z="7200" b="1" dirty="0"/>
              <a:t>Le faux-bourdon</a:t>
            </a:r>
          </a:p>
        </p:txBody>
      </p:sp>
    </p:spTree>
    <p:extLst>
      <p:ext uri="{BB962C8B-B14F-4D97-AF65-F5344CB8AC3E}">
        <p14:creationId xmlns:p14="http://schemas.microsoft.com/office/powerpoint/2010/main" val="343044366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43872" y="228389"/>
            <a:ext cx="6448058" cy="64012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9D353CD6-26A2-49DF-8038-DB598411DBA6}"/>
              </a:ext>
            </a:extLst>
          </p:cNvPr>
          <p:cNvSpPr txBox="1"/>
          <p:nvPr/>
        </p:nvSpPr>
        <p:spPr>
          <a:xfrm>
            <a:off x="1055440" y="1556792"/>
            <a:ext cx="3600400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4000" dirty="0">
                <a:solidFill>
                  <a:schemeClr val="accent6">
                    <a:lumMod val="75000"/>
                  </a:schemeClr>
                </a:solidFill>
              </a:rPr>
              <a:t>Abeille </a:t>
            </a:r>
          </a:p>
          <a:p>
            <a:r>
              <a:rPr lang="fr-FR" sz="4000" dirty="0">
                <a:solidFill>
                  <a:schemeClr val="accent6">
                    <a:lumMod val="75000"/>
                  </a:schemeClr>
                </a:solidFill>
              </a:rPr>
              <a:t>et</a:t>
            </a:r>
          </a:p>
          <a:p>
            <a:r>
              <a:rPr lang="fr-FR" sz="4000" dirty="0" err="1">
                <a:solidFill>
                  <a:schemeClr val="accent6">
                    <a:lumMod val="75000"/>
                  </a:schemeClr>
                </a:solidFill>
              </a:rPr>
              <a:t>Abeillaud</a:t>
            </a:r>
            <a:endParaRPr lang="fr-FR" sz="4000" dirty="0">
              <a:solidFill>
                <a:schemeClr val="accent6">
                  <a:lumMod val="75000"/>
                </a:schemeClr>
              </a:solidFill>
            </a:endParaRPr>
          </a:p>
          <a:p>
            <a:endParaRPr lang="fr-FR" sz="4000" dirty="0">
              <a:solidFill>
                <a:schemeClr val="accent6">
                  <a:lumMod val="75000"/>
                </a:schemeClr>
              </a:solidFill>
            </a:endParaRPr>
          </a:p>
          <a:p>
            <a:r>
              <a:rPr lang="fr-FR" sz="4000" dirty="0">
                <a:solidFill>
                  <a:schemeClr val="accent6">
                    <a:lumMod val="75000"/>
                  </a:schemeClr>
                </a:solidFill>
              </a:rPr>
              <a:t>Autre nom du </a:t>
            </a:r>
          </a:p>
          <a:p>
            <a:r>
              <a:rPr lang="fr-FR" sz="4000" dirty="0">
                <a:solidFill>
                  <a:schemeClr val="accent6">
                    <a:lumMod val="75000"/>
                  </a:schemeClr>
                </a:solidFill>
              </a:rPr>
              <a:t>Faux-bourdon</a:t>
            </a:r>
          </a:p>
        </p:txBody>
      </p:sp>
    </p:spTree>
    <p:extLst>
      <p:ext uri="{BB962C8B-B14F-4D97-AF65-F5344CB8AC3E}">
        <p14:creationId xmlns:p14="http://schemas.microsoft.com/office/powerpoint/2010/main" val="251437328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03712" y="404664"/>
            <a:ext cx="7620000" cy="5715000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E7C9286C-48DF-4F2B-A810-7A558BCF35BE}"/>
              </a:ext>
            </a:extLst>
          </p:cNvPr>
          <p:cNvSpPr txBox="1"/>
          <p:nvPr/>
        </p:nvSpPr>
        <p:spPr>
          <a:xfrm>
            <a:off x="119336" y="980728"/>
            <a:ext cx="3240360" cy="5016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4000" dirty="0">
                <a:solidFill>
                  <a:schemeClr val="accent6">
                    <a:lumMod val="75000"/>
                  </a:schemeClr>
                </a:solidFill>
              </a:rPr>
              <a:t>Couvain de mâles</a:t>
            </a:r>
          </a:p>
          <a:p>
            <a:endParaRPr lang="fr-FR" sz="4000" dirty="0">
              <a:solidFill>
                <a:schemeClr val="accent6">
                  <a:lumMod val="75000"/>
                </a:schemeClr>
              </a:solidFill>
            </a:endParaRPr>
          </a:p>
          <a:p>
            <a:endParaRPr lang="fr-FR" sz="4000" dirty="0">
              <a:solidFill>
                <a:schemeClr val="accent6">
                  <a:lumMod val="75000"/>
                </a:schemeClr>
              </a:solidFill>
            </a:endParaRPr>
          </a:p>
          <a:p>
            <a:endParaRPr lang="fr-FR" sz="4000" dirty="0">
              <a:solidFill>
                <a:schemeClr val="accent6">
                  <a:lumMod val="75000"/>
                </a:schemeClr>
              </a:solidFill>
            </a:endParaRPr>
          </a:p>
          <a:p>
            <a:endParaRPr lang="fr-FR" sz="4000" dirty="0">
              <a:solidFill>
                <a:schemeClr val="accent6">
                  <a:lumMod val="75000"/>
                </a:schemeClr>
              </a:solidFill>
            </a:endParaRPr>
          </a:p>
          <a:p>
            <a:r>
              <a:rPr lang="fr-FR" sz="4000" dirty="0">
                <a:solidFill>
                  <a:schemeClr val="accent6">
                    <a:lumMod val="75000"/>
                  </a:schemeClr>
                </a:solidFill>
              </a:rPr>
              <a:t>Couvain d’ouvrières</a:t>
            </a:r>
          </a:p>
        </p:txBody>
      </p:sp>
    </p:spTree>
    <p:extLst>
      <p:ext uri="{BB962C8B-B14F-4D97-AF65-F5344CB8AC3E}">
        <p14:creationId xmlns:p14="http://schemas.microsoft.com/office/powerpoint/2010/main" val="19364590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3392" y="138874"/>
            <a:ext cx="4392488" cy="32901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48" name="Picture 4" descr="Afficher l'image d'origine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0" y="3140968"/>
            <a:ext cx="5238750" cy="29432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0BB5C90D-66B7-4A1F-9939-72BE9B543189}"/>
              </a:ext>
            </a:extLst>
          </p:cNvPr>
          <p:cNvSpPr txBox="1"/>
          <p:nvPr/>
        </p:nvSpPr>
        <p:spPr>
          <a:xfrm>
            <a:off x="6672064" y="692696"/>
            <a:ext cx="424847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dirty="0">
                <a:solidFill>
                  <a:schemeClr val="accent6">
                    <a:lumMod val="75000"/>
                  </a:schemeClr>
                </a:solidFill>
              </a:rPr>
              <a:t>Le rôle du faux-bourdon </a:t>
            </a:r>
          </a:p>
          <a:p>
            <a:r>
              <a:rPr lang="fr-FR" sz="2400" dirty="0">
                <a:solidFill>
                  <a:schemeClr val="accent6">
                    <a:lumMod val="75000"/>
                  </a:schemeClr>
                </a:solidFill>
              </a:rPr>
              <a:t>est la fécondation de la reine</a:t>
            </a:r>
          </a:p>
        </p:txBody>
      </p:sp>
    </p:spTree>
    <p:extLst>
      <p:ext uri="{BB962C8B-B14F-4D97-AF65-F5344CB8AC3E}">
        <p14:creationId xmlns:p14="http://schemas.microsoft.com/office/powerpoint/2010/main" val="130941731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e 5">
            <a:extLst>
              <a:ext uri="{FF2B5EF4-FFF2-40B4-BE49-F238E27FC236}">
                <a16:creationId xmlns:a16="http://schemas.microsoft.com/office/drawing/2014/main" id="{997BFD09-040D-4888-8998-C1698B11C613}"/>
              </a:ext>
            </a:extLst>
          </p:cNvPr>
          <p:cNvGrpSpPr/>
          <p:nvPr/>
        </p:nvGrpSpPr>
        <p:grpSpPr>
          <a:xfrm>
            <a:off x="1991544" y="1412776"/>
            <a:ext cx="8136905" cy="4208669"/>
            <a:chOff x="1991544" y="1003946"/>
            <a:chExt cx="8136905" cy="4617499"/>
          </a:xfrm>
        </p:grpSpPr>
        <p:cxnSp>
          <p:nvCxnSpPr>
            <p:cNvPr id="5" name="Connecteur droit 4"/>
            <p:cNvCxnSpPr/>
            <p:nvPr/>
          </p:nvCxnSpPr>
          <p:spPr>
            <a:xfrm>
              <a:off x="2999656" y="2060848"/>
              <a:ext cx="0" cy="2592288"/>
            </a:xfrm>
            <a:prstGeom prst="line">
              <a:avLst/>
            </a:prstGeom>
            <a:ln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" name="Connecteur droit 6"/>
            <p:cNvCxnSpPr/>
            <p:nvPr/>
          </p:nvCxnSpPr>
          <p:spPr>
            <a:xfrm>
              <a:off x="4223792" y="2050681"/>
              <a:ext cx="36004" cy="2592288"/>
            </a:xfrm>
            <a:prstGeom prst="line">
              <a:avLst/>
            </a:prstGeom>
            <a:ln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Connecteur droit 8"/>
            <p:cNvCxnSpPr/>
            <p:nvPr/>
          </p:nvCxnSpPr>
          <p:spPr>
            <a:xfrm>
              <a:off x="5591944" y="1988840"/>
              <a:ext cx="72008" cy="2736304"/>
            </a:xfrm>
            <a:prstGeom prst="line">
              <a:avLst/>
            </a:prstGeom>
            <a:ln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Connecteur droit 10"/>
            <p:cNvCxnSpPr/>
            <p:nvPr/>
          </p:nvCxnSpPr>
          <p:spPr>
            <a:xfrm>
              <a:off x="7405629" y="1934138"/>
              <a:ext cx="72008" cy="2845709"/>
            </a:xfrm>
            <a:prstGeom prst="line">
              <a:avLst/>
            </a:prstGeom>
            <a:ln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" name="ZoneTexte 14"/>
            <p:cNvSpPr txBox="1"/>
            <p:nvPr/>
          </p:nvSpPr>
          <p:spPr>
            <a:xfrm>
              <a:off x="1991544" y="1844825"/>
              <a:ext cx="864096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1600" dirty="0"/>
                <a:t>Œuf fécondé 3 jours </a:t>
              </a:r>
            </a:p>
          </p:txBody>
        </p:sp>
        <p:cxnSp>
          <p:nvCxnSpPr>
            <p:cNvPr id="17" name="Connecteur droit 16"/>
            <p:cNvCxnSpPr/>
            <p:nvPr/>
          </p:nvCxnSpPr>
          <p:spPr>
            <a:xfrm>
              <a:off x="1991544" y="3356992"/>
              <a:ext cx="1008112" cy="1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Connecteur droit 18"/>
            <p:cNvCxnSpPr/>
            <p:nvPr/>
          </p:nvCxnSpPr>
          <p:spPr>
            <a:xfrm>
              <a:off x="2999656" y="3356992"/>
              <a:ext cx="1260140" cy="0"/>
            </a:xfrm>
            <a:prstGeom prst="line">
              <a:avLst/>
            </a:prstGeom>
            <a:ln w="28575">
              <a:solidFill>
                <a:srgbClr val="00B0F0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ZoneTexte 20"/>
            <p:cNvSpPr txBox="1"/>
            <p:nvPr/>
          </p:nvSpPr>
          <p:spPr>
            <a:xfrm>
              <a:off x="3143672" y="1988841"/>
              <a:ext cx="792088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1600" dirty="0"/>
                <a:t>Larve     6 jours</a:t>
              </a:r>
            </a:p>
          </p:txBody>
        </p:sp>
        <p:cxnSp>
          <p:nvCxnSpPr>
            <p:cNvPr id="23" name="Connecteur droit 22"/>
            <p:cNvCxnSpPr/>
            <p:nvPr/>
          </p:nvCxnSpPr>
          <p:spPr>
            <a:xfrm>
              <a:off x="4259796" y="3356992"/>
              <a:ext cx="1404156" cy="0"/>
            </a:xfrm>
            <a:prstGeom prst="line">
              <a:avLst/>
            </a:prstGeom>
            <a:ln w="28575">
              <a:solidFill>
                <a:srgbClr val="92D05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Connecteur droit 24"/>
            <p:cNvCxnSpPr/>
            <p:nvPr/>
          </p:nvCxnSpPr>
          <p:spPr>
            <a:xfrm flipV="1">
              <a:off x="5627949" y="3346826"/>
              <a:ext cx="1777681" cy="10167"/>
            </a:xfrm>
            <a:prstGeom prst="line">
              <a:avLst/>
            </a:prstGeom>
            <a:ln w="28575">
              <a:solidFill>
                <a:srgbClr val="FFC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6" name="ZoneTexte 25"/>
            <p:cNvSpPr txBox="1"/>
            <p:nvPr/>
          </p:nvSpPr>
          <p:spPr>
            <a:xfrm>
              <a:off x="4511824" y="1960246"/>
              <a:ext cx="936104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600" dirty="0"/>
                <a:t>Nymphe12 jours </a:t>
              </a:r>
            </a:p>
          </p:txBody>
        </p:sp>
        <p:sp>
          <p:nvSpPr>
            <p:cNvPr id="27" name="ZoneTexte 26"/>
            <p:cNvSpPr txBox="1"/>
            <p:nvPr/>
          </p:nvSpPr>
          <p:spPr>
            <a:xfrm>
              <a:off x="4798486" y="1092540"/>
              <a:ext cx="158691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dirty="0"/>
                <a:t>    Emergence</a:t>
              </a:r>
            </a:p>
          </p:txBody>
        </p:sp>
        <p:cxnSp>
          <p:nvCxnSpPr>
            <p:cNvPr id="29" name="Connecteur droit avec flèche 28"/>
            <p:cNvCxnSpPr>
              <a:stCxn id="27" idx="2"/>
              <a:endCxn id="27" idx="2"/>
            </p:cNvCxnSpPr>
            <p:nvPr/>
          </p:nvCxnSpPr>
          <p:spPr>
            <a:xfrm>
              <a:off x="5591944" y="1461872"/>
              <a:ext cx="0" cy="0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Connecteur droit avec flèche 35"/>
            <p:cNvCxnSpPr>
              <a:stCxn id="27" idx="2"/>
            </p:cNvCxnSpPr>
            <p:nvPr/>
          </p:nvCxnSpPr>
          <p:spPr>
            <a:xfrm>
              <a:off x="5591944" y="1461873"/>
              <a:ext cx="0" cy="472265"/>
            </a:xfrm>
            <a:prstGeom prst="straightConnector1">
              <a:avLst/>
            </a:prstGeom>
            <a:ln w="28575"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Connecteur droit avec flèche 38"/>
            <p:cNvCxnSpPr>
              <a:stCxn id="37" idx="2"/>
            </p:cNvCxnSpPr>
            <p:nvPr/>
          </p:nvCxnSpPr>
          <p:spPr>
            <a:xfrm flipH="1">
              <a:off x="7405629" y="1602254"/>
              <a:ext cx="1" cy="242570"/>
            </a:xfrm>
            <a:prstGeom prst="straightConnector1">
              <a:avLst/>
            </a:prstGeom>
            <a:ln w="28575"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Connecteur droit avec flèche 40"/>
            <p:cNvCxnSpPr/>
            <p:nvPr/>
          </p:nvCxnSpPr>
          <p:spPr>
            <a:xfrm flipV="1">
              <a:off x="7477638" y="3346826"/>
              <a:ext cx="2650811" cy="5083"/>
            </a:xfrm>
            <a:prstGeom prst="straightConnector1">
              <a:avLst/>
            </a:prstGeom>
            <a:ln w="28575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3" name="Accolade ouvrante 42"/>
            <p:cNvSpPr/>
            <p:nvPr/>
          </p:nvSpPr>
          <p:spPr>
            <a:xfrm rot="16200000">
              <a:off x="3477206" y="2933137"/>
              <a:ext cx="808376" cy="3693418"/>
            </a:xfrm>
            <a:prstGeom prst="leftBrace">
              <a:avLst>
                <a:gd name="adj1" fmla="val 15449"/>
                <a:gd name="adj2" fmla="val 50422"/>
              </a:avLst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44" name="ZoneTexte 43"/>
            <p:cNvSpPr txBox="1"/>
            <p:nvPr/>
          </p:nvSpPr>
          <p:spPr>
            <a:xfrm>
              <a:off x="3539716" y="5252113"/>
              <a:ext cx="935705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dirty="0"/>
                <a:t>21 jours</a:t>
              </a:r>
            </a:p>
          </p:txBody>
        </p:sp>
        <p:sp>
          <p:nvSpPr>
            <p:cNvPr id="2" name="ZoneTexte 1"/>
            <p:cNvSpPr txBox="1"/>
            <p:nvPr/>
          </p:nvSpPr>
          <p:spPr>
            <a:xfrm>
              <a:off x="5879976" y="1960246"/>
              <a:ext cx="1224136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dirty="0"/>
                <a:t>Ouvrière intérieur</a:t>
              </a:r>
            </a:p>
          </p:txBody>
        </p:sp>
        <p:sp>
          <p:nvSpPr>
            <p:cNvPr id="3" name="ZoneTexte 2"/>
            <p:cNvSpPr txBox="1"/>
            <p:nvPr/>
          </p:nvSpPr>
          <p:spPr>
            <a:xfrm>
              <a:off x="7729665" y="2007072"/>
              <a:ext cx="151216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dirty="0"/>
                <a:t>Vol extérieur</a:t>
              </a:r>
            </a:p>
          </p:txBody>
        </p:sp>
        <p:sp>
          <p:nvSpPr>
            <p:cNvPr id="4" name="ZoneTexte 3"/>
            <p:cNvSpPr txBox="1"/>
            <p:nvPr/>
          </p:nvSpPr>
          <p:spPr>
            <a:xfrm flipH="1">
              <a:off x="3421494" y="1101262"/>
              <a:ext cx="150437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dirty="0" err="1"/>
                <a:t>Operculation</a:t>
              </a:r>
              <a:endParaRPr lang="fr-FR" dirty="0"/>
            </a:p>
          </p:txBody>
        </p:sp>
        <p:cxnSp>
          <p:nvCxnSpPr>
            <p:cNvPr id="8" name="Connecteur droit avec flèche 7"/>
            <p:cNvCxnSpPr/>
            <p:nvPr/>
          </p:nvCxnSpPr>
          <p:spPr>
            <a:xfrm>
              <a:off x="4217790" y="1376659"/>
              <a:ext cx="6002" cy="674022"/>
            </a:xfrm>
            <a:prstGeom prst="straightConnector1">
              <a:avLst/>
            </a:prstGeom>
            <a:ln w="28575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ZoneTexte 21"/>
            <p:cNvSpPr txBox="1"/>
            <p:nvPr/>
          </p:nvSpPr>
          <p:spPr>
            <a:xfrm>
              <a:off x="7104113" y="1003946"/>
              <a:ext cx="1873577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dirty="0"/>
                <a:t>Sortie </a:t>
              </a:r>
            </a:p>
            <a:p>
              <a:r>
                <a:rPr lang="fr-FR" dirty="0"/>
                <a:t>Soleil d’artifice </a:t>
              </a:r>
            </a:p>
          </p:txBody>
        </p:sp>
      </p:grpSp>
      <p:sp>
        <p:nvSpPr>
          <p:cNvPr id="10" name="Titre 9">
            <a:extLst>
              <a:ext uri="{FF2B5EF4-FFF2-40B4-BE49-F238E27FC236}">
                <a16:creationId xmlns:a16="http://schemas.microsoft.com/office/drawing/2014/main" id="{4DFE28D4-6C82-4080-BB69-F970F8F1C4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z="7200" b="1" dirty="0"/>
              <a:t>L’ouvrière</a:t>
            </a:r>
            <a:endParaRPr lang="fr-FR" dirty="0"/>
          </a:p>
        </p:txBody>
      </p:sp>
      <p:sp>
        <p:nvSpPr>
          <p:cNvPr id="12" name="Espace réservé du contenu 11">
            <a:extLst>
              <a:ext uri="{FF2B5EF4-FFF2-40B4-BE49-F238E27FC236}">
                <a16:creationId xmlns:a16="http://schemas.microsoft.com/office/drawing/2014/main" id="{226F9A7A-1091-4677-8D5B-A88E4150EE3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31159382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43672" y="1412776"/>
            <a:ext cx="6293843" cy="50014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ZoneTexte 2"/>
          <p:cNvSpPr txBox="1"/>
          <p:nvPr/>
        </p:nvSpPr>
        <p:spPr>
          <a:xfrm>
            <a:off x="4295800" y="764704"/>
            <a:ext cx="316835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400" b="1" dirty="0"/>
              <a:t>   </a:t>
            </a:r>
            <a:r>
              <a:rPr lang="fr-FR" sz="2400" b="1" dirty="0">
                <a:solidFill>
                  <a:schemeClr val="accent6">
                    <a:lumMod val="75000"/>
                  </a:schemeClr>
                </a:solidFill>
              </a:rPr>
              <a:t>L’ouvrière</a:t>
            </a:r>
          </a:p>
        </p:txBody>
      </p:sp>
    </p:spTree>
    <p:extLst>
      <p:ext uri="{BB962C8B-B14F-4D97-AF65-F5344CB8AC3E}">
        <p14:creationId xmlns:p14="http://schemas.microsoft.com/office/powerpoint/2010/main" val="33128190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67608" y="1052736"/>
            <a:ext cx="7620000" cy="5086350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701F3AB1-C580-4A8B-B8EA-691F0DE3499A}"/>
              </a:ext>
            </a:extLst>
          </p:cNvPr>
          <p:cNvSpPr txBox="1"/>
          <p:nvPr/>
        </p:nvSpPr>
        <p:spPr>
          <a:xfrm>
            <a:off x="4727848" y="260648"/>
            <a:ext cx="316835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dirty="0">
                <a:solidFill>
                  <a:schemeClr val="accent6">
                    <a:lumMod val="75000"/>
                  </a:schemeClr>
                </a:solidFill>
              </a:rPr>
              <a:t>Le couvain d’ouvrières</a:t>
            </a:r>
          </a:p>
        </p:txBody>
      </p:sp>
    </p:spTree>
    <p:extLst>
      <p:ext uri="{BB962C8B-B14F-4D97-AF65-F5344CB8AC3E}">
        <p14:creationId xmlns:p14="http://schemas.microsoft.com/office/powerpoint/2010/main" val="408252000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75920" y="692696"/>
            <a:ext cx="5228079" cy="514116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ECDB260E-4D2C-4E52-9209-A94EA2D7DE19}"/>
              </a:ext>
            </a:extLst>
          </p:cNvPr>
          <p:cNvSpPr txBox="1"/>
          <p:nvPr/>
        </p:nvSpPr>
        <p:spPr>
          <a:xfrm>
            <a:off x="1199456" y="1758007"/>
            <a:ext cx="1800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dirty="0">
                <a:solidFill>
                  <a:schemeClr val="accent6">
                    <a:lumMod val="75000"/>
                  </a:schemeClr>
                </a:solidFill>
              </a:rPr>
              <a:t>L’émergence</a:t>
            </a:r>
          </a:p>
        </p:txBody>
      </p:sp>
      <p:cxnSp>
        <p:nvCxnSpPr>
          <p:cNvPr id="5" name="Connecteur droit avec flèche 4">
            <a:extLst>
              <a:ext uri="{FF2B5EF4-FFF2-40B4-BE49-F238E27FC236}">
                <a16:creationId xmlns:a16="http://schemas.microsoft.com/office/drawing/2014/main" id="{D2F81B35-853D-42A8-8A10-373A05995C79}"/>
              </a:ext>
            </a:extLst>
          </p:cNvPr>
          <p:cNvCxnSpPr>
            <a:cxnSpLocks/>
          </p:cNvCxnSpPr>
          <p:nvPr/>
        </p:nvCxnSpPr>
        <p:spPr>
          <a:xfrm>
            <a:off x="2855640" y="1988840"/>
            <a:ext cx="2520280" cy="648072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7753963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39816" y="933284"/>
            <a:ext cx="6599360" cy="49914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ZoneTexte 2"/>
          <p:cNvSpPr txBox="1"/>
          <p:nvPr/>
        </p:nvSpPr>
        <p:spPr>
          <a:xfrm>
            <a:off x="1188609" y="2348880"/>
            <a:ext cx="2811988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chemeClr val="accent6">
                    <a:lumMod val="75000"/>
                  </a:schemeClr>
                </a:solidFill>
              </a:rPr>
              <a:t>Abeille nettoyeuse </a:t>
            </a:r>
            <a:br>
              <a:rPr lang="fr-FR" sz="2400" b="1" dirty="0">
                <a:solidFill>
                  <a:schemeClr val="accent6">
                    <a:lumMod val="75000"/>
                  </a:schemeClr>
                </a:solidFill>
              </a:rPr>
            </a:br>
            <a:r>
              <a:rPr lang="fr-FR" sz="2400" b="1" dirty="0">
                <a:solidFill>
                  <a:schemeClr val="accent6">
                    <a:lumMod val="75000"/>
                  </a:schemeClr>
                </a:solidFill>
              </a:rPr>
              <a:t>du 1</a:t>
            </a:r>
            <a:r>
              <a:rPr lang="fr-FR" sz="2400" b="1" baseline="30000" dirty="0">
                <a:solidFill>
                  <a:schemeClr val="accent6">
                    <a:lumMod val="75000"/>
                  </a:schemeClr>
                </a:solidFill>
              </a:rPr>
              <a:t>er</a:t>
            </a:r>
            <a:r>
              <a:rPr lang="fr-FR" sz="2400" b="1" dirty="0">
                <a:solidFill>
                  <a:schemeClr val="accent6">
                    <a:lumMod val="75000"/>
                  </a:schemeClr>
                </a:solidFill>
              </a:rPr>
              <a:t> au 3 </a:t>
            </a:r>
            <a:r>
              <a:rPr lang="fr-FR" sz="2400" b="1" dirty="0" err="1">
                <a:solidFill>
                  <a:schemeClr val="accent6">
                    <a:lumMod val="75000"/>
                  </a:schemeClr>
                </a:solidFill>
              </a:rPr>
              <a:t>ème</a:t>
            </a:r>
            <a:r>
              <a:rPr lang="fr-FR" sz="2400" b="1" dirty="0">
                <a:solidFill>
                  <a:schemeClr val="accent6">
                    <a:lumMod val="75000"/>
                  </a:schemeClr>
                </a:solidFill>
              </a:rPr>
              <a:t> jour </a:t>
            </a:r>
          </a:p>
        </p:txBody>
      </p:sp>
    </p:spTree>
    <p:extLst>
      <p:ext uri="{BB962C8B-B14F-4D97-AF65-F5344CB8AC3E}">
        <p14:creationId xmlns:p14="http://schemas.microsoft.com/office/powerpoint/2010/main" val="51483625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47528" y="1700808"/>
            <a:ext cx="8578856" cy="38788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ZoneTexte 2"/>
          <p:cNvSpPr txBox="1"/>
          <p:nvPr/>
        </p:nvSpPr>
        <p:spPr>
          <a:xfrm>
            <a:off x="2567608" y="764704"/>
            <a:ext cx="705678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b="1" dirty="0">
                <a:solidFill>
                  <a:schemeClr val="accent6">
                    <a:lumMod val="75000"/>
                  </a:schemeClr>
                </a:solidFill>
              </a:rPr>
              <a:t>          Du 4 </a:t>
            </a:r>
            <a:r>
              <a:rPr lang="fr-FR" sz="2400" b="1" dirty="0" err="1">
                <a:solidFill>
                  <a:schemeClr val="accent6">
                    <a:lumMod val="75000"/>
                  </a:schemeClr>
                </a:solidFill>
              </a:rPr>
              <a:t>ème</a:t>
            </a:r>
            <a:r>
              <a:rPr lang="fr-FR" sz="2400" b="1" dirty="0">
                <a:solidFill>
                  <a:schemeClr val="accent6">
                    <a:lumMod val="75000"/>
                  </a:schemeClr>
                </a:solidFill>
              </a:rPr>
              <a:t> au 10</a:t>
            </a:r>
            <a:r>
              <a:rPr lang="fr-FR" sz="2400" b="1" baseline="30000" dirty="0">
                <a:solidFill>
                  <a:schemeClr val="accent6">
                    <a:lumMod val="75000"/>
                  </a:schemeClr>
                </a:solidFill>
              </a:rPr>
              <a:t>ème</a:t>
            </a:r>
            <a:r>
              <a:rPr lang="fr-FR" sz="2400" b="1" dirty="0">
                <a:solidFill>
                  <a:schemeClr val="accent6">
                    <a:lumMod val="75000"/>
                  </a:schemeClr>
                </a:solidFill>
              </a:rPr>
              <a:t> jour abeilles nourricières</a:t>
            </a:r>
          </a:p>
        </p:txBody>
      </p:sp>
    </p:spTree>
    <p:extLst>
      <p:ext uri="{BB962C8B-B14F-4D97-AF65-F5344CB8AC3E}">
        <p14:creationId xmlns:p14="http://schemas.microsoft.com/office/powerpoint/2010/main" val="368653499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6287" y="1340768"/>
            <a:ext cx="3488266" cy="44644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04112" y="1264596"/>
            <a:ext cx="4126301" cy="28803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ZoneTexte 3"/>
          <p:cNvSpPr txBox="1"/>
          <p:nvPr/>
        </p:nvSpPr>
        <p:spPr>
          <a:xfrm>
            <a:off x="2459597" y="693023"/>
            <a:ext cx="684076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b="1" dirty="0">
                <a:solidFill>
                  <a:schemeClr val="accent6">
                    <a:lumMod val="75000"/>
                  </a:schemeClr>
                </a:solidFill>
              </a:rPr>
              <a:t>Entre le 11éme et le 20</a:t>
            </a:r>
            <a:r>
              <a:rPr lang="fr-FR" sz="2400" b="1" baseline="30000" dirty="0">
                <a:solidFill>
                  <a:schemeClr val="accent6">
                    <a:lumMod val="75000"/>
                  </a:schemeClr>
                </a:solidFill>
              </a:rPr>
              <a:t>ème</a:t>
            </a:r>
            <a:r>
              <a:rPr lang="fr-FR" sz="2400" b="1" dirty="0">
                <a:solidFill>
                  <a:schemeClr val="accent6">
                    <a:lumMod val="75000"/>
                  </a:schemeClr>
                </a:solidFill>
              </a:rPr>
              <a:t> jour : abeilles bâtisseuses</a:t>
            </a:r>
          </a:p>
        </p:txBody>
      </p:sp>
      <p:sp>
        <p:nvSpPr>
          <p:cNvPr id="5" name="Hexagone 4"/>
          <p:cNvSpPr/>
          <p:nvPr/>
        </p:nvSpPr>
        <p:spPr>
          <a:xfrm rot="19816479">
            <a:off x="5411923" y="4224262"/>
            <a:ext cx="1368152" cy="1224136"/>
          </a:xfrm>
          <a:prstGeom prst="hexagon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cxnSp>
        <p:nvCxnSpPr>
          <p:cNvPr id="9" name="Connecteur droit 8"/>
          <p:cNvCxnSpPr>
            <a:stCxn id="5" idx="0"/>
          </p:cNvCxnSpPr>
          <p:nvPr/>
        </p:nvCxnSpPr>
        <p:spPr>
          <a:xfrm flipV="1">
            <a:off x="6690059" y="4224262"/>
            <a:ext cx="303490" cy="27287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Connecteur droit 10"/>
          <p:cNvCxnSpPr>
            <a:stCxn id="5" idx="4"/>
          </p:cNvCxnSpPr>
          <p:nvPr/>
        </p:nvCxnSpPr>
        <p:spPr>
          <a:xfrm flipH="1" flipV="1">
            <a:off x="5051883" y="4224262"/>
            <a:ext cx="412330" cy="26799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Connecteur droit 12"/>
          <p:cNvCxnSpPr>
            <a:stCxn id="5" idx="3"/>
          </p:cNvCxnSpPr>
          <p:nvPr/>
        </p:nvCxnSpPr>
        <p:spPr>
          <a:xfrm flipH="1">
            <a:off x="5123891" y="5175524"/>
            <a:ext cx="378048" cy="34488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Connecteur droit 18"/>
          <p:cNvCxnSpPr>
            <a:stCxn id="5" idx="1"/>
          </p:cNvCxnSpPr>
          <p:nvPr/>
        </p:nvCxnSpPr>
        <p:spPr>
          <a:xfrm>
            <a:off x="6727785" y="5180409"/>
            <a:ext cx="265764" cy="16755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Connecteur droit 20"/>
          <p:cNvCxnSpPr/>
          <p:nvPr/>
        </p:nvCxnSpPr>
        <p:spPr>
          <a:xfrm flipV="1">
            <a:off x="6121468" y="3675761"/>
            <a:ext cx="11197" cy="469155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Connecteur droit 26"/>
          <p:cNvCxnSpPr>
            <a:cxnSpLocks/>
            <a:stCxn id="5" idx="2"/>
          </p:cNvCxnSpPr>
          <p:nvPr/>
        </p:nvCxnSpPr>
        <p:spPr>
          <a:xfrm>
            <a:off x="6071192" y="5555307"/>
            <a:ext cx="0" cy="321965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778787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27648" y="1196752"/>
            <a:ext cx="6768752" cy="5076564"/>
          </a:xfrm>
          <a:prstGeom prst="rect">
            <a:avLst/>
          </a:prstGeom>
        </p:spPr>
      </p:pic>
      <p:sp>
        <p:nvSpPr>
          <p:cNvPr id="3" name="ZoneTexte 2"/>
          <p:cNvSpPr txBox="1"/>
          <p:nvPr/>
        </p:nvSpPr>
        <p:spPr>
          <a:xfrm>
            <a:off x="4787247" y="707936"/>
            <a:ext cx="304955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chemeClr val="accent6">
                    <a:lumMod val="75000"/>
                  </a:schemeClr>
                </a:solidFill>
              </a:rPr>
              <a:t>Magasinières: 15 jours</a:t>
            </a:r>
          </a:p>
        </p:txBody>
      </p:sp>
    </p:spTree>
    <p:extLst>
      <p:ext uri="{BB962C8B-B14F-4D97-AF65-F5344CB8AC3E}">
        <p14:creationId xmlns:p14="http://schemas.microsoft.com/office/powerpoint/2010/main" val="424591100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28991" y="1124744"/>
            <a:ext cx="6898634" cy="492941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ZoneTexte 2"/>
          <p:cNvSpPr txBox="1"/>
          <p:nvPr/>
        </p:nvSpPr>
        <p:spPr>
          <a:xfrm>
            <a:off x="4439284" y="501003"/>
            <a:ext cx="387804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chemeClr val="accent6">
                    <a:lumMod val="75000"/>
                  </a:schemeClr>
                </a:solidFill>
              </a:rPr>
              <a:t>Abeilles ventileuses:18 jours </a:t>
            </a:r>
          </a:p>
        </p:txBody>
      </p:sp>
    </p:spTree>
    <p:extLst>
      <p:ext uri="{BB962C8B-B14F-4D97-AF65-F5344CB8AC3E}">
        <p14:creationId xmlns:p14="http://schemas.microsoft.com/office/powerpoint/2010/main" val="312971459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07568" y="1590675"/>
            <a:ext cx="7600950" cy="3676650"/>
          </a:xfrm>
          <a:prstGeom prst="rect">
            <a:avLst/>
          </a:prstGeom>
        </p:spPr>
      </p:pic>
      <p:sp>
        <p:nvSpPr>
          <p:cNvPr id="3" name="ZoneTexte 2"/>
          <p:cNvSpPr txBox="1"/>
          <p:nvPr/>
        </p:nvSpPr>
        <p:spPr>
          <a:xfrm>
            <a:off x="3359696" y="548680"/>
            <a:ext cx="547260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400" b="1" dirty="0">
                <a:solidFill>
                  <a:schemeClr val="accent6">
                    <a:lumMod val="75000"/>
                  </a:schemeClr>
                </a:solidFill>
              </a:rPr>
              <a:t>Vers le 20 </a:t>
            </a:r>
            <a:r>
              <a:rPr lang="fr-FR" sz="2400" b="1" dirty="0" err="1">
                <a:solidFill>
                  <a:schemeClr val="accent6">
                    <a:lumMod val="75000"/>
                  </a:schemeClr>
                </a:solidFill>
              </a:rPr>
              <a:t>ème</a:t>
            </a:r>
            <a:r>
              <a:rPr lang="fr-FR" sz="2400" b="1" dirty="0">
                <a:solidFill>
                  <a:schemeClr val="accent6">
                    <a:lumMod val="75000"/>
                  </a:schemeClr>
                </a:solidFill>
              </a:rPr>
              <a:t> jour gardiennes et soldats </a:t>
            </a:r>
          </a:p>
        </p:txBody>
      </p:sp>
    </p:spTree>
    <p:extLst>
      <p:ext uri="{BB962C8B-B14F-4D97-AF65-F5344CB8AC3E}">
        <p14:creationId xmlns:p14="http://schemas.microsoft.com/office/powerpoint/2010/main" val="225408749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15880" y="26101"/>
            <a:ext cx="6624736" cy="608408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ZoneTexte 2"/>
          <p:cNvSpPr txBox="1"/>
          <p:nvPr/>
        </p:nvSpPr>
        <p:spPr>
          <a:xfrm>
            <a:off x="1127448" y="908720"/>
            <a:ext cx="3312368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b="1" dirty="0">
                <a:solidFill>
                  <a:schemeClr val="accent6">
                    <a:lumMod val="75000"/>
                  </a:schemeClr>
                </a:solidFill>
              </a:rPr>
              <a:t>Eclaireuses – Butineuses</a:t>
            </a:r>
          </a:p>
          <a:p>
            <a:endParaRPr lang="fr-FR" sz="2400" b="1" dirty="0">
              <a:solidFill>
                <a:schemeClr val="accent6">
                  <a:lumMod val="75000"/>
                </a:schemeClr>
              </a:solidFill>
            </a:endParaRPr>
          </a:p>
          <a:p>
            <a:endParaRPr lang="fr-FR" sz="2400" b="1" dirty="0">
              <a:solidFill>
                <a:schemeClr val="accent6">
                  <a:lumMod val="75000"/>
                </a:schemeClr>
              </a:solidFill>
            </a:endParaRPr>
          </a:p>
          <a:p>
            <a:endParaRPr lang="fr-FR" sz="2400" b="1" dirty="0">
              <a:solidFill>
                <a:schemeClr val="accent6">
                  <a:lumMod val="75000"/>
                </a:schemeClr>
              </a:solidFill>
            </a:endParaRPr>
          </a:p>
          <a:p>
            <a:endParaRPr lang="fr-FR" sz="2400" b="1" dirty="0">
              <a:solidFill>
                <a:schemeClr val="accent6">
                  <a:lumMod val="75000"/>
                </a:schemeClr>
              </a:solidFill>
            </a:endParaRPr>
          </a:p>
          <a:p>
            <a:endParaRPr lang="fr-FR" sz="2400" b="1" dirty="0">
              <a:solidFill>
                <a:schemeClr val="accent6">
                  <a:lumMod val="75000"/>
                </a:schemeClr>
              </a:solidFill>
            </a:endParaRPr>
          </a:p>
          <a:p>
            <a:r>
              <a:rPr lang="fr-FR" sz="2400" b="1" dirty="0">
                <a:solidFill>
                  <a:schemeClr val="accent6">
                    <a:lumMod val="75000"/>
                  </a:schemeClr>
                </a:solidFill>
              </a:rPr>
              <a:t>La danse des abeilles </a:t>
            </a:r>
          </a:p>
        </p:txBody>
      </p:sp>
    </p:spTree>
    <p:extLst>
      <p:ext uri="{BB962C8B-B14F-4D97-AF65-F5344CB8AC3E}">
        <p14:creationId xmlns:p14="http://schemas.microsoft.com/office/powerpoint/2010/main" val="79907567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Connecteur droit 4"/>
          <p:cNvCxnSpPr/>
          <p:nvPr/>
        </p:nvCxnSpPr>
        <p:spPr>
          <a:xfrm>
            <a:off x="2999656" y="2974943"/>
            <a:ext cx="0" cy="2592288"/>
          </a:xfrm>
          <a:prstGeom prst="line">
            <a:avLst/>
          </a:prstGeom>
          <a:ln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Connecteur droit 6"/>
          <p:cNvCxnSpPr/>
          <p:nvPr/>
        </p:nvCxnSpPr>
        <p:spPr>
          <a:xfrm>
            <a:off x="4223792" y="2964776"/>
            <a:ext cx="36004" cy="2592288"/>
          </a:xfrm>
          <a:prstGeom prst="line">
            <a:avLst/>
          </a:prstGeom>
          <a:ln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Connecteur droit 8"/>
          <p:cNvCxnSpPr>
            <a:cxnSpLocks/>
            <a:endCxn id="43" idx="2"/>
          </p:cNvCxnSpPr>
          <p:nvPr/>
        </p:nvCxnSpPr>
        <p:spPr>
          <a:xfrm>
            <a:off x="5591944" y="2902935"/>
            <a:ext cx="93018" cy="2229841"/>
          </a:xfrm>
          <a:prstGeom prst="line">
            <a:avLst/>
          </a:prstGeom>
          <a:ln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Connecteur droit 10"/>
          <p:cNvCxnSpPr/>
          <p:nvPr/>
        </p:nvCxnSpPr>
        <p:spPr>
          <a:xfrm>
            <a:off x="7405629" y="2848233"/>
            <a:ext cx="72008" cy="2791007"/>
          </a:xfrm>
          <a:prstGeom prst="line">
            <a:avLst/>
          </a:prstGeom>
          <a:ln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ZoneTexte 14"/>
          <p:cNvSpPr txBox="1"/>
          <p:nvPr/>
        </p:nvSpPr>
        <p:spPr>
          <a:xfrm>
            <a:off x="1991544" y="2758920"/>
            <a:ext cx="86409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600" dirty="0"/>
              <a:t>Œuf</a:t>
            </a:r>
          </a:p>
          <a:p>
            <a:pPr algn="ctr"/>
            <a:r>
              <a:rPr lang="fr-FR" sz="1600" dirty="0"/>
              <a:t>fécondé </a:t>
            </a:r>
          </a:p>
          <a:p>
            <a:pPr algn="ctr"/>
            <a:r>
              <a:rPr lang="fr-FR" sz="1600" dirty="0"/>
              <a:t>3 jours </a:t>
            </a:r>
          </a:p>
        </p:txBody>
      </p:sp>
      <p:cxnSp>
        <p:nvCxnSpPr>
          <p:cNvPr id="17" name="Connecteur droit 16"/>
          <p:cNvCxnSpPr/>
          <p:nvPr/>
        </p:nvCxnSpPr>
        <p:spPr>
          <a:xfrm>
            <a:off x="1991544" y="4271087"/>
            <a:ext cx="1008112" cy="1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Connecteur droit 18"/>
          <p:cNvCxnSpPr/>
          <p:nvPr/>
        </p:nvCxnSpPr>
        <p:spPr>
          <a:xfrm>
            <a:off x="2999656" y="4271087"/>
            <a:ext cx="1260140" cy="0"/>
          </a:xfrm>
          <a:prstGeom prst="line">
            <a:avLst/>
          </a:prstGeom>
          <a:ln w="28575">
            <a:solidFill>
              <a:srgbClr val="00B0F0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ZoneTexte 20"/>
          <p:cNvSpPr txBox="1"/>
          <p:nvPr/>
        </p:nvSpPr>
        <p:spPr>
          <a:xfrm>
            <a:off x="3143672" y="2902936"/>
            <a:ext cx="93610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600" dirty="0"/>
              <a:t>Larve     5 ½ jours</a:t>
            </a:r>
          </a:p>
        </p:txBody>
      </p:sp>
      <p:cxnSp>
        <p:nvCxnSpPr>
          <p:cNvPr id="23" name="Connecteur droit 22"/>
          <p:cNvCxnSpPr/>
          <p:nvPr/>
        </p:nvCxnSpPr>
        <p:spPr>
          <a:xfrm>
            <a:off x="4259796" y="4271087"/>
            <a:ext cx="1404156" cy="0"/>
          </a:xfrm>
          <a:prstGeom prst="line">
            <a:avLst/>
          </a:prstGeom>
          <a:ln w="28575">
            <a:solidFill>
              <a:srgbClr val="92D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Connecteur droit 24"/>
          <p:cNvCxnSpPr/>
          <p:nvPr/>
        </p:nvCxnSpPr>
        <p:spPr>
          <a:xfrm flipV="1">
            <a:off x="5627949" y="4260921"/>
            <a:ext cx="1777681" cy="10167"/>
          </a:xfrm>
          <a:prstGeom prst="line">
            <a:avLst/>
          </a:prstGeom>
          <a:ln w="28575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ZoneTexte 25"/>
          <p:cNvSpPr txBox="1"/>
          <p:nvPr/>
        </p:nvSpPr>
        <p:spPr>
          <a:xfrm>
            <a:off x="4511824" y="2874341"/>
            <a:ext cx="93610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600" dirty="0"/>
              <a:t>Nymphe7 ½ jours </a:t>
            </a:r>
          </a:p>
        </p:txBody>
      </p:sp>
      <p:sp>
        <p:nvSpPr>
          <p:cNvPr id="27" name="ZoneTexte 26"/>
          <p:cNvSpPr txBox="1"/>
          <p:nvPr/>
        </p:nvSpPr>
        <p:spPr>
          <a:xfrm>
            <a:off x="4798486" y="2006635"/>
            <a:ext cx="15869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/>
              <a:t>    Emergence</a:t>
            </a:r>
          </a:p>
        </p:txBody>
      </p:sp>
      <p:cxnSp>
        <p:nvCxnSpPr>
          <p:cNvPr id="29" name="Connecteur droit avec flèche 28"/>
          <p:cNvCxnSpPr>
            <a:stCxn id="27" idx="2"/>
            <a:endCxn id="27" idx="2"/>
          </p:cNvCxnSpPr>
          <p:nvPr/>
        </p:nvCxnSpPr>
        <p:spPr>
          <a:xfrm>
            <a:off x="5591944" y="2375967"/>
            <a:ext cx="0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Connecteur droit avec flèche 35"/>
          <p:cNvCxnSpPr>
            <a:stCxn id="27" idx="2"/>
          </p:cNvCxnSpPr>
          <p:nvPr/>
        </p:nvCxnSpPr>
        <p:spPr>
          <a:xfrm>
            <a:off x="5591944" y="2375968"/>
            <a:ext cx="0" cy="472265"/>
          </a:xfrm>
          <a:prstGeom prst="straightConnector1">
            <a:avLst/>
          </a:prstGeom>
          <a:ln w="2857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Connecteur droit avec flèche 38"/>
          <p:cNvCxnSpPr>
            <a:stCxn id="37" idx="2"/>
          </p:cNvCxnSpPr>
          <p:nvPr/>
        </p:nvCxnSpPr>
        <p:spPr>
          <a:xfrm flipH="1">
            <a:off x="7405629" y="2516349"/>
            <a:ext cx="1" cy="242570"/>
          </a:xfrm>
          <a:prstGeom prst="straightConnector1">
            <a:avLst/>
          </a:prstGeom>
          <a:ln w="2857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3" name="Accolade ouvrante 42"/>
          <p:cNvSpPr/>
          <p:nvPr/>
        </p:nvSpPr>
        <p:spPr>
          <a:xfrm rot="16200000">
            <a:off x="3434065" y="3690255"/>
            <a:ext cx="808376" cy="3693418"/>
          </a:xfrm>
          <a:prstGeom prst="leftBrace">
            <a:avLst>
              <a:gd name="adj1" fmla="val 15449"/>
              <a:gd name="adj2" fmla="val 50422"/>
            </a:avLst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44" name="ZoneTexte 43"/>
          <p:cNvSpPr txBox="1"/>
          <p:nvPr/>
        </p:nvSpPr>
        <p:spPr>
          <a:xfrm>
            <a:off x="3576119" y="5927656"/>
            <a:ext cx="93570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/>
              <a:t>16 jours</a:t>
            </a:r>
          </a:p>
        </p:txBody>
      </p:sp>
      <p:sp>
        <p:nvSpPr>
          <p:cNvPr id="3" name="ZoneTexte 2"/>
          <p:cNvSpPr txBox="1"/>
          <p:nvPr/>
        </p:nvSpPr>
        <p:spPr>
          <a:xfrm>
            <a:off x="7729665" y="2921167"/>
            <a:ext cx="15121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/>
              <a:t>2 à 5 jours</a:t>
            </a:r>
          </a:p>
        </p:txBody>
      </p:sp>
      <p:sp>
        <p:nvSpPr>
          <p:cNvPr id="6" name="ZoneTexte 5"/>
          <p:cNvSpPr txBox="1"/>
          <p:nvPr/>
        </p:nvSpPr>
        <p:spPr>
          <a:xfrm>
            <a:off x="6888089" y="1899859"/>
            <a:ext cx="144016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/>
              <a:t>Vol de fécondation </a:t>
            </a:r>
          </a:p>
        </p:txBody>
      </p:sp>
      <p:sp>
        <p:nvSpPr>
          <p:cNvPr id="8" name="ZoneTexte 7"/>
          <p:cNvSpPr txBox="1"/>
          <p:nvPr/>
        </p:nvSpPr>
        <p:spPr>
          <a:xfrm>
            <a:off x="5951984" y="3105834"/>
            <a:ext cx="108012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/>
              <a:t>5 à 15 jours </a:t>
            </a:r>
          </a:p>
        </p:txBody>
      </p:sp>
      <p:cxnSp>
        <p:nvCxnSpPr>
          <p:cNvPr id="12" name="Connecteur droit 11"/>
          <p:cNvCxnSpPr/>
          <p:nvPr/>
        </p:nvCxnSpPr>
        <p:spPr>
          <a:xfrm>
            <a:off x="8904312" y="2546189"/>
            <a:ext cx="0" cy="3093050"/>
          </a:xfrm>
          <a:prstGeom prst="line">
            <a:avLst/>
          </a:prstGeom>
          <a:ln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ZoneTexte 29"/>
          <p:cNvSpPr txBox="1"/>
          <p:nvPr/>
        </p:nvSpPr>
        <p:spPr>
          <a:xfrm>
            <a:off x="8688288" y="2110847"/>
            <a:ext cx="8640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/>
              <a:t>Ponte</a:t>
            </a:r>
          </a:p>
        </p:txBody>
      </p:sp>
      <p:cxnSp>
        <p:nvCxnSpPr>
          <p:cNvPr id="34" name="Connecteur droit avec flèche 33"/>
          <p:cNvCxnSpPr/>
          <p:nvPr/>
        </p:nvCxnSpPr>
        <p:spPr>
          <a:xfrm>
            <a:off x="8904313" y="4260920"/>
            <a:ext cx="1309629" cy="10166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7" name="Connecteur droit 36"/>
          <p:cNvCxnSpPr/>
          <p:nvPr/>
        </p:nvCxnSpPr>
        <p:spPr>
          <a:xfrm flipV="1">
            <a:off x="7464152" y="4260920"/>
            <a:ext cx="1440160" cy="10166"/>
          </a:xfrm>
          <a:prstGeom prst="line">
            <a:avLst/>
          </a:prstGeom>
          <a:ln w="28575">
            <a:solidFill>
              <a:srgbClr val="7030A0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" name="ZoneTexte 1"/>
          <p:cNvSpPr txBox="1"/>
          <p:nvPr/>
        </p:nvSpPr>
        <p:spPr>
          <a:xfrm>
            <a:off x="9120336" y="2974944"/>
            <a:ext cx="115212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/>
              <a:t>4 à 5 ans de vie 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BC85D2D5-A5E9-41DA-B2C3-1C9FE7380D3C}"/>
              </a:ext>
            </a:extLst>
          </p:cNvPr>
          <p:cNvSpPr txBox="1"/>
          <p:nvPr/>
        </p:nvSpPr>
        <p:spPr>
          <a:xfrm>
            <a:off x="4328432" y="461323"/>
            <a:ext cx="3247103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7200" b="1" dirty="0">
                <a:solidFill>
                  <a:schemeClr val="accent6">
                    <a:lumMod val="75000"/>
                  </a:schemeClr>
                </a:solidFill>
              </a:rPr>
              <a:t>La reine</a:t>
            </a:r>
          </a:p>
        </p:txBody>
      </p:sp>
    </p:spTree>
    <p:extLst>
      <p:ext uri="{BB962C8B-B14F-4D97-AF65-F5344CB8AC3E}">
        <p14:creationId xmlns:p14="http://schemas.microsoft.com/office/powerpoint/2010/main" val="1730433559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59696" y="1203771"/>
            <a:ext cx="5676811" cy="4961533"/>
          </a:xfrm>
          <a:prstGeom prst="rect">
            <a:avLst/>
          </a:prstGeom>
        </p:spPr>
      </p:pic>
      <p:sp>
        <p:nvSpPr>
          <p:cNvPr id="3" name="ZoneTexte 2"/>
          <p:cNvSpPr txBox="1"/>
          <p:nvPr/>
        </p:nvSpPr>
        <p:spPr>
          <a:xfrm>
            <a:off x="5567287" y="548680"/>
            <a:ext cx="126162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chemeClr val="accent6">
                    <a:lumMod val="75000"/>
                  </a:schemeClr>
                </a:solidFill>
              </a:rPr>
              <a:t>La reine </a:t>
            </a:r>
          </a:p>
        </p:txBody>
      </p:sp>
    </p:spTree>
    <p:extLst>
      <p:ext uri="{BB962C8B-B14F-4D97-AF65-F5344CB8AC3E}">
        <p14:creationId xmlns:p14="http://schemas.microsoft.com/office/powerpoint/2010/main" val="2410644384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70732" y="285057"/>
            <a:ext cx="3273425" cy="24622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35960" y="3111863"/>
            <a:ext cx="4761389" cy="3139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" name="Picture 4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27869" y="3429000"/>
            <a:ext cx="3359150" cy="28225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99A81A35-447F-4D98-821C-EE5E9B3B4C90}"/>
              </a:ext>
            </a:extLst>
          </p:cNvPr>
          <p:cNvSpPr txBox="1"/>
          <p:nvPr/>
        </p:nvSpPr>
        <p:spPr>
          <a:xfrm>
            <a:off x="6325139" y="404664"/>
            <a:ext cx="3909244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dirty="0">
                <a:solidFill>
                  <a:schemeClr val="accent6">
                    <a:lumMod val="75000"/>
                  </a:schemeClr>
                </a:solidFill>
              </a:rPr>
              <a:t>Les cellules royales</a:t>
            </a:r>
          </a:p>
          <a:p>
            <a:r>
              <a:rPr lang="fr-FR" sz="2400" dirty="0">
                <a:solidFill>
                  <a:schemeClr val="accent6">
                    <a:lumMod val="75000"/>
                  </a:schemeClr>
                </a:solidFill>
              </a:rPr>
              <a:t>4 sortes suivant la situation</a:t>
            </a:r>
          </a:p>
          <a:p>
            <a:pPr marL="914400" lvl="1" indent="-457200">
              <a:buFont typeface="+mj-lt"/>
              <a:buAutoNum type="arabicPeriod"/>
            </a:pPr>
            <a:r>
              <a:rPr lang="fr-FR" sz="2400" dirty="0">
                <a:solidFill>
                  <a:schemeClr val="accent6">
                    <a:lumMod val="75000"/>
                  </a:schemeClr>
                </a:solidFill>
              </a:rPr>
              <a:t>D’essaimage</a:t>
            </a:r>
          </a:p>
          <a:p>
            <a:pPr marL="914400" lvl="1" indent="-457200">
              <a:buFont typeface="+mj-lt"/>
              <a:buAutoNum type="arabicPeriod"/>
            </a:pPr>
            <a:r>
              <a:rPr lang="fr-FR" sz="2400" dirty="0">
                <a:solidFill>
                  <a:schemeClr val="accent6">
                    <a:lumMod val="75000"/>
                  </a:schemeClr>
                </a:solidFill>
              </a:rPr>
              <a:t>De sauveté</a:t>
            </a:r>
          </a:p>
          <a:p>
            <a:pPr marL="914400" lvl="1" indent="-457200">
              <a:buFont typeface="+mj-lt"/>
              <a:buAutoNum type="arabicPeriod"/>
            </a:pPr>
            <a:r>
              <a:rPr lang="fr-FR" sz="2400" dirty="0">
                <a:solidFill>
                  <a:schemeClr val="accent6">
                    <a:lumMod val="75000"/>
                  </a:schemeClr>
                </a:solidFill>
              </a:rPr>
              <a:t>De </a:t>
            </a:r>
            <a:r>
              <a:rPr lang="fr-FR" sz="2400" dirty="0" err="1">
                <a:solidFill>
                  <a:schemeClr val="accent6">
                    <a:lumMod val="75000"/>
                  </a:schemeClr>
                </a:solidFill>
              </a:rPr>
              <a:t>supercédure</a:t>
            </a:r>
            <a:endParaRPr lang="fr-FR" sz="2400" dirty="0">
              <a:solidFill>
                <a:schemeClr val="accent6">
                  <a:lumMod val="75000"/>
                </a:schemeClr>
              </a:solidFill>
            </a:endParaRPr>
          </a:p>
          <a:p>
            <a:pPr marL="914400" lvl="1" indent="-457200">
              <a:buFont typeface="+mj-lt"/>
              <a:buAutoNum type="arabicPeriod"/>
            </a:pPr>
            <a:r>
              <a:rPr lang="fr-FR" sz="2400" dirty="0">
                <a:solidFill>
                  <a:schemeClr val="accent6">
                    <a:lumMod val="75000"/>
                  </a:schemeClr>
                </a:solidFill>
              </a:rPr>
              <a:t>Artificielle</a:t>
            </a:r>
          </a:p>
        </p:txBody>
      </p:sp>
    </p:spTree>
    <p:extLst>
      <p:ext uri="{BB962C8B-B14F-4D97-AF65-F5344CB8AC3E}">
        <p14:creationId xmlns:p14="http://schemas.microsoft.com/office/powerpoint/2010/main" val="1436024952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63552" y="548680"/>
            <a:ext cx="3891785" cy="47525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ZoneTexte 2"/>
          <p:cNvSpPr txBox="1"/>
          <p:nvPr/>
        </p:nvSpPr>
        <p:spPr>
          <a:xfrm>
            <a:off x="6108998" y="776893"/>
            <a:ext cx="5400600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b="1" dirty="0">
                <a:solidFill>
                  <a:schemeClr val="accent6">
                    <a:lumMod val="75000"/>
                  </a:schemeClr>
                </a:solidFill>
              </a:rPr>
              <a:t>            Marquage des reines </a:t>
            </a:r>
          </a:p>
          <a:p>
            <a:endParaRPr lang="fr-FR" sz="2400" dirty="0">
              <a:solidFill>
                <a:schemeClr val="accent6">
                  <a:lumMod val="75000"/>
                </a:schemeClr>
              </a:solidFill>
            </a:endParaRPr>
          </a:p>
          <a:p>
            <a:r>
              <a:rPr lang="fr-FR" sz="2400" b="1" dirty="0">
                <a:solidFill>
                  <a:schemeClr val="accent6">
                    <a:lumMod val="75000"/>
                  </a:schemeClr>
                </a:solidFill>
              </a:rPr>
              <a:t>Bleu année se terminant     par 0 ou 5</a:t>
            </a:r>
          </a:p>
          <a:p>
            <a:endParaRPr lang="fr-FR" sz="2400" dirty="0">
              <a:solidFill>
                <a:schemeClr val="accent6">
                  <a:lumMod val="75000"/>
                </a:schemeClr>
              </a:solidFill>
            </a:endParaRPr>
          </a:p>
          <a:p>
            <a:r>
              <a:rPr lang="fr-FR" sz="2400" b="1" dirty="0">
                <a:solidFill>
                  <a:schemeClr val="accent6">
                    <a:lumMod val="75000"/>
                  </a:schemeClr>
                </a:solidFill>
              </a:rPr>
              <a:t>Blanc année finissant           par 1 ou 6</a:t>
            </a:r>
          </a:p>
          <a:p>
            <a:endParaRPr lang="fr-FR" sz="2400" dirty="0">
              <a:solidFill>
                <a:schemeClr val="accent6">
                  <a:lumMod val="75000"/>
                </a:schemeClr>
              </a:solidFill>
            </a:endParaRPr>
          </a:p>
          <a:p>
            <a:r>
              <a:rPr lang="fr-FR" sz="2400" b="1" dirty="0">
                <a:solidFill>
                  <a:schemeClr val="accent6">
                    <a:lumMod val="75000"/>
                  </a:schemeClr>
                </a:solidFill>
              </a:rPr>
              <a:t>Jaune si année se termine   par 2 ou 7</a:t>
            </a:r>
          </a:p>
          <a:p>
            <a:endParaRPr lang="fr-FR" sz="2400" dirty="0">
              <a:solidFill>
                <a:schemeClr val="accent6">
                  <a:lumMod val="75000"/>
                </a:schemeClr>
              </a:solidFill>
            </a:endParaRPr>
          </a:p>
          <a:p>
            <a:r>
              <a:rPr lang="fr-FR" sz="2400" b="1" dirty="0">
                <a:solidFill>
                  <a:schemeClr val="accent6">
                    <a:lumMod val="75000"/>
                  </a:schemeClr>
                </a:solidFill>
              </a:rPr>
              <a:t>Rouge si l’année se termine par 3 ou 8</a:t>
            </a:r>
          </a:p>
          <a:p>
            <a:r>
              <a:rPr lang="fr-FR" sz="2400" b="1" dirty="0">
                <a:solidFill>
                  <a:schemeClr val="accent6">
                    <a:lumMod val="75000"/>
                  </a:schemeClr>
                </a:solidFill>
              </a:rPr>
              <a:t> </a:t>
            </a:r>
            <a:endParaRPr lang="fr-FR" sz="2400" dirty="0">
              <a:solidFill>
                <a:schemeClr val="accent6">
                  <a:lumMod val="75000"/>
                </a:schemeClr>
              </a:solidFill>
            </a:endParaRPr>
          </a:p>
          <a:p>
            <a:r>
              <a:rPr lang="fr-FR" sz="2400" b="1" dirty="0">
                <a:solidFill>
                  <a:schemeClr val="accent6">
                    <a:lumMod val="75000"/>
                  </a:schemeClr>
                </a:solidFill>
              </a:rPr>
              <a:t>Vert année qui se termine    par 4 ou 9</a:t>
            </a:r>
            <a:endParaRPr lang="fr-FR" sz="2400" dirty="0">
              <a:solidFill>
                <a:schemeClr val="accent6">
                  <a:lumMod val="75000"/>
                </a:schemeClr>
              </a:solidFill>
            </a:endParaRPr>
          </a:p>
          <a:p>
            <a:endParaRPr lang="fr-FR" sz="2400" dirty="0">
              <a:solidFill>
                <a:schemeClr val="accent6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20793724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55640" y="1052736"/>
            <a:ext cx="6924344" cy="523829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B06FC6EA-184D-4FE2-906C-938F4D94B444}"/>
              </a:ext>
            </a:extLst>
          </p:cNvPr>
          <p:cNvSpPr txBox="1"/>
          <p:nvPr/>
        </p:nvSpPr>
        <p:spPr>
          <a:xfrm>
            <a:off x="4697632" y="336140"/>
            <a:ext cx="324036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dirty="0">
                <a:solidFill>
                  <a:schemeClr val="accent6">
                    <a:lumMod val="75000"/>
                  </a:schemeClr>
                </a:solidFill>
              </a:rPr>
              <a:t>Les vols de fécondations</a:t>
            </a:r>
          </a:p>
        </p:txBody>
      </p:sp>
    </p:spTree>
    <p:extLst>
      <p:ext uri="{BB962C8B-B14F-4D97-AF65-F5344CB8AC3E}">
        <p14:creationId xmlns:p14="http://schemas.microsoft.com/office/powerpoint/2010/main" val="2841321478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5350176" y="348432"/>
            <a:ext cx="1800200" cy="864096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" name="Rectangle 2"/>
          <p:cNvSpPr/>
          <p:nvPr/>
        </p:nvSpPr>
        <p:spPr>
          <a:xfrm>
            <a:off x="3172999" y="1722528"/>
            <a:ext cx="1800200" cy="792088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" name="Rectangle 3"/>
          <p:cNvSpPr/>
          <p:nvPr/>
        </p:nvSpPr>
        <p:spPr>
          <a:xfrm>
            <a:off x="7906460" y="1701776"/>
            <a:ext cx="1584176" cy="792088"/>
          </a:xfrm>
          <a:prstGeom prst="rect">
            <a:avLst/>
          </a:prstGeom>
          <a:noFill/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" name="Rectangle 4"/>
          <p:cNvSpPr/>
          <p:nvPr/>
        </p:nvSpPr>
        <p:spPr>
          <a:xfrm>
            <a:off x="2217829" y="3558711"/>
            <a:ext cx="2357941" cy="1164902"/>
          </a:xfrm>
          <a:prstGeom prst="rect">
            <a:avLst/>
          </a:prstGeom>
          <a:noFill/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" name="Rectangle 5"/>
          <p:cNvSpPr/>
          <p:nvPr/>
        </p:nvSpPr>
        <p:spPr>
          <a:xfrm>
            <a:off x="5098148" y="3558711"/>
            <a:ext cx="2304256" cy="1059146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" name="Rectangle 6"/>
          <p:cNvSpPr/>
          <p:nvPr/>
        </p:nvSpPr>
        <p:spPr>
          <a:xfrm>
            <a:off x="2433852" y="5374184"/>
            <a:ext cx="1440160" cy="792088"/>
          </a:xfrm>
          <a:prstGeom prst="rect">
            <a:avLst/>
          </a:prstGeom>
          <a:noFill/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8" name="Rectangle 7"/>
          <p:cNvSpPr/>
          <p:nvPr/>
        </p:nvSpPr>
        <p:spPr>
          <a:xfrm>
            <a:off x="5242164" y="5358911"/>
            <a:ext cx="1656184" cy="792088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9" name="Rectangle 8"/>
          <p:cNvSpPr/>
          <p:nvPr/>
        </p:nvSpPr>
        <p:spPr>
          <a:xfrm>
            <a:off x="7891166" y="5230168"/>
            <a:ext cx="1944216" cy="792088"/>
          </a:xfrm>
          <a:prstGeom prst="rect">
            <a:avLst/>
          </a:prstGeom>
          <a:noFill/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0" name="ZoneTexte 9"/>
          <p:cNvSpPr txBox="1"/>
          <p:nvPr/>
        </p:nvSpPr>
        <p:spPr>
          <a:xfrm>
            <a:off x="5807968" y="548680"/>
            <a:ext cx="81144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 err="1"/>
              <a:t>Oeuf</a:t>
            </a:r>
            <a:endParaRPr lang="fr-FR" sz="2400" b="1" dirty="0"/>
          </a:p>
        </p:txBody>
      </p:sp>
      <p:sp>
        <p:nvSpPr>
          <p:cNvPr id="11" name="ZoneTexte 10"/>
          <p:cNvSpPr txBox="1"/>
          <p:nvPr/>
        </p:nvSpPr>
        <p:spPr>
          <a:xfrm>
            <a:off x="3502662" y="1951761"/>
            <a:ext cx="107728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000" b="1" dirty="0"/>
              <a:t>Fécondé</a:t>
            </a:r>
          </a:p>
        </p:txBody>
      </p:sp>
      <p:sp>
        <p:nvSpPr>
          <p:cNvPr id="12" name="ZoneTexte 11"/>
          <p:cNvSpPr txBox="1"/>
          <p:nvPr/>
        </p:nvSpPr>
        <p:spPr>
          <a:xfrm>
            <a:off x="7947586" y="1918517"/>
            <a:ext cx="154305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000" b="1" dirty="0"/>
              <a:t>Non fécondé</a:t>
            </a:r>
          </a:p>
        </p:txBody>
      </p:sp>
      <p:sp>
        <p:nvSpPr>
          <p:cNvPr id="13" name="ZoneTexte 12"/>
          <p:cNvSpPr txBox="1"/>
          <p:nvPr/>
        </p:nvSpPr>
        <p:spPr>
          <a:xfrm>
            <a:off x="2217828" y="3633331"/>
            <a:ext cx="2166106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000" b="1" dirty="0"/>
              <a:t>Gelée royale pure</a:t>
            </a:r>
          </a:p>
          <a:p>
            <a:r>
              <a:rPr lang="fr-FR" sz="2000" b="1" dirty="0"/>
              <a:t> riche en protéines</a:t>
            </a:r>
          </a:p>
          <a:p>
            <a:r>
              <a:rPr lang="fr-FR" sz="2000" b="1" dirty="0"/>
              <a:t> et lipides</a:t>
            </a:r>
          </a:p>
        </p:txBody>
      </p:sp>
      <p:sp>
        <p:nvSpPr>
          <p:cNvPr id="14" name="ZoneTexte 13"/>
          <p:cNvSpPr txBox="1"/>
          <p:nvPr/>
        </p:nvSpPr>
        <p:spPr>
          <a:xfrm>
            <a:off x="5105341" y="3637230"/>
            <a:ext cx="2216697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="1" dirty="0"/>
              <a:t>2 jours : gelée royale </a:t>
            </a:r>
          </a:p>
          <a:p>
            <a:r>
              <a:rPr lang="fr-FR" b="1" dirty="0"/>
              <a:t>pauvre en lipide</a:t>
            </a:r>
          </a:p>
          <a:p>
            <a:r>
              <a:rPr lang="fr-FR" b="1" dirty="0"/>
              <a:t> puis gelée d’ouvrière</a:t>
            </a:r>
          </a:p>
        </p:txBody>
      </p:sp>
      <p:sp>
        <p:nvSpPr>
          <p:cNvPr id="15" name="ZoneTexte 14"/>
          <p:cNvSpPr txBox="1"/>
          <p:nvPr/>
        </p:nvSpPr>
        <p:spPr>
          <a:xfrm>
            <a:off x="2649876" y="5626212"/>
            <a:ext cx="91346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000" b="1" dirty="0"/>
              <a:t>Reine</a:t>
            </a:r>
          </a:p>
        </p:txBody>
      </p:sp>
      <p:sp>
        <p:nvSpPr>
          <p:cNvPr id="16" name="ZoneTexte 15"/>
          <p:cNvSpPr txBox="1"/>
          <p:nvPr/>
        </p:nvSpPr>
        <p:spPr>
          <a:xfrm>
            <a:off x="5566200" y="5474434"/>
            <a:ext cx="118813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000" b="1" dirty="0"/>
              <a:t>Ouvrière</a:t>
            </a:r>
          </a:p>
        </p:txBody>
      </p:sp>
      <p:sp>
        <p:nvSpPr>
          <p:cNvPr id="17" name="ZoneTexte 16"/>
          <p:cNvSpPr txBox="1"/>
          <p:nvPr/>
        </p:nvSpPr>
        <p:spPr>
          <a:xfrm>
            <a:off x="8321581" y="5465935"/>
            <a:ext cx="151216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000" b="1" dirty="0"/>
              <a:t>Mâle </a:t>
            </a:r>
          </a:p>
        </p:txBody>
      </p:sp>
      <p:cxnSp>
        <p:nvCxnSpPr>
          <p:cNvPr id="21" name="Connecteur droit 20"/>
          <p:cNvCxnSpPr>
            <a:stCxn id="2" idx="1"/>
          </p:cNvCxnSpPr>
          <p:nvPr/>
        </p:nvCxnSpPr>
        <p:spPr>
          <a:xfrm flipH="1" flipV="1">
            <a:off x="3874012" y="779512"/>
            <a:ext cx="1476164" cy="969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Connecteur droit avec flèche 22"/>
          <p:cNvCxnSpPr/>
          <p:nvPr/>
        </p:nvCxnSpPr>
        <p:spPr>
          <a:xfrm>
            <a:off x="3874012" y="778185"/>
            <a:ext cx="0" cy="88704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Connecteur droit 24"/>
          <p:cNvCxnSpPr>
            <a:stCxn id="2" idx="3"/>
          </p:cNvCxnSpPr>
          <p:nvPr/>
        </p:nvCxnSpPr>
        <p:spPr>
          <a:xfrm flipV="1">
            <a:off x="7150376" y="779512"/>
            <a:ext cx="1332148" cy="969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Connecteur droit avec flèche 26"/>
          <p:cNvCxnSpPr/>
          <p:nvPr/>
        </p:nvCxnSpPr>
        <p:spPr>
          <a:xfrm>
            <a:off x="8482524" y="778186"/>
            <a:ext cx="0" cy="92359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Connecteur droit avec flèche 32"/>
          <p:cNvCxnSpPr/>
          <p:nvPr/>
        </p:nvCxnSpPr>
        <p:spPr>
          <a:xfrm>
            <a:off x="3009916" y="4733381"/>
            <a:ext cx="0" cy="62553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Connecteur droit 34"/>
          <p:cNvCxnSpPr>
            <a:stCxn id="3" idx="2"/>
          </p:cNvCxnSpPr>
          <p:nvPr/>
        </p:nvCxnSpPr>
        <p:spPr>
          <a:xfrm>
            <a:off x="4073099" y="2514616"/>
            <a:ext cx="0" cy="55531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Connecteur droit 37"/>
          <p:cNvCxnSpPr/>
          <p:nvPr/>
        </p:nvCxnSpPr>
        <p:spPr>
          <a:xfrm flipH="1">
            <a:off x="3009916" y="3069928"/>
            <a:ext cx="1031386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Connecteur droit 39"/>
          <p:cNvCxnSpPr/>
          <p:nvPr/>
        </p:nvCxnSpPr>
        <p:spPr>
          <a:xfrm>
            <a:off x="4041303" y="3069928"/>
            <a:ext cx="1766665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Connecteur droit avec flèche 41"/>
          <p:cNvCxnSpPr/>
          <p:nvPr/>
        </p:nvCxnSpPr>
        <p:spPr>
          <a:xfrm>
            <a:off x="3009916" y="3069929"/>
            <a:ext cx="0" cy="48878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Connecteur droit avec flèche 43"/>
          <p:cNvCxnSpPr/>
          <p:nvPr/>
        </p:nvCxnSpPr>
        <p:spPr>
          <a:xfrm>
            <a:off x="5807967" y="3069929"/>
            <a:ext cx="0" cy="48878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Connecteur droit avec flèche 46"/>
          <p:cNvCxnSpPr>
            <a:endCxn id="8" idx="0"/>
          </p:cNvCxnSpPr>
          <p:nvPr/>
        </p:nvCxnSpPr>
        <p:spPr>
          <a:xfrm>
            <a:off x="6070256" y="4617857"/>
            <a:ext cx="0" cy="74105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Connecteur droit avec flèche 50"/>
          <p:cNvCxnSpPr>
            <a:stCxn id="4" idx="2"/>
          </p:cNvCxnSpPr>
          <p:nvPr/>
        </p:nvCxnSpPr>
        <p:spPr>
          <a:xfrm>
            <a:off x="8698548" y="2493864"/>
            <a:ext cx="20562" cy="266429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73420072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0B55025-671E-48B3-A781-F940F5A60D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5400" y="2720182"/>
            <a:ext cx="10972800" cy="1143000"/>
          </a:xfrm>
        </p:spPr>
        <p:txBody>
          <a:bodyPr/>
          <a:lstStyle/>
          <a:p>
            <a:r>
              <a:rPr lang="fr-FR" dirty="0">
                <a:hlinkClick r:id="rId2" action="ppaction://hlinkpres?slideindex=5&amp;slidetitle=Présentation PowerPoint"/>
              </a:rPr>
              <a:t>Retour au menu général</a:t>
            </a:r>
            <a:endParaRPr lang="fr-FR" dirty="0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737AFBA4-C21D-4A6B-96CA-92B9B83BE65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90591331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Jaune orange">
      <a:dk1>
        <a:sysClr val="windowText" lastClr="000000"/>
      </a:dk1>
      <a:lt1>
        <a:sysClr val="window" lastClr="FFFFFF"/>
      </a:lt1>
      <a:dk2>
        <a:srgbClr val="4E3B30"/>
      </a:dk2>
      <a:lt2>
        <a:srgbClr val="FBEEC9"/>
      </a:lt2>
      <a:accent1>
        <a:srgbClr val="F0A22E"/>
      </a:accent1>
      <a:accent2>
        <a:srgbClr val="A5644E"/>
      </a:accent2>
      <a:accent3>
        <a:srgbClr val="B58B80"/>
      </a:accent3>
      <a:accent4>
        <a:srgbClr val="C3986D"/>
      </a:accent4>
      <a:accent5>
        <a:srgbClr val="A19574"/>
      </a:accent5>
      <a:accent6>
        <a:srgbClr val="C17529"/>
      </a:accent6>
      <a:hlink>
        <a:srgbClr val="AD1F1F"/>
      </a:hlink>
      <a:folHlink>
        <a:srgbClr val="FFC42F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6719</TotalTime>
  <Words>2794</Words>
  <Application>Microsoft Office PowerPoint</Application>
  <PresentationFormat>Grand écran</PresentationFormat>
  <Paragraphs>349</Paragraphs>
  <Slides>30</Slides>
  <Notes>26</Notes>
  <HiddenSlides>0</HiddenSlides>
  <MMClips>0</MMClips>
  <ScaleCrop>false</ScaleCrop>
  <HeadingPairs>
    <vt:vector size="6" baseType="variant">
      <vt:variant>
        <vt:lpstr>Polices utilisées</vt:lpstr>
      </vt:variant>
      <vt:variant>
        <vt:i4>2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30</vt:i4>
      </vt:variant>
    </vt:vector>
  </HeadingPairs>
  <TitlesOfParts>
    <vt:vector size="33" baseType="lpstr">
      <vt:lpstr>Arial</vt:lpstr>
      <vt:lpstr>Calibri</vt:lpstr>
      <vt:lpstr>Thème Office</vt:lpstr>
      <vt:lpstr>De l’œuf à l’abeille </vt:lpstr>
      <vt:lpstr>Le cycle du développement de l’abeille</vt:lpstr>
      <vt:lpstr>Présentation PowerPoint</vt:lpstr>
      <vt:lpstr>Présentation PowerPoint</vt:lpstr>
      <vt:lpstr>Présentation PowerPoint</vt:lpstr>
      <vt:lpstr>Présentation PowerPoint</vt:lpstr>
      <vt:lpstr>Les habitants de la ruche  </vt:lpstr>
      <vt:lpstr>Les castes</vt:lpstr>
      <vt:lpstr>Le faux-bourdon</vt:lpstr>
      <vt:lpstr>Présentation PowerPoint</vt:lpstr>
      <vt:lpstr>Présentation PowerPoint</vt:lpstr>
      <vt:lpstr>Présentation PowerPoint</vt:lpstr>
      <vt:lpstr>L’ouvrière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Retour au menu général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Les habitants de la ruche  leur vie – leur particularité</dc:title>
  <dc:creator>MR-CORVEE</dc:creator>
  <cp:lastModifiedBy>Gérard Corvée</cp:lastModifiedBy>
  <cp:revision>108</cp:revision>
  <dcterms:created xsi:type="dcterms:W3CDTF">2016-01-21T15:08:01Z</dcterms:created>
  <dcterms:modified xsi:type="dcterms:W3CDTF">2020-12-28T12:32:25Z</dcterms:modified>
</cp:coreProperties>
</file>