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36DBF0A-D772-4737-9CCA-598EAE8A4E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AA8B89-67D6-4EC1-9BBB-5C097E95D8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04D45-059B-4400-9AF4-5FAAD700F9C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396274-C1AD-41EA-8EB2-53A33C060A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44FA09-E580-4E4D-8742-DDDE806B8A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C59D5-39BD-4B25-8DB1-A83063C024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91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9D447-10EC-4FFE-889C-898B8D239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E0C48F-A49A-4332-B9C7-CBF9C9CA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1F02EB-2860-41DC-B4D5-308EFF7EA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E9F133-685D-4329-8F0B-8304AE83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CCCB9-2027-4DB7-89BF-E6C7AF85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16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B4F51-E56A-4322-89AF-6FCC15429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C77667-CB61-498D-B67C-2A359B0A3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F6BDFC-9378-4D3D-800A-0194C3AF8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1E6405-960B-44B7-8664-4ADBACFB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BC2A6D-630E-4BD4-8266-6D2DB3F2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2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DC2AB-091E-4AFC-9890-D44813C64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F4C362-DAA8-4344-92B3-F17D675AC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116DD0-776B-4C32-9131-07F2641EC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90C22C-0842-4A4B-AC36-E45A9DE6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BC2124-69A4-484C-96D7-C7AF53E5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71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1E0B9E-5D4E-4F70-A32E-B0E4F7995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D9308D-A7EA-4815-BCAB-601EE6C7C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69650C-0158-4096-AA1D-C040B4778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599E8F-4DBC-4CFF-81A7-EA878BF3D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0929D0-4304-46A8-AC36-FC15E6BC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AEEB35-A205-4F4B-AFF4-0A2C80CB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66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972C4-C31B-43AB-8670-D1519F58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168333-3232-4390-9023-5A7185EBE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AF66A8-444C-4C4A-9E87-FF7F50E33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ED6704-8089-4616-83C0-7B9607625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C2739E-BFF2-45E4-B3C0-6DB762E4D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7DF386D-8D59-4E81-8E8D-64077CB6E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0CE5F30-0501-42CA-B064-B20DB513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EE03F26-CA62-4B88-927F-A8E73ABEE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45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39838-FFCC-457A-9C54-021F0D17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D1B0D7-11F2-4FE0-A244-EBD9C585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A1785E-899B-4424-8EBB-C44D43317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F5103C-123B-499D-A550-9259691F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20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6481FE-CF6C-4FD2-B6C2-D5606550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E06EEB6-BDC9-465D-BCF2-5F303D9F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1CA42B-8CCF-4EA7-A9B9-8EBD945A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7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A353E8-3EEF-4AC3-9B5A-83C869175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003CB7-0ADE-4F37-B2D1-A0E9CFF5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AAA23-2FC4-4CDB-B9E8-63917AB0F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D496ED-B6F6-44F3-87AD-F54EB3B57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E4294D-249A-4BD6-AF29-9258818ED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23652A-ACDD-4A80-875A-B323137B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38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40B34-7BA3-4E2C-8C2C-7D1A5CB0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D9A1D5-226A-4AFA-AB92-83427E08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59877F-9797-4E30-B192-A5324FD1A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3882BF-76E3-4968-86F4-5738055EF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FF6D43-121D-4E51-A2BB-CB00812C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B98100-D438-42E1-BF13-A6C4AE0AA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92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C42FD-FABD-4EC7-AB70-C8F8BBDA3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6F38D0-5970-44EA-AB96-04686947E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E5DACE-72CF-4C67-88F2-88CA31DA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CA01B3-9F53-48E7-885E-4811622B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337559-2089-4EA8-8CCA-42F2476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05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30E4DC6-0E82-4A1A-A599-90F5189C4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BBA59C0-FC3E-4CA7-8C18-1269590A4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3AB3ED-F4B2-4403-B638-706DF67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AAD0A5-086A-4FB1-8791-4CCE5098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314198-530D-4453-8A58-4A3F1BC69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19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9686E95-F8A0-4F6F-8D53-9A0D7CF0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7D4451-6BBB-4512-A2DE-8AC3E7762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6CF34D-AAC1-4CAB-B0CC-67972E901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5B51D-3405-4AF8-85EA-EABFB36D9C1D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462BA1-AAF4-40DD-A1FF-0152CFE19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03A4F7-0A22-42C0-AF3E-FC4890EC7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21860-14E9-4F19-9B02-64750EA97E2B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CFC0021-55B0-410F-81A5-C5A5B0CFA516}"/>
              </a:ext>
            </a:extLst>
          </p:cNvPr>
          <p:cNvGrpSpPr/>
          <p:nvPr userDrawn="1"/>
        </p:nvGrpSpPr>
        <p:grpSpPr>
          <a:xfrm>
            <a:off x="1" y="6488668"/>
            <a:ext cx="12192000" cy="440468"/>
            <a:chOff x="0" y="6360709"/>
            <a:chExt cx="9150174" cy="440468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5B1E01B-7217-4340-85FA-46022C55B8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356A8CC-79F4-4BA2-A449-633C6837CB6C}"/>
                </a:ext>
              </a:extLst>
            </p:cNvPr>
            <p:cNvSpPr txBox="1"/>
            <p:nvPr userDrawn="1"/>
          </p:nvSpPr>
          <p:spPr>
            <a:xfrm>
              <a:off x="0" y="6360709"/>
              <a:ext cx="8748463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rgbClr val="FFFF00"/>
                  </a:solidFill>
                </a:rPr>
                <a:t>CETA-ANO Rucher école : Développement de la colonie sur un 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483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5. Pr&#233;sentation PowerPoin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F9E00-AF60-4C8B-B421-0FF2D18AB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7200" b="1" dirty="0"/>
              <a:t>Comportement </a:t>
            </a:r>
            <a:br>
              <a:rPr lang="fr-FR" sz="7200" b="1" dirty="0"/>
            </a:br>
            <a:r>
              <a:rPr lang="fr-FR" sz="7200" b="1" dirty="0"/>
              <a:t>de la colonie </a:t>
            </a:r>
            <a:br>
              <a:rPr lang="fr-FR" sz="7200" b="1" dirty="0"/>
            </a:br>
            <a:r>
              <a:rPr lang="fr-FR" sz="7200" b="1" dirty="0"/>
              <a:t>sur une année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E315EB-0513-4FC8-A672-5F97D61473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1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356505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490184" y="2782716"/>
            <a:ext cx="3234089" cy="2454442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A7978A4-B765-4697-91E8-CEDA07DA71E2}"/>
              </a:ext>
            </a:extLst>
          </p:cNvPr>
          <p:cNvSpPr/>
          <p:nvPr/>
        </p:nvSpPr>
        <p:spPr>
          <a:xfrm>
            <a:off x="4957009" y="3429000"/>
            <a:ext cx="2300437" cy="10689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491992" y="708336"/>
            <a:ext cx="2685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DEBUT SEPTEMBRE</a:t>
            </a:r>
          </a:p>
          <a:p>
            <a:endParaRPr lang="fr-FR" sz="2400" dirty="0"/>
          </a:p>
          <a:p>
            <a:r>
              <a:rPr lang="fr-FR" sz="2400" dirty="0"/>
              <a:t>Les provisions sont importantes</a:t>
            </a:r>
          </a:p>
          <a:p>
            <a:endParaRPr lang="fr-FR" sz="2400" dirty="0"/>
          </a:p>
          <a:p>
            <a:r>
              <a:rPr lang="fr-FR" sz="2400" dirty="0"/>
              <a:t>Les abeilles sont nombreuses</a:t>
            </a:r>
          </a:p>
          <a:p>
            <a:endParaRPr lang="fr-FR" sz="2400" dirty="0"/>
          </a:p>
          <a:p>
            <a:r>
              <a:rPr lang="fr-FR" sz="2400" dirty="0"/>
              <a:t>Le couvain se réduit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E678358-399E-47F8-B134-ACCBD259ABA5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A436FF5-480A-4A3C-89F3-A3B4B21037AD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05C0232-E1FF-4FAD-954A-3A2950485B06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C20BED5-736C-4568-AB38-C17CE96A6D99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5F9F3B7-6B2F-4417-8E4B-EE22E66B8DD8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F36443D-AA6F-4542-BEE3-42E3F2941C67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83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6"/>
            <a:ext cx="4546833" cy="38730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478954" y="3272589"/>
            <a:ext cx="3234089" cy="2454442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A7978A4-B765-4697-91E8-CEDA07DA71E2}"/>
              </a:ext>
            </a:extLst>
          </p:cNvPr>
          <p:cNvSpPr/>
          <p:nvPr/>
        </p:nvSpPr>
        <p:spPr>
          <a:xfrm>
            <a:off x="5099784" y="3845467"/>
            <a:ext cx="1992427" cy="6996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84558" y="548640"/>
            <a:ext cx="30784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DEBUT OCTOBRE</a:t>
            </a:r>
          </a:p>
          <a:p>
            <a:endParaRPr lang="fr-FR" sz="2400" dirty="0"/>
          </a:p>
          <a:p>
            <a:r>
              <a:rPr lang="fr-FR" sz="2400" dirty="0"/>
              <a:t>Les provisions sont importantes et sont complétées par les dernières récoltes (lierre) au fur et a mesure que la ponte ralenti</a:t>
            </a:r>
          </a:p>
          <a:p>
            <a:endParaRPr lang="fr-FR" sz="2400" dirty="0"/>
          </a:p>
          <a:p>
            <a:r>
              <a:rPr lang="fr-FR" sz="2400" dirty="0"/>
              <a:t>Les abeilles sont nombreuses</a:t>
            </a:r>
          </a:p>
          <a:p>
            <a:endParaRPr lang="fr-FR" sz="2400" dirty="0"/>
          </a:p>
          <a:p>
            <a:r>
              <a:rPr lang="fr-FR" sz="2400" dirty="0"/>
              <a:t>Le couvain se réduit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9A24F51-882F-4149-BFA2-B2CF5E60AA92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05CDD29-4E79-44A3-AF8E-1C437138807C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4527529-2DA4-47CB-80B8-E2874A40DB43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5A5A7FB-378F-4070-B1BD-732BB640344A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427E484-0093-4F33-84BA-E937ECB6C060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A05BFAF-FB84-4C29-88FE-8A1B2FEBD34F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90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6"/>
            <a:ext cx="4546833" cy="38730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478954" y="3272589"/>
            <a:ext cx="3234089" cy="2454442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A7978A4-B765-4697-91E8-CEDA07DA71E2}"/>
              </a:ext>
            </a:extLst>
          </p:cNvPr>
          <p:cNvSpPr/>
          <p:nvPr/>
        </p:nvSpPr>
        <p:spPr>
          <a:xfrm>
            <a:off x="5346033" y="3922470"/>
            <a:ext cx="1499933" cy="447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577516" y="548640"/>
            <a:ext cx="26854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NOVEMBRE</a:t>
            </a:r>
          </a:p>
          <a:p>
            <a:endParaRPr lang="fr-FR" sz="2400" dirty="0"/>
          </a:p>
          <a:p>
            <a:r>
              <a:rPr lang="fr-FR" sz="2400" dirty="0"/>
              <a:t>Les provisions sont importantes</a:t>
            </a:r>
          </a:p>
          <a:p>
            <a:endParaRPr lang="fr-FR" sz="2400" dirty="0"/>
          </a:p>
          <a:p>
            <a:r>
              <a:rPr lang="fr-FR" sz="2400" dirty="0"/>
              <a:t>Les abeilles sont nombreuses</a:t>
            </a:r>
          </a:p>
          <a:p>
            <a:endParaRPr lang="fr-FR" sz="2400" dirty="0"/>
          </a:p>
          <a:p>
            <a:r>
              <a:rPr lang="fr-FR" sz="2400" dirty="0"/>
              <a:t>Le couvain se réduit de plus en plus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1303AF6-117C-47C0-A142-8360B5E595DD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9AE41AF-58E3-4DD6-B237-89FBECDB64C6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93ADEFC-0780-40E6-AD40-94677E5375BC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0EF929D-5307-4E5F-8111-BB2EE9444E20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401E1C-245B-4F6C-A602-FD3EABC65E5A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1C35280-4DEC-4942-BF4C-02E0FF88C980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703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6"/>
            <a:ext cx="4546833" cy="38730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671460" y="3580598"/>
            <a:ext cx="2807370" cy="2146433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09057" y="548640"/>
            <a:ext cx="31539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DECEMBRE</a:t>
            </a:r>
          </a:p>
          <a:p>
            <a:endParaRPr lang="fr-FR" sz="2400" dirty="0"/>
          </a:p>
          <a:p>
            <a:r>
              <a:rPr lang="fr-FR" sz="2400" dirty="0"/>
              <a:t>Les provisions sont importantes</a:t>
            </a:r>
          </a:p>
          <a:p>
            <a:endParaRPr lang="fr-FR" sz="2400" dirty="0"/>
          </a:p>
          <a:p>
            <a:r>
              <a:rPr lang="fr-FR" sz="2400" dirty="0"/>
              <a:t>Les abeilles sont nombreuses, leur nombre diminue</a:t>
            </a:r>
          </a:p>
          <a:p>
            <a:endParaRPr lang="fr-FR" sz="2400" dirty="0"/>
          </a:p>
          <a:p>
            <a:r>
              <a:rPr lang="fr-FR" sz="2400" dirty="0"/>
              <a:t>La reine ne pond plus </a:t>
            </a:r>
          </a:p>
          <a:p>
            <a:r>
              <a:rPr lang="fr-FR" sz="2400" dirty="0"/>
              <a:t>Il n’y a plus de couvain fin décembre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066BF-D390-458D-A05E-6EEE2F202097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8FDDF3F-614A-4968-AED7-68BED6018E7A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53A39CE-197D-4ED7-8E1F-361EEA7B1F80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D45071D-C8B8-4F66-B71B-E7FED678A150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6A3C686-466D-46D1-8F48-59D52CB97DA4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28D31C-6CE7-4191-B95E-87E53B2FB96A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54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6"/>
            <a:ext cx="4546833" cy="312229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923320" y="3429000"/>
            <a:ext cx="2345357" cy="1395663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67780" y="548640"/>
            <a:ext cx="3095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JANVIER</a:t>
            </a:r>
          </a:p>
          <a:p>
            <a:endParaRPr lang="fr-FR" sz="2400" dirty="0"/>
          </a:p>
          <a:p>
            <a:r>
              <a:rPr lang="fr-FR" sz="2400" dirty="0"/>
              <a:t>Les provisions sont consommée chaque jour</a:t>
            </a:r>
          </a:p>
          <a:p>
            <a:endParaRPr lang="fr-FR" sz="2400" dirty="0"/>
          </a:p>
          <a:p>
            <a:r>
              <a:rPr lang="fr-FR" sz="2400" dirty="0"/>
              <a:t>La grappe remonte</a:t>
            </a:r>
          </a:p>
          <a:p>
            <a:endParaRPr lang="fr-FR" sz="2400" dirty="0"/>
          </a:p>
          <a:p>
            <a:r>
              <a:rPr lang="fr-FR" sz="2400" dirty="0"/>
              <a:t>La reine ne pond pas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48AD045-D9BA-424D-B471-5BAF1523FB06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FE0C6F6-6826-4DE6-8849-FEDDC268FD6D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DA8C84D-69C4-4571-9F9F-26DDF1FCDB88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E00CCFA-3BE3-404E-91CF-BF203FD3798D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2EEE877-DCC1-4EB7-86A3-94CCD3E6783F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5506107-9EB1-4301-9894-6ACD3E5918D2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50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41301"/>
            <a:ext cx="4546833" cy="207618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5058875" y="2609006"/>
            <a:ext cx="2074246" cy="110254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92947" y="548640"/>
            <a:ext cx="30700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FEVRIER</a:t>
            </a:r>
          </a:p>
          <a:p>
            <a:endParaRPr lang="fr-FR" sz="2400" dirty="0"/>
          </a:p>
          <a:p>
            <a:r>
              <a:rPr lang="fr-FR" sz="2400" dirty="0"/>
              <a:t>Les provisions sont consommée chaque jour</a:t>
            </a:r>
          </a:p>
          <a:p>
            <a:endParaRPr lang="fr-FR" sz="2400" dirty="0"/>
          </a:p>
          <a:p>
            <a:r>
              <a:rPr lang="fr-FR" sz="2400" dirty="0"/>
              <a:t>La grappe remonte</a:t>
            </a:r>
          </a:p>
          <a:p>
            <a:endParaRPr lang="fr-FR" sz="2400" dirty="0"/>
          </a:p>
          <a:p>
            <a:r>
              <a:rPr lang="fr-FR" sz="2400" dirty="0"/>
              <a:t>La reine ne reprend sa ponte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5859501" y="3133963"/>
            <a:ext cx="472994" cy="2983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FFC75E2-7F17-4A54-B3CC-C219B6B4F6B5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8CDE0D8-F426-4E39-AF1C-1D14063D0884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EDDEE42-1AFA-4BB7-A60D-E2A2AB7105EE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6157A87-2879-4485-B29A-BF03812D4585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EBDC60E-77F6-4E45-B460-07110B0E7003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C5DA04F-A90C-488C-BBE9-B8E1081D5D65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928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8"/>
            <a:ext cx="4546833" cy="11683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923317" y="1853966"/>
            <a:ext cx="2345357" cy="1395663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67780" y="548640"/>
            <a:ext cx="30951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MARS</a:t>
            </a:r>
          </a:p>
          <a:p>
            <a:endParaRPr lang="fr-FR" sz="2400" dirty="0"/>
          </a:p>
          <a:p>
            <a:r>
              <a:rPr lang="fr-FR" sz="2400" dirty="0"/>
              <a:t>Les provisions sont consommée chaque jour et augmente la surface où la reine peut pondre</a:t>
            </a:r>
          </a:p>
          <a:p>
            <a:endParaRPr lang="fr-FR" sz="2400" dirty="0"/>
          </a:p>
          <a:p>
            <a:r>
              <a:rPr lang="fr-FR" sz="2400" dirty="0"/>
              <a:t>La grappe remonte</a:t>
            </a:r>
          </a:p>
          <a:p>
            <a:endParaRPr lang="fr-FR" sz="2400" dirty="0"/>
          </a:p>
          <a:p>
            <a:r>
              <a:rPr lang="fr-FR" sz="2400" dirty="0"/>
              <a:t>La population augmente</a:t>
            </a:r>
          </a:p>
          <a:p>
            <a:endParaRPr lang="fr-FR" sz="2400" dirty="0"/>
          </a:p>
          <a:p>
            <a:r>
              <a:rPr lang="fr-FR" sz="2400" dirty="0"/>
              <a:t>Les premiers mâles sont pondus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5600758" y="2149942"/>
            <a:ext cx="990473" cy="8037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3028C75-6F92-447F-ACAD-B37213BAA1E1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32467C-6D4B-4D8F-A080-A2DFDB425F6E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5E08CDD-5BF6-4F26-A501-13053AAC92D1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09B6163-F6E6-47DF-BA90-69A355614404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DD4227C-8BFC-4E69-A034-FEFF8567F4C5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BB111D8-39EC-49D0-9532-A8878D5F4B1D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7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20827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5ADC3-B84A-413C-889A-62BC681A2C4A}"/>
              </a:ext>
            </a:extLst>
          </p:cNvPr>
          <p:cNvSpPr/>
          <p:nvPr/>
        </p:nvSpPr>
        <p:spPr>
          <a:xfrm>
            <a:off x="3822581" y="529389"/>
            <a:ext cx="4546833" cy="132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E33B4D-07BB-4551-8631-955DF0089AEA}"/>
              </a:ext>
            </a:extLst>
          </p:cNvPr>
          <p:cNvSpPr/>
          <p:nvPr/>
        </p:nvSpPr>
        <p:spPr>
          <a:xfrm>
            <a:off x="4401953" y="923973"/>
            <a:ext cx="3388091" cy="19713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401953" y="1853967"/>
            <a:ext cx="3388091" cy="2515903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25835" y="529389"/>
            <a:ext cx="34562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AVRIL</a:t>
            </a:r>
          </a:p>
          <a:p>
            <a:endParaRPr lang="fr-FR" sz="2000" dirty="0"/>
          </a:p>
          <a:p>
            <a:r>
              <a:rPr lang="fr-FR" sz="2000" dirty="0"/>
              <a:t>Les abeilles récoltent assez si le temps et beau pour nourrir leur couvain,</a:t>
            </a:r>
          </a:p>
          <a:p>
            <a:endParaRPr lang="fr-FR" sz="2000" dirty="0"/>
          </a:p>
          <a:p>
            <a:r>
              <a:rPr lang="fr-FR" sz="2000" dirty="0"/>
              <a:t>En cas de mauvais temps la colonie peut mourir de faim car il y a beaucoup de couvain à nourrir</a:t>
            </a:r>
          </a:p>
          <a:p>
            <a:endParaRPr lang="fr-FR" sz="2000" dirty="0"/>
          </a:p>
          <a:p>
            <a:r>
              <a:rPr lang="fr-FR" sz="2000" dirty="0"/>
              <a:t>La population augmente</a:t>
            </a:r>
          </a:p>
          <a:p>
            <a:endParaRPr lang="fr-FR" sz="2000" dirty="0"/>
          </a:p>
          <a:p>
            <a:r>
              <a:rPr lang="fr-FR" sz="2000" dirty="0"/>
              <a:t>Les premiers mâles sont capable de féconder les premières reines vers le 20 avril</a:t>
            </a:r>
          </a:p>
          <a:p>
            <a:endParaRPr lang="fr-FR" sz="2000" dirty="0"/>
          </a:p>
          <a:p>
            <a:r>
              <a:rPr lang="fr-FR" sz="2000" dirty="0"/>
              <a:t>Pose de la première hausse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4860758" y="2149942"/>
            <a:ext cx="2425566" cy="17867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4038C64-DFE2-4920-B841-BC774B5CE080}"/>
              </a:ext>
            </a:extLst>
          </p:cNvPr>
          <p:cNvCxnSpPr>
            <a:cxnSpLocks/>
          </p:cNvCxnSpPr>
          <p:nvPr/>
        </p:nvCxnSpPr>
        <p:spPr>
          <a:xfrm>
            <a:off x="3822581" y="1853967"/>
            <a:ext cx="45468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8400841-A2C0-46B3-9038-970ED1DEDBEB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9EC214-56F5-4E20-B56A-EF5ACFA325FB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DF523C7-7F23-43FE-9CBA-AEDE1DE0C452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4D17FBE-3CBA-45CE-B629-4FD486C171AC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C15B7FC-61E6-43FC-9B7F-47D5B37BCEC6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C292C3-9CC8-45AA-9DEE-31D552B8C5A3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223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340142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5ADC3-B84A-413C-889A-62BC681A2C4A}"/>
              </a:ext>
            </a:extLst>
          </p:cNvPr>
          <p:cNvSpPr/>
          <p:nvPr/>
        </p:nvSpPr>
        <p:spPr>
          <a:xfrm>
            <a:off x="3822581" y="529389"/>
            <a:ext cx="4546833" cy="132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E33B4D-07BB-4551-8631-955DF0089AEA}"/>
              </a:ext>
            </a:extLst>
          </p:cNvPr>
          <p:cNvSpPr/>
          <p:nvPr/>
        </p:nvSpPr>
        <p:spPr>
          <a:xfrm>
            <a:off x="3822579" y="529389"/>
            <a:ext cx="4546833" cy="214643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3822579" y="1860633"/>
            <a:ext cx="4546833" cy="430106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243281" y="529389"/>
            <a:ext cx="29999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MAI</a:t>
            </a:r>
          </a:p>
          <a:p>
            <a:endParaRPr lang="fr-FR" sz="2400" dirty="0"/>
          </a:p>
          <a:p>
            <a:r>
              <a:rPr lang="fr-FR" sz="2400" dirty="0"/>
              <a:t>Les abeilles récoltent assez </a:t>
            </a:r>
          </a:p>
          <a:p>
            <a:endParaRPr lang="fr-FR" sz="2400" dirty="0"/>
          </a:p>
          <a:p>
            <a:r>
              <a:rPr lang="fr-FR" sz="2400" dirty="0"/>
              <a:t>La population augmente jusqu’à provoquer l’essaimage</a:t>
            </a:r>
          </a:p>
          <a:p>
            <a:endParaRPr lang="fr-FR" sz="2400" dirty="0"/>
          </a:p>
          <a:p>
            <a:r>
              <a:rPr lang="fr-FR" sz="2400" dirty="0"/>
              <a:t>Les hausses de colza sont extraites et reposées sur les ruches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3975234" y="2133749"/>
            <a:ext cx="4302492" cy="35259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7A10EDA-09FF-48C3-9DE1-F7FE654122B2}"/>
              </a:ext>
            </a:extLst>
          </p:cNvPr>
          <p:cNvCxnSpPr>
            <a:cxnSpLocks/>
          </p:cNvCxnSpPr>
          <p:nvPr/>
        </p:nvCxnSpPr>
        <p:spPr>
          <a:xfrm>
            <a:off x="3822581" y="1853967"/>
            <a:ext cx="45468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15BADCD-0E0A-4CB6-95C9-387DA153F74D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4C709D4-5D00-4288-AB95-1BD794B47950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A267270-7D87-4909-A564-2FE6B2F31C72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CEE46F-7A38-4D0F-9875-741F667881AD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5DB9607-B5B3-4E6E-82A2-86105B64E8C5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B48B07A-7360-4918-B2E8-913D8145ACBE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201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8"/>
            <a:ext cx="4546833" cy="22560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5ADC3-B84A-413C-889A-62BC681A2C4A}"/>
              </a:ext>
            </a:extLst>
          </p:cNvPr>
          <p:cNvSpPr/>
          <p:nvPr/>
        </p:nvSpPr>
        <p:spPr>
          <a:xfrm>
            <a:off x="3822581" y="529389"/>
            <a:ext cx="4546833" cy="132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E33B4D-07BB-4551-8631-955DF0089AEA}"/>
              </a:ext>
            </a:extLst>
          </p:cNvPr>
          <p:cNvSpPr/>
          <p:nvPr/>
        </p:nvSpPr>
        <p:spPr>
          <a:xfrm>
            <a:off x="3822579" y="1602606"/>
            <a:ext cx="4546833" cy="107321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3822579" y="1860633"/>
            <a:ext cx="4546833" cy="213976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226503" y="529389"/>
            <a:ext cx="30167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FIN MAI DEBUT JUIN</a:t>
            </a:r>
          </a:p>
          <a:p>
            <a:endParaRPr lang="fr-FR" sz="2400" dirty="0"/>
          </a:p>
          <a:p>
            <a:r>
              <a:rPr lang="fr-FR" sz="2400" dirty="0"/>
              <a:t>Les abeilles récoltent assez </a:t>
            </a:r>
          </a:p>
          <a:p>
            <a:endParaRPr lang="fr-FR" sz="2400" dirty="0"/>
          </a:p>
          <a:p>
            <a:r>
              <a:rPr lang="fr-FR" sz="2400" dirty="0"/>
              <a:t>La population se reconstitue après l’essaimage</a:t>
            </a:r>
          </a:p>
          <a:p>
            <a:endParaRPr lang="fr-FR" sz="2400" dirty="0"/>
          </a:p>
          <a:p>
            <a:r>
              <a:rPr lang="fr-FR" sz="2400" dirty="0"/>
              <a:t>Les hausses pour le miel d’été commencent à se remplir doucement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3975234" y="2133749"/>
            <a:ext cx="4302492" cy="31216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B9C73A9-D316-463B-AF68-0ACE9FFFA301}"/>
              </a:ext>
            </a:extLst>
          </p:cNvPr>
          <p:cNvCxnSpPr>
            <a:cxnSpLocks/>
          </p:cNvCxnSpPr>
          <p:nvPr/>
        </p:nvCxnSpPr>
        <p:spPr>
          <a:xfrm>
            <a:off x="3822581" y="1853967"/>
            <a:ext cx="45468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52F479-078D-45EF-9EC0-F0FC643CCDA1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53511A4-6300-4FCB-AE5E-4CB99677D328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C26001F-55FB-44EA-ADFD-9DA493849A66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0ECFBDD-B854-4526-B3B5-EB5479966B16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AF9825C-C998-4644-8A33-308015C5277E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6940963-076E-4CAD-8285-FC0F30B1533D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61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213976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5ADC3-B84A-413C-889A-62BC681A2C4A}"/>
              </a:ext>
            </a:extLst>
          </p:cNvPr>
          <p:cNvSpPr/>
          <p:nvPr/>
        </p:nvSpPr>
        <p:spPr>
          <a:xfrm>
            <a:off x="3822581" y="529389"/>
            <a:ext cx="4546833" cy="132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E33B4D-07BB-4551-8631-955DF0089AEA}"/>
              </a:ext>
            </a:extLst>
          </p:cNvPr>
          <p:cNvSpPr/>
          <p:nvPr/>
        </p:nvSpPr>
        <p:spPr>
          <a:xfrm>
            <a:off x="3822579" y="692093"/>
            <a:ext cx="4546833" cy="198373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3822579" y="1860633"/>
            <a:ext cx="4546833" cy="213976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42613" y="529389"/>
            <a:ext cx="31005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FIN JUIN</a:t>
            </a:r>
          </a:p>
          <a:p>
            <a:endParaRPr lang="fr-FR" sz="2400" dirty="0"/>
          </a:p>
          <a:p>
            <a:r>
              <a:rPr lang="fr-FR" sz="2400" dirty="0"/>
              <a:t>Les abeilles récoltent la grande miellée</a:t>
            </a:r>
          </a:p>
          <a:p>
            <a:endParaRPr lang="fr-FR" sz="2400" dirty="0"/>
          </a:p>
          <a:p>
            <a:r>
              <a:rPr lang="fr-FR" sz="2400" dirty="0"/>
              <a:t>La période d’essaimage  continue</a:t>
            </a:r>
          </a:p>
          <a:p>
            <a:endParaRPr lang="fr-FR" sz="2400" dirty="0"/>
          </a:p>
          <a:p>
            <a:r>
              <a:rPr lang="fr-FR" sz="2400" dirty="0"/>
              <a:t>Les hausses pour le miel d’été continuent à se remplir</a:t>
            </a:r>
          </a:p>
          <a:p>
            <a:r>
              <a:rPr lang="fr-FR" sz="2400" dirty="0"/>
              <a:t> vérifier et poser une hausse supplémentaire surtout si la colonie n’a pas essaimé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3975234" y="2133749"/>
            <a:ext cx="4302492" cy="31216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91322E3-ABEA-4A08-A38B-7B3BDC9961CB}"/>
              </a:ext>
            </a:extLst>
          </p:cNvPr>
          <p:cNvCxnSpPr>
            <a:cxnSpLocks/>
          </p:cNvCxnSpPr>
          <p:nvPr/>
        </p:nvCxnSpPr>
        <p:spPr>
          <a:xfrm>
            <a:off x="3822581" y="1853967"/>
            <a:ext cx="45468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F3EC9B7-F4F5-4004-B907-E711F0CB1DA6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3AFAEEF-D3A4-46AB-BE66-7291C20B7229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4BFDAF9-5EC7-4F2F-9928-E035933864FD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E84E59C-C876-490F-99B3-8BEB81D7F911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DDBF4FB-DBCB-4366-9268-CD2608647045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FD6279F-5367-4CFD-B9A4-A0A74A966FBF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90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232821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5ADC3-B84A-413C-889A-62BC681A2C4A}"/>
              </a:ext>
            </a:extLst>
          </p:cNvPr>
          <p:cNvSpPr/>
          <p:nvPr/>
        </p:nvSpPr>
        <p:spPr>
          <a:xfrm>
            <a:off x="3822581" y="529389"/>
            <a:ext cx="4546833" cy="132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E33B4D-07BB-4551-8631-955DF0089AEA}"/>
              </a:ext>
            </a:extLst>
          </p:cNvPr>
          <p:cNvSpPr/>
          <p:nvPr/>
        </p:nvSpPr>
        <p:spPr>
          <a:xfrm>
            <a:off x="3822579" y="692093"/>
            <a:ext cx="4546833" cy="198373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3822579" y="1860633"/>
            <a:ext cx="4546833" cy="213976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226503" y="529389"/>
            <a:ext cx="301670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JUILLET</a:t>
            </a:r>
          </a:p>
          <a:p>
            <a:endParaRPr lang="fr-FR" sz="2400" dirty="0"/>
          </a:p>
          <a:p>
            <a:r>
              <a:rPr lang="fr-FR" sz="2400" dirty="0"/>
              <a:t>Après le 14 juillet la grande miellée est terminée</a:t>
            </a:r>
          </a:p>
          <a:p>
            <a:endParaRPr lang="fr-FR" sz="2400" dirty="0"/>
          </a:p>
          <a:p>
            <a:r>
              <a:rPr lang="fr-FR" sz="2400" dirty="0"/>
              <a:t>La période d’essaimage  continue mais ralenti</a:t>
            </a:r>
          </a:p>
          <a:p>
            <a:endParaRPr lang="fr-FR" sz="2400" dirty="0"/>
          </a:p>
          <a:p>
            <a:r>
              <a:rPr lang="fr-FR" sz="2400" dirty="0"/>
              <a:t>Les hausses pour le miel d’été se remplissent peu, </a:t>
            </a:r>
          </a:p>
          <a:p>
            <a:endParaRPr lang="fr-FR" sz="2400" dirty="0"/>
          </a:p>
          <a:p>
            <a:r>
              <a:rPr lang="fr-FR" sz="2400" dirty="0"/>
              <a:t>La ponte commence à ralentir</a:t>
            </a:r>
          </a:p>
          <a:p>
            <a:endParaRPr lang="fr-FR" sz="2400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4358640" y="2081265"/>
            <a:ext cx="3474720" cy="2534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D7C4A2D-6A84-49E1-8662-5B7B28BAD7C1}"/>
              </a:ext>
            </a:extLst>
          </p:cNvPr>
          <p:cNvCxnSpPr>
            <a:cxnSpLocks/>
          </p:cNvCxnSpPr>
          <p:nvPr/>
        </p:nvCxnSpPr>
        <p:spPr>
          <a:xfrm>
            <a:off x="3822581" y="1853967"/>
            <a:ext cx="45468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E5EBB7F-6BC8-4B42-AC7D-485E0FF7D855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52A1B79-CB0A-456A-9580-882560D15B80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6FF51A-DFD6-4477-BD1E-27C28727B7EC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A9DB320-F9DE-4431-8CAC-8FAED739F035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FB97CAF-F170-4BBB-99AA-87C79F55FC54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4AD64A2-BAEE-4620-BB8C-2E7D69451A54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27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313932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3822582" y="2826124"/>
            <a:ext cx="4546833" cy="2139767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151002" y="529389"/>
            <a:ext cx="32549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AOUT</a:t>
            </a:r>
          </a:p>
          <a:p>
            <a:endParaRPr lang="fr-FR" sz="2400" dirty="0"/>
          </a:p>
          <a:p>
            <a:r>
              <a:rPr lang="fr-FR" sz="2400" dirty="0"/>
              <a:t>Début Aout le miel est suffisamment sec pour être récolté</a:t>
            </a:r>
          </a:p>
          <a:p>
            <a:endParaRPr lang="fr-FR" sz="2400" dirty="0"/>
          </a:p>
          <a:p>
            <a:r>
              <a:rPr lang="fr-FR" sz="2400" dirty="0"/>
              <a:t>Les abeilles stockent le miel dans les cadres du corps</a:t>
            </a:r>
          </a:p>
          <a:p>
            <a:endParaRPr lang="fr-FR" sz="2400" dirty="0"/>
          </a:p>
          <a:p>
            <a:r>
              <a:rPr lang="fr-FR" sz="2400" dirty="0"/>
              <a:t>La ponte ralenti</a:t>
            </a:r>
          </a:p>
          <a:p>
            <a:r>
              <a:rPr lang="fr-FR" sz="2400" dirty="0"/>
              <a:t>Faire le traitement anti-varroa pour réduire la pression avant la venue des abeilles d’hiver</a:t>
            </a:r>
          </a:p>
          <a:p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5A4DED6-21E5-4C71-A1E8-DE6BBB5B1BD9}"/>
              </a:ext>
            </a:extLst>
          </p:cNvPr>
          <p:cNvSpPr/>
          <p:nvPr/>
        </p:nvSpPr>
        <p:spPr>
          <a:xfrm>
            <a:off x="4843508" y="3226482"/>
            <a:ext cx="2504980" cy="15874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4042EB9-65B4-4F41-916B-A3EA7FBD5F9E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81D43BD-DC7F-4923-9799-134EFB6FEC4C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91BE200-E682-42A5-9391-9FCE0FC41EA0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5254C45-0E69-47E0-82A4-D0B66EC39DA5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2E2135E-7596-4C35-A30B-D8DCB3FA5433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C52F563-5F44-4023-BEBB-EBD4441E4E41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728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D21CD-E0D9-4081-8FA0-F71FF5F14C91}"/>
              </a:ext>
            </a:extLst>
          </p:cNvPr>
          <p:cNvSpPr/>
          <p:nvPr/>
        </p:nvSpPr>
        <p:spPr>
          <a:xfrm>
            <a:off x="3822583" y="1853967"/>
            <a:ext cx="4546833" cy="431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267F0-2D4A-4234-ABB0-899844F86CB3}"/>
              </a:ext>
            </a:extLst>
          </p:cNvPr>
          <p:cNvSpPr/>
          <p:nvPr/>
        </p:nvSpPr>
        <p:spPr>
          <a:xfrm>
            <a:off x="3822583" y="1853967"/>
            <a:ext cx="4546833" cy="356505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C0D2851-AD1C-4AFE-8273-B7CDC876E902}"/>
              </a:ext>
            </a:extLst>
          </p:cNvPr>
          <p:cNvSpPr/>
          <p:nvPr/>
        </p:nvSpPr>
        <p:spPr>
          <a:xfrm>
            <a:off x="4490184" y="2782716"/>
            <a:ext cx="3234089" cy="2454442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A7978A4-B765-4697-91E8-CEDA07DA71E2}"/>
              </a:ext>
            </a:extLst>
          </p:cNvPr>
          <p:cNvSpPr/>
          <p:nvPr/>
        </p:nvSpPr>
        <p:spPr>
          <a:xfrm>
            <a:off x="4957009" y="3429000"/>
            <a:ext cx="2300437" cy="10689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31C09E-4345-46B2-BDC5-69D8D7FACEF4}"/>
              </a:ext>
            </a:extLst>
          </p:cNvPr>
          <p:cNvSpPr txBox="1"/>
          <p:nvPr/>
        </p:nvSpPr>
        <p:spPr>
          <a:xfrm>
            <a:off x="243281" y="548640"/>
            <a:ext cx="30196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DEBUT SEPTEMBRE</a:t>
            </a:r>
          </a:p>
          <a:p>
            <a:endParaRPr lang="fr-FR" sz="2400" dirty="0"/>
          </a:p>
          <a:p>
            <a:r>
              <a:rPr lang="fr-FR" sz="2400" dirty="0"/>
              <a:t>Les provisions sont importantes</a:t>
            </a:r>
          </a:p>
          <a:p>
            <a:endParaRPr lang="fr-FR" sz="2400" dirty="0"/>
          </a:p>
          <a:p>
            <a:r>
              <a:rPr lang="fr-FR" sz="2400" dirty="0"/>
              <a:t>Les abeilles sont nombreuses</a:t>
            </a:r>
          </a:p>
          <a:p>
            <a:endParaRPr lang="fr-FR" sz="2400" dirty="0"/>
          </a:p>
          <a:p>
            <a:r>
              <a:rPr lang="fr-FR" sz="2400" dirty="0"/>
              <a:t>Les abeilles d’hiver apparaissent après le ralentissement de la ponte de fin d’été</a:t>
            </a:r>
          </a:p>
          <a:p>
            <a:endParaRPr lang="fr-FR" sz="2400" dirty="0"/>
          </a:p>
          <a:p>
            <a:r>
              <a:rPr lang="fr-FR" sz="2400" dirty="0"/>
              <a:t>Le couvain se réduit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AC9AD4A-F316-4D4D-9531-D2892AD1E852}"/>
              </a:ext>
            </a:extLst>
          </p:cNvPr>
          <p:cNvGrpSpPr/>
          <p:nvPr/>
        </p:nvGrpSpPr>
        <p:grpSpPr>
          <a:xfrm>
            <a:off x="9865893" y="837398"/>
            <a:ext cx="1973181" cy="3660557"/>
            <a:chOff x="9865893" y="837398"/>
            <a:chExt cx="1973181" cy="366055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F6C8707-3C17-49B0-A502-125267FB3005}"/>
                </a:ext>
              </a:extLst>
            </p:cNvPr>
            <p:cNvSpPr txBox="1"/>
            <p:nvPr/>
          </p:nvSpPr>
          <p:spPr>
            <a:xfrm>
              <a:off x="9865895" y="837398"/>
              <a:ext cx="19731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Légende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498B072-0764-4E6B-9F53-EA0929B3782C}"/>
                </a:ext>
              </a:extLst>
            </p:cNvPr>
            <p:cNvSpPr txBox="1"/>
            <p:nvPr/>
          </p:nvSpPr>
          <p:spPr>
            <a:xfrm>
              <a:off x="9865893" y="1631666"/>
              <a:ext cx="1973179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Espace libre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8E5160B-5ECA-4BEB-BD63-5F9A19C36018}"/>
                </a:ext>
              </a:extLst>
            </p:cNvPr>
            <p:cNvSpPr txBox="1"/>
            <p:nvPr/>
          </p:nvSpPr>
          <p:spPr>
            <a:xfrm>
              <a:off x="9865893" y="2425934"/>
              <a:ext cx="1973179" cy="3693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Grappe d’abeilles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4EC99CA-7B3D-4CBA-A48C-9D33093CDE53}"/>
                </a:ext>
              </a:extLst>
            </p:cNvPr>
            <p:cNvSpPr txBox="1"/>
            <p:nvPr/>
          </p:nvSpPr>
          <p:spPr>
            <a:xfrm>
              <a:off x="9865893" y="3267163"/>
              <a:ext cx="197317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Couvain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7504236-7CA2-4CF7-84B4-709FB45B2F0E}"/>
                </a:ext>
              </a:extLst>
            </p:cNvPr>
            <p:cNvSpPr txBox="1"/>
            <p:nvPr/>
          </p:nvSpPr>
          <p:spPr>
            <a:xfrm>
              <a:off x="9865893" y="4128623"/>
              <a:ext cx="197317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Miel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048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87F06-BCF0-440E-991B-CE4E652FB5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D3084A-97C5-4C10-BA7F-D08B70B296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7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495</Words>
  <Application>Microsoft Office PowerPoint</Application>
  <PresentationFormat>Grand écran</PresentationFormat>
  <Paragraphs>183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Comportement  de la colonie  sur une année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Comportement de la colonie sur une année</dc:title>
  <dc:creator>Gérard Corvée</dc:creator>
  <cp:lastModifiedBy>Gérard Corvée</cp:lastModifiedBy>
  <cp:revision>12</cp:revision>
  <dcterms:created xsi:type="dcterms:W3CDTF">2020-12-10T06:14:57Z</dcterms:created>
  <dcterms:modified xsi:type="dcterms:W3CDTF">2020-12-28T14:17:59Z</dcterms:modified>
</cp:coreProperties>
</file>