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
  </p:notesMasterIdLst>
  <p:handoutMasterIdLst>
    <p:handoutMasterId r:id="rId13"/>
  </p:handoutMasterIdLst>
  <p:sldIdLst>
    <p:sldId id="275" r:id="rId2"/>
    <p:sldId id="259" r:id="rId3"/>
    <p:sldId id="273" r:id="rId4"/>
    <p:sldId id="261" r:id="rId5"/>
    <p:sldId id="263" r:id="rId6"/>
    <p:sldId id="265" r:id="rId7"/>
    <p:sldId id="267" r:id="rId8"/>
    <p:sldId id="269" r:id="rId9"/>
    <p:sldId id="271" r:id="rId10"/>
    <p:sldId id="276" r:id="rId1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96"/>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notesViewPr>
    <p:cSldViewPr>
      <p:cViewPr varScale="1">
        <p:scale>
          <a:sx n="87" d="100"/>
          <a:sy n="87" d="100"/>
        </p:scale>
        <p:origin x="2988" y="6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AC03094-A659-4A07-B53E-282C04B3AA60}" type="datetimeFigureOut">
              <a:rPr lang="fr-FR" smtClean="0"/>
              <a:t>28/12/2020</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844D704-EAD1-4E31-9FEB-389E439AD383}" type="slidenum">
              <a:rPr lang="fr-FR" smtClean="0"/>
              <a:t>‹N°›</a:t>
            </a:fld>
            <a:endParaRPr lang="fr-FR"/>
          </a:p>
        </p:txBody>
      </p:sp>
    </p:spTree>
    <p:extLst>
      <p:ext uri="{BB962C8B-B14F-4D97-AF65-F5344CB8AC3E}">
        <p14:creationId xmlns:p14="http://schemas.microsoft.com/office/powerpoint/2010/main" val="27240550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67D274-E4EB-4F88-BD58-3722536EA1C2}" type="datetimeFigureOut">
              <a:rPr lang="fr-FR" smtClean="0"/>
              <a:t>28/12/2020</a:t>
            </a:fld>
            <a:endParaRPr lang="fr-FR" dirty="0"/>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31FA68-06BE-42B2-8740-D32FBAF5BCC7}" type="slidenum">
              <a:rPr lang="fr-FR" smtClean="0"/>
              <a:t>‹N°›</a:t>
            </a:fld>
            <a:endParaRPr lang="fr-FR" dirty="0"/>
          </a:p>
        </p:txBody>
      </p:sp>
    </p:spTree>
    <p:extLst>
      <p:ext uri="{BB962C8B-B14F-4D97-AF65-F5344CB8AC3E}">
        <p14:creationId xmlns:p14="http://schemas.microsoft.com/office/powerpoint/2010/main" val="24940355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a:p>
            <a:r>
              <a:rPr lang="fr-FR" sz="2000" dirty="0"/>
              <a:t>Un rucher définition </a:t>
            </a:r>
          </a:p>
          <a:p>
            <a:r>
              <a:rPr lang="fr-FR" sz="2000" dirty="0"/>
              <a:t>Ensemble des ruches + le terrain emplacement </a:t>
            </a:r>
          </a:p>
          <a:p>
            <a:endParaRPr lang="fr-FR" sz="2000" dirty="0"/>
          </a:p>
          <a:p>
            <a:r>
              <a:rPr lang="fr-FR" sz="2000"/>
              <a:t>Avoir </a:t>
            </a:r>
            <a:r>
              <a:rPr lang="fr-FR" sz="2000" dirty="0"/>
              <a:t>deux </a:t>
            </a:r>
            <a:r>
              <a:rPr lang="fr-FR" sz="2000"/>
              <a:t>lieux </a:t>
            </a:r>
          </a:p>
          <a:p>
            <a:endParaRPr lang="fr-FR" sz="2000" dirty="0"/>
          </a:p>
          <a:p>
            <a:r>
              <a:rPr lang="fr-FR" sz="2000" dirty="0"/>
              <a:t>Choix pour </a:t>
            </a:r>
          </a:p>
          <a:p>
            <a:r>
              <a:rPr lang="fr-FR" sz="2000" dirty="0"/>
              <a:t>Confort de l ’abeille </a:t>
            </a:r>
          </a:p>
          <a:p>
            <a:r>
              <a:rPr lang="fr-FR" sz="2000" dirty="0"/>
              <a:t>Confort de l’apiculteur: facilité de travail </a:t>
            </a:r>
          </a:p>
          <a:p>
            <a:r>
              <a:rPr lang="fr-FR" sz="2000" dirty="0"/>
              <a:t>Du voisinage ( piqure –essaimage- souillure ) </a:t>
            </a:r>
          </a:p>
          <a:p>
            <a:r>
              <a:rPr lang="fr-FR" sz="2000" dirty="0"/>
              <a:t>Grandeur du terrain / au nombre de ruches </a:t>
            </a:r>
          </a:p>
          <a:p>
            <a:endParaRPr lang="fr-FR" sz="2000" dirty="0"/>
          </a:p>
        </p:txBody>
      </p:sp>
      <p:sp>
        <p:nvSpPr>
          <p:cNvPr id="4" name="Espace réservé du numéro de diapositive 3"/>
          <p:cNvSpPr>
            <a:spLocks noGrp="1"/>
          </p:cNvSpPr>
          <p:nvPr>
            <p:ph type="sldNum" sz="quarter" idx="10"/>
          </p:nvPr>
        </p:nvSpPr>
        <p:spPr/>
        <p:txBody>
          <a:bodyPr/>
          <a:lstStyle/>
          <a:p>
            <a:fld id="{D731FA68-06BE-42B2-8740-D32FBAF5BCC7}" type="slidenum">
              <a:rPr lang="fr-FR" smtClean="0"/>
              <a:t>1</a:t>
            </a:fld>
            <a:endParaRPr lang="fr-FR" dirty="0"/>
          </a:p>
        </p:txBody>
      </p:sp>
    </p:spTree>
    <p:extLst>
      <p:ext uri="{BB962C8B-B14F-4D97-AF65-F5344CB8AC3E}">
        <p14:creationId xmlns:p14="http://schemas.microsoft.com/office/powerpoint/2010/main" val="42415578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2000" dirty="0"/>
              <a:t>La gestion d’un rucher nécessite de transporter du matériel ( ruches – hausses mallette de l’apiculteur sirop </a:t>
            </a:r>
          </a:p>
          <a:p>
            <a:endParaRPr lang="fr-FR" sz="2000" dirty="0"/>
          </a:p>
          <a:p>
            <a:r>
              <a:rPr lang="fr-FR" sz="2000" dirty="0"/>
              <a:t>Pas trop éloigné de chez soi</a:t>
            </a:r>
          </a:p>
          <a:p>
            <a:endParaRPr lang="fr-FR" sz="2000" dirty="0"/>
          </a:p>
          <a:p>
            <a:r>
              <a:rPr lang="fr-FR" sz="2000" dirty="0"/>
              <a:t>Éviter les zones de vibration ( train camion)</a:t>
            </a:r>
          </a:p>
          <a:p>
            <a:endParaRPr lang="fr-FR" sz="2000" dirty="0"/>
          </a:p>
          <a:p>
            <a:r>
              <a:rPr lang="fr-FR" sz="2000" dirty="0"/>
              <a:t>À distances des animaux ou protection</a:t>
            </a:r>
          </a:p>
          <a:p>
            <a:endParaRPr lang="fr-FR" sz="2000" dirty="0"/>
          </a:p>
          <a:p>
            <a:r>
              <a:rPr lang="fr-FR" sz="2000" dirty="0"/>
              <a:t>Donc </a:t>
            </a:r>
          </a:p>
          <a:p>
            <a:r>
              <a:rPr lang="fr-FR" sz="2000" dirty="0"/>
              <a:t>Avoir un accès facile  idéal pouvoir accéder avec une voiture </a:t>
            </a:r>
          </a:p>
        </p:txBody>
      </p:sp>
      <p:sp>
        <p:nvSpPr>
          <p:cNvPr id="4" name="Espace réservé du numéro de diapositive 3"/>
          <p:cNvSpPr>
            <a:spLocks noGrp="1"/>
          </p:cNvSpPr>
          <p:nvPr>
            <p:ph type="sldNum" sz="quarter" idx="10"/>
          </p:nvPr>
        </p:nvSpPr>
        <p:spPr/>
        <p:txBody>
          <a:bodyPr/>
          <a:lstStyle/>
          <a:p>
            <a:fld id="{3033548C-4117-4F08-A415-D23C18908916}" type="slidenum">
              <a:rPr lang="fr-FR" smtClean="0"/>
              <a:t>2</a:t>
            </a:fld>
            <a:endParaRPr lang="fr-FR" dirty="0"/>
          </a:p>
        </p:txBody>
      </p:sp>
    </p:spTree>
    <p:extLst>
      <p:ext uri="{BB962C8B-B14F-4D97-AF65-F5344CB8AC3E}">
        <p14:creationId xmlns:p14="http://schemas.microsoft.com/office/powerpoint/2010/main" val="99726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2000" dirty="0">
                <a:latin typeface="Arial" pitchFamily="34" charset="0"/>
                <a:cs typeface="Arial" pitchFamily="34" charset="0"/>
              </a:rPr>
              <a:t>Toutefois, ne sont assujetties à aucune prescription de distance les ruches isolées, des propriétés voisines ou des chemins publics, par un mur, une palissade en planches jointes, une haie vive ou sèche, sans solution de continuité d’une hauteur de 2 m</a:t>
            </a:r>
          </a:p>
          <a:p>
            <a:endParaRPr lang="fr-FR" sz="2000" dirty="0">
              <a:latin typeface="Arial" pitchFamily="34" charset="0"/>
              <a:cs typeface="Arial" pitchFamily="34" charset="0"/>
            </a:endParaRPr>
          </a:p>
          <a:p>
            <a:r>
              <a:rPr lang="fr-FR" sz="2000" dirty="0">
                <a:latin typeface="Arial" pitchFamily="34" charset="0"/>
                <a:cs typeface="Arial" pitchFamily="34" charset="0"/>
              </a:rPr>
              <a:t>Avec voisin: 20m</a:t>
            </a:r>
          </a:p>
          <a:p>
            <a:r>
              <a:rPr lang="fr-FR" sz="2000" dirty="0">
                <a:latin typeface="Arial" pitchFamily="34" charset="0"/>
                <a:cs typeface="Arial" pitchFamily="34" charset="0"/>
              </a:rPr>
              <a:t>( Paris 2m)</a:t>
            </a:r>
          </a:p>
          <a:p>
            <a:endParaRPr lang="fr-FR" dirty="0">
              <a:latin typeface="Arial" pitchFamily="34" charset="0"/>
              <a:cs typeface="Arial" pitchFamily="34" charset="0"/>
            </a:endParaRPr>
          </a:p>
          <a:p>
            <a:endParaRPr lang="fr-FR" dirty="0">
              <a:latin typeface="Arial" pitchFamily="34" charset="0"/>
              <a:cs typeface="Arial" pitchFamily="34" charset="0"/>
            </a:endParaRPr>
          </a:p>
          <a:p>
            <a:endParaRPr lang="fr-FR" dirty="0"/>
          </a:p>
        </p:txBody>
      </p:sp>
      <p:sp>
        <p:nvSpPr>
          <p:cNvPr id="4" name="Espace réservé du numéro de diapositive 3"/>
          <p:cNvSpPr>
            <a:spLocks noGrp="1"/>
          </p:cNvSpPr>
          <p:nvPr>
            <p:ph type="sldNum" sz="quarter" idx="10"/>
          </p:nvPr>
        </p:nvSpPr>
        <p:spPr/>
        <p:txBody>
          <a:bodyPr/>
          <a:lstStyle/>
          <a:p>
            <a:fld id="{D731FA68-06BE-42B2-8740-D32FBAF5BCC7}" type="slidenum">
              <a:rPr lang="fr-FR" smtClean="0"/>
              <a:t>3</a:t>
            </a:fld>
            <a:endParaRPr lang="fr-FR" dirty="0"/>
          </a:p>
        </p:txBody>
      </p:sp>
    </p:spTree>
    <p:extLst>
      <p:ext uri="{BB962C8B-B14F-4D97-AF65-F5344CB8AC3E}">
        <p14:creationId xmlns:p14="http://schemas.microsoft.com/office/powerpoint/2010/main" val="3100872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2000" dirty="0">
                <a:latin typeface="Arial" pitchFamily="34" charset="0"/>
                <a:cs typeface="Arial" pitchFamily="34" charset="0"/>
              </a:rPr>
              <a:t> un terrain ensoleillé  de bonne heure mais avec possibilité d’être ombragé en milieu de journée </a:t>
            </a:r>
          </a:p>
          <a:p>
            <a:endParaRPr lang="fr-FR" sz="2000" dirty="0"/>
          </a:p>
        </p:txBody>
      </p:sp>
      <p:sp>
        <p:nvSpPr>
          <p:cNvPr id="4" name="Espace réservé du numéro de diapositive 3"/>
          <p:cNvSpPr>
            <a:spLocks noGrp="1"/>
          </p:cNvSpPr>
          <p:nvPr>
            <p:ph type="sldNum" sz="quarter" idx="10"/>
          </p:nvPr>
        </p:nvSpPr>
        <p:spPr/>
        <p:txBody>
          <a:bodyPr/>
          <a:lstStyle/>
          <a:p>
            <a:fld id="{D731FA68-06BE-42B2-8740-D32FBAF5BCC7}" type="slidenum">
              <a:rPr lang="fr-FR" smtClean="0"/>
              <a:t>4</a:t>
            </a:fld>
            <a:endParaRPr lang="fr-FR" dirty="0"/>
          </a:p>
        </p:txBody>
      </p:sp>
    </p:spTree>
    <p:extLst>
      <p:ext uri="{BB962C8B-B14F-4D97-AF65-F5344CB8AC3E}">
        <p14:creationId xmlns:p14="http://schemas.microsoft.com/office/powerpoint/2010/main" val="2023362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a:xfrm>
            <a:off x="685800" y="4283968"/>
            <a:ext cx="5486400" cy="4114800"/>
          </a:xfrm>
        </p:spPr>
        <p:txBody>
          <a:bodyPr/>
          <a:lstStyle/>
          <a:p>
            <a:r>
              <a:rPr lang="fr-FR" sz="2000" dirty="0">
                <a:latin typeface="Arial" pitchFamily="34" charset="0"/>
                <a:cs typeface="Arial" pitchFamily="34" charset="0"/>
              </a:rPr>
              <a:t>Pour profiter de l’ensoleillement</a:t>
            </a:r>
          </a:p>
          <a:p>
            <a:r>
              <a:rPr lang="fr-FR" sz="2000" dirty="0">
                <a:latin typeface="Arial" pitchFamily="34" charset="0"/>
                <a:cs typeface="Arial" pitchFamily="34" charset="0"/>
              </a:rPr>
              <a:t> il est bon d’orienter les ruches</a:t>
            </a:r>
          </a:p>
          <a:p>
            <a:pPr marL="342900" indent="-342900">
              <a:buFont typeface="Arial" pitchFamily="34" charset="0"/>
              <a:buChar char="•"/>
            </a:pPr>
            <a:r>
              <a:rPr lang="fr-FR" sz="2000" dirty="0">
                <a:latin typeface="Arial" pitchFamily="34" charset="0"/>
                <a:cs typeface="Arial" pitchFamily="34" charset="0"/>
              </a:rPr>
              <a:t> Sur un axe Sud Est </a:t>
            </a:r>
          </a:p>
          <a:p>
            <a:pPr marL="342900" indent="-342900">
              <a:buFont typeface="Arial" pitchFamily="34" charset="0"/>
              <a:buChar char="•"/>
            </a:pPr>
            <a:r>
              <a:rPr lang="fr-FR" sz="2000">
                <a:latin typeface="Arial" pitchFamily="34" charset="0"/>
                <a:cs typeface="Arial" pitchFamily="34" charset="0"/>
              </a:rPr>
              <a:t>À l’abri </a:t>
            </a:r>
            <a:r>
              <a:rPr lang="fr-FR" sz="2000" dirty="0">
                <a:latin typeface="Arial" pitchFamily="34" charset="0"/>
                <a:cs typeface="Arial" pitchFamily="34" charset="0"/>
              </a:rPr>
              <a:t>des vents dominants </a:t>
            </a:r>
          </a:p>
          <a:p>
            <a:pPr marL="342900" indent="-342900">
              <a:buFont typeface="Arial" pitchFamily="34" charset="0"/>
              <a:buChar char="•"/>
            </a:pPr>
            <a:r>
              <a:rPr lang="fr-FR" sz="2000" dirty="0">
                <a:latin typeface="Arial" pitchFamily="34" charset="0"/>
                <a:cs typeface="Arial" pitchFamily="34" charset="0"/>
              </a:rPr>
              <a:t>D’éviter d’aligner toute  les ruches dans la même direction  </a:t>
            </a:r>
          </a:p>
          <a:p>
            <a:pPr marL="342900" indent="-342900">
              <a:buFont typeface="Arial" pitchFamily="34" charset="0"/>
              <a:buChar char="•"/>
            </a:pPr>
            <a:r>
              <a:rPr lang="fr-FR" sz="2000" dirty="0">
                <a:latin typeface="Arial" pitchFamily="34" charset="0"/>
                <a:cs typeface="Arial" pitchFamily="34" charset="0"/>
              </a:rPr>
              <a:t>De les positionner en hauteur et légèrement surélevée à l’arrière </a:t>
            </a:r>
          </a:p>
          <a:p>
            <a:endParaRPr lang="fr-FR" sz="2000" dirty="0"/>
          </a:p>
        </p:txBody>
      </p:sp>
      <p:sp>
        <p:nvSpPr>
          <p:cNvPr id="4" name="Espace réservé du numéro de diapositive 3"/>
          <p:cNvSpPr>
            <a:spLocks noGrp="1"/>
          </p:cNvSpPr>
          <p:nvPr>
            <p:ph type="sldNum" sz="quarter" idx="10"/>
          </p:nvPr>
        </p:nvSpPr>
        <p:spPr/>
        <p:txBody>
          <a:bodyPr/>
          <a:lstStyle/>
          <a:p>
            <a:fld id="{D731FA68-06BE-42B2-8740-D32FBAF5BCC7}" type="slidenum">
              <a:rPr lang="fr-FR" smtClean="0"/>
              <a:t>5</a:t>
            </a:fld>
            <a:endParaRPr lang="fr-FR" dirty="0"/>
          </a:p>
        </p:txBody>
      </p:sp>
    </p:spTree>
    <p:extLst>
      <p:ext uri="{BB962C8B-B14F-4D97-AF65-F5344CB8AC3E}">
        <p14:creationId xmlns:p14="http://schemas.microsoft.com/office/powerpoint/2010/main" val="2068784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033548C-4117-4F08-A415-D23C18908916}" type="slidenum">
              <a:rPr lang="fr-FR" smtClean="0"/>
              <a:t>6</a:t>
            </a:fld>
            <a:endParaRPr lang="fr-FR" dirty="0"/>
          </a:p>
        </p:txBody>
      </p:sp>
    </p:spTree>
    <p:extLst>
      <p:ext uri="{BB962C8B-B14F-4D97-AF65-F5344CB8AC3E}">
        <p14:creationId xmlns:p14="http://schemas.microsoft.com/office/powerpoint/2010/main" val="42917048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2000" dirty="0">
                <a:latin typeface="Arial" pitchFamily="34" charset="0"/>
                <a:cs typeface="Arial" pitchFamily="34" charset="0"/>
              </a:rPr>
              <a:t>Distance de butinage : 3kms </a:t>
            </a:r>
          </a:p>
          <a:p>
            <a:r>
              <a:rPr lang="fr-FR" sz="2000" dirty="0">
                <a:latin typeface="Arial" pitchFamily="34" charset="0"/>
                <a:cs typeface="Arial" pitchFamily="34" charset="0"/>
              </a:rPr>
              <a:t>Les abeilles mettent en général moins de 2mn pour aller au lieu de butinage mais pour revenir vont moitié moins vite </a:t>
            </a:r>
          </a:p>
          <a:p>
            <a:endParaRPr lang="fr-FR" sz="2000" dirty="0">
              <a:latin typeface="Arial" pitchFamily="34" charset="0"/>
              <a:cs typeface="Arial" pitchFamily="34" charset="0"/>
            </a:endParaRPr>
          </a:p>
          <a:p>
            <a:pPr marL="342900" indent="-342900">
              <a:buFont typeface="Arial" pitchFamily="34" charset="0"/>
              <a:buChar char="•"/>
            </a:pPr>
            <a:r>
              <a:rPr lang="fr-FR" sz="2000" dirty="0">
                <a:latin typeface="Arial" pitchFamily="34" charset="0"/>
                <a:cs typeface="Arial" pitchFamily="34" charset="0"/>
              </a:rPr>
              <a:t>Présence de parcelles importantes de fleurs </a:t>
            </a:r>
          </a:p>
          <a:p>
            <a:pPr marL="342900" indent="-342900">
              <a:buFont typeface="Arial" pitchFamily="34" charset="0"/>
              <a:buChar char="•"/>
            </a:pPr>
            <a:r>
              <a:rPr lang="fr-FR" sz="2000" dirty="0">
                <a:latin typeface="Arial" pitchFamily="34" charset="0"/>
                <a:cs typeface="Arial" pitchFamily="34" charset="0"/>
              </a:rPr>
              <a:t>Paysage  vallonné avec haies, arbres, cultures variées, prairies naturelles</a:t>
            </a:r>
          </a:p>
          <a:p>
            <a:endParaRPr lang="fr-FR" sz="2000" dirty="0"/>
          </a:p>
        </p:txBody>
      </p:sp>
      <p:sp>
        <p:nvSpPr>
          <p:cNvPr id="4" name="Espace réservé du numéro de diapositive 3"/>
          <p:cNvSpPr>
            <a:spLocks noGrp="1"/>
          </p:cNvSpPr>
          <p:nvPr>
            <p:ph type="sldNum" sz="quarter" idx="10"/>
          </p:nvPr>
        </p:nvSpPr>
        <p:spPr/>
        <p:txBody>
          <a:bodyPr/>
          <a:lstStyle/>
          <a:p>
            <a:fld id="{D731FA68-06BE-42B2-8740-D32FBAF5BCC7}" type="slidenum">
              <a:rPr lang="fr-FR" smtClean="0"/>
              <a:t>7</a:t>
            </a:fld>
            <a:endParaRPr lang="fr-FR" dirty="0"/>
          </a:p>
        </p:txBody>
      </p:sp>
    </p:spTree>
    <p:extLst>
      <p:ext uri="{BB962C8B-B14F-4D97-AF65-F5344CB8AC3E}">
        <p14:creationId xmlns:p14="http://schemas.microsoft.com/office/powerpoint/2010/main" val="7140063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800" dirty="0">
                <a:latin typeface="Arial" pitchFamily="34" charset="0"/>
                <a:cs typeface="Arial" pitchFamily="34" charset="0"/>
              </a:rPr>
              <a:t>Source loin du rucher : perte de temps </a:t>
            </a:r>
          </a:p>
        </p:txBody>
      </p:sp>
      <p:sp>
        <p:nvSpPr>
          <p:cNvPr id="4" name="Espace réservé du numéro de diapositive 3"/>
          <p:cNvSpPr>
            <a:spLocks noGrp="1"/>
          </p:cNvSpPr>
          <p:nvPr>
            <p:ph type="sldNum" sz="quarter" idx="10"/>
          </p:nvPr>
        </p:nvSpPr>
        <p:spPr/>
        <p:txBody>
          <a:bodyPr/>
          <a:lstStyle/>
          <a:p>
            <a:fld id="{3033548C-4117-4F08-A415-D23C18908916}" type="slidenum">
              <a:rPr lang="fr-FR" smtClean="0"/>
              <a:t>8</a:t>
            </a:fld>
            <a:endParaRPr lang="fr-FR" dirty="0"/>
          </a:p>
        </p:txBody>
      </p:sp>
      <p:sp>
        <p:nvSpPr>
          <p:cNvPr id="5" name="Rectangle 4"/>
          <p:cNvSpPr/>
          <p:nvPr/>
        </p:nvSpPr>
        <p:spPr>
          <a:xfrm>
            <a:off x="1052736" y="5004048"/>
            <a:ext cx="5112568" cy="3139321"/>
          </a:xfrm>
          <a:prstGeom prst="rect">
            <a:avLst/>
          </a:prstGeom>
        </p:spPr>
        <p:txBody>
          <a:bodyPr wrap="square">
            <a:spAutoFit/>
          </a:bodyPr>
          <a:lstStyle/>
          <a:p>
            <a:r>
              <a:rPr lang="fr-FR" dirty="0">
                <a:latin typeface="Arial" pitchFamily="34" charset="0"/>
                <a:cs typeface="Arial" pitchFamily="34" charset="0"/>
              </a:rPr>
              <a:t>L’eau est nécessaire et indispensable pour les abeilles</a:t>
            </a:r>
          </a:p>
          <a:p>
            <a:r>
              <a:rPr lang="fr-FR" dirty="0">
                <a:latin typeface="Arial" pitchFamily="34" charset="0"/>
                <a:cs typeface="Arial" pitchFamily="34" charset="0"/>
              </a:rPr>
              <a:t>( refroidir la ruche – consommation des réserves – évite déshydratation des larves – pour fabriquer la nourriture du couvain </a:t>
            </a:r>
          </a:p>
          <a:p>
            <a:r>
              <a:rPr lang="fr-FR" dirty="0">
                <a:latin typeface="Arial" pitchFamily="34" charset="0"/>
                <a:cs typeface="Arial" pitchFamily="34" charset="0"/>
              </a:rPr>
              <a:t>En 1 an : 100l d’eau ( non stockée )</a:t>
            </a:r>
          </a:p>
          <a:p>
            <a:r>
              <a:rPr lang="fr-FR" dirty="0">
                <a:latin typeface="Arial" pitchFamily="34" charset="0"/>
                <a:cs typeface="Arial" pitchFamily="34" charset="0"/>
              </a:rPr>
              <a:t> </a:t>
            </a:r>
          </a:p>
          <a:p>
            <a:r>
              <a:rPr lang="fr-FR" dirty="0">
                <a:latin typeface="Arial" pitchFamily="34" charset="0"/>
                <a:cs typeface="Arial" pitchFamily="34" charset="0"/>
              </a:rPr>
              <a:t>Nécessité d’une source d’eau proche du rucher ou présence d’abreuvoirs  </a:t>
            </a:r>
          </a:p>
          <a:p>
            <a:endParaRPr lang="fr-FR" dirty="0">
              <a:latin typeface="Arial" pitchFamily="34" charset="0"/>
              <a:cs typeface="Arial" pitchFamily="34" charset="0"/>
            </a:endParaRPr>
          </a:p>
          <a:p>
            <a:r>
              <a:rPr lang="fr-FR" dirty="0">
                <a:latin typeface="Arial" pitchFamily="34" charset="0"/>
                <a:cs typeface="Arial" pitchFamily="34" charset="0"/>
              </a:rPr>
              <a:t> Le rucher ne doit pas être sur un terrain humide </a:t>
            </a:r>
          </a:p>
        </p:txBody>
      </p:sp>
    </p:spTree>
    <p:extLst>
      <p:ext uri="{BB962C8B-B14F-4D97-AF65-F5344CB8AC3E}">
        <p14:creationId xmlns:p14="http://schemas.microsoft.com/office/powerpoint/2010/main" val="22628870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2000" dirty="0">
                <a:latin typeface="Arial" pitchFamily="34" charset="0"/>
                <a:cs typeface="Arial" pitchFamily="34" charset="0"/>
              </a:rPr>
              <a:t>Importance de mettre des cailloux –bouchons – sphaigne ……</a:t>
            </a:r>
          </a:p>
          <a:p>
            <a:r>
              <a:rPr lang="fr-FR" sz="2000" dirty="0">
                <a:latin typeface="Arial" pitchFamily="34" charset="0"/>
                <a:cs typeface="Arial" pitchFamily="34" charset="0"/>
              </a:rPr>
              <a:t>Pour que les abeilles puissent venir boire sans se noyer,</a:t>
            </a:r>
            <a:endParaRPr lang="fr-FR" sz="2000" dirty="0"/>
          </a:p>
        </p:txBody>
      </p:sp>
      <p:sp>
        <p:nvSpPr>
          <p:cNvPr id="4" name="Espace réservé du numéro de diapositive 3"/>
          <p:cNvSpPr>
            <a:spLocks noGrp="1"/>
          </p:cNvSpPr>
          <p:nvPr>
            <p:ph type="sldNum" sz="quarter" idx="10"/>
          </p:nvPr>
        </p:nvSpPr>
        <p:spPr/>
        <p:txBody>
          <a:bodyPr/>
          <a:lstStyle/>
          <a:p>
            <a:fld id="{D731FA68-06BE-42B2-8740-D32FBAF5BCC7}" type="slidenum">
              <a:rPr lang="fr-FR" smtClean="0"/>
              <a:t>9</a:t>
            </a:fld>
            <a:endParaRPr lang="fr-FR" dirty="0"/>
          </a:p>
        </p:txBody>
      </p:sp>
    </p:spTree>
    <p:extLst>
      <p:ext uri="{BB962C8B-B14F-4D97-AF65-F5344CB8AC3E}">
        <p14:creationId xmlns:p14="http://schemas.microsoft.com/office/powerpoint/2010/main" val="8917771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3BC75712-92B8-45F4-BE22-B5269B4349E1}" type="datetimeFigureOut">
              <a:rPr lang="fr-FR" smtClean="0"/>
              <a:t>28/12/2020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74AA9598-A631-4C56-B7FE-E3838DBA3ABB}" type="slidenum">
              <a:rPr lang="fr-FR" smtClean="0"/>
              <a:t>‹N°›</a:t>
            </a:fld>
            <a:endParaRPr lang="fr-FR" dirty="0"/>
          </a:p>
        </p:txBody>
      </p:sp>
    </p:spTree>
    <p:extLst>
      <p:ext uri="{BB962C8B-B14F-4D97-AF65-F5344CB8AC3E}">
        <p14:creationId xmlns:p14="http://schemas.microsoft.com/office/powerpoint/2010/main" val="3901587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3BC75712-92B8-45F4-BE22-B5269B4349E1}" type="datetimeFigureOut">
              <a:rPr lang="fr-FR" smtClean="0"/>
              <a:t>28/12/2020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74AA9598-A631-4C56-B7FE-E3838DBA3ABB}" type="slidenum">
              <a:rPr lang="fr-FR" smtClean="0"/>
              <a:t>‹N°›</a:t>
            </a:fld>
            <a:endParaRPr lang="fr-FR" dirty="0"/>
          </a:p>
        </p:txBody>
      </p:sp>
    </p:spTree>
    <p:extLst>
      <p:ext uri="{BB962C8B-B14F-4D97-AF65-F5344CB8AC3E}">
        <p14:creationId xmlns:p14="http://schemas.microsoft.com/office/powerpoint/2010/main" val="793995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3BC75712-92B8-45F4-BE22-B5269B4349E1}" type="datetimeFigureOut">
              <a:rPr lang="fr-FR" smtClean="0"/>
              <a:t>28/12/2020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74AA9598-A631-4C56-B7FE-E3838DBA3ABB}" type="slidenum">
              <a:rPr lang="fr-FR" smtClean="0"/>
              <a:t>‹N°›</a:t>
            </a:fld>
            <a:endParaRPr lang="fr-FR" dirty="0"/>
          </a:p>
        </p:txBody>
      </p:sp>
    </p:spTree>
    <p:extLst>
      <p:ext uri="{BB962C8B-B14F-4D97-AF65-F5344CB8AC3E}">
        <p14:creationId xmlns:p14="http://schemas.microsoft.com/office/powerpoint/2010/main" val="174717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3BC75712-92B8-45F4-BE22-B5269B4349E1}" type="datetimeFigureOut">
              <a:rPr lang="fr-FR" smtClean="0"/>
              <a:t>28/12/2020</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74AA9598-A631-4C56-B7FE-E3838DBA3ABB}" type="slidenum">
              <a:rPr lang="fr-FR" smtClean="0"/>
              <a:t>‹N°›</a:t>
            </a:fld>
            <a:endParaRPr lang="fr-FR" dirty="0"/>
          </a:p>
        </p:txBody>
      </p:sp>
    </p:spTree>
    <p:extLst>
      <p:ext uri="{BB962C8B-B14F-4D97-AF65-F5344CB8AC3E}">
        <p14:creationId xmlns:p14="http://schemas.microsoft.com/office/powerpoint/2010/main" val="2455878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3BC75712-92B8-45F4-BE22-B5269B4349E1}" type="datetimeFigureOut">
              <a:rPr lang="fr-FR" smtClean="0"/>
              <a:t>28/12/2020</a:t>
            </a:fld>
            <a:endParaRPr lang="fr-FR" dirty="0"/>
          </a:p>
        </p:txBody>
      </p:sp>
      <p:sp>
        <p:nvSpPr>
          <p:cNvPr id="8" name="Espace réservé du pied de page 7"/>
          <p:cNvSpPr>
            <a:spLocks noGrp="1"/>
          </p:cNvSpPr>
          <p:nvPr>
            <p:ph type="ftr" sz="quarter" idx="11"/>
          </p:nvPr>
        </p:nvSpPr>
        <p:spPr/>
        <p:txBody>
          <a:bodyPr/>
          <a:lstStyle/>
          <a:p>
            <a:endParaRPr lang="fr-FR" dirty="0"/>
          </a:p>
        </p:txBody>
      </p:sp>
      <p:sp>
        <p:nvSpPr>
          <p:cNvPr id="9" name="Espace réservé du numéro de diapositive 8"/>
          <p:cNvSpPr>
            <a:spLocks noGrp="1"/>
          </p:cNvSpPr>
          <p:nvPr>
            <p:ph type="sldNum" sz="quarter" idx="12"/>
          </p:nvPr>
        </p:nvSpPr>
        <p:spPr/>
        <p:txBody>
          <a:bodyPr/>
          <a:lstStyle/>
          <a:p>
            <a:fld id="{74AA9598-A631-4C56-B7FE-E3838DBA3ABB}" type="slidenum">
              <a:rPr lang="fr-FR" smtClean="0"/>
              <a:t>‹N°›</a:t>
            </a:fld>
            <a:endParaRPr lang="fr-FR" dirty="0"/>
          </a:p>
        </p:txBody>
      </p:sp>
    </p:spTree>
    <p:extLst>
      <p:ext uri="{BB962C8B-B14F-4D97-AF65-F5344CB8AC3E}">
        <p14:creationId xmlns:p14="http://schemas.microsoft.com/office/powerpoint/2010/main" val="3567693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3BC75712-92B8-45F4-BE22-B5269B4349E1}" type="datetimeFigureOut">
              <a:rPr lang="fr-FR" smtClean="0"/>
              <a:t>28/12/2020</a:t>
            </a:fld>
            <a:endParaRPr lang="fr-FR" dirty="0"/>
          </a:p>
        </p:txBody>
      </p:sp>
      <p:sp>
        <p:nvSpPr>
          <p:cNvPr id="4" name="Espace réservé du pied de page 3"/>
          <p:cNvSpPr>
            <a:spLocks noGrp="1"/>
          </p:cNvSpPr>
          <p:nvPr>
            <p:ph type="ftr" sz="quarter" idx="1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74AA9598-A631-4C56-B7FE-E3838DBA3ABB}" type="slidenum">
              <a:rPr lang="fr-FR" smtClean="0"/>
              <a:t>‹N°›</a:t>
            </a:fld>
            <a:endParaRPr lang="fr-FR" dirty="0"/>
          </a:p>
        </p:txBody>
      </p:sp>
    </p:spTree>
    <p:extLst>
      <p:ext uri="{BB962C8B-B14F-4D97-AF65-F5344CB8AC3E}">
        <p14:creationId xmlns:p14="http://schemas.microsoft.com/office/powerpoint/2010/main" val="3019000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3BC75712-92B8-45F4-BE22-B5269B4349E1}" type="datetimeFigureOut">
              <a:rPr lang="fr-FR" smtClean="0"/>
              <a:t>28/12/2020</a:t>
            </a:fld>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74AA9598-A631-4C56-B7FE-E3838DBA3ABB}" type="slidenum">
              <a:rPr lang="fr-FR" smtClean="0"/>
              <a:t>‹N°›</a:t>
            </a:fld>
            <a:endParaRPr lang="fr-FR" dirty="0"/>
          </a:p>
        </p:txBody>
      </p:sp>
    </p:spTree>
    <p:extLst>
      <p:ext uri="{BB962C8B-B14F-4D97-AF65-F5344CB8AC3E}">
        <p14:creationId xmlns:p14="http://schemas.microsoft.com/office/powerpoint/2010/main" val="675207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3BC75712-92B8-45F4-BE22-B5269B4349E1}" type="datetimeFigureOut">
              <a:rPr lang="fr-FR" smtClean="0"/>
              <a:t>28/12/2020</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74AA9598-A631-4C56-B7FE-E3838DBA3ABB}" type="slidenum">
              <a:rPr lang="fr-FR" smtClean="0"/>
              <a:t>‹N°›</a:t>
            </a:fld>
            <a:endParaRPr lang="fr-FR" dirty="0"/>
          </a:p>
        </p:txBody>
      </p:sp>
    </p:spTree>
    <p:extLst>
      <p:ext uri="{BB962C8B-B14F-4D97-AF65-F5344CB8AC3E}">
        <p14:creationId xmlns:p14="http://schemas.microsoft.com/office/powerpoint/2010/main" val="196415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3BC75712-92B8-45F4-BE22-B5269B4349E1}" type="datetimeFigureOut">
              <a:rPr lang="fr-FR" smtClean="0"/>
              <a:t>28/12/2020</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74AA9598-A631-4C56-B7FE-E3838DBA3ABB}" type="slidenum">
              <a:rPr lang="fr-FR" smtClean="0"/>
              <a:t>‹N°›</a:t>
            </a:fld>
            <a:endParaRPr lang="fr-FR" dirty="0"/>
          </a:p>
        </p:txBody>
      </p:sp>
    </p:spTree>
    <p:extLst>
      <p:ext uri="{BB962C8B-B14F-4D97-AF65-F5344CB8AC3E}">
        <p14:creationId xmlns:p14="http://schemas.microsoft.com/office/powerpoint/2010/main" val="38917028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3BC75712-92B8-45F4-BE22-B5269B4349E1}" type="datetimeFigureOut">
              <a:rPr lang="fr-FR" smtClean="0"/>
              <a:t>28/12/2020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74AA9598-A631-4C56-B7FE-E3838DBA3ABB}" type="slidenum">
              <a:rPr lang="fr-FR" smtClean="0"/>
              <a:t>‹N°›</a:t>
            </a:fld>
            <a:endParaRPr lang="fr-FR" dirty="0"/>
          </a:p>
        </p:txBody>
      </p:sp>
    </p:spTree>
    <p:extLst>
      <p:ext uri="{BB962C8B-B14F-4D97-AF65-F5344CB8AC3E}">
        <p14:creationId xmlns:p14="http://schemas.microsoft.com/office/powerpoint/2010/main" val="2739621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3BC75712-92B8-45F4-BE22-B5269B4349E1}" type="datetimeFigureOut">
              <a:rPr lang="fr-FR" smtClean="0"/>
              <a:t>28/12/2020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74AA9598-A631-4C56-B7FE-E3838DBA3ABB}" type="slidenum">
              <a:rPr lang="fr-FR" smtClean="0"/>
              <a:t>‹N°›</a:t>
            </a:fld>
            <a:endParaRPr lang="fr-FR" dirty="0"/>
          </a:p>
        </p:txBody>
      </p:sp>
    </p:spTree>
    <p:extLst>
      <p:ext uri="{BB962C8B-B14F-4D97-AF65-F5344CB8AC3E}">
        <p14:creationId xmlns:p14="http://schemas.microsoft.com/office/powerpoint/2010/main" val="1990686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C75712-92B8-45F4-BE22-B5269B4349E1}" type="datetimeFigureOut">
              <a:rPr lang="fr-FR" smtClean="0"/>
              <a:t>28/12/2020</a:t>
            </a:fld>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AA9598-A631-4C56-B7FE-E3838DBA3ABB}" type="slidenum">
              <a:rPr lang="fr-FR" smtClean="0"/>
              <a:t>‹N°›</a:t>
            </a:fld>
            <a:endParaRPr lang="fr-FR" dirty="0"/>
          </a:p>
        </p:txBody>
      </p:sp>
      <p:pic>
        <p:nvPicPr>
          <p:cNvPr id="10" name="Image 9">
            <a:extLst>
              <a:ext uri="{FF2B5EF4-FFF2-40B4-BE49-F238E27FC236}">
                <a16:creationId xmlns:a16="http://schemas.microsoft.com/office/drawing/2014/main" id="{57E59C88-A502-40DE-B20B-ACD3661D8C8C}"/>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686800" y="6388438"/>
            <a:ext cx="457200" cy="457200"/>
          </a:xfrm>
          <a:prstGeom prst="rect">
            <a:avLst/>
          </a:prstGeom>
        </p:spPr>
      </p:pic>
      <p:sp>
        <p:nvSpPr>
          <p:cNvPr id="11" name="ZoneTexte 10">
            <a:extLst>
              <a:ext uri="{FF2B5EF4-FFF2-40B4-BE49-F238E27FC236}">
                <a16:creationId xmlns:a16="http://schemas.microsoft.com/office/drawing/2014/main" id="{1A14FC80-166C-4EBD-8B59-22C86F3B6A7D}"/>
              </a:ext>
            </a:extLst>
          </p:cNvPr>
          <p:cNvSpPr txBox="1"/>
          <p:nvPr userDrawn="1"/>
        </p:nvSpPr>
        <p:spPr>
          <a:xfrm>
            <a:off x="0" y="6431846"/>
            <a:ext cx="8686800" cy="369332"/>
          </a:xfrm>
          <a:prstGeom prst="rect">
            <a:avLst/>
          </a:prstGeom>
          <a:solidFill>
            <a:schemeClr val="accent1">
              <a:lumMod val="75000"/>
            </a:schemeClr>
          </a:solidFill>
        </p:spPr>
        <p:txBody>
          <a:bodyPr wrap="square" rtlCol="0">
            <a:spAutoFit/>
          </a:bodyPr>
          <a:lstStyle/>
          <a:p>
            <a:pPr algn="ctr"/>
            <a:r>
              <a:rPr lang="fr-FR" dirty="0">
                <a:solidFill>
                  <a:schemeClr val="bg1"/>
                </a:solidFill>
              </a:rPr>
              <a:t>CETA-ANO Rucher école : L’emplacement du rucher</a:t>
            </a:r>
          </a:p>
        </p:txBody>
      </p:sp>
    </p:spTree>
    <p:extLst>
      <p:ext uri="{BB962C8B-B14F-4D97-AF65-F5344CB8AC3E}">
        <p14:creationId xmlns:p14="http://schemas.microsoft.com/office/powerpoint/2010/main" val="149156815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hyperlink" Target="Devenir%20apiculteur%20amateur.pptx#-1,3,Le mat&#233;riel indispensable de base" TargetMode="Externa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hyperlink" Target="01-menu-general.pptx#-1,5,Pr&#233;sentation PowerPoint"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idx="4294967295"/>
          </p:nvPr>
        </p:nvSpPr>
        <p:spPr>
          <a:xfrm>
            <a:off x="1155700" y="2102991"/>
            <a:ext cx="7988300" cy="1470025"/>
          </a:xfrm>
          <a:noFill/>
        </p:spPr>
        <p:txBody>
          <a:bodyPr>
            <a:noAutofit/>
          </a:bodyPr>
          <a:lstStyle/>
          <a:p>
            <a:r>
              <a:rPr lang="fr-FR" sz="7200" b="1" dirty="0">
                <a:latin typeface="Arial" pitchFamily="34" charset="0"/>
                <a:cs typeface="Arial" pitchFamily="34" charset="0"/>
              </a:rPr>
              <a:t>Choix</a:t>
            </a:r>
            <a:r>
              <a:rPr lang="fr-FR" sz="7200" b="1" dirty="0"/>
              <a:t> de l’emplacement </a:t>
            </a:r>
            <a:br>
              <a:rPr lang="fr-FR" sz="7200" b="1" dirty="0"/>
            </a:br>
            <a:r>
              <a:rPr lang="fr-FR" sz="7200" b="1" dirty="0"/>
              <a:t>d’un rucher </a:t>
            </a:r>
          </a:p>
        </p:txBody>
      </p:sp>
    </p:spTree>
    <p:extLst>
      <p:ext uri="{BB962C8B-B14F-4D97-AF65-F5344CB8AC3E}">
        <p14:creationId xmlns:p14="http://schemas.microsoft.com/office/powerpoint/2010/main" val="3990289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0" y="274638"/>
            <a:ext cx="8229600" cy="1143000"/>
          </a:xfrm>
          <a:noFill/>
        </p:spPr>
        <p:txBody>
          <a:bodyPr>
            <a:normAutofit/>
          </a:bodyPr>
          <a:lstStyle/>
          <a:p>
            <a:r>
              <a:rPr lang="fr-FR" sz="3200" b="1" dirty="0">
                <a:latin typeface="Arial" pitchFamily="34" charset="0"/>
                <a:cs typeface="Arial" pitchFamily="34" charset="0"/>
              </a:rPr>
              <a:t>Son Accès </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235" y="1556792"/>
            <a:ext cx="8339530" cy="4320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3639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noFill/>
        </p:spPr>
        <p:txBody>
          <a:bodyPr>
            <a:normAutofit fontScale="90000"/>
          </a:bodyPr>
          <a:lstStyle/>
          <a:p>
            <a:br>
              <a:rPr lang="fr-FR" sz="3600" b="1" dirty="0">
                <a:solidFill>
                  <a:schemeClr val="bg1"/>
                </a:solidFill>
                <a:latin typeface="Arial" pitchFamily="34" charset="0"/>
                <a:cs typeface="Arial" pitchFamily="34" charset="0"/>
              </a:rPr>
            </a:br>
            <a:r>
              <a:rPr lang="fr-FR" sz="3600" b="1" dirty="0">
                <a:latin typeface="Arial" pitchFamily="34" charset="0"/>
                <a:cs typeface="Arial" pitchFamily="34" charset="0"/>
              </a:rPr>
              <a:t>Réglementation d’implantation</a:t>
            </a:r>
            <a:br>
              <a:rPr lang="fr-FR" b="1" dirty="0"/>
            </a:br>
            <a:endParaRPr lang="fr-FR" b="1" dirty="0"/>
          </a:p>
        </p:txBody>
      </p:sp>
      <p:sp>
        <p:nvSpPr>
          <p:cNvPr id="5" name="Espace réservé du contenu 4"/>
          <p:cNvSpPr>
            <a:spLocks noGrp="1"/>
          </p:cNvSpPr>
          <p:nvPr>
            <p:ph idx="1"/>
          </p:nvPr>
        </p:nvSpPr>
        <p:spPr/>
        <p:txBody>
          <a:bodyPr/>
          <a:lstStyle/>
          <a:p>
            <a:endParaRPr lang="fr-F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9504" y="1624115"/>
            <a:ext cx="2232248" cy="29763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4343" y="3501008"/>
            <a:ext cx="3220306" cy="2410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600200"/>
            <a:ext cx="2592288" cy="2933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0742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noFill/>
        </p:spPr>
        <p:txBody>
          <a:bodyPr>
            <a:normAutofit fontScale="90000"/>
          </a:bodyPr>
          <a:lstStyle/>
          <a:p>
            <a:br>
              <a:rPr lang="fr-FR" sz="3200" b="1" dirty="0">
                <a:solidFill>
                  <a:schemeClr val="bg1"/>
                </a:solidFill>
                <a:effectLst/>
                <a:latin typeface="Arial" pitchFamily="34" charset="0"/>
                <a:cs typeface="Arial" pitchFamily="34" charset="0"/>
              </a:rPr>
            </a:br>
            <a:r>
              <a:rPr lang="fr-FR" sz="3200" b="1" dirty="0">
                <a:effectLst/>
                <a:latin typeface="Arial" pitchFamily="34" charset="0"/>
                <a:cs typeface="Arial" pitchFamily="34" charset="0"/>
              </a:rPr>
              <a:t>Ensoleillement</a:t>
            </a:r>
            <a:br>
              <a:rPr lang="fr-FR" sz="3200" b="1" dirty="0">
                <a:effectLst/>
                <a:latin typeface="Arial" pitchFamily="34" charset="0"/>
                <a:cs typeface="Arial" pitchFamily="34" charset="0"/>
              </a:rPr>
            </a:br>
            <a:r>
              <a:rPr lang="fr-FR" sz="2400" dirty="0">
                <a:latin typeface="Arial" pitchFamily="34" charset="0"/>
                <a:cs typeface="Arial" pitchFamily="34" charset="0"/>
              </a:rPr>
              <a:t> </a:t>
            </a:r>
          </a:p>
        </p:txBody>
      </p:sp>
      <p:pic>
        <p:nvPicPr>
          <p:cNvPr id="7" name="Espace réservé du contenu 6">
            <a:extLst>
              <a:ext uri="{FF2B5EF4-FFF2-40B4-BE49-F238E27FC236}">
                <a16:creationId xmlns:a16="http://schemas.microsoft.com/office/drawing/2014/main" id="{EE01CBB7-98DE-464B-ACE5-F72832BA3172}"/>
              </a:ext>
            </a:extLst>
          </p:cNvPr>
          <p:cNvPicPr>
            <a:picLocks noGrp="1" noChangeAspect="1"/>
          </p:cNvPicPr>
          <p:nvPr>
            <p:ph idx="1"/>
          </p:nvPr>
        </p:nvPicPr>
        <p:blipFill>
          <a:blip r:embed="rId3"/>
          <a:stretch>
            <a:fillRect/>
          </a:stretch>
        </p:blipFill>
        <p:spPr>
          <a:xfrm>
            <a:off x="762000" y="1672431"/>
            <a:ext cx="7620000" cy="4381500"/>
          </a:xfrm>
          <a:prstGeom prst="rect">
            <a:avLst/>
          </a:prstGeom>
        </p:spPr>
      </p:pic>
    </p:spTree>
    <p:extLst>
      <p:ext uri="{BB962C8B-B14F-4D97-AF65-F5344CB8AC3E}">
        <p14:creationId xmlns:p14="http://schemas.microsoft.com/office/powerpoint/2010/main" val="1289326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40563" y="332656"/>
            <a:ext cx="8229600" cy="1143000"/>
          </a:xfrm>
          <a:noFill/>
        </p:spPr>
        <p:txBody>
          <a:bodyPr>
            <a:normAutofit fontScale="90000"/>
          </a:bodyPr>
          <a:lstStyle/>
          <a:p>
            <a:br>
              <a:rPr lang="fr-FR" sz="2400" dirty="0">
                <a:latin typeface="Arial" pitchFamily="34" charset="0"/>
                <a:cs typeface="Arial" pitchFamily="34" charset="0"/>
              </a:rPr>
            </a:br>
            <a:r>
              <a:rPr lang="fr-FR" sz="3600" b="1" dirty="0">
                <a:latin typeface="Arial" pitchFamily="34" charset="0"/>
                <a:cs typeface="Arial" pitchFamily="34" charset="0"/>
              </a:rPr>
              <a:t>Orientation et positionnement des ruches </a:t>
            </a:r>
            <a:br>
              <a:rPr lang="fr-FR" sz="2400" b="1" dirty="0">
                <a:solidFill>
                  <a:srgbClr val="FFC000"/>
                </a:solidFill>
                <a:latin typeface="Arial" pitchFamily="34" charset="0"/>
                <a:cs typeface="Arial" pitchFamily="34" charset="0"/>
              </a:rPr>
            </a:br>
            <a:r>
              <a:rPr lang="fr-FR" sz="2400" dirty="0"/>
              <a:t> </a:t>
            </a:r>
          </a:p>
        </p:txBody>
      </p:sp>
      <p:sp>
        <p:nvSpPr>
          <p:cNvPr id="4" name="Espace réservé du texte 3"/>
          <p:cNvSpPr>
            <a:spLocks noGrp="1"/>
          </p:cNvSpPr>
          <p:nvPr>
            <p:ph idx="1"/>
          </p:nvPr>
        </p:nvSpPr>
        <p:spPr/>
        <p:txBody>
          <a:bodyPr>
            <a:normAutofit/>
          </a:bodyPr>
          <a:lstStyle/>
          <a:p>
            <a:endParaRPr lang="fr-FR" sz="2400" dirty="0">
              <a:latin typeface="Arial" pitchFamily="34" charset="0"/>
              <a:cs typeface="Arial"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204863"/>
            <a:ext cx="8463671" cy="3681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43696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034F9C-F5DD-4EA0-91B9-6F2BFD30F0FB}"/>
              </a:ext>
            </a:extLst>
          </p:cNvPr>
          <p:cNvSpPr>
            <a:spLocks noGrp="1"/>
          </p:cNvSpPr>
          <p:nvPr>
            <p:ph type="title"/>
          </p:nvPr>
        </p:nvSpPr>
        <p:spPr>
          <a:xfrm>
            <a:off x="462131" y="43819"/>
            <a:ext cx="8229600" cy="1143000"/>
          </a:xfrm>
        </p:spPr>
        <p:txBody>
          <a:bodyPr/>
          <a:lstStyle/>
          <a:p>
            <a:r>
              <a:rPr lang="fr-FR" dirty="0"/>
              <a:t>Personnaliser les ruches</a:t>
            </a:r>
          </a:p>
        </p:txBody>
      </p:sp>
      <p:pic>
        <p:nvPicPr>
          <p:cNvPr id="4" name="Espace réservé du contenu 3">
            <a:extLst>
              <a:ext uri="{FF2B5EF4-FFF2-40B4-BE49-F238E27FC236}">
                <a16:creationId xmlns:a16="http://schemas.microsoft.com/office/drawing/2014/main" id="{9FAE1FD6-8778-4B87-BB83-2D8070F71150}"/>
              </a:ext>
            </a:extLst>
          </p:cNvPr>
          <p:cNvPicPr>
            <a:picLocks noGrp="1" noChangeAspect="1"/>
          </p:cNvPicPr>
          <p:nvPr>
            <p:ph idx="1"/>
          </p:nvPr>
        </p:nvPicPr>
        <p:blipFill>
          <a:blip r:embed="rId3"/>
          <a:stretch>
            <a:fillRect/>
          </a:stretch>
        </p:blipFill>
        <p:spPr>
          <a:xfrm>
            <a:off x="1598014" y="1600200"/>
            <a:ext cx="6009885" cy="4525963"/>
          </a:xfrm>
          <a:prstGeom prst="rect">
            <a:avLst/>
          </a:prstGeom>
        </p:spPr>
      </p:pic>
    </p:spTree>
    <p:extLst>
      <p:ext uri="{BB962C8B-B14F-4D97-AF65-F5344CB8AC3E}">
        <p14:creationId xmlns:p14="http://schemas.microsoft.com/office/powerpoint/2010/main" val="924383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noFill/>
        </p:spPr>
        <p:txBody>
          <a:bodyPr>
            <a:normAutofit/>
          </a:bodyPr>
          <a:lstStyle/>
          <a:p>
            <a:r>
              <a:rPr lang="fr-FR" sz="3200" b="1" dirty="0">
                <a:latin typeface="Arial" pitchFamily="34" charset="0"/>
                <a:cs typeface="Arial" pitchFamily="34" charset="0"/>
              </a:rPr>
              <a:t>Environnement</a:t>
            </a:r>
            <a:r>
              <a:rPr lang="fr-FR" sz="2400" b="1" dirty="0">
                <a:latin typeface="Arial" pitchFamily="34" charset="0"/>
                <a:cs typeface="Arial" pitchFamily="34" charset="0"/>
              </a:rPr>
              <a:t> </a:t>
            </a:r>
          </a:p>
        </p:txBody>
      </p:sp>
      <p:sp>
        <p:nvSpPr>
          <p:cNvPr id="5" name="Espace réservé du contenu 4"/>
          <p:cNvSpPr>
            <a:spLocks noGrp="1"/>
          </p:cNvSpPr>
          <p:nvPr>
            <p:ph idx="1"/>
          </p:nvPr>
        </p:nvSpPr>
        <p:spPr/>
        <p:txBody>
          <a:bodyPr/>
          <a:lstStyle/>
          <a:p>
            <a:endParaRPr lang="fr-FR"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1264820"/>
            <a:ext cx="6262667" cy="21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3578510"/>
            <a:ext cx="4014416" cy="267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16961" y="3578510"/>
            <a:ext cx="3954440" cy="267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71746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noFill/>
        </p:spPr>
        <p:txBody>
          <a:bodyPr>
            <a:normAutofit fontScale="90000"/>
          </a:bodyPr>
          <a:lstStyle/>
          <a:p>
            <a:br>
              <a:rPr lang="fr-FR" sz="3600" b="1" dirty="0">
                <a:solidFill>
                  <a:schemeClr val="bg1"/>
                </a:solidFill>
                <a:latin typeface="Arial" pitchFamily="34" charset="0"/>
                <a:cs typeface="Arial" pitchFamily="34" charset="0"/>
              </a:rPr>
            </a:br>
            <a:r>
              <a:rPr lang="fr-FR" sz="3600" b="1" dirty="0">
                <a:latin typeface="Arial" pitchFamily="34" charset="0"/>
                <a:cs typeface="Arial" pitchFamily="34" charset="0"/>
              </a:rPr>
              <a:t>Eau</a:t>
            </a:r>
            <a:r>
              <a:rPr lang="fr-FR" b="1" dirty="0"/>
              <a:t> </a:t>
            </a:r>
            <a:br>
              <a:rPr lang="fr-FR" b="1" dirty="0"/>
            </a:br>
            <a:endParaRPr lang="fr-FR" b="1" dirty="0"/>
          </a:p>
        </p:txBody>
      </p:sp>
      <p:pic>
        <p:nvPicPr>
          <p:cNvPr id="4" name="Espace réservé du contenu 3">
            <a:extLst>
              <a:ext uri="{FF2B5EF4-FFF2-40B4-BE49-F238E27FC236}">
                <a16:creationId xmlns:a16="http://schemas.microsoft.com/office/drawing/2014/main" id="{E4DFE1D4-29F2-4DE3-B7D8-E2CF871510E0}"/>
              </a:ext>
            </a:extLst>
          </p:cNvPr>
          <p:cNvPicPr>
            <a:picLocks noGrp="1" noChangeAspect="1"/>
          </p:cNvPicPr>
          <p:nvPr>
            <p:ph idx="1"/>
          </p:nvPr>
        </p:nvPicPr>
        <p:blipFill>
          <a:blip r:embed="rId3"/>
          <a:stretch>
            <a:fillRect/>
          </a:stretch>
        </p:blipFill>
        <p:spPr>
          <a:xfrm>
            <a:off x="457200" y="1484784"/>
            <a:ext cx="8229600" cy="4096592"/>
          </a:xfrm>
          <a:prstGeom prst="rect">
            <a:avLst/>
          </a:prstGeom>
        </p:spPr>
      </p:pic>
    </p:spTree>
    <p:extLst>
      <p:ext uri="{BB962C8B-B14F-4D97-AF65-F5344CB8AC3E}">
        <p14:creationId xmlns:p14="http://schemas.microsoft.com/office/powerpoint/2010/main" val="2692348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0179" y="404664"/>
            <a:ext cx="8260672" cy="1039427"/>
          </a:xfrm>
          <a:noFill/>
        </p:spPr>
        <p:txBody>
          <a:bodyPr>
            <a:normAutofit/>
          </a:bodyPr>
          <a:lstStyle/>
          <a:p>
            <a:r>
              <a:rPr lang="fr-FR" sz="3200" b="1" dirty="0">
                <a:latin typeface="Arial" pitchFamily="34" charset="0"/>
                <a:cs typeface="Arial" pitchFamily="34" charset="0"/>
              </a:rPr>
              <a:t>Abreuvoirs pour abeilles </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531" y="2336231"/>
            <a:ext cx="3096344" cy="25266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8064" y="2276872"/>
            <a:ext cx="3605014" cy="25620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ZoneTexte 2"/>
          <p:cNvSpPr txBox="1"/>
          <p:nvPr/>
        </p:nvSpPr>
        <p:spPr>
          <a:xfrm>
            <a:off x="7020272" y="6381328"/>
            <a:ext cx="1368152" cy="369332"/>
          </a:xfrm>
          <a:prstGeom prst="rect">
            <a:avLst/>
          </a:prstGeom>
          <a:noFill/>
        </p:spPr>
        <p:txBody>
          <a:bodyPr wrap="square" rtlCol="0">
            <a:spAutoFit/>
          </a:bodyPr>
          <a:lstStyle/>
          <a:p>
            <a:r>
              <a:rPr lang="fr-FR" dirty="0">
                <a:hlinkClick r:id="rId5" action="ppaction://hlinkpres?slideindex=3&amp;slidetitle=Le matériel indispensable de base"/>
              </a:rPr>
              <a:t>retour</a:t>
            </a:r>
            <a:endParaRPr lang="fr-FR" dirty="0"/>
          </a:p>
        </p:txBody>
      </p:sp>
    </p:spTree>
    <p:extLst>
      <p:ext uri="{BB962C8B-B14F-4D97-AF65-F5344CB8AC3E}">
        <p14:creationId xmlns:p14="http://schemas.microsoft.com/office/powerpoint/2010/main" val="2518520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F7B774-C08D-4AC3-B865-F8C55B19849C}"/>
              </a:ext>
            </a:extLst>
          </p:cNvPr>
          <p:cNvSpPr>
            <a:spLocks noGrp="1"/>
          </p:cNvSpPr>
          <p:nvPr>
            <p:ph type="title"/>
          </p:nvPr>
        </p:nvSpPr>
        <p:spPr>
          <a:xfrm>
            <a:off x="457200" y="2857500"/>
            <a:ext cx="8229600" cy="1143000"/>
          </a:xfrm>
        </p:spPr>
        <p:txBody>
          <a:bodyPr/>
          <a:lstStyle/>
          <a:p>
            <a:r>
              <a:rPr lang="fr-FR" dirty="0">
                <a:hlinkClick r:id="rId2" action="ppaction://hlinkpres?slideindex=5&amp;slidetitle=Présentation PowerPoint"/>
              </a:rPr>
              <a:t>Retour au </a:t>
            </a:r>
            <a:r>
              <a:rPr lang="fr-FR">
                <a:hlinkClick r:id="rId2" action="ppaction://hlinkpres?slideindex=5&amp;slidetitle=Présentation PowerPoint"/>
              </a:rPr>
              <a:t>menu général</a:t>
            </a:r>
            <a:endParaRPr lang="fr-FR" dirty="0"/>
          </a:p>
        </p:txBody>
      </p:sp>
    </p:spTree>
    <p:extLst>
      <p:ext uri="{BB962C8B-B14F-4D97-AF65-F5344CB8AC3E}">
        <p14:creationId xmlns:p14="http://schemas.microsoft.com/office/powerpoint/2010/main" val="147019952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2818</TotalTime>
  <Words>384</Words>
  <Application>Microsoft Office PowerPoint</Application>
  <PresentationFormat>Affichage à l'écran (4:3)</PresentationFormat>
  <Paragraphs>68</Paragraphs>
  <Slides>10</Slides>
  <Notes>9</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10</vt:i4>
      </vt:variant>
    </vt:vector>
  </HeadingPairs>
  <TitlesOfParts>
    <vt:vector size="13" baseType="lpstr">
      <vt:lpstr>Arial</vt:lpstr>
      <vt:lpstr>Calibri</vt:lpstr>
      <vt:lpstr>Thème Office</vt:lpstr>
      <vt:lpstr>Choix de l’emplacement  d’un rucher </vt:lpstr>
      <vt:lpstr>Son Accès </vt:lpstr>
      <vt:lpstr> Réglementation d’implantation </vt:lpstr>
      <vt:lpstr> Ensoleillement  </vt:lpstr>
      <vt:lpstr> Orientation et positionnement des ruches   </vt:lpstr>
      <vt:lpstr>Personnaliser les ruches</vt:lpstr>
      <vt:lpstr>Environnement </vt:lpstr>
      <vt:lpstr> Eau  </vt:lpstr>
      <vt:lpstr>Abreuvoirs pour abeilles </vt:lpstr>
      <vt:lpstr>Retour au menu général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Choix de l’emplacement d’un rucher</dc:title>
  <dc:creator>Michèle Corvée</dc:creator>
  <cp:lastModifiedBy>Gérard Corvée</cp:lastModifiedBy>
  <cp:revision>36</cp:revision>
  <cp:lastPrinted>2015-10-29T17:23:30Z</cp:lastPrinted>
  <dcterms:created xsi:type="dcterms:W3CDTF">2015-10-09T15:30:09Z</dcterms:created>
  <dcterms:modified xsi:type="dcterms:W3CDTF">2020-12-28T14:21:45Z</dcterms:modified>
</cp:coreProperties>
</file>