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8" r:id="rId4"/>
    <p:sldId id="258" r:id="rId5"/>
    <p:sldId id="264" r:id="rId6"/>
    <p:sldId id="265" r:id="rId7"/>
    <p:sldId id="266" r:id="rId8"/>
    <p:sldId id="267" r:id="rId9"/>
    <p:sldId id="259" r:id="rId10"/>
    <p:sldId id="271" r:id="rId11"/>
    <p:sldId id="269" r:id="rId12"/>
    <p:sldId id="270" r:id="rId13"/>
    <p:sldId id="272" r:id="rId14"/>
    <p:sldId id="260" r:id="rId15"/>
    <p:sldId id="263" r:id="rId16"/>
    <p:sldId id="261" r:id="rId17"/>
    <p:sldId id="262"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A47"/>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6627" autoAdjust="0"/>
  </p:normalViewPr>
  <p:slideViewPr>
    <p:cSldViewPr snapToGrid="0">
      <p:cViewPr varScale="1">
        <p:scale>
          <a:sx n="76" d="100"/>
          <a:sy n="76" d="100"/>
        </p:scale>
        <p:origin x="1896" y="5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708F0-7491-48AB-8779-49F1589D537B}" type="datetimeFigureOut">
              <a:rPr lang="fr-FR" smtClean="0"/>
              <a:t>28/12/2020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2B9752-30CC-4546-BE35-B347285480F2}" type="slidenum">
              <a:rPr lang="fr-FR" smtClean="0"/>
              <a:t>‹N°›</a:t>
            </a:fld>
            <a:endParaRPr lang="fr-FR"/>
          </a:p>
        </p:txBody>
      </p:sp>
    </p:spTree>
    <p:extLst>
      <p:ext uri="{BB962C8B-B14F-4D97-AF65-F5344CB8AC3E}">
        <p14:creationId xmlns:p14="http://schemas.microsoft.com/office/powerpoint/2010/main" val="602803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fr.wikipedia.org/wiki/Apicultur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piculture.net/441-ruches-langstroth"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apiculture.net/blog/les-differents-types-ruches-n8"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mot ruche vient du gaulois </a:t>
            </a:r>
            <a:r>
              <a:rPr lang="fr-FR" dirty="0" err="1"/>
              <a:t>Rusc</a:t>
            </a:r>
            <a:r>
              <a:rPr lang="fr-FR" dirty="0"/>
              <a:t> qui signifie écorce, les abeilles vivent dans les tronc creux des arbres</a:t>
            </a:r>
          </a:p>
        </p:txBody>
      </p:sp>
      <p:sp>
        <p:nvSpPr>
          <p:cNvPr id="4" name="Espace réservé du numéro de diapositive 3"/>
          <p:cNvSpPr>
            <a:spLocks noGrp="1"/>
          </p:cNvSpPr>
          <p:nvPr>
            <p:ph type="sldNum" sz="quarter" idx="5"/>
          </p:nvPr>
        </p:nvSpPr>
        <p:spPr/>
        <p:txBody>
          <a:bodyPr/>
          <a:lstStyle/>
          <a:p>
            <a:fld id="{232B9752-30CC-4546-BE35-B347285480F2}" type="slidenum">
              <a:rPr lang="fr-FR" smtClean="0"/>
              <a:t>4</a:t>
            </a:fld>
            <a:endParaRPr lang="fr-FR"/>
          </a:p>
        </p:txBody>
      </p:sp>
    </p:spTree>
    <p:extLst>
      <p:ext uri="{BB962C8B-B14F-4D97-AF65-F5344CB8AC3E}">
        <p14:creationId xmlns:p14="http://schemas.microsoft.com/office/powerpoint/2010/main" val="1304018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Ruche en paille de seigle qui doit être protégée de la pluie soit par un surtout en paille, elle peut aussi être enduite de pourget : mélange d’argile et de bouse de vache</a:t>
            </a:r>
          </a:p>
          <a:p>
            <a:r>
              <a:rPr lang="fr-FR" dirty="0"/>
              <a:t>Les ruche en osier sont recouverte de pourget, Dans la Manche les paillots sont placé dans les niches des murs à abeilles, La récolte se faisait en étouffant les abeilles avec une mèche de soufre, Pétain à interdit cette pratique car le blocus des allemand empêchait le sucre de canne des Antilles de rejoindre la France lors de la 2</a:t>
            </a:r>
            <a:r>
              <a:rPr lang="fr-FR" baseline="30000" dirty="0"/>
              <a:t>ème</a:t>
            </a:r>
            <a:r>
              <a:rPr lang="fr-FR" dirty="0"/>
              <a:t> guerre mondiale,</a:t>
            </a:r>
          </a:p>
          <a:p>
            <a:endParaRPr lang="fr-FR" dirty="0"/>
          </a:p>
          <a:p>
            <a:r>
              <a:rPr lang="fr-FR" dirty="0"/>
              <a:t>La ruche tronc en châtaignier est la  ruche emblématique des </a:t>
            </a:r>
            <a:r>
              <a:rPr lang="fr-FR" dirty="0" err="1"/>
              <a:t>Cevennes</a:t>
            </a:r>
            <a:r>
              <a:rPr lang="fr-FR" dirty="0"/>
              <a:t>, Elle est recouverte d’une lause ( pierre plate qui couvre aussi les maisons, Un plancher de trois planches est installé au sommet du tronc sous la lause,</a:t>
            </a:r>
          </a:p>
          <a:p>
            <a:endParaRPr lang="fr-FR" dirty="0"/>
          </a:p>
          <a:p>
            <a:r>
              <a:rPr lang="fr-FR" dirty="0"/>
              <a:t>Ruche Warré, créée par l’Abbé Emile Warré pour développer l’apiculture populaire, Actuellement elle est à la mode depuis qu’on l’a renommée « ruche écologique »</a:t>
            </a:r>
          </a:p>
          <a:p>
            <a:endParaRPr lang="fr-FR" dirty="0"/>
          </a:p>
          <a:p>
            <a:r>
              <a:rPr lang="fr-FR" dirty="0"/>
              <a:t>La ruche kenyane mise au point par des coopérants canadiens et anglais au Kenya, le but faire une ruche facile à construire et qui permet la récolte sans tuer les abeilles, Placées en périphérie des village elles empêche les éléphants de traverser les village et de saccager les maisons huttes dans la brousse,</a:t>
            </a:r>
          </a:p>
        </p:txBody>
      </p:sp>
      <p:sp>
        <p:nvSpPr>
          <p:cNvPr id="4" name="Espace réservé du numéro de diapositive 3"/>
          <p:cNvSpPr>
            <a:spLocks noGrp="1"/>
          </p:cNvSpPr>
          <p:nvPr>
            <p:ph type="sldNum" sz="quarter" idx="5"/>
          </p:nvPr>
        </p:nvSpPr>
        <p:spPr/>
        <p:txBody>
          <a:bodyPr/>
          <a:lstStyle/>
          <a:p>
            <a:fld id="{232B9752-30CC-4546-BE35-B347285480F2}" type="slidenum">
              <a:rPr lang="fr-FR" smtClean="0"/>
              <a:t>5</a:t>
            </a:fld>
            <a:endParaRPr lang="fr-FR"/>
          </a:p>
        </p:txBody>
      </p:sp>
    </p:spTree>
    <p:extLst>
      <p:ext uri="{BB962C8B-B14F-4D97-AF65-F5344CB8AC3E}">
        <p14:creationId xmlns:p14="http://schemas.microsoft.com/office/powerpoint/2010/main" val="1440875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Inventée Par Charles Dadant, </a:t>
            </a:r>
            <a:r>
              <a:rPr lang="fr-FR" b="0" i="0" dirty="0">
                <a:solidFill>
                  <a:srgbClr val="202122"/>
                </a:solidFill>
                <a:effectLst/>
                <a:latin typeface="Arial" panose="020B0604020202020204" pitchFamily="34" charset="0"/>
              </a:rPr>
              <a:t>(1817 - 1902) </a:t>
            </a:r>
            <a:r>
              <a:rPr lang="fr-FR" dirty="0"/>
              <a:t>cette ruche carrée avait 12 cadres, 50cm X 50cm X31cm h</a:t>
            </a:r>
          </a:p>
          <a:p>
            <a:r>
              <a:rPr lang="fr-FR" dirty="0"/>
              <a:t>Elle a évolué en Dadant </a:t>
            </a:r>
            <a:r>
              <a:rPr lang="fr-FR" dirty="0" err="1"/>
              <a:t>Blatt</a:t>
            </a:r>
            <a:r>
              <a:rPr lang="fr-FR" dirty="0"/>
              <a:t> à 10 cadres, c’est la ruche la plus utilisée en France 43cm X 50cm X 31 cm H</a:t>
            </a:r>
          </a:p>
          <a:p>
            <a:r>
              <a:rPr lang="fr-FR" b="0" i="0" dirty="0">
                <a:solidFill>
                  <a:srgbClr val="202122"/>
                </a:solidFill>
                <a:effectLst/>
                <a:latin typeface="Arial" panose="020B0604020202020204" pitchFamily="34" charset="0"/>
              </a:rPr>
              <a:t>cadres de dimensions 42 x 27 cm 3600 cellules par face</a:t>
            </a:r>
          </a:p>
          <a:p>
            <a:r>
              <a:rPr lang="fr-FR" b="0" i="0" dirty="0">
                <a:solidFill>
                  <a:srgbClr val="202122"/>
                </a:solidFill>
                <a:effectLst/>
                <a:latin typeface="Arial" panose="020B0604020202020204" pitchFamily="34" charset="0"/>
              </a:rPr>
              <a:t>Les ruchettes sont des ruches de 5 ou 6 cadres</a:t>
            </a:r>
          </a:p>
          <a:p>
            <a:endParaRPr lang="fr-FR" b="0" i="0" dirty="0">
              <a:solidFill>
                <a:srgbClr val="202122"/>
              </a:solidFill>
              <a:effectLst/>
              <a:latin typeface="Arial" panose="020B0604020202020204" pitchFamily="34" charset="0"/>
            </a:endParaRPr>
          </a:p>
          <a:p>
            <a:endParaRPr lang="fr-FR" dirty="0"/>
          </a:p>
          <a:p>
            <a:r>
              <a:rPr lang="fr-FR" dirty="0"/>
              <a:t>Inventée par l’abbé Jean-Baptiste </a:t>
            </a:r>
            <a:r>
              <a:rPr lang="fr-FR" dirty="0" err="1"/>
              <a:t>Voirnot</a:t>
            </a:r>
            <a:r>
              <a:rPr lang="fr-FR" dirty="0"/>
              <a:t> 1841 – 1900 c’est une ruche cubique de 41cm</a:t>
            </a:r>
          </a:p>
          <a:p>
            <a:r>
              <a:rPr lang="fr-FR" dirty="0"/>
              <a:t>Elle a évolue en ruche de 43*41cm</a:t>
            </a:r>
          </a:p>
          <a:p>
            <a:r>
              <a:rPr lang="fr-FR" dirty="0"/>
              <a:t>Son cadre est carré, les réserves sont importante au dessus du couvain, elle hiverne très bien</a:t>
            </a:r>
          </a:p>
          <a:p>
            <a:r>
              <a:rPr lang="fr-FR" dirty="0"/>
              <a:t>A été très populaire en Normandie,</a:t>
            </a:r>
          </a:p>
          <a:p>
            <a:endParaRPr lang="fr-FR" dirty="0"/>
          </a:p>
          <a:p>
            <a:r>
              <a:rPr lang="fr-FR" b="0" i="0" dirty="0">
                <a:solidFill>
                  <a:srgbClr val="202122"/>
                </a:solidFill>
                <a:effectLst/>
                <a:latin typeface="Arial" panose="020B0604020202020204" pitchFamily="34" charset="0"/>
              </a:rPr>
              <a:t>Georges de Layens (1834-1897) Cours complet d'</a:t>
            </a:r>
            <a:r>
              <a:rPr lang="fr-FR" b="0" i="0" u="none" strike="noStrike" dirty="0">
                <a:solidFill>
                  <a:srgbClr val="0B0080"/>
                </a:solidFill>
                <a:effectLst/>
                <a:latin typeface="Arial" panose="020B0604020202020204" pitchFamily="34" charset="0"/>
                <a:hlinkClick r:id="rId3" tooltip="Apiculture"/>
              </a:rPr>
              <a:t>apiculture</a:t>
            </a:r>
            <a:r>
              <a:rPr lang="fr-FR" b="0" i="0" dirty="0">
                <a:solidFill>
                  <a:srgbClr val="202122"/>
                </a:solidFill>
                <a:effectLst/>
                <a:latin typeface="Arial" panose="020B0604020202020204" pitchFamily="34" charset="0"/>
              </a:rPr>
              <a:t> et conduite d'un rucher isolé </a:t>
            </a:r>
          </a:p>
          <a:p>
            <a:r>
              <a:rPr lang="fr-FR" b="0" i="0" dirty="0">
                <a:solidFill>
                  <a:srgbClr val="202122"/>
                </a:solidFill>
                <a:effectLst/>
                <a:latin typeface="Arial" panose="020B0604020202020204" pitchFamily="34" charset="0"/>
              </a:rPr>
              <a:t>Le cadre est très haut et est parfois difficile à retirer car collé en bas de ses cotés,</a:t>
            </a:r>
          </a:p>
          <a:p>
            <a:r>
              <a:rPr lang="fr-FR" b="0" i="0" dirty="0">
                <a:solidFill>
                  <a:srgbClr val="202122"/>
                </a:solidFill>
                <a:effectLst/>
                <a:latin typeface="Arial" panose="020B0604020202020204" pitchFamily="34" charset="0"/>
              </a:rPr>
              <a:t>C’était la ruche de Jean </a:t>
            </a:r>
            <a:r>
              <a:rPr lang="fr-FR" b="0" i="0" dirty="0" err="1">
                <a:solidFill>
                  <a:srgbClr val="202122"/>
                </a:solidFill>
                <a:effectLst/>
                <a:latin typeface="Arial" panose="020B0604020202020204" pitchFamily="34" charset="0"/>
              </a:rPr>
              <a:t>Hurpin</a:t>
            </a:r>
            <a:r>
              <a:rPr lang="fr-FR" b="0" i="0" dirty="0">
                <a:solidFill>
                  <a:srgbClr val="202122"/>
                </a:solidFill>
                <a:effectLst/>
                <a:latin typeface="Arial" panose="020B0604020202020204" pitchFamily="34" charset="0"/>
              </a:rPr>
              <a:t> de fondateur du SNA auquel est affiliée l’UAO</a:t>
            </a:r>
          </a:p>
          <a:p>
            <a:r>
              <a:rPr lang="fr-FR" b="0" i="0" dirty="0">
                <a:solidFill>
                  <a:srgbClr val="202122"/>
                </a:solidFill>
                <a:effectLst/>
                <a:latin typeface="Arial" panose="020B0604020202020204" pitchFamily="34" charset="0"/>
              </a:rPr>
              <a:t>C’est en ruche encore bien vivante en Espagne</a:t>
            </a:r>
          </a:p>
          <a:p>
            <a:endParaRPr lang="fr-FR" b="0" i="0" dirty="0">
              <a:solidFill>
                <a:srgbClr val="202122"/>
              </a:solidFill>
              <a:effectLst/>
              <a:latin typeface="Arial" panose="020B0604020202020204" pitchFamily="34" charset="0"/>
            </a:endParaRPr>
          </a:p>
          <a:p>
            <a:endParaRPr lang="fr-FR" i="0" dirty="0"/>
          </a:p>
          <a:p>
            <a:endParaRPr lang="fr-FR" dirty="0"/>
          </a:p>
        </p:txBody>
      </p:sp>
      <p:sp>
        <p:nvSpPr>
          <p:cNvPr id="4" name="Espace réservé du numéro de diapositive 3"/>
          <p:cNvSpPr>
            <a:spLocks noGrp="1"/>
          </p:cNvSpPr>
          <p:nvPr>
            <p:ph type="sldNum" sz="quarter" idx="5"/>
          </p:nvPr>
        </p:nvSpPr>
        <p:spPr/>
        <p:txBody>
          <a:bodyPr/>
          <a:lstStyle/>
          <a:p>
            <a:fld id="{232B9752-30CC-4546-BE35-B347285480F2}" type="slidenum">
              <a:rPr lang="fr-FR" smtClean="0"/>
              <a:t>6</a:t>
            </a:fld>
            <a:endParaRPr lang="fr-FR"/>
          </a:p>
        </p:txBody>
      </p:sp>
    </p:spTree>
    <p:extLst>
      <p:ext uri="{BB962C8B-B14F-4D97-AF65-F5344CB8AC3E}">
        <p14:creationId xmlns:p14="http://schemas.microsoft.com/office/powerpoint/2010/main" val="2724258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6E573F"/>
                </a:solidFill>
                <a:effectLst/>
                <a:latin typeface="Barlow"/>
              </a:rPr>
              <a:t>la </a:t>
            </a:r>
            <a:r>
              <a:rPr lang="fr-FR" b="0" i="0" u="none" strike="noStrike" dirty="0">
                <a:solidFill>
                  <a:srgbClr val="F89F2B"/>
                </a:solidFill>
                <a:effectLst/>
                <a:latin typeface="Barlow"/>
                <a:hlinkClick r:id="rId3"/>
              </a:rPr>
              <a:t>ruche </a:t>
            </a:r>
            <a:r>
              <a:rPr lang="fr-FR" b="0" i="0" u="none" strike="noStrike" dirty="0" err="1">
                <a:solidFill>
                  <a:srgbClr val="F89F2B"/>
                </a:solidFill>
                <a:effectLst/>
                <a:latin typeface="Barlow"/>
                <a:hlinkClick r:id="rId3"/>
              </a:rPr>
              <a:t>Langstroth</a:t>
            </a:r>
            <a:r>
              <a:rPr lang="fr-FR" b="0" i="0" dirty="0">
                <a:solidFill>
                  <a:srgbClr val="6E573F"/>
                </a:solidFill>
                <a:effectLst/>
                <a:latin typeface="Barlow"/>
              </a:rPr>
              <a:t> a été largement diffusée aux Etats-Unis par un pasteur nommé </a:t>
            </a:r>
            <a:r>
              <a:rPr lang="fr-FR" b="0" i="0" dirty="0" err="1">
                <a:solidFill>
                  <a:srgbClr val="6E573F"/>
                </a:solidFill>
                <a:effectLst/>
                <a:latin typeface="Barlow"/>
              </a:rPr>
              <a:t>Langstroth</a:t>
            </a:r>
            <a:r>
              <a:rPr lang="fr-FR" b="0" i="0" dirty="0">
                <a:solidFill>
                  <a:srgbClr val="6E573F"/>
                </a:solidFill>
                <a:effectLst/>
                <a:latin typeface="Barlow"/>
              </a:rPr>
              <a:t> qui en a obtenu un brevet en 1852. Ce </a:t>
            </a:r>
            <a:r>
              <a:rPr lang="fr-FR" b="0" i="0" u="none" strike="noStrike" dirty="0">
                <a:solidFill>
                  <a:srgbClr val="F89F2B"/>
                </a:solidFill>
                <a:effectLst/>
                <a:latin typeface="Barlow"/>
                <a:hlinkClick r:id="rId4"/>
              </a:rPr>
              <a:t>type de ruche</a:t>
            </a:r>
            <a:r>
              <a:rPr lang="fr-FR" b="0" i="0" dirty="0">
                <a:solidFill>
                  <a:srgbClr val="6E573F"/>
                </a:solidFill>
                <a:effectLst/>
                <a:latin typeface="Barlow"/>
              </a:rPr>
              <a:t> repose sur le principe du « </a:t>
            </a:r>
            <a:r>
              <a:rPr lang="fr-FR" b="0" i="0" dirty="0" err="1">
                <a:solidFill>
                  <a:srgbClr val="6E573F"/>
                </a:solidFill>
                <a:effectLst/>
                <a:latin typeface="Barlow"/>
              </a:rPr>
              <a:t>bee</a:t>
            </a:r>
            <a:r>
              <a:rPr lang="fr-FR" b="0" i="0" dirty="0">
                <a:solidFill>
                  <a:srgbClr val="6E573F"/>
                </a:solidFill>
                <a:effectLst/>
                <a:latin typeface="Barlow"/>
              </a:rPr>
              <a:t> </a:t>
            </a:r>
            <a:r>
              <a:rPr lang="fr-FR" b="0" i="0" dirty="0" err="1">
                <a:solidFill>
                  <a:srgbClr val="6E573F"/>
                </a:solidFill>
                <a:effectLst/>
                <a:latin typeface="Barlow"/>
              </a:rPr>
              <a:t>space</a:t>
            </a:r>
            <a:r>
              <a:rPr lang="fr-FR" b="0" i="0" dirty="0">
                <a:solidFill>
                  <a:srgbClr val="6E573F"/>
                </a:solidFill>
                <a:effectLst/>
                <a:latin typeface="Barlow"/>
              </a:rPr>
              <a:t> »</a:t>
            </a:r>
          </a:p>
          <a:p>
            <a:r>
              <a:rPr lang="fr-FR" b="0" i="0" dirty="0">
                <a:solidFill>
                  <a:srgbClr val="6E573F"/>
                </a:solidFill>
                <a:effectLst/>
                <a:latin typeface="Barlow"/>
              </a:rPr>
              <a:t>La ruche Dadant plus sa hausse (31+17) ont la même hauteur de deux éléments </a:t>
            </a:r>
            <a:r>
              <a:rPr lang="fr-FR" b="0" i="0" dirty="0" err="1">
                <a:solidFill>
                  <a:srgbClr val="6E573F"/>
                </a:solidFill>
                <a:effectLst/>
                <a:latin typeface="Barlow"/>
              </a:rPr>
              <a:t>Lansgtroth</a:t>
            </a:r>
            <a:r>
              <a:rPr lang="fr-FR" b="0" i="0" dirty="0">
                <a:solidFill>
                  <a:srgbClr val="6E573F"/>
                </a:solidFill>
                <a:effectLst/>
                <a:latin typeface="Barlow"/>
              </a:rPr>
              <a:t> (24+24) les éléments Dadant el </a:t>
            </a:r>
            <a:r>
              <a:rPr lang="fr-FR" b="0" i="0" dirty="0" err="1">
                <a:solidFill>
                  <a:srgbClr val="6E573F"/>
                </a:solidFill>
                <a:effectLst/>
                <a:latin typeface="Barlow"/>
              </a:rPr>
              <a:t>Langstroth</a:t>
            </a:r>
            <a:r>
              <a:rPr lang="fr-FR" b="0" i="0" dirty="0">
                <a:solidFill>
                  <a:srgbClr val="6E573F"/>
                </a:solidFill>
                <a:effectLst/>
                <a:latin typeface="Barlow"/>
              </a:rPr>
              <a:t> sont empilables,</a:t>
            </a:r>
          </a:p>
          <a:p>
            <a:r>
              <a:rPr lang="fr-FR" b="0" i="0" dirty="0">
                <a:solidFill>
                  <a:srgbClr val="6E573F"/>
                </a:solidFill>
                <a:effectLst/>
                <a:latin typeface="Barlow"/>
              </a:rPr>
              <a:t>C’est la ruche la plus utilisée dans le monde</a:t>
            </a:r>
          </a:p>
          <a:p>
            <a:endParaRPr lang="fr-FR" b="0" i="0" dirty="0">
              <a:solidFill>
                <a:srgbClr val="6E573F"/>
              </a:solidFill>
              <a:effectLst/>
              <a:latin typeface="Barlow"/>
            </a:endParaRPr>
          </a:p>
          <a:p>
            <a:r>
              <a:rPr lang="fr-FR" b="0" i="0" dirty="0">
                <a:solidFill>
                  <a:srgbClr val="6E573F"/>
                </a:solidFill>
                <a:effectLst/>
                <a:latin typeface="Barlow"/>
              </a:rPr>
              <a:t>La ruche Warré est une divisible de petit format qui peut être conduite sans cadres (barrettes) ou avec des cadres , dimensions 35 x35x21 h</a:t>
            </a:r>
          </a:p>
          <a:p>
            <a:r>
              <a:rPr lang="fr-FR" b="0" i="0" dirty="0">
                <a:solidFill>
                  <a:srgbClr val="6E573F"/>
                </a:solidFill>
                <a:effectLst/>
                <a:latin typeface="Barlow"/>
              </a:rPr>
              <a:t>Il faut deux éléments minimum pour faire un corps, 3 en saison, Ruche difficile à conduire par un débutant, par contre hiverne très bien,</a:t>
            </a:r>
          </a:p>
          <a:p>
            <a:endParaRPr lang="fr-FR" b="0" i="0" dirty="0">
              <a:solidFill>
                <a:srgbClr val="6E573F"/>
              </a:solidFill>
              <a:effectLst/>
              <a:latin typeface="Barlow"/>
            </a:endParaRPr>
          </a:p>
          <a:p>
            <a:r>
              <a:rPr lang="fr-FR" b="0" i="0" dirty="0">
                <a:solidFill>
                  <a:srgbClr val="6E573F"/>
                </a:solidFill>
                <a:effectLst/>
                <a:latin typeface="Barlow"/>
              </a:rPr>
              <a:t>Ruche </a:t>
            </a:r>
            <a:r>
              <a:rPr lang="fr-FR" b="0" i="0" dirty="0" err="1">
                <a:solidFill>
                  <a:srgbClr val="6E573F"/>
                </a:solidFill>
                <a:effectLst/>
                <a:latin typeface="Barlow"/>
              </a:rPr>
              <a:t>Claerr</a:t>
            </a:r>
            <a:r>
              <a:rPr lang="fr-FR" b="0" i="0" dirty="0">
                <a:solidFill>
                  <a:srgbClr val="6E573F"/>
                </a:solidFill>
                <a:effectLst/>
                <a:latin typeface="Barlow"/>
              </a:rPr>
              <a:t>, Gérard </a:t>
            </a:r>
            <a:r>
              <a:rPr lang="fr-FR" b="0" i="0" dirty="0" err="1">
                <a:solidFill>
                  <a:srgbClr val="6E573F"/>
                </a:solidFill>
                <a:effectLst/>
                <a:latin typeface="Barlow"/>
              </a:rPr>
              <a:t>Claerr</a:t>
            </a:r>
            <a:r>
              <a:rPr lang="fr-FR" b="0" i="0" dirty="0">
                <a:solidFill>
                  <a:srgbClr val="6E573F"/>
                </a:solidFill>
                <a:effectLst/>
                <a:latin typeface="Barlow"/>
              </a:rPr>
              <a:t> apiculteur alsacien l’a mis au point à partir du cadre  de la ruche alsacienne qu’il a pivoté de 90° (format portrait vs format paysage) c’est une ruche à 9 cadres de 25 cm de haut, Plus facile à gérer que la ruche Warré, malheureusement elle n’est plus commercialisée il faut se la fabriquer,</a:t>
            </a:r>
          </a:p>
          <a:p>
            <a:endParaRPr lang="fr-FR" b="0" i="0" dirty="0">
              <a:solidFill>
                <a:srgbClr val="6E573F"/>
              </a:solidFill>
              <a:effectLst/>
              <a:latin typeface="Barlow"/>
            </a:endParaRPr>
          </a:p>
          <a:p>
            <a:r>
              <a:rPr lang="fr-FR" b="0" i="0" dirty="0">
                <a:solidFill>
                  <a:srgbClr val="6E573F"/>
                </a:solidFill>
                <a:effectLst/>
                <a:latin typeface="Barlow"/>
              </a:rPr>
              <a:t>Il est possible de faire des divisible à partir des ruches à hausse en n’utilisant que les hausses,</a:t>
            </a:r>
          </a:p>
          <a:p>
            <a:r>
              <a:rPr lang="fr-FR" b="0" i="0" dirty="0">
                <a:solidFill>
                  <a:srgbClr val="6E573F"/>
                </a:solidFill>
                <a:effectLst/>
                <a:latin typeface="Barlow"/>
              </a:rPr>
              <a:t>Divisible Dadant De Layens ou très pratique la divisible </a:t>
            </a:r>
            <a:r>
              <a:rPr lang="fr-FR" b="0" i="0" dirty="0" err="1">
                <a:solidFill>
                  <a:srgbClr val="6E573F"/>
                </a:solidFill>
                <a:effectLst/>
                <a:latin typeface="Barlow"/>
              </a:rPr>
              <a:t>Voirnot</a:t>
            </a:r>
            <a:endParaRPr lang="fr-FR" dirty="0"/>
          </a:p>
        </p:txBody>
      </p:sp>
      <p:sp>
        <p:nvSpPr>
          <p:cNvPr id="4" name="Espace réservé du numéro de diapositive 3"/>
          <p:cNvSpPr>
            <a:spLocks noGrp="1"/>
          </p:cNvSpPr>
          <p:nvPr>
            <p:ph type="sldNum" sz="quarter" idx="5"/>
          </p:nvPr>
        </p:nvSpPr>
        <p:spPr/>
        <p:txBody>
          <a:bodyPr/>
          <a:lstStyle/>
          <a:p>
            <a:fld id="{232B9752-30CC-4546-BE35-B347285480F2}" type="slidenum">
              <a:rPr lang="fr-FR" smtClean="0"/>
              <a:t>7</a:t>
            </a:fld>
            <a:endParaRPr lang="fr-FR"/>
          </a:p>
        </p:txBody>
      </p:sp>
    </p:spTree>
    <p:extLst>
      <p:ext uri="{BB962C8B-B14F-4D97-AF65-F5344CB8AC3E}">
        <p14:creationId xmlns:p14="http://schemas.microsoft.com/office/powerpoint/2010/main" val="1743274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Volume</a:t>
            </a:r>
          </a:p>
          <a:p>
            <a:r>
              <a:rPr lang="fr-FR" dirty="0"/>
              <a:t>Dadant 10 cadres 48,5 litres</a:t>
            </a:r>
          </a:p>
          <a:p>
            <a:r>
              <a:rPr lang="fr-FR" dirty="0"/>
              <a:t>Dadant 12 cadres 58,4 litres</a:t>
            </a:r>
          </a:p>
          <a:p>
            <a:r>
              <a:rPr lang="fr-FR" dirty="0" err="1"/>
              <a:t>Langstroth</a:t>
            </a:r>
            <a:r>
              <a:rPr lang="fr-FR" dirty="0"/>
              <a:t> 2 éléments 74,8 litres</a:t>
            </a:r>
          </a:p>
          <a:p>
            <a:r>
              <a:rPr lang="fr-FR" dirty="0" err="1"/>
              <a:t>Voirnot</a:t>
            </a:r>
            <a:r>
              <a:rPr lang="fr-FR" dirty="0"/>
              <a:t>  51,3 litres</a:t>
            </a:r>
          </a:p>
          <a:p>
            <a:r>
              <a:rPr lang="fr-FR" dirty="0"/>
              <a:t>De Layens 9 cadres 52 litres</a:t>
            </a:r>
          </a:p>
          <a:p>
            <a:r>
              <a:rPr lang="fr-FR" dirty="0"/>
              <a:t>Warré 2 éléments 37,8 litres</a:t>
            </a:r>
          </a:p>
          <a:p>
            <a:r>
              <a:rPr lang="fr-FR" dirty="0"/>
              <a:t>Warré 3 éléments </a:t>
            </a:r>
            <a:r>
              <a:rPr lang="fr-FR"/>
              <a:t>56,7 litres</a:t>
            </a:r>
            <a:endParaRPr lang="fr-FR" dirty="0"/>
          </a:p>
        </p:txBody>
      </p:sp>
      <p:sp>
        <p:nvSpPr>
          <p:cNvPr id="4" name="Espace réservé du numéro de diapositive 3"/>
          <p:cNvSpPr>
            <a:spLocks noGrp="1"/>
          </p:cNvSpPr>
          <p:nvPr>
            <p:ph type="sldNum" sz="quarter" idx="5"/>
          </p:nvPr>
        </p:nvSpPr>
        <p:spPr/>
        <p:txBody>
          <a:bodyPr/>
          <a:lstStyle/>
          <a:p>
            <a:fld id="{232B9752-30CC-4546-BE35-B347285480F2}" type="slidenum">
              <a:rPr lang="fr-FR" smtClean="0"/>
              <a:t>8</a:t>
            </a:fld>
            <a:endParaRPr lang="fr-FR"/>
          </a:p>
        </p:txBody>
      </p:sp>
    </p:spTree>
    <p:extLst>
      <p:ext uri="{BB962C8B-B14F-4D97-AF65-F5344CB8AC3E}">
        <p14:creationId xmlns:p14="http://schemas.microsoft.com/office/powerpoint/2010/main" val="3941744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L’enfumoir pour calmer les abeilles</a:t>
            </a:r>
          </a:p>
          <a:p>
            <a:endParaRPr lang="fr-FR" dirty="0"/>
          </a:p>
          <a:p>
            <a:r>
              <a:rPr lang="fr-FR" dirty="0"/>
              <a:t>Le lève-cadre pour décoller les cadres et gratter la propolis</a:t>
            </a:r>
          </a:p>
          <a:p>
            <a:endParaRPr lang="fr-FR" dirty="0"/>
          </a:p>
          <a:p>
            <a:r>
              <a:rPr lang="fr-FR" dirty="0"/>
              <a:t>Le téléphone  en cas d’urgence</a:t>
            </a:r>
          </a:p>
        </p:txBody>
      </p:sp>
      <p:sp>
        <p:nvSpPr>
          <p:cNvPr id="4" name="Espace réservé du numéro de diapositive 3"/>
          <p:cNvSpPr>
            <a:spLocks noGrp="1"/>
          </p:cNvSpPr>
          <p:nvPr>
            <p:ph type="sldNum" sz="quarter" idx="5"/>
          </p:nvPr>
        </p:nvSpPr>
        <p:spPr/>
        <p:txBody>
          <a:bodyPr/>
          <a:lstStyle/>
          <a:p>
            <a:fld id="{232B9752-30CC-4546-BE35-B347285480F2}" type="slidenum">
              <a:rPr lang="fr-FR" smtClean="0"/>
              <a:t>10</a:t>
            </a:fld>
            <a:endParaRPr lang="fr-FR"/>
          </a:p>
        </p:txBody>
      </p:sp>
    </p:spTree>
    <p:extLst>
      <p:ext uri="{BB962C8B-B14F-4D97-AF65-F5344CB8AC3E}">
        <p14:creationId xmlns:p14="http://schemas.microsoft.com/office/powerpoint/2010/main" val="3505274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pince à cadre à n’utiliser que quand on ne peut pas faire autrement</a:t>
            </a:r>
          </a:p>
          <a:p>
            <a:endParaRPr lang="fr-FR" dirty="0"/>
          </a:p>
          <a:p>
            <a:r>
              <a:rPr lang="fr-FR" dirty="0"/>
              <a:t>Deux tournevis : un petit pour la portière, un gros pour remplacer le lève-cadre perdu dans l’herbe</a:t>
            </a:r>
          </a:p>
          <a:p>
            <a:endParaRPr lang="fr-FR" dirty="0"/>
          </a:p>
          <a:p>
            <a:r>
              <a:rPr lang="fr-FR" dirty="0"/>
              <a:t>La brosse usage occasionnel car les abeille n’aiment pas</a:t>
            </a:r>
          </a:p>
        </p:txBody>
      </p:sp>
      <p:sp>
        <p:nvSpPr>
          <p:cNvPr id="4" name="Espace réservé du numéro de diapositive 3"/>
          <p:cNvSpPr>
            <a:spLocks noGrp="1"/>
          </p:cNvSpPr>
          <p:nvPr>
            <p:ph type="sldNum" sz="quarter" idx="5"/>
          </p:nvPr>
        </p:nvSpPr>
        <p:spPr/>
        <p:txBody>
          <a:bodyPr/>
          <a:lstStyle/>
          <a:p>
            <a:fld id="{232B9752-30CC-4546-BE35-B347285480F2}" type="slidenum">
              <a:rPr lang="fr-FR" smtClean="0"/>
              <a:t>11</a:t>
            </a:fld>
            <a:endParaRPr lang="fr-FR"/>
          </a:p>
        </p:txBody>
      </p:sp>
    </p:spTree>
    <p:extLst>
      <p:ext uri="{BB962C8B-B14F-4D97-AF65-F5344CB8AC3E}">
        <p14:creationId xmlns:p14="http://schemas.microsoft.com/office/powerpoint/2010/main" val="2327192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Caisse à outil pour le rucher</a:t>
            </a:r>
          </a:p>
          <a:p>
            <a:r>
              <a:rPr lang="fr-FR" b="1" dirty="0"/>
              <a:t>Combustible</a:t>
            </a:r>
            <a:r>
              <a:rPr lang="fr-FR" b="0" dirty="0"/>
              <a:t> pour enfumoir bien sec : on ne doit jamais tomber en panne de fumée</a:t>
            </a:r>
          </a:p>
          <a:p>
            <a:r>
              <a:rPr lang="fr-FR" b="0" dirty="0"/>
              <a:t>2 </a:t>
            </a:r>
            <a:r>
              <a:rPr lang="fr-FR" b="1" dirty="0"/>
              <a:t>briquets</a:t>
            </a:r>
            <a:r>
              <a:rPr lang="fr-FR" b="0" dirty="0"/>
              <a:t> pour être sûr d’en avoir au moins un qui marche</a:t>
            </a:r>
          </a:p>
          <a:p>
            <a:r>
              <a:rPr lang="fr-FR" b="0" dirty="0"/>
              <a:t>Ou un </a:t>
            </a:r>
            <a:r>
              <a:rPr lang="fr-FR" b="1" dirty="0"/>
              <a:t>chalumeau</a:t>
            </a:r>
            <a:r>
              <a:rPr lang="fr-FR" b="0" dirty="0"/>
              <a:t> avec cartouche de gaz d’avance</a:t>
            </a:r>
          </a:p>
          <a:p>
            <a:r>
              <a:rPr lang="fr-FR" b="1" dirty="0"/>
              <a:t>Marqueur</a:t>
            </a:r>
            <a:r>
              <a:rPr lang="fr-FR" b="0" dirty="0"/>
              <a:t> </a:t>
            </a:r>
            <a:r>
              <a:rPr lang="fr-FR" b="0" dirty="0" err="1"/>
              <a:t>Posca</a:t>
            </a:r>
            <a:r>
              <a:rPr lang="fr-FR" b="0" dirty="0"/>
              <a:t> au couleur de l’année et de l’année d’avant</a:t>
            </a:r>
          </a:p>
          <a:p>
            <a:r>
              <a:rPr lang="fr-FR" b="1" dirty="0"/>
              <a:t>Pince à reine</a:t>
            </a:r>
          </a:p>
          <a:p>
            <a:r>
              <a:rPr lang="fr-FR" b="1" dirty="0"/>
              <a:t>Portière et pitons</a:t>
            </a:r>
          </a:p>
          <a:p>
            <a:r>
              <a:rPr lang="fr-FR" b="1" dirty="0"/>
              <a:t>Bande de mousse </a:t>
            </a:r>
            <a:r>
              <a:rPr lang="fr-FR" b="0" dirty="0"/>
              <a:t>pour fermer la ruche et la déplacer</a:t>
            </a:r>
          </a:p>
          <a:p>
            <a:r>
              <a:rPr lang="fr-FR" b="1" dirty="0"/>
              <a:t>Adhésif de chantier </a:t>
            </a:r>
            <a:r>
              <a:rPr lang="fr-FR" b="0" dirty="0"/>
              <a:t>pour ceinturer les fentes entre la ruche et les hausses et arrêter le pillage</a:t>
            </a:r>
          </a:p>
          <a:p>
            <a:endParaRPr lang="fr-FR" b="0" dirty="0"/>
          </a:p>
          <a:p>
            <a:r>
              <a:rPr lang="fr-FR" b="1" dirty="0"/>
              <a:t>Caisse pour les essaims</a:t>
            </a:r>
          </a:p>
          <a:p>
            <a:r>
              <a:rPr lang="fr-FR" b="1" dirty="0"/>
              <a:t>Ruchette</a:t>
            </a:r>
            <a:r>
              <a:rPr lang="fr-FR" b="0" dirty="0"/>
              <a:t> avec cadre, 1 </a:t>
            </a:r>
            <a:r>
              <a:rPr lang="fr-FR" b="0" dirty="0" err="1"/>
              <a:t>bati</a:t>
            </a:r>
            <a:r>
              <a:rPr lang="fr-FR" b="0" dirty="0"/>
              <a:t> si possible</a:t>
            </a:r>
          </a:p>
          <a:p>
            <a:r>
              <a:rPr lang="fr-FR" b="1" dirty="0"/>
              <a:t>Pulvérisateur</a:t>
            </a:r>
            <a:r>
              <a:rPr lang="fr-FR" b="0" dirty="0"/>
              <a:t> rempli d’eau</a:t>
            </a:r>
          </a:p>
          <a:p>
            <a:r>
              <a:rPr lang="fr-FR" b="1" dirty="0"/>
              <a:t>Drap</a:t>
            </a:r>
          </a:p>
          <a:p>
            <a:r>
              <a:rPr lang="fr-FR" b="1" dirty="0"/>
              <a:t>Seau </a:t>
            </a:r>
            <a:r>
              <a:rPr lang="fr-FR" b="0" dirty="0"/>
              <a:t>ou panier</a:t>
            </a:r>
          </a:p>
          <a:p>
            <a:r>
              <a:rPr lang="fr-FR" b="1" dirty="0"/>
              <a:t>Escabeau</a:t>
            </a:r>
          </a:p>
          <a:p>
            <a:r>
              <a:rPr lang="fr-FR" b="1" dirty="0"/>
              <a:t>Sécateur</a:t>
            </a:r>
            <a:r>
              <a:rPr lang="fr-FR" b="0" dirty="0"/>
              <a:t> pour dégager l’essaim des branches ou des ronces</a:t>
            </a:r>
          </a:p>
        </p:txBody>
      </p:sp>
      <p:sp>
        <p:nvSpPr>
          <p:cNvPr id="4" name="Espace réservé du numéro de diapositive 3"/>
          <p:cNvSpPr>
            <a:spLocks noGrp="1"/>
          </p:cNvSpPr>
          <p:nvPr>
            <p:ph type="sldNum" sz="quarter" idx="5"/>
          </p:nvPr>
        </p:nvSpPr>
        <p:spPr/>
        <p:txBody>
          <a:bodyPr/>
          <a:lstStyle/>
          <a:p>
            <a:fld id="{232B9752-30CC-4546-BE35-B347285480F2}" type="slidenum">
              <a:rPr lang="fr-FR" smtClean="0"/>
              <a:t>12</a:t>
            </a:fld>
            <a:endParaRPr lang="fr-FR"/>
          </a:p>
        </p:txBody>
      </p:sp>
    </p:spTree>
    <p:extLst>
      <p:ext uri="{BB962C8B-B14F-4D97-AF65-F5344CB8AC3E}">
        <p14:creationId xmlns:p14="http://schemas.microsoft.com/office/powerpoint/2010/main" val="1047883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ea typeface="Calibri" panose="020F0502020204030204" pitchFamily="34" charset="0"/>
                <a:cs typeface="Times New Roman" panose="02020603050405020304" pitchFamily="18" charset="0"/>
              </a:rPr>
              <a:t>Cela va de la simple voilette qui protège le visage à la tenue intégrale.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ea typeface="Calibri" panose="020F0502020204030204" pitchFamily="34" charset="0"/>
                <a:cs typeface="Times New Roman" panose="02020603050405020304" pitchFamily="18" charset="0"/>
              </a:rPr>
              <a:t>Le voile est réservé aux apiculteurs qui savent gérer l’enfumage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ea typeface="Calibri" panose="020F0502020204030204" pitchFamily="34" charset="0"/>
                <a:cs typeface="Times New Roman" panose="02020603050405020304" pitchFamily="18" charset="0"/>
              </a:rPr>
              <a:t>La vareuse à tendance à remonter dans le dos quand on se penche  (élastique à la taille)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ea typeface="Calibri" panose="020F0502020204030204" pitchFamily="34" charset="0"/>
                <a:cs typeface="Times New Roman" panose="02020603050405020304" pitchFamily="18" charset="0"/>
              </a:rPr>
              <a:t>Nous vous conseillons la tenue intégrale qui a l’avantage d’avoir de nombreuses poches et qui, lors de vos mouvements vous gardera entièrement couvert.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ea typeface="Calibri" panose="020F0502020204030204" pitchFamily="34" charset="0"/>
                <a:cs typeface="Times New Roman" panose="02020603050405020304" pitchFamily="18" charset="0"/>
              </a:rPr>
              <a:t>En cas de forte chaleur pas besoin d’être trop habillé en dessous, elle est en tissu suffisamment épais pour éviter les piqures. Compter environ 120€ (il y a sans doute un peu moins cher)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232B9752-30CC-4546-BE35-B347285480F2}" type="slidenum">
              <a:rPr lang="fr-FR" smtClean="0"/>
              <a:t>14</a:t>
            </a:fld>
            <a:endParaRPr lang="fr-FR"/>
          </a:p>
        </p:txBody>
      </p:sp>
    </p:spTree>
    <p:extLst>
      <p:ext uri="{BB962C8B-B14F-4D97-AF65-F5344CB8AC3E}">
        <p14:creationId xmlns:p14="http://schemas.microsoft.com/office/powerpoint/2010/main" val="2868400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3E44B9-BEE8-4A06-A855-20506980765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FB96D7C-C41A-42B6-9587-3D408B144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E9CF445-65B0-4162-A90D-740AD87CC78C}"/>
              </a:ext>
            </a:extLst>
          </p:cNvPr>
          <p:cNvSpPr>
            <a:spLocks noGrp="1"/>
          </p:cNvSpPr>
          <p:nvPr>
            <p:ph type="dt" sz="half" idx="10"/>
          </p:nvPr>
        </p:nvSpPr>
        <p:spPr/>
        <p:txBody>
          <a:bodyPr/>
          <a:lstStyle/>
          <a:p>
            <a:fld id="{895BCA6C-0664-4BB7-A10B-65710D6706AD}" type="datetimeFigureOut">
              <a:rPr lang="fr-FR" smtClean="0"/>
              <a:t>28/12/2020</a:t>
            </a:fld>
            <a:endParaRPr lang="fr-FR"/>
          </a:p>
        </p:txBody>
      </p:sp>
      <p:sp>
        <p:nvSpPr>
          <p:cNvPr id="5" name="Espace réservé du pied de page 4">
            <a:extLst>
              <a:ext uri="{FF2B5EF4-FFF2-40B4-BE49-F238E27FC236}">
                <a16:creationId xmlns:a16="http://schemas.microsoft.com/office/drawing/2014/main" id="{B16DB636-BBE7-49DE-B076-EF214CD6ADD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194A582-F8D1-4051-A843-9991A1E2E84F}"/>
              </a:ext>
            </a:extLst>
          </p:cNvPr>
          <p:cNvSpPr>
            <a:spLocks noGrp="1"/>
          </p:cNvSpPr>
          <p:nvPr>
            <p:ph type="sldNum" sz="quarter" idx="12"/>
          </p:nvPr>
        </p:nvSpPr>
        <p:spPr/>
        <p:txBody>
          <a:bodyPr/>
          <a:lstStyle/>
          <a:p>
            <a:fld id="{E3D6981D-DB8F-4AFC-BC79-E9BFD421824D}" type="slidenum">
              <a:rPr lang="fr-FR" smtClean="0"/>
              <a:t>‹N°›</a:t>
            </a:fld>
            <a:endParaRPr lang="fr-FR"/>
          </a:p>
        </p:txBody>
      </p:sp>
    </p:spTree>
    <p:extLst>
      <p:ext uri="{BB962C8B-B14F-4D97-AF65-F5344CB8AC3E}">
        <p14:creationId xmlns:p14="http://schemas.microsoft.com/office/powerpoint/2010/main" val="274723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E04546-2817-456D-AB72-C084EED729D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21C2A81-5593-46DE-BC89-EF4B60278D4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48487F-229D-488B-983F-A78CE4A6F3A9}"/>
              </a:ext>
            </a:extLst>
          </p:cNvPr>
          <p:cNvSpPr>
            <a:spLocks noGrp="1"/>
          </p:cNvSpPr>
          <p:nvPr>
            <p:ph type="dt" sz="half" idx="10"/>
          </p:nvPr>
        </p:nvSpPr>
        <p:spPr/>
        <p:txBody>
          <a:bodyPr/>
          <a:lstStyle/>
          <a:p>
            <a:fld id="{895BCA6C-0664-4BB7-A10B-65710D6706AD}" type="datetimeFigureOut">
              <a:rPr lang="fr-FR" smtClean="0"/>
              <a:t>28/12/2020</a:t>
            </a:fld>
            <a:endParaRPr lang="fr-FR"/>
          </a:p>
        </p:txBody>
      </p:sp>
      <p:sp>
        <p:nvSpPr>
          <p:cNvPr id="5" name="Espace réservé du pied de page 4">
            <a:extLst>
              <a:ext uri="{FF2B5EF4-FFF2-40B4-BE49-F238E27FC236}">
                <a16:creationId xmlns:a16="http://schemas.microsoft.com/office/drawing/2014/main" id="{5BCB2DD0-4FA4-48F6-B46B-740C4C6E7C3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E741120-3C05-46C8-A253-6579F7B755C2}"/>
              </a:ext>
            </a:extLst>
          </p:cNvPr>
          <p:cNvSpPr>
            <a:spLocks noGrp="1"/>
          </p:cNvSpPr>
          <p:nvPr>
            <p:ph type="sldNum" sz="quarter" idx="12"/>
          </p:nvPr>
        </p:nvSpPr>
        <p:spPr/>
        <p:txBody>
          <a:bodyPr/>
          <a:lstStyle/>
          <a:p>
            <a:fld id="{E3D6981D-DB8F-4AFC-BC79-E9BFD421824D}" type="slidenum">
              <a:rPr lang="fr-FR" smtClean="0"/>
              <a:t>‹N°›</a:t>
            </a:fld>
            <a:endParaRPr lang="fr-FR"/>
          </a:p>
        </p:txBody>
      </p:sp>
    </p:spTree>
    <p:extLst>
      <p:ext uri="{BB962C8B-B14F-4D97-AF65-F5344CB8AC3E}">
        <p14:creationId xmlns:p14="http://schemas.microsoft.com/office/powerpoint/2010/main" val="3618736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D4820E-1DD0-48C1-9EA3-E38DE755D85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3933F4C-81B0-40B0-A8CA-22C917F3E6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532E009-411C-4566-A841-66EE3926511E}"/>
              </a:ext>
            </a:extLst>
          </p:cNvPr>
          <p:cNvSpPr>
            <a:spLocks noGrp="1"/>
          </p:cNvSpPr>
          <p:nvPr>
            <p:ph type="dt" sz="half" idx="10"/>
          </p:nvPr>
        </p:nvSpPr>
        <p:spPr/>
        <p:txBody>
          <a:bodyPr/>
          <a:lstStyle/>
          <a:p>
            <a:fld id="{895BCA6C-0664-4BB7-A10B-65710D6706AD}" type="datetimeFigureOut">
              <a:rPr lang="fr-FR" smtClean="0"/>
              <a:t>28/12/2020</a:t>
            </a:fld>
            <a:endParaRPr lang="fr-FR"/>
          </a:p>
        </p:txBody>
      </p:sp>
      <p:sp>
        <p:nvSpPr>
          <p:cNvPr id="5" name="Espace réservé du pied de page 4">
            <a:extLst>
              <a:ext uri="{FF2B5EF4-FFF2-40B4-BE49-F238E27FC236}">
                <a16:creationId xmlns:a16="http://schemas.microsoft.com/office/drawing/2014/main" id="{206BE5C1-35CB-4CB0-8E01-5625D476C01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C2ACD3C-ACCA-4374-B474-1F6FE6B5EEF8}"/>
              </a:ext>
            </a:extLst>
          </p:cNvPr>
          <p:cNvSpPr>
            <a:spLocks noGrp="1"/>
          </p:cNvSpPr>
          <p:nvPr>
            <p:ph type="sldNum" sz="quarter" idx="12"/>
          </p:nvPr>
        </p:nvSpPr>
        <p:spPr/>
        <p:txBody>
          <a:bodyPr/>
          <a:lstStyle/>
          <a:p>
            <a:fld id="{E3D6981D-DB8F-4AFC-BC79-E9BFD421824D}" type="slidenum">
              <a:rPr lang="fr-FR" smtClean="0"/>
              <a:t>‹N°›</a:t>
            </a:fld>
            <a:endParaRPr lang="fr-FR"/>
          </a:p>
        </p:txBody>
      </p:sp>
    </p:spTree>
    <p:extLst>
      <p:ext uri="{BB962C8B-B14F-4D97-AF65-F5344CB8AC3E}">
        <p14:creationId xmlns:p14="http://schemas.microsoft.com/office/powerpoint/2010/main" val="3394191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44D148-18E1-4192-A05E-2693C7EAC35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B383F23-6444-4741-AB5D-399CAF8C174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CD4970F-D82A-497B-A6FF-CB857B31223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520CF1E-AA14-4083-ABE0-CCDD9892458B}"/>
              </a:ext>
            </a:extLst>
          </p:cNvPr>
          <p:cNvSpPr>
            <a:spLocks noGrp="1"/>
          </p:cNvSpPr>
          <p:nvPr>
            <p:ph type="dt" sz="half" idx="10"/>
          </p:nvPr>
        </p:nvSpPr>
        <p:spPr/>
        <p:txBody>
          <a:bodyPr/>
          <a:lstStyle/>
          <a:p>
            <a:fld id="{895BCA6C-0664-4BB7-A10B-65710D6706AD}" type="datetimeFigureOut">
              <a:rPr lang="fr-FR" smtClean="0"/>
              <a:t>28/12/2020</a:t>
            </a:fld>
            <a:endParaRPr lang="fr-FR"/>
          </a:p>
        </p:txBody>
      </p:sp>
      <p:sp>
        <p:nvSpPr>
          <p:cNvPr id="6" name="Espace réservé du pied de page 5">
            <a:extLst>
              <a:ext uri="{FF2B5EF4-FFF2-40B4-BE49-F238E27FC236}">
                <a16:creationId xmlns:a16="http://schemas.microsoft.com/office/drawing/2014/main" id="{29E316A7-FAA4-48F3-93DF-86BD4D0B7C0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700850C-99B0-4C98-B735-44EB23FE2525}"/>
              </a:ext>
            </a:extLst>
          </p:cNvPr>
          <p:cNvSpPr>
            <a:spLocks noGrp="1"/>
          </p:cNvSpPr>
          <p:nvPr>
            <p:ph type="sldNum" sz="quarter" idx="12"/>
          </p:nvPr>
        </p:nvSpPr>
        <p:spPr/>
        <p:txBody>
          <a:bodyPr/>
          <a:lstStyle/>
          <a:p>
            <a:fld id="{E3D6981D-DB8F-4AFC-BC79-E9BFD421824D}" type="slidenum">
              <a:rPr lang="fr-FR" smtClean="0"/>
              <a:t>‹N°›</a:t>
            </a:fld>
            <a:endParaRPr lang="fr-FR"/>
          </a:p>
        </p:txBody>
      </p:sp>
    </p:spTree>
    <p:extLst>
      <p:ext uri="{BB962C8B-B14F-4D97-AF65-F5344CB8AC3E}">
        <p14:creationId xmlns:p14="http://schemas.microsoft.com/office/powerpoint/2010/main" val="2531087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EFA382-8F71-4108-8B41-E46B013938E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2241E5A-B4F5-4E7B-94B3-6F949A15EE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A3B4A94-6D20-4040-966D-A9F915D98A4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0E53DFF-2B8A-4D3A-8006-3E03C98EFE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504F976-7651-4C3F-B0C1-7A07CFD64BB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3391FD4-2FED-4FBF-8131-72B597659194}"/>
              </a:ext>
            </a:extLst>
          </p:cNvPr>
          <p:cNvSpPr>
            <a:spLocks noGrp="1"/>
          </p:cNvSpPr>
          <p:nvPr>
            <p:ph type="dt" sz="half" idx="10"/>
          </p:nvPr>
        </p:nvSpPr>
        <p:spPr/>
        <p:txBody>
          <a:bodyPr/>
          <a:lstStyle/>
          <a:p>
            <a:fld id="{895BCA6C-0664-4BB7-A10B-65710D6706AD}" type="datetimeFigureOut">
              <a:rPr lang="fr-FR" smtClean="0"/>
              <a:t>28/12/2020</a:t>
            </a:fld>
            <a:endParaRPr lang="fr-FR"/>
          </a:p>
        </p:txBody>
      </p:sp>
      <p:sp>
        <p:nvSpPr>
          <p:cNvPr id="8" name="Espace réservé du pied de page 7">
            <a:extLst>
              <a:ext uri="{FF2B5EF4-FFF2-40B4-BE49-F238E27FC236}">
                <a16:creationId xmlns:a16="http://schemas.microsoft.com/office/drawing/2014/main" id="{F9EA26D8-BC13-4AF3-B0FF-DA7AF33889E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FCA7074-8AFF-4285-8E73-038367936819}"/>
              </a:ext>
            </a:extLst>
          </p:cNvPr>
          <p:cNvSpPr>
            <a:spLocks noGrp="1"/>
          </p:cNvSpPr>
          <p:nvPr>
            <p:ph type="sldNum" sz="quarter" idx="12"/>
          </p:nvPr>
        </p:nvSpPr>
        <p:spPr/>
        <p:txBody>
          <a:bodyPr/>
          <a:lstStyle/>
          <a:p>
            <a:fld id="{E3D6981D-DB8F-4AFC-BC79-E9BFD421824D}" type="slidenum">
              <a:rPr lang="fr-FR" smtClean="0"/>
              <a:t>‹N°›</a:t>
            </a:fld>
            <a:endParaRPr lang="fr-FR"/>
          </a:p>
        </p:txBody>
      </p:sp>
    </p:spTree>
    <p:extLst>
      <p:ext uri="{BB962C8B-B14F-4D97-AF65-F5344CB8AC3E}">
        <p14:creationId xmlns:p14="http://schemas.microsoft.com/office/powerpoint/2010/main" val="1227213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3A2276-6826-4623-B301-D41D9CEABE8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AFEC973-7DA6-491E-A970-0EA4C130738F}"/>
              </a:ext>
            </a:extLst>
          </p:cNvPr>
          <p:cNvSpPr>
            <a:spLocks noGrp="1"/>
          </p:cNvSpPr>
          <p:nvPr>
            <p:ph type="dt" sz="half" idx="10"/>
          </p:nvPr>
        </p:nvSpPr>
        <p:spPr/>
        <p:txBody>
          <a:bodyPr/>
          <a:lstStyle/>
          <a:p>
            <a:fld id="{895BCA6C-0664-4BB7-A10B-65710D6706AD}" type="datetimeFigureOut">
              <a:rPr lang="fr-FR" smtClean="0"/>
              <a:t>28/12/2020</a:t>
            </a:fld>
            <a:endParaRPr lang="fr-FR"/>
          </a:p>
        </p:txBody>
      </p:sp>
      <p:sp>
        <p:nvSpPr>
          <p:cNvPr id="4" name="Espace réservé du pied de page 3">
            <a:extLst>
              <a:ext uri="{FF2B5EF4-FFF2-40B4-BE49-F238E27FC236}">
                <a16:creationId xmlns:a16="http://schemas.microsoft.com/office/drawing/2014/main" id="{173CA7BC-6E15-40B1-BE4B-6B0B09219F8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E2BF89A-0B55-427A-9F11-65F3D10A38C1}"/>
              </a:ext>
            </a:extLst>
          </p:cNvPr>
          <p:cNvSpPr>
            <a:spLocks noGrp="1"/>
          </p:cNvSpPr>
          <p:nvPr>
            <p:ph type="sldNum" sz="quarter" idx="12"/>
          </p:nvPr>
        </p:nvSpPr>
        <p:spPr/>
        <p:txBody>
          <a:bodyPr/>
          <a:lstStyle/>
          <a:p>
            <a:fld id="{E3D6981D-DB8F-4AFC-BC79-E9BFD421824D}" type="slidenum">
              <a:rPr lang="fr-FR" smtClean="0"/>
              <a:t>‹N°›</a:t>
            </a:fld>
            <a:endParaRPr lang="fr-FR"/>
          </a:p>
        </p:txBody>
      </p:sp>
    </p:spTree>
    <p:extLst>
      <p:ext uri="{BB962C8B-B14F-4D97-AF65-F5344CB8AC3E}">
        <p14:creationId xmlns:p14="http://schemas.microsoft.com/office/powerpoint/2010/main" val="1839833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473D158-7BDE-4E9C-9E22-1CBE780F1F58}"/>
              </a:ext>
            </a:extLst>
          </p:cNvPr>
          <p:cNvSpPr>
            <a:spLocks noGrp="1"/>
          </p:cNvSpPr>
          <p:nvPr>
            <p:ph type="dt" sz="half" idx="10"/>
          </p:nvPr>
        </p:nvSpPr>
        <p:spPr/>
        <p:txBody>
          <a:bodyPr/>
          <a:lstStyle/>
          <a:p>
            <a:fld id="{895BCA6C-0664-4BB7-A10B-65710D6706AD}" type="datetimeFigureOut">
              <a:rPr lang="fr-FR" smtClean="0"/>
              <a:t>28/12/2020</a:t>
            </a:fld>
            <a:endParaRPr lang="fr-FR"/>
          </a:p>
        </p:txBody>
      </p:sp>
      <p:sp>
        <p:nvSpPr>
          <p:cNvPr id="3" name="Espace réservé du pied de page 2">
            <a:extLst>
              <a:ext uri="{FF2B5EF4-FFF2-40B4-BE49-F238E27FC236}">
                <a16:creationId xmlns:a16="http://schemas.microsoft.com/office/drawing/2014/main" id="{F9384201-2537-46C4-A514-13A9D035976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E580452-ED6C-4124-A8A3-C2E2984FD0D3}"/>
              </a:ext>
            </a:extLst>
          </p:cNvPr>
          <p:cNvSpPr>
            <a:spLocks noGrp="1"/>
          </p:cNvSpPr>
          <p:nvPr>
            <p:ph type="sldNum" sz="quarter" idx="12"/>
          </p:nvPr>
        </p:nvSpPr>
        <p:spPr/>
        <p:txBody>
          <a:bodyPr/>
          <a:lstStyle/>
          <a:p>
            <a:fld id="{E3D6981D-DB8F-4AFC-BC79-E9BFD421824D}" type="slidenum">
              <a:rPr lang="fr-FR" smtClean="0"/>
              <a:t>‹N°›</a:t>
            </a:fld>
            <a:endParaRPr lang="fr-FR"/>
          </a:p>
        </p:txBody>
      </p:sp>
    </p:spTree>
    <p:extLst>
      <p:ext uri="{BB962C8B-B14F-4D97-AF65-F5344CB8AC3E}">
        <p14:creationId xmlns:p14="http://schemas.microsoft.com/office/powerpoint/2010/main" val="2225228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18BDC9-2A0E-449A-86C1-C3AC4CCD724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2740A82-AA19-46D2-B347-1CFABE1541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1DE8951-0B63-4700-9967-A8ACC725FD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A62830E-E6FD-4541-B0C1-C7D1F7D1CEA3}"/>
              </a:ext>
            </a:extLst>
          </p:cNvPr>
          <p:cNvSpPr>
            <a:spLocks noGrp="1"/>
          </p:cNvSpPr>
          <p:nvPr>
            <p:ph type="dt" sz="half" idx="10"/>
          </p:nvPr>
        </p:nvSpPr>
        <p:spPr/>
        <p:txBody>
          <a:bodyPr/>
          <a:lstStyle/>
          <a:p>
            <a:fld id="{895BCA6C-0664-4BB7-A10B-65710D6706AD}" type="datetimeFigureOut">
              <a:rPr lang="fr-FR" smtClean="0"/>
              <a:t>28/12/2020</a:t>
            </a:fld>
            <a:endParaRPr lang="fr-FR"/>
          </a:p>
        </p:txBody>
      </p:sp>
      <p:sp>
        <p:nvSpPr>
          <p:cNvPr id="6" name="Espace réservé du pied de page 5">
            <a:extLst>
              <a:ext uri="{FF2B5EF4-FFF2-40B4-BE49-F238E27FC236}">
                <a16:creationId xmlns:a16="http://schemas.microsoft.com/office/drawing/2014/main" id="{5571A3A5-EF5B-4CD4-9495-37D78F21617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4019545-C786-4DE8-BF2C-604A80673617}"/>
              </a:ext>
            </a:extLst>
          </p:cNvPr>
          <p:cNvSpPr>
            <a:spLocks noGrp="1"/>
          </p:cNvSpPr>
          <p:nvPr>
            <p:ph type="sldNum" sz="quarter" idx="12"/>
          </p:nvPr>
        </p:nvSpPr>
        <p:spPr/>
        <p:txBody>
          <a:bodyPr/>
          <a:lstStyle/>
          <a:p>
            <a:fld id="{E3D6981D-DB8F-4AFC-BC79-E9BFD421824D}" type="slidenum">
              <a:rPr lang="fr-FR" smtClean="0"/>
              <a:t>‹N°›</a:t>
            </a:fld>
            <a:endParaRPr lang="fr-FR"/>
          </a:p>
        </p:txBody>
      </p:sp>
    </p:spTree>
    <p:extLst>
      <p:ext uri="{BB962C8B-B14F-4D97-AF65-F5344CB8AC3E}">
        <p14:creationId xmlns:p14="http://schemas.microsoft.com/office/powerpoint/2010/main" val="288006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242C45-9B76-4EF7-92EF-6A2D847A2E2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9CDE73C-20B8-40C1-AC74-787E4E4F4F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6644527-D6C7-487A-AACC-C023BE7BA6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39D3762-4B59-4664-9927-92E7B2658F37}"/>
              </a:ext>
            </a:extLst>
          </p:cNvPr>
          <p:cNvSpPr>
            <a:spLocks noGrp="1"/>
          </p:cNvSpPr>
          <p:nvPr>
            <p:ph type="dt" sz="half" idx="10"/>
          </p:nvPr>
        </p:nvSpPr>
        <p:spPr/>
        <p:txBody>
          <a:bodyPr/>
          <a:lstStyle/>
          <a:p>
            <a:fld id="{895BCA6C-0664-4BB7-A10B-65710D6706AD}" type="datetimeFigureOut">
              <a:rPr lang="fr-FR" smtClean="0"/>
              <a:t>28/12/2020</a:t>
            </a:fld>
            <a:endParaRPr lang="fr-FR"/>
          </a:p>
        </p:txBody>
      </p:sp>
      <p:sp>
        <p:nvSpPr>
          <p:cNvPr id="6" name="Espace réservé du pied de page 5">
            <a:extLst>
              <a:ext uri="{FF2B5EF4-FFF2-40B4-BE49-F238E27FC236}">
                <a16:creationId xmlns:a16="http://schemas.microsoft.com/office/drawing/2014/main" id="{F093DF9D-E4A2-4EE7-B1B8-2439BA3C047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CA9C772-ADE0-49AE-BD3F-4EBF9E965D97}"/>
              </a:ext>
            </a:extLst>
          </p:cNvPr>
          <p:cNvSpPr>
            <a:spLocks noGrp="1"/>
          </p:cNvSpPr>
          <p:nvPr>
            <p:ph type="sldNum" sz="quarter" idx="12"/>
          </p:nvPr>
        </p:nvSpPr>
        <p:spPr/>
        <p:txBody>
          <a:bodyPr/>
          <a:lstStyle/>
          <a:p>
            <a:fld id="{E3D6981D-DB8F-4AFC-BC79-E9BFD421824D}" type="slidenum">
              <a:rPr lang="fr-FR" smtClean="0"/>
              <a:t>‹N°›</a:t>
            </a:fld>
            <a:endParaRPr lang="fr-FR"/>
          </a:p>
        </p:txBody>
      </p:sp>
    </p:spTree>
    <p:extLst>
      <p:ext uri="{BB962C8B-B14F-4D97-AF65-F5344CB8AC3E}">
        <p14:creationId xmlns:p14="http://schemas.microsoft.com/office/powerpoint/2010/main" val="1707292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401805-2D4C-4A17-989A-5387F3200B7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5281BD6-6E90-4C4E-A356-270FD13D5E0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667F699-E85B-4E94-87A2-3E2143E797B7}"/>
              </a:ext>
            </a:extLst>
          </p:cNvPr>
          <p:cNvSpPr>
            <a:spLocks noGrp="1"/>
          </p:cNvSpPr>
          <p:nvPr>
            <p:ph type="dt" sz="half" idx="10"/>
          </p:nvPr>
        </p:nvSpPr>
        <p:spPr/>
        <p:txBody>
          <a:bodyPr/>
          <a:lstStyle/>
          <a:p>
            <a:fld id="{895BCA6C-0664-4BB7-A10B-65710D6706AD}" type="datetimeFigureOut">
              <a:rPr lang="fr-FR" smtClean="0"/>
              <a:t>28/12/2020</a:t>
            </a:fld>
            <a:endParaRPr lang="fr-FR"/>
          </a:p>
        </p:txBody>
      </p:sp>
      <p:sp>
        <p:nvSpPr>
          <p:cNvPr id="5" name="Espace réservé du pied de page 4">
            <a:extLst>
              <a:ext uri="{FF2B5EF4-FFF2-40B4-BE49-F238E27FC236}">
                <a16:creationId xmlns:a16="http://schemas.microsoft.com/office/drawing/2014/main" id="{8A325745-8AFE-4DD0-B927-1A6B9B39E18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7CA3A25-67D4-4169-A53E-A67EF55E8CFC}"/>
              </a:ext>
            </a:extLst>
          </p:cNvPr>
          <p:cNvSpPr>
            <a:spLocks noGrp="1"/>
          </p:cNvSpPr>
          <p:nvPr>
            <p:ph type="sldNum" sz="quarter" idx="12"/>
          </p:nvPr>
        </p:nvSpPr>
        <p:spPr/>
        <p:txBody>
          <a:bodyPr/>
          <a:lstStyle/>
          <a:p>
            <a:fld id="{E3D6981D-DB8F-4AFC-BC79-E9BFD421824D}" type="slidenum">
              <a:rPr lang="fr-FR" smtClean="0"/>
              <a:t>‹N°›</a:t>
            </a:fld>
            <a:endParaRPr lang="fr-FR"/>
          </a:p>
        </p:txBody>
      </p:sp>
    </p:spTree>
    <p:extLst>
      <p:ext uri="{BB962C8B-B14F-4D97-AF65-F5344CB8AC3E}">
        <p14:creationId xmlns:p14="http://schemas.microsoft.com/office/powerpoint/2010/main" val="2623052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F544436-E1C5-4ED6-961A-53D2204A7FB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3E838CC-B9DF-4D6A-B681-3F86DF94044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8E0213A-7ADA-4487-A431-FDA9804A7AEC}"/>
              </a:ext>
            </a:extLst>
          </p:cNvPr>
          <p:cNvSpPr>
            <a:spLocks noGrp="1"/>
          </p:cNvSpPr>
          <p:nvPr>
            <p:ph type="dt" sz="half" idx="10"/>
          </p:nvPr>
        </p:nvSpPr>
        <p:spPr/>
        <p:txBody>
          <a:bodyPr/>
          <a:lstStyle/>
          <a:p>
            <a:fld id="{895BCA6C-0664-4BB7-A10B-65710D6706AD}" type="datetimeFigureOut">
              <a:rPr lang="fr-FR" smtClean="0"/>
              <a:t>28/12/2020</a:t>
            </a:fld>
            <a:endParaRPr lang="fr-FR"/>
          </a:p>
        </p:txBody>
      </p:sp>
      <p:sp>
        <p:nvSpPr>
          <p:cNvPr id="5" name="Espace réservé du pied de page 4">
            <a:extLst>
              <a:ext uri="{FF2B5EF4-FFF2-40B4-BE49-F238E27FC236}">
                <a16:creationId xmlns:a16="http://schemas.microsoft.com/office/drawing/2014/main" id="{031FBC87-7CF4-4FDF-AFC5-2035D883E1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02ED0F6-8EE5-463D-8DA5-8E09D5F49579}"/>
              </a:ext>
            </a:extLst>
          </p:cNvPr>
          <p:cNvSpPr>
            <a:spLocks noGrp="1"/>
          </p:cNvSpPr>
          <p:nvPr>
            <p:ph type="sldNum" sz="quarter" idx="12"/>
          </p:nvPr>
        </p:nvSpPr>
        <p:spPr/>
        <p:txBody>
          <a:bodyPr/>
          <a:lstStyle/>
          <a:p>
            <a:fld id="{E3D6981D-DB8F-4AFC-BC79-E9BFD421824D}" type="slidenum">
              <a:rPr lang="fr-FR" smtClean="0"/>
              <a:t>‹N°›</a:t>
            </a:fld>
            <a:endParaRPr lang="fr-FR"/>
          </a:p>
        </p:txBody>
      </p:sp>
    </p:spTree>
    <p:extLst>
      <p:ext uri="{BB962C8B-B14F-4D97-AF65-F5344CB8AC3E}">
        <p14:creationId xmlns:p14="http://schemas.microsoft.com/office/powerpoint/2010/main" val="39057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6A47"/>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78B16F8-92EE-4175-B456-3982338440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B681064-D619-4A97-9421-33A11DE9ED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1B86196-A83D-4BD4-BAF7-05F8F2E2E2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BCA6C-0664-4BB7-A10B-65710D6706AD}" type="datetimeFigureOut">
              <a:rPr lang="fr-FR" smtClean="0"/>
              <a:t>28/12/2020</a:t>
            </a:fld>
            <a:endParaRPr lang="fr-FR"/>
          </a:p>
        </p:txBody>
      </p:sp>
      <p:sp>
        <p:nvSpPr>
          <p:cNvPr id="5" name="Espace réservé du pied de page 4">
            <a:extLst>
              <a:ext uri="{FF2B5EF4-FFF2-40B4-BE49-F238E27FC236}">
                <a16:creationId xmlns:a16="http://schemas.microsoft.com/office/drawing/2014/main" id="{D30F0299-5DD1-44A2-B480-3610D86072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B6A5CA7-C0F2-4B27-B3F3-977F3112AB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D6981D-DB8F-4AFC-BC79-E9BFD421824D}" type="slidenum">
              <a:rPr lang="fr-FR" smtClean="0"/>
              <a:t>‹N°›</a:t>
            </a:fld>
            <a:endParaRPr lang="fr-FR"/>
          </a:p>
        </p:txBody>
      </p:sp>
      <p:grpSp>
        <p:nvGrpSpPr>
          <p:cNvPr id="7" name="Groupe 6">
            <a:extLst>
              <a:ext uri="{FF2B5EF4-FFF2-40B4-BE49-F238E27FC236}">
                <a16:creationId xmlns:a16="http://schemas.microsoft.com/office/drawing/2014/main" id="{0DF16D1B-F6C9-4E90-8CE3-D10F9B076FDC}"/>
              </a:ext>
            </a:extLst>
          </p:cNvPr>
          <p:cNvGrpSpPr/>
          <p:nvPr userDrawn="1"/>
        </p:nvGrpSpPr>
        <p:grpSpPr>
          <a:xfrm>
            <a:off x="26748" y="6527425"/>
            <a:ext cx="12165253" cy="401711"/>
            <a:chOff x="20074" y="6399466"/>
            <a:chExt cx="9130100" cy="401711"/>
          </a:xfrm>
          <a:solidFill>
            <a:srgbClr val="C00000"/>
          </a:solidFill>
        </p:grpSpPr>
        <p:pic>
          <p:nvPicPr>
            <p:cNvPr id="8" name="Image 7">
              <a:extLst>
                <a:ext uri="{FF2B5EF4-FFF2-40B4-BE49-F238E27FC236}">
                  <a16:creationId xmlns:a16="http://schemas.microsoft.com/office/drawing/2014/main" id="{66ABCCAE-56AF-4240-9820-BE2CB297279F}"/>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748463" y="6399466"/>
              <a:ext cx="401711" cy="401711"/>
            </a:xfrm>
            <a:prstGeom prst="rect">
              <a:avLst/>
            </a:prstGeom>
            <a:grpFill/>
          </p:spPr>
        </p:pic>
        <p:sp>
          <p:nvSpPr>
            <p:cNvPr id="9" name="ZoneTexte 8">
              <a:extLst>
                <a:ext uri="{FF2B5EF4-FFF2-40B4-BE49-F238E27FC236}">
                  <a16:creationId xmlns:a16="http://schemas.microsoft.com/office/drawing/2014/main" id="{64D067A2-7C60-4E2F-A99B-06C86C78D082}"/>
                </a:ext>
              </a:extLst>
            </p:cNvPr>
            <p:cNvSpPr txBox="1"/>
            <p:nvPr userDrawn="1"/>
          </p:nvSpPr>
          <p:spPr>
            <a:xfrm>
              <a:off x="20074" y="6415655"/>
              <a:ext cx="8748463" cy="369332"/>
            </a:xfrm>
            <a:prstGeom prst="rect">
              <a:avLst/>
            </a:prstGeom>
            <a:solidFill>
              <a:srgbClr val="FF3300"/>
            </a:solidFill>
          </p:spPr>
          <p:txBody>
            <a:bodyPr wrap="square" rtlCol="0">
              <a:spAutoFit/>
            </a:bodyPr>
            <a:lstStyle/>
            <a:p>
              <a:pPr algn="ctr"/>
              <a:r>
                <a:rPr lang="fr-FR" sz="1800" dirty="0">
                  <a:solidFill>
                    <a:schemeClr val="bg1"/>
                  </a:solidFill>
                </a:rPr>
                <a:t>CETA-ANO Rucher école : Les matériels et outils de l’apiculteur</a:t>
              </a:r>
            </a:p>
          </p:txBody>
        </p:sp>
      </p:grpSp>
    </p:spTree>
    <p:extLst>
      <p:ext uri="{BB962C8B-B14F-4D97-AF65-F5344CB8AC3E}">
        <p14:creationId xmlns:p14="http://schemas.microsoft.com/office/powerpoint/2010/main" val="15309819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4.xml"/><Relationship Id="rId7" Type="http://schemas.openxmlformats.org/officeDocument/2006/relationships/slide" Target="slide14.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slide" Target="slide9.xml"/><Relationship Id="rId4" Type="http://schemas.openxmlformats.org/officeDocument/2006/relationships/image" Target="../media/image3.png"/><Relationship Id="rId9" Type="http://schemas.openxmlformats.org/officeDocument/2006/relationships/slide" Target="slide16.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4.xml"/><Relationship Id="rId7" Type="http://schemas.openxmlformats.org/officeDocument/2006/relationships/slide" Target="slide14.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slide" Target="slide9.xml"/><Relationship Id="rId4" Type="http://schemas.openxmlformats.org/officeDocument/2006/relationships/image" Target="../media/image3.png"/><Relationship Id="rId9" Type="http://schemas.openxmlformats.org/officeDocument/2006/relationships/slide" Target="slide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5" Type="http://schemas.openxmlformats.org/officeDocument/2006/relationships/slide" Target="slide3.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hyperlink" Target="01-menu-general.pptx#-1,5,Pr&#233;sentation PowerPoint" TargetMode="Externa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B1A7F4-BBCA-4B05-B85A-3FC3C8713DF3}"/>
              </a:ext>
            </a:extLst>
          </p:cNvPr>
          <p:cNvSpPr>
            <a:spLocks noGrp="1"/>
          </p:cNvSpPr>
          <p:nvPr>
            <p:ph type="ctrTitle"/>
          </p:nvPr>
        </p:nvSpPr>
        <p:spPr/>
        <p:txBody>
          <a:bodyPr/>
          <a:lstStyle/>
          <a:p>
            <a:r>
              <a:rPr lang="fr-FR" dirty="0"/>
              <a:t>Les matériels et </a:t>
            </a:r>
            <a:br>
              <a:rPr lang="fr-FR" dirty="0"/>
            </a:br>
            <a:r>
              <a:rPr lang="fr-FR" dirty="0"/>
              <a:t>outils de l’apiculteur</a:t>
            </a:r>
          </a:p>
        </p:txBody>
      </p:sp>
      <p:sp>
        <p:nvSpPr>
          <p:cNvPr id="3" name="Sous-titre 2">
            <a:extLst>
              <a:ext uri="{FF2B5EF4-FFF2-40B4-BE49-F238E27FC236}">
                <a16:creationId xmlns:a16="http://schemas.microsoft.com/office/drawing/2014/main" id="{062E032F-0787-43D1-87C9-CFD6250173ED}"/>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4000126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44594E6-A243-4792-AA5C-DC5D7D07295E}"/>
              </a:ext>
            </a:extLst>
          </p:cNvPr>
          <p:cNvSpPr txBox="1"/>
          <p:nvPr/>
        </p:nvSpPr>
        <p:spPr>
          <a:xfrm>
            <a:off x="102636" y="326571"/>
            <a:ext cx="12089363" cy="707886"/>
          </a:xfrm>
          <a:prstGeom prst="rect">
            <a:avLst/>
          </a:prstGeom>
          <a:noFill/>
        </p:spPr>
        <p:txBody>
          <a:bodyPr wrap="square" rtlCol="0">
            <a:spAutoFit/>
          </a:bodyPr>
          <a:lstStyle/>
          <a:p>
            <a:pPr algn="ctr"/>
            <a:r>
              <a:rPr lang="fr-FR" sz="4000" dirty="0"/>
              <a:t>Pour pratiquer l’apiculture il vous faut :</a:t>
            </a:r>
          </a:p>
        </p:txBody>
      </p:sp>
      <p:grpSp>
        <p:nvGrpSpPr>
          <p:cNvPr id="13" name="Groupe 12">
            <a:extLst>
              <a:ext uri="{FF2B5EF4-FFF2-40B4-BE49-F238E27FC236}">
                <a16:creationId xmlns:a16="http://schemas.microsoft.com/office/drawing/2014/main" id="{E205FDC8-E819-4E5B-81C3-EAE4278111A4}"/>
              </a:ext>
            </a:extLst>
          </p:cNvPr>
          <p:cNvGrpSpPr/>
          <p:nvPr/>
        </p:nvGrpSpPr>
        <p:grpSpPr>
          <a:xfrm>
            <a:off x="1224928" y="1876424"/>
            <a:ext cx="1622691" cy="2831643"/>
            <a:chOff x="1224928" y="1876424"/>
            <a:chExt cx="1622691" cy="2831643"/>
          </a:xfrm>
        </p:grpSpPr>
        <p:pic>
          <p:nvPicPr>
            <p:cNvPr id="4" name="Image 3">
              <a:extLst>
                <a:ext uri="{FF2B5EF4-FFF2-40B4-BE49-F238E27FC236}">
                  <a16:creationId xmlns:a16="http://schemas.microsoft.com/office/drawing/2014/main" id="{B4DA8F2D-BB3B-4B4E-A651-2F1815214A62}"/>
                </a:ext>
              </a:extLst>
            </p:cNvPr>
            <p:cNvPicPr>
              <a:picLocks noChangeAspect="1"/>
            </p:cNvPicPr>
            <p:nvPr/>
          </p:nvPicPr>
          <p:blipFill>
            <a:blip r:embed="rId2"/>
            <a:stretch>
              <a:fillRect/>
            </a:stretch>
          </p:blipFill>
          <p:spPr>
            <a:xfrm>
              <a:off x="1224928" y="1876424"/>
              <a:ext cx="1622691" cy="1552575"/>
            </a:xfrm>
            <a:prstGeom prst="rect">
              <a:avLst/>
            </a:prstGeom>
          </p:spPr>
        </p:pic>
        <p:sp>
          <p:nvSpPr>
            <p:cNvPr id="8" name="ZoneTexte 7">
              <a:extLst>
                <a:ext uri="{FF2B5EF4-FFF2-40B4-BE49-F238E27FC236}">
                  <a16:creationId xmlns:a16="http://schemas.microsoft.com/office/drawing/2014/main" id="{5A1BDBE3-16BA-4501-B6A7-2F1676983A09}"/>
                </a:ext>
              </a:extLst>
            </p:cNvPr>
            <p:cNvSpPr txBox="1"/>
            <p:nvPr/>
          </p:nvSpPr>
          <p:spPr>
            <a:xfrm>
              <a:off x="1224928" y="4338735"/>
              <a:ext cx="1622691" cy="369332"/>
            </a:xfrm>
            <a:prstGeom prst="rect">
              <a:avLst/>
            </a:prstGeom>
            <a:solidFill>
              <a:schemeClr val="bg1"/>
            </a:solidFill>
          </p:spPr>
          <p:txBody>
            <a:bodyPr wrap="square" rtlCol="0">
              <a:spAutoFit/>
            </a:bodyPr>
            <a:lstStyle/>
            <a:p>
              <a:pPr algn="ctr"/>
              <a:r>
                <a:rPr lang="fr-FR" dirty="0">
                  <a:hlinkClick r:id="rId3" action="ppaction://hlinksldjump"/>
                </a:rPr>
                <a:t>Des ruches</a:t>
              </a:r>
              <a:endParaRPr lang="fr-FR" dirty="0"/>
            </a:p>
          </p:txBody>
        </p:sp>
      </p:grpSp>
      <p:grpSp>
        <p:nvGrpSpPr>
          <p:cNvPr id="14" name="Groupe 13">
            <a:extLst>
              <a:ext uri="{FF2B5EF4-FFF2-40B4-BE49-F238E27FC236}">
                <a16:creationId xmlns:a16="http://schemas.microsoft.com/office/drawing/2014/main" id="{7A8F6A33-DC85-47D6-8E16-F6C0F0A01D2B}"/>
              </a:ext>
            </a:extLst>
          </p:cNvPr>
          <p:cNvGrpSpPr/>
          <p:nvPr/>
        </p:nvGrpSpPr>
        <p:grpSpPr>
          <a:xfrm>
            <a:off x="3913550" y="1876423"/>
            <a:ext cx="1622691" cy="2831644"/>
            <a:chOff x="3913550" y="1876423"/>
            <a:chExt cx="1622691" cy="2831644"/>
          </a:xfrm>
        </p:grpSpPr>
        <p:pic>
          <p:nvPicPr>
            <p:cNvPr id="3" name="Image 2">
              <a:extLst>
                <a:ext uri="{FF2B5EF4-FFF2-40B4-BE49-F238E27FC236}">
                  <a16:creationId xmlns:a16="http://schemas.microsoft.com/office/drawing/2014/main" id="{83E7A636-A337-42FC-9BD3-BD4D502DAA0E}"/>
                </a:ext>
              </a:extLst>
            </p:cNvPr>
            <p:cNvPicPr>
              <a:picLocks noChangeAspect="1"/>
            </p:cNvPicPr>
            <p:nvPr/>
          </p:nvPicPr>
          <p:blipFill>
            <a:blip r:embed="rId4"/>
            <a:stretch>
              <a:fillRect/>
            </a:stretch>
          </p:blipFill>
          <p:spPr>
            <a:xfrm>
              <a:off x="3913550" y="1876423"/>
              <a:ext cx="1514475" cy="1552575"/>
            </a:xfrm>
            <a:prstGeom prst="rect">
              <a:avLst/>
            </a:prstGeom>
          </p:spPr>
        </p:pic>
        <p:sp>
          <p:nvSpPr>
            <p:cNvPr id="10" name="ZoneTexte 9">
              <a:extLst>
                <a:ext uri="{FF2B5EF4-FFF2-40B4-BE49-F238E27FC236}">
                  <a16:creationId xmlns:a16="http://schemas.microsoft.com/office/drawing/2014/main" id="{8E46A2A6-3DAB-41CA-9311-9521B50DB632}"/>
                </a:ext>
              </a:extLst>
            </p:cNvPr>
            <p:cNvSpPr txBox="1"/>
            <p:nvPr/>
          </p:nvSpPr>
          <p:spPr>
            <a:xfrm>
              <a:off x="3913550" y="4338735"/>
              <a:ext cx="1622691" cy="369332"/>
            </a:xfrm>
            <a:prstGeom prst="rect">
              <a:avLst/>
            </a:prstGeom>
            <a:solidFill>
              <a:schemeClr val="bg1"/>
            </a:solidFill>
          </p:spPr>
          <p:txBody>
            <a:bodyPr wrap="square" rtlCol="0">
              <a:spAutoFit/>
            </a:bodyPr>
            <a:lstStyle/>
            <a:p>
              <a:pPr algn="ctr"/>
              <a:r>
                <a:rPr lang="fr-FR" dirty="0">
                  <a:hlinkClick r:id="rId5" action="ppaction://hlinksldjump"/>
                </a:rPr>
                <a:t>Des outils</a:t>
              </a:r>
              <a:endParaRPr lang="fr-FR" dirty="0"/>
            </a:p>
          </p:txBody>
        </p:sp>
      </p:grpSp>
      <p:grpSp>
        <p:nvGrpSpPr>
          <p:cNvPr id="15" name="Groupe 14">
            <a:extLst>
              <a:ext uri="{FF2B5EF4-FFF2-40B4-BE49-F238E27FC236}">
                <a16:creationId xmlns:a16="http://schemas.microsoft.com/office/drawing/2014/main" id="{1F535F76-F517-470E-8BD6-3D833F33E541}"/>
              </a:ext>
            </a:extLst>
          </p:cNvPr>
          <p:cNvGrpSpPr/>
          <p:nvPr/>
        </p:nvGrpSpPr>
        <p:grpSpPr>
          <a:xfrm>
            <a:off x="6493957" y="1876423"/>
            <a:ext cx="1622691" cy="2831644"/>
            <a:chOff x="6493957" y="1876423"/>
            <a:chExt cx="1622691" cy="2831644"/>
          </a:xfrm>
        </p:grpSpPr>
        <p:pic>
          <p:nvPicPr>
            <p:cNvPr id="7" name="Image 6">
              <a:extLst>
                <a:ext uri="{FF2B5EF4-FFF2-40B4-BE49-F238E27FC236}">
                  <a16:creationId xmlns:a16="http://schemas.microsoft.com/office/drawing/2014/main" id="{DE7C861E-D980-4757-93AE-03E2AE4D3991}"/>
                </a:ext>
              </a:extLst>
            </p:cNvPr>
            <p:cNvPicPr>
              <a:picLocks noChangeAspect="1"/>
            </p:cNvPicPr>
            <p:nvPr/>
          </p:nvPicPr>
          <p:blipFill>
            <a:blip r:embed="rId6"/>
            <a:stretch>
              <a:fillRect/>
            </a:stretch>
          </p:blipFill>
          <p:spPr>
            <a:xfrm>
              <a:off x="6493957" y="1876423"/>
              <a:ext cx="1552574" cy="1552574"/>
            </a:xfrm>
            <a:prstGeom prst="rect">
              <a:avLst/>
            </a:prstGeom>
          </p:spPr>
        </p:pic>
        <p:sp>
          <p:nvSpPr>
            <p:cNvPr id="11" name="ZoneTexte 10">
              <a:extLst>
                <a:ext uri="{FF2B5EF4-FFF2-40B4-BE49-F238E27FC236}">
                  <a16:creationId xmlns:a16="http://schemas.microsoft.com/office/drawing/2014/main" id="{44F40FD6-D382-4775-A3AE-B70698F7D53C}"/>
                </a:ext>
              </a:extLst>
            </p:cNvPr>
            <p:cNvSpPr txBox="1"/>
            <p:nvPr/>
          </p:nvSpPr>
          <p:spPr>
            <a:xfrm>
              <a:off x="6493957" y="4338735"/>
              <a:ext cx="1622691" cy="369332"/>
            </a:xfrm>
            <a:prstGeom prst="rect">
              <a:avLst/>
            </a:prstGeom>
            <a:solidFill>
              <a:schemeClr val="bg1"/>
            </a:solidFill>
          </p:spPr>
          <p:txBody>
            <a:bodyPr wrap="square" rtlCol="0">
              <a:spAutoFit/>
            </a:bodyPr>
            <a:lstStyle/>
            <a:p>
              <a:pPr algn="ctr"/>
              <a:r>
                <a:rPr lang="fr-FR" dirty="0">
                  <a:hlinkClick r:id="rId7" action="ppaction://hlinksldjump"/>
                </a:rPr>
                <a:t>Une tenue</a:t>
              </a:r>
              <a:endParaRPr lang="fr-FR" dirty="0"/>
            </a:p>
          </p:txBody>
        </p:sp>
      </p:grpSp>
      <p:grpSp>
        <p:nvGrpSpPr>
          <p:cNvPr id="16" name="Groupe 15">
            <a:extLst>
              <a:ext uri="{FF2B5EF4-FFF2-40B4-BE49-F238E27FC236}">
                <a16:creationId xmlns:a16="http://schemas.microsoft.com/office/drawing/2014/main" id="{1A666689-AE5B-4DE1-8F71-A516546ABF67}"/>
              </a:ext>
            </a:extLst>
          </p:cNvPr>
          <p:cNvGrpSpPr/>
          <p:nvPr/>
        </p:nvGrpSpPr>
        <p:grpSpPr>
          <a:xfrm>
            <a:off x="9112463" y="1876422"/>
            <a:ext cx="1915677" cy="2831645"/>
            <a:chOff x="9112463" y="1876422"/>
            <a:chExt cx="1915677" cy="2831645"/>
          </a:xfrm>
        </p:grpSpPr>
        <p:pic>
          <p:nvPicPr>
            <p:cNvPr id="5" name="Image 4">
              <a:extLst>
                <a:ext uri="{FF2B5EF4-FFF2-40B4-BE49-F238E27FC236}">
                  <a16:creationId xmlns:a16="http://schemas.microsoft.com/office/drawing/2014/main" id="{51371A52-3BA2-42ED-A46B-175CD7AD9805}"/>
                </a:ext>
              </a:extLst>
            </p:cNvPr>
            <p:cNvPicPr>
              <a:picLocks noChangeAspect="1"/>
            </p:cNvPicPr>
            <p:nvPr/>
          </p:nvPicPr>
          <p:blipFill>
            <a:blip r:embed="rId8"/>
            <a:stretch>
              <a:fillRect/>
            </a:stretch>
          </p:blipFill>
          <p:spPr>
            <a:xfrm>
              <a:off x="9112463" y="1876422"/>
              <a:ext cx="1915677" cy="1552575"/>
            </a:xfrm>
            <a:prstGeom prst="rect">
              <a:avLst/>
            </a:prstGeom>
          </p:spPr>
        </p:pic>
        <p:sp>
          <p:nvSpPr>
            <p:cNvPr id="12" name="ZoneTexte 11">
              <a:extLst>
                <a:ext uri="{FF2B5EF4-FFF2-40B4-BE49-F238E27FC236}">
                  <a16:creationId xmlns:a16="http://schemas.microsoft.com/office/drawing/2014/main" id="{7A698BE8-B742-418B-BB19-A6540A4AA89B}"/>
                </a:ext>
              </a:extLst>
            </p:cNvPr>
            <p:cNvSpPr txBox="1"/>
            <p:nvPr/>
          </p:nvSpPr>
          <p:spPr>
            <a:xfrm>
              <a:off x="9112463" y="4338735"/>
              <a:ext cx="1915677" cy="369332"/>
            </a:xfrm>
            <a:prstGeom prst="rect">
              <a:avLst/>
            </a:prstGeom>
            <a:solidFill>
              <a:schemeClr val="bg1"/>
            </a:solidFill>
          </p:spPr>
          <p:txBody>
            <a:bodyPr wrap="square" rtlCol="0">
              <a:spAutoFit/>
            </a:bodyPr>
            <a:lstStyle/>
            <a:p>
              <a:pPr algn="ctr"/>
              <a:r>
                <a:rPr lang="fr-FR" dirty="0">
                  <a:hlinkClick r:id="rId9" action="ppaction://hlinksldjump"/>
                </a:rPr>
                <a:t>Un extracteur</a:t>
              </a:r>
              <a:endParaRPr lang="fr-FR" dirty="0"/>
            </a:p>
          </p:txBody>
        </p:sp>
      </p:grpSp>
    </p:spTree>
    <p:extLst>
      <p:ext uri="{BB962C8B-B14F-4D97-AF65-F5344CB8AC3E}">
        <p14:creationId xmlns:p14="http://schemas.microsoft.com/office/powerpoint/2010/main" val="371260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44594E6-A243-4792-AA5C-DC5D7D07295E}"/>
              </a:ext>
            </a:extLst>
          </p:cNvPr>
          <p:cNvSpPr txBox="1"/>
          <p:nvPr/>
        </p:nvSpPr>
        <p:spPr>
          <a:xfrm>
            <a:off x="102636" y="326571"/>
            <a:ext cx="12089363" cy="707886"/>
          </a:xfrm>
          <a:prstGeom prst="rect">
            <a:avLst/>
          </a:prstGeom>
          <a:noFill/>
        </p:spPr>
        <p:txBody>
          <a:bodyPr wrap="square" rtlCol="0">
            <a:spAutoFit/>
          </a:bodyPr>
          <a:lstStyle/>
          <a:p>
            <a:pPr algn="ctr"/>
            <a:r>
              <a:rPr lang="fr-FR" sz="4000" dirty="0"/>
              <a:t>Pour pratiquer l’apiculture il vous faut :</a:t>
            </a:r>
          </a:p>
        </p:txBody>
      </p:sp>
      <p:grpSp>
        <p:nvGrpSpPr>
          <p:cNvPr id="13" name="Groupe 12">
            <a:extLst>
              <a:ext uri="{FF2B5EF4-FFF2-40B4-BE49-F238E27FC236}">
                <a16:creationId xmlns:a16="http://schemas.microsoft.com/office/drawing/2014/main" id="{E205FDC8-E819-4E5B-81C3-EAE4278111A4}"/>
              </a:ext>
            </a:extLst>
          </p:cNvPr>
          <p:cNvGrpSpPr/>
          <p:nvPr/>
        </p:nvGrpSpPr>
        <p:grpSpPr>
          <a:xfrm>
            <a:off x="1224928" y="1876424"/>
            <a:ext cx="1622691" cy="2831643"/>
            <a:chOff x="1224928" y="1876424"/>
            <a:chExt cx="1622691" cy="2831643"/>
          </a:xfrm>
        </p:grpSpPr>
        <p:pic>
          <p:nvPicPr>
            <p:cNvPr id="4" name="Image 3">
              <a:extLst>
                <a:ext uri="{FF2B5EF4-FFF2-40B4-BE49-F238E27FC236}">
                  <a16:creationId xmlns:a16="http://schemas.microsoft.com/office/drawing/2014/main" id="{B4DA8F2D-BB3B-4B4E-A651-2F1815214A62}"/>
                </a:ext>
              </a:extLst>
            </p:cNvPr>
            <p:cNvPicPr>
              <a:picLocks noChangeAspect="1"/>
            </p:cNvPicPr>
            <p:nvPr/>
          </p:nvPicPr>
          <p:blipFill>
            <a:blip r:embed="rId2"/>
            <a:stretch>
              <a:fillRect/>
            </a:stretch>
          </p:blipFill>
          <p:spPr>
            <a:xfrm>
              <a:off x="1224928" y="1876424"/>
              <a:ext cx="1622691" cy="1552575"/>
            </a:xfrm>
            <a:prstGeom prst="rect">
              <a:avLst/>
            </a:prstGeom>
          </p:spPr>
        </p:pic>
        <p:sp>
          <p:nvSpPr>
            <p:cNvPr id="8" name="ZoneTexte 7">
              <a:extLst>
                <a:ext uri="{FF2B5EF4-FFF2-40B4-BE49-F238E27FC236}">
                  <a16:creationId xmlns:a16="http://schemas.microsoft.com/office/drawing/2014/main" id="{5A1BDBE3-16BA-4501-B6A7-2F1676983A09}"/>
                </a:ext>
              </a:extLst>
            </p:cNvPr>
            <p:cNvSpPr txBox="1"/>
            <p:nvPr/>
          </p:nvSpPr>
          <p:spPr>
            <a:xfrm>
              <a:off x="1224928" y="4338735"/>
              <a:ext cx="1622691" cy="369332"/>
            </a:xfrm>
            <a:prstGeom prst="rect">
              <a:avLst/>
            </a:prstGeom>
            <a:solidFill>
              <a:schemeClr val="bg1"/>
            </a:solidFill>
          </p:spPr>
          <p:txBody>
            <a:bodyPr wrap="square" rtlCol="0">
              <a:spAutoFit/>
            </a:bodyPr>
            <a:lstStyle/>
            <a:p>
              <a:pPr algn="ctr"/>
              <a:r>
                <a:rPr lang="fr-FR" dirty="0">
                  <a:hlinkClick r:id="rId3" action="ppaction://hlinksldjump"/>
                </a:rPr>
                <a:t>Des ruches</a:t>
              </a:r>
              <a:endParaRPr lang="fr-FR" dirty="0"/>
            </a:p>
          </p:txBody>
        </p:sp>
      </p:grpSp>
      <p:grpSp>
        <p:nvGrpSpPr>
          <p:cNvPr id="14" name="Groupe 13">
            <a:extLst>
              <a:ext uri="{FF2B5EF4-FFF2-40B4-BE49-F238E27FC236}">
                <a16:creationId xmlns:a16="http://schemas.microsoft.com/office/drawing/2014/main" id="{7A8F6A33-DC85-47D6-8E16-F6C0F0A01D2B}"/>
              </a:ext>
            </a:extLst>
          </p:cNvPr>
          <p:cNvGrpSpPr/>
          <p:nvPr/>
        </p:nvGrpSpPr>
        <p:grpSpPr>
          <a:xfrm>
            <a:off x="3913550" y="1876423"/>
            <a:ext cx="1622691" cy="2831644"/>
            <a:chOff x="3913550" y="1876423"/>
            <a:chExt cx="1622691" cy="2831644"/>
          </a:xfrm>
        </p:grpSpPr>
        <p:pic>
          <p:nvPicPr>
            <p:cNvPr id="3" name="Image 2">
              <a:extLst>
                <a:ext uri="{FF2B5EF4-FFF2-40B4-BE49-F238E27FC236}">
                  <a16:creationId xmlns:a16="http://schemas.microsoft.com/office/drawing/2014/main" id="{83E7A636-A337-42FC-9BD3-BD4D502DAA0E}"/>
                </a:ext>
              </a:extLst>
            </p:cNvPr>
            <p:cNvPicPr>
              <a:picLocks noChangeAspect="1"/>
            </p:cNvPicPr>
            <p:nvPr/>
          </p:nvPicPr>
          <p:blipFill>
            <a:blip r:embed="rId4"/>
            <a:stretch>
              <a:fillRect/>
            </a:stretch>
          </p:blipFill>
          <p:spPr>
            <a:xfrm>
              <a:off x="3913550" y="1876423"/>
              <a:ext cx="1514475" cy="1552575"/>
            </a:xfrm>
            <a:prstGeom prst="rect">
              <a:avLst/>
            </a:prstGeom>
          </p:spPr>
        </p:pic>
        <p:sp>
          <p:nvSpPr>
            <p:cNvPr id="10" name="ZoneTexte 9">
              <a:extLst>
                <a:ext uri="{FF2B5EF4-FFF2-40B4-BE49-F238E27FC236}">
                  <a16:creationId xmlns:a16="http://schemas.microsoft.com/office/drawing/2014/main" id="{8E46A2A6-3DAB-41CA-9311-9521B50DB632}"/>
                </a:ext>
              </a:extLst>
            </p:cNvPr>
            <p:cNvSpPr txBox="1"/>
            <p:nvPr/>
          </p:nvSpPr>
          <p:spPr>
            <a:xfrm>
              <a:off x="3913550" y="4338735"/>
              <a:ext cx="1622691" cy="369332"/>
            </a:xfrm>
            <a:prstGeom prst="rect">
              <a:avLst/>
            </a:prstGeom>
            <a:solidFill>
              <a:schemeClr val="bg1"/>
            </a:solidFill>
          </p:spPr>
          <p:txBody>
            <a:bodyPr wrap="square" rtlCol="0">
              <a:spAutoFit/>
            </a:bodyPr>
            <a:lstStyle/>
            <a:p>
              <a:pPr algn="ctr"/>
              <a:r>
                <a:rPr lang="fr-FR" dirty="0">
                  <a:hlinkClick r:id="rId5" action="ppaction://hlinksldjump"/>
                </a:rPr>
                <a:t>Des outils</a:t>
              </a:r>
              <a:endParaRPr lang="fr-FR" dirty="0"/>
            </a:p>
          </p:txBody>
        </p:sp>
      </p:grpSp>
      <p:grpSp>
        <p:nvGrpSpPr>
          <p:cNvPr id="15" name="Groupe 14">
            <a:extLst>
              <a:ext uri="{FF2B5EF4-FFF2-40B4-BE49-F238E27FC236}">
                <a16:creationId xmlns:a16="http://schemas.microsoft.com/office/drawing/2014/main" id="{1F535F76-F517-470E-8BD6-3D833F33E541}"/>
              </a:ext>
            </a:extLst>
          </p:cNvPr>
          <p:cNvGrpSpPr/>
          <p:nvPr/>
        </p:nvGrpSpPr>
        <p:grpSpPr>
          <a:xfrm>
            <a:off x="6493957" y="1876423"/>
            <a:ext cx="1622691" cy="2831644"/>
            <a:chOff x="6493957" y="1876423"/>
            <a:chExt cx="1622691" cy="2831644"/>
          </a:xfrm>
        </p:grpSpPr>
        <p:pic>
          <p:nvPicPr>
            <p:cNvPr id="7" name="Image 6">
              <a:extLst>
                <a:ext uri="{FF2B5EF4-FFF2-40B4-BE49-F238E27FC236}">
                  <a16:creationId xmlns:a16="http://schemas.microsoft.com/office/drawing/2014/main" id="{DE7C861E-D980-4757-93AE-03E2AE4D3991}"/>
                </a:ext>
              </a:extLst>
            </p:cNvPr>
            <p:cNvPicPr>
              <a:picLocks noChangeAspect="1"/>
            </p:cNvPicPr>
            <p:nvPr/>
          </p:nvPicPr>
          <p:blipFill>
            <a:blip r:embed="rId6"/>
            <a:stretch>
              <a:fillRect/>
            </a:stretch>
          </p:blipFill>
          <p:spPr>
            <a:xfrm>
              <a:off x="6493957" y="1876423"/>
              <a:ext cx="1552574" cy="1552574"/>
            </a:xfrm>
            <a:prstGeom prst="rect">
              <a:avLst/>
            </a:prstGeom>
          </p:spPr>
        </p:pic>
        <p:sp>
          <p:nvSpPr>
            <p:cNvPr id="11" name="ZoneTexte 10">
              <a:extLst>
                <a:ext uri="{FF2B5EF4-FFF2-40B4-BE49-F238E27FC236}">
                  <a16:creationId xmlns:a16="http://schemas.microsoft.com/office/drawing/2014/main" id="{44F40FD6-D382-4775-A3AE-B70698F7D53C}"/>
                </a:ext>
              </a:extLst>
            </p:cNvPr>
            <p:cNvSpPr txBox="1"/>
            <p:nvPr/>
          </p:nvSpPr>
          <p:spPr>
            <a:xfrm>
              <a:off x="6493957" y="4338735"/>
              <a:ext cx="1622691" cy="369332"/>
            </a:xfrm>
            <a:prstGeom prst="rect">
              <a:avLst/>
            </a:prstGeom>
            <a:solidFill>
              <a:schemeClr val="bg1"/>
            </a:solidFill>
          </p:spPr>
          <p:txBody>
            <a:bodyPr wrap="square" rtlCol="0">
              <a:spAutoFit/>
            </a:bodyPr>
            <a:lstStyle/>
            <a:p>
              <a:pPr algn="ctr"/>
              <a:r>
                <a:rPr lang="fr-FR" dirty="0">
                  <a:hlinkClick r:id="rId7" action="ppaction://hlinksldjump"/>
                </a:rPr>
                <a:t>Une tenue</a:t>
              </a:r>
              <a:endParaRPr lang="fr-FR" dirty="0"/>
            </a:p>
          </p:txBody>
        </p:sp>
      </p:grpSp>
      <p:grpSp>
        <p:nvGrpSpPr>
          <p:cNvPr id="16" name="Groupe 15">
            <a:extLst>
              <a:ext uri="{FF2B5EF4-FFF2-40B4-BE49-F238E27FC236}">
                <a16:creationId xmlns:a16="http://schemas.microsoft.com/office/drawing/2014/main" id="{1A666689-AE5B-4DE1-8F71-A516546ABF67}"/>
              </a:ext>
            </a:extLst>
          </p:cNvPr>
          <p:cNvGrpSpPr/>
          <p:nvPr/>
        </p:nvGrpSpPr>
        <p:grpSpPr>
          <a:xfrm>
            <a:off x="9112463" y="1876422"/>
            <a:ext cx="1915677" cy="2831645"/>
            <a:chOff x="9112463" y="1876422"/>
            <a:chExt cx="1915677" cy="2831645"/>
          </a:xfrm>
        </p:grpSpPr>
        <p:pic>
          <p:nvPicPr>
            <p:cNvPr id="5" name="Image 4">
              <a:extLst>
                <a:ext uri="{FF2B5EF4-FFF2-40B4-BE49-F238E27FC236}">
                  <a16:creationId xmlns:a16="http://schemas.microsoft.com/office/drawing/2014/main" id="{51371A52-3BA2-42ED-A46B-175CD7AD9805}"/>
                </a:ext>
              </a:extLst>
            </p:cNvPr>
            <p:cNvPicPr>
              <a:picLocks noChangeAspect="1"/>
            </p:cNvPicPr>
            <p:nvPr/>
          </p:nvPicPr>
          <p:blipFill>
            <a:blip r:embed="rId8"/>
            <a:stretch>
              <a:fillRect/>
            </a:stretch>
          </p:blipFill>
          <p:spPr>
            <a:xfrm>
              <a:off x="9112463" y="1876422"/>
              <a:ext cx="1915677" cy="1552575"/>
            </a:xfrm>
            <a:prstGeom prst="rect">
              <a:avLst/>
            </a:prstGeom>
          </p:spPr>
        </p:pic>
        <p:sp>
          <p:nvSpPr>
            <p:cNvPr id="12" name="ZoneTexte 11">
              <a:extLst>
                <a:ext uri="{FF2B5EF4-FFF2-40B4-BE49-F238E27FC236}">
                  <a16:creationId xmlns:a16="http://schemas.microsoft.com/office/drawing/2014/main" id="{7A698BE8-B742-418B-BB19-A6540A4AA89B}"/>
                </a:ext>
              </a:extLst>
            </p:cNvPr>
            <p:cNvSpPr txBox="1"/>
            <p:nvPr/>
          </p:nvSpPr>
          <p:spPr>
            <a:xfrm>
              <a:off x="9112463" y="4338735"/>
              <a:ext cx="1915677" cy="369332"/>
            </a:xfrm>
            <a:prstGeom prst="rect">
              <a:avLst/>
            </a:prstGeom>
            <a:solidFill>
              <a:schemeClr val="bg1"/>
            </a:solidFill>
          </p:spPr>
          <p:txBody>
            <a:bodyPr wrap="square" rtlCol="0">
              <a:spAutoFit/>
            </a:bodyPr>
            <a:lstStyle/>
            <a:p>
              <a:pPr algn="ctr"/>
              <a:r>
                <a:rPr lang="fr-FR" dirty="0">
                  <a:hlinkClick r:id="rId9" action="ppaction://hlinksldjump"/>
                </a:rPr>
                <a:t>Un extracteur</a:t>
              </a:r>
              <a:endParaRPr lang="fr-FR" dirty="0"/>
            </a:p>
          </p:txBody>
        </p:sp>
      </p:grpSp>
    </p:spTree>
    <p:extLst>
      <p:ext uri="{BB962C8B-B14F-4D97-AF65-F5344CB8AC3E}">
        <p14:creationId xmlns:p14="http://schemas.microsoft.com/office/powerpoint/2010/main" val="1325756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793451-7E10-4DC6-8DFE-740C115DD3F6}"/>
              </a:ext>
            </a:extLst>
          </p:cNvPr>
          <p:cNvSpPr>
            <a:spLocks noGrp="1"/>
          </p:cNvSpPr>
          <p:nvPr>
            <p:ph type="title"/>
          </p:nvPr>
        </p:nvSpPr>
        <p:spPr/>
        <p:txBody>
          <a:bodyPr/>
          <a:lstStyle/>
          <a:p>
            <a:r>
              <a:rPr lang="fr-FR" dirty="0"/>
              <a:t>Les ruches</a:t>
            </a:r>
          </a:p>
        </p:txBody>
      </p:sp>
      <p:sp>
        <p:nvSpPr>
          <p:cNvPr id="3" name="Espace réservé du contenu 2">
            <a:extLst>
              <a:ext uri="{FF2B5EF4-FFF2-40B4-BE49-F238E27FC236}">
                <a16:creationId xmlns:a16="http://schemas.microsoft.com/office/drawing/2014/main" id="{83E2D371-FC7F-409C-9E25-23C8978BD5B2}"/>
              </a:ext>
            </a:extLst>
          </p:cNvPr>
          <p:cNvSpPr>
            <a:spLocks noGrp="1"/>
          </p:cNvSpPr>
          <p:nvPr>
            <p:ph idx="1"/>
          </p:nvPr>
        </p:nvSpPr>
        <p:spPr/>
        <p:txBody>
          <a:bodyPr/>
          <a:lstStyle/>
          <a:p>
            <a:pPr marL="0" indent="0">
              <a:buNone/>
            </a:pPr>
            <a:r>
              <a:rPr lang="fr-FR" dirty="0"/>
              <a:t>A bâtisses naturelles ou constructions fixes : apiculture fixiste</a:t>
            </a:r>
          </a:p>
          <a:p>
            <a:pPr marL="0" indent="0">
              <a:buNone/>
            </a:pPr>
            <a:r>
              <a:rPr lang="fr-FR" dirty="0"/>
              <a:t> </a:t>
            </a:r>
          </a:p>
          <a:p>
            <a:pPr marL="0" indent="0">
              <a:buNone/>
            </a:pPr>
            <a:r>
              <a:rPr lang="fr-FR" dirty="0"/>
              <a:t>A cadres : apiculture mobiliste</a:t>
            </a:r>
          </a:p>
          <a:p>
            <a:r>
              <a:rPr lang="fr-FR" dirty="0"/>
              <a:t>Avec des ruches divisibles</a:t>
            </a:r>
          </a:p>
          <a:p>
            <a:r>
              <a:rPr lang="fr-FR" dirty="0"/>
              <a:t>Avec des ruches à hausses</a:t>
            </a:r>
          </a:p>
        </p:txBody>
      </p:sp>
    </p:spTree>
    <p:extLst>
      <p:ext uri="{BB962C8B-B14F-4D97-AF65-F5344CB8AC3E}">
        <p14:creationId xmlns:p14="http://schemas.microsoft.com/office/powerpoint/2010/main" val="160455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B2155E-5374-4284-BFFF-9C841C7AC39D}"/>
              </a:ext>
            </a:extLst>
          </p:cNvPr>
          <p:cNvSpPr>
            <a:spLocks noGrp="1"/>
          </p:cNvSpPr>
          <p:nvPr>
            <p:ph type="title"/>
          </p:nvPr>
        </p:nvSpPr>
        <p:spPr/>
        <p:txBody>
          <a:bodyPr/>
          <a:lstStyle/>
          <a:p>
            <a:r>
              <a:rPr lang="fr-FR" dirty="0"/>
              <a:t>Ruches à bâtisses naturelles</a:t>
            </a:r>
          </a:p>
        </p:txBody>
      </p:sp>
      <p:grpSp>
        <p:nvGrpSpPr>
          <p:cNvPr id="13" name="Groupe 12">
            <a:extLst>
              <a:ext uri="{FF2B5EF4-FFF2-40B4-BE49-F238E27FC236}">
                <a16:creationId xmlns:a16="http://schemas.microsoft.com/office/drawing/2014/main" id="{B34B4267-B011-44C6-93A9-1534313726E7}"/>
              </a:ext>
            </a:extLst>
          </p:cNvPr>
          <p:cNvGrpSpPr/>
          <p:nvPr/>
        </p:nvGrpSpPr>
        <p:grpSpPr>
          <a:xfrm>
            <a:off x="168276" y="1336675"/>
            <a:ext cx="2619375" cy="4074557"/>
            <a:chOff x="168276" y="1336675"/>
            <a:chExt cx="2619375" cy="4074557"/>
          </a:xfrm>
        </p:grpSpPr>
        <p:pic>
          <p:nvPicPr>
            <p:cNvPr id="7" name="Image 6">
              <a:extLst>
                <a:ext uri="{FF2B5EF4-FFF2-40B4-BE49-F238E27FC236}">
                  <a16:creationId xmlns:a16="http://schemas.microsoft.com/office/drawing/2014/main" id="{078656F5-838C-4531-984C-9FC7ABC02B6A}"/>
                </a:ext>
              </a:extLst>
            </p:cNvPr>
            <p:cNvPicPr>
              <a:picLocks noChangeAspect="1"/>
            </p:cNvPicPr>
            <p:nvPr/>
          </p:nvPicPr>
          <p:blipFill>
            <a:blip r:embed="rId3"/>
            <a:stretch>
              <a:fillRect/>
            </a:stretch>
          </p:blipFill>
          <p:spPr>
            <a:xfrm>
              <a:off x="168276" y="1336675"/>
              <a:ext cx="2619375" cy="3143250"/>
            </a:xfrm>
            <a:prstGeom prst="rect">
              <a:avLst/>
            </a:prstGeom>
          </p:spPr>
        </p:pic>
        <p:sp>
          <p:nvSpPr>
            <p:cNvPr id="9" name="ZoneTexte 8">
              <a:extLst>
                <a:ext uri="{FF2B5EF4-FFF2-40B4-BE49-F238E27FC236}">
                  <a16:creationId xmlns:a16="http://schemas.microsoft.com/office/drawing/2014/main" id="{C09DE99F-1BCA-4DAC-8CA6-9E062BBFFFB2}"/>
                </a:ext>
              </a:extLst>
            </p:cNvPr>
            <p:cNvSpPr txBox="1"/>
            <p:nvPr/>
          </p:nvSpPr>
          <p:spPr>
            <a:xfrm>
              <a:off x="168276" y="5041900"/>
              <a:ext cx="2619375" cy="369332"/>
            </a:xfrm>
            <a:prstGeom prst="rect">
              <a:avLst/>
            </a:prstGeom>
            <a:solidFill>
              <a:schemeClr val="bg1"/>
            </a:solidFill>
          </p:spPr>
          <p:txBody>
            <a:bodyPr wrap="square" rtlCol="0">
              <a:spAutoFit/>
            </a:bodyPr>
            <a:lstStyle/>
            <a:p>
              <a:pPr algn="ctr"/>
              <a:r>
                <a:rPr lang="fr-FR" dirty="0"/>
                <a:t>Ruche en paille de seigle</a:t>
              </a:r>
            </a:p>
          </p:txBody>
        </p:sp>
      </p:grpSp>
      <p:grpSp>
        <p:nvGrpSpPr>
          <p:cNvPr id="14" name="Groupe 13">
            <a:extLst>
              <a:ext uri="{FF2B5EF4-FFF2-40B4-BE49-F238E27FC236}">
                <a16:creationId xmlns:a16="http://schemas.microsoft.com/office/drawing/2014/main" id="{7952A43E-F7F9-4AF7-90C3-3A9DEED54E0C}"/>
              </a:ext>
            </a:extLst>
          </p:cNvPr>
          <p:cNvGrpSpPr/>
          <p:nvPr/>
        </p:nvGrpSpPr>
        <p:grpSpPr>
          <a:xfrm>
            <a:off x="3055937" y="1374775"/>
            <a:ext cx="3162300" cy="4036457"/>
            <a:chOff x="3055937" y="1374775"/>
            <a:chExt cx="3162300" cy="4036457"/>
          </a:xfrm>
        </p:grpSpPr>
        <p:pic>
          <p:nvPicPr>
            <p:cNvPr id="8" name="Image 7">
              <a:extLst>
                <a:ext uri="{FF2B5EF4-FFF2-40B4-BE49-F238E27FC236}">
                  <a16:creationId xmlns:a16="http://schemas.microsoft.com/office/drawing/2014/main" id="{C0A116CE-7B96-4447-840F-066234B85946}"/>
                </a:ext>
              </a:extLst>
            </p:cNvPr>
            <p:cNvPicPr>
              <a:picLocks noChangeAspect="1"/>
            </p:cNvPicPr>
            <p:nvPr/>
          </p:nvPicPr>
          <p:blipFill>
            <a:blip r:embed="rId4"/>
            <a:stretch>
              <a:fillRect/>
            </a:stretch>
          </p:blipFill>
          <p:spPr>
            <a:xfrm>
              <a:off x="3055937" y="1374775"/>
              <a:ext cx="3162300" cy="3143250"/>
            </a:xfrm>
            <a:prstGeom prst="rect">
              <a:avLst/>
            </a:prstGeom>
          </p:spPr>
        </p:pic>
        <p:sp>
          <p:nvSpPr>
            <p:cNvPr id="10" name="ZoneTexte 9">
              <a:extLst>
                <a:ext uri="{FF2B5EF4-FFF2-40B4-BE49-F238E27FC236}">
                  <a16:creationId xmlns:a16="http://schemas.microsoft.com/office/drawing/2014/main" id="{0E4C2980-FBA9-4337-B277-37540953515F}"/>
                </a:ext>
              </a:extLst>
            </p:cNvPr>
            <p:cNvSpPr txBox="1"/>
            <p:nvPr/>
          </p:nvSpPr>
          <p:spPr>
            <a:xfrm>
              <a:off x="3055937" y="5041900"/>
              <a:ext cx="3162300" cy="369332"/>
            </a:xfrm>
            <a:prstGeom prst="rect">
              <a:avLst/>
            </a:prstGeom>
            <a:solidFill>
              <a:schemeClr val="bg1"/>
            </a:solidFill>
          </p:spPr>
          <p:txBody>
            <a:bodyPr wrap="square" rtlCol="0">
              <a:spAutoFit/>
            </a:bodyPr>
            <a:lstStyle/>
            <a:p>
              <a:pPr algn="ctr"/>
              <a:r>
                <a:rPr lang="fr-FR" dirty="0"/>
                <a:t>Ruche tronc ou burnout</a:t>
              </a:r>
            </a:p>
          </p:txBody>
        </p:sp>
      </p:grpSp>
      <p:grpSp>
        <p:nvGrpSpPr>
          <p:cNvPr id="15" name="Groupe 14">
            <a:extLst>
              <a:ext uri="{FF2B5EF4-FFF2-40B4-BE49-F238E27FC236}">
                <a16:creationId xmlns:a16="http://schemas.microsoft.com/office/drawing/2014/main" id="{64F0CDF6-A000-4D9A-A9BB-4762DEC62A51}"/>
              </a:ext>
            </a:extLst>
          </p:cNvPr>
          <p:cNvGrpSpPr/>
          <p:nvPr/>
        </p:nvGrpSpPr>
        <p:grpSpPr>
          <a:xfrm>
            <a:off x="6486524" y="1374775"/>
            <a:ext cx="2447925" cy="4036457"/>
            <a:chOff x="6486524" y="1374775"/>
            <a:chExt cx="2447925" cy="4036457"/>
          </a:xfrm>
        </p:grpSpPr>
        <p:pic>
          <p:nvPicPr>
            <p:cNvPr id="6" name="Image 5">
              <a:extLst>
                <a:ext uri="{FF2B5EF4-FFF2-40B4-BE49-F238E27FC236}">
                  <a16:creationId xmlns:a16="http://schemas.microsoft.com/office/drawing/2014/main" id="{85169F6C-F142-4253-926F-93DDB0EE9794}"/>
                </a:ext>
              </a:extLst>
            </p:cNvPr>
            <p:cNvPicPr>
              <a:picLocks noChangeAspect="1"/>
            </p:cNvPicPr>
            <p:nvPr/>
          </p:nvPicPr>
          <p:blipFill>
            <a:blip r:embed="rId5"/>
            <a:stretch>
              <a:fillRect/>
            </a:stretch>
          </p:blipFill>
          <p:spPr>
            <a:xfrm>
              <a:off x="6486524" y="1374775"/>
              <a:ext cx="2447925" cy="3143250"/>
            </a:xfrm>
            <a:prstGeom prst="rect">
              <a:avLst/>
            </a:prstGeom>
          </p:spPr>
        </p:pic>
        <p:sp>
          <p:nvSpPr>
            <p:cNvPr id="11" name="ZoneTexte 10">
              <a:extLst>
                <a:ext uri="{FF2B5EF4-FFF2-40B4-BE49-F238E27FC236}">
                  <a16:creationId xmlns:a16="http://schemas.microsoft.com/office/drawing/2014/main" id="{9D14C2CF-175D-4C99-9242-91F66AEB1B17}"/>
                </a:ext>
              </a:extLst>
            </p:cNvPr>
            <p:cNvSpPr txBox="1"/>
            <p:nvPr/>
          </p:nvSpPr>
          <p:spPr>
            <a:xfrm>
              <a:off x="6486524" y="5041900"/>
              <a:ext cx="2447925" cy="369332"/>
            </a:xfrm>
            <a:prstGeom prst="rect">
              <a:avLst/>
            </a:prstGeom>
            <a:solidFill>
              <a:schemeClr val="bg1"/>
            </a:solidFill>
          </p:spPr>
          <p:txBody>
            <a:bodyPr wrap="square" rtlCol="0">
              <a:spAutoFit/>
            </a:bodyPr>
            <a:lstStyle/>
            <a:p>
              <a:pPr algn="ctr"/>
              <a:r>
                <a:rPr lang="fr-FR" dirty="0"/>
                <a:t>Ruche Warré</a:t>
              </a:r>
            </a:p>
          </p:txBody>
        </p:sp>
      </p:grpSp>
      <p:grpSp>
        <p:nvGrpSpPr>
          <p:cNvPr id="16" name="Groupe 15">
            <a:extLst>
              <a:ext uri="{FF2B5EF4-FFF2-40B4-BE49-F238E27FC236}">
                <a16:creationId xmlns:a16="http://schemas.microsoft.com/office/drawing/2014/main" id="{D86DBEBF-FB21-4B7C-AE3E-9F70ADA01121}"/>
              </a:ext>
            </a:extLst>
          </p:cNvPr>
          <p:cNvGrpSpPr/>
          <p:nvPr/>
        </p:nvGrpSpPr>
        <p:grpSpPr>
          <a:xfrm>
            <a:off x="9202736" y="1387475"/>
            <a:ext cx="2828925" cy="4023757"/>
            <a:chOff x="9202736" y="1387475"/>
            <a:chExt cx="2828925" cy="4023757"/>
          </a:xfrm>
        </p:grpSpPr>
        <p:pic>
          <p:nvPicPr>
            <p:cNvPr id="5" name="Image 4">
              <a:extLst>
                <a:ext uri="{FF2B5EF4-FFF2-40B4-BE49-F238E27FC236}">
                  <a16:creationId xmlns:a16="http://schemas.microsoft.com/office/drawing/2014/main" id="{9FEBD8AD-EF83-40EF-B805-4224F874916C}"/>
                </a:ext>
              </a:extLst>
            </p:cNvPr>
            <p:cNvPicPr>
              <a:picLocks noChangeAspect="1"/>
            </p:cNvPicPr>
            <p:nvPr/>
          </p:nvPicPr>
          <p:blipFill>
            <a:blip r:embed="rId6"/>
            <a:stretch>
              <a:fillRect/>
            </a:stretch>
          </p:blipFill>
          <p:spPr>
            <a:xfrm>
              <a:off x="9202736" y="1387475"/>
              <a:ext cx="2828925" cy="3143250"/>
            </a:xfrm>
            <a:prstGeom prst="rect">
              <a:avLst/>
            </a:prstGeom>
          </p:spPr>
        </p:pic>
        <p:sp>
          <p:nvSpPr>
            <p:cNvPr id="12" name="ZoneTexte 11">
              <a:extLst>
                <a:ext uri="{FF2B5EF4-FFF2-40B4-BE49-F238E27FC236}">
                  <a16:creationId xmlns:a16="http://schemas.microsoft.com/office/drawing/2014/main" id="{5B876DA5-07EC-4C22-9815-687CE55D6D13}"/>
                </a:ext>
              </a:extLst>
            </p:cNvPr>
            <p:cNvSpPr txBox="1"/>
            <p:nvPr/>
          </p:nvSpPr>
          <p:spPr>
            <a:xfrm>
              <a:off x="9412286" y="5041900"/>
              <a:ext cx="2619375" cy="369332"/>
            </a:xfrm>
            <a:prstGeom prst="rect">
              <a:avLst/>
            </a:prstGeom>
            <a:solidFill>
              <a:schemeClr val="bg1"/>
            </a:solidFill>
          </p:spPr>
          <p:txBody>
            <a:bodyPr wrap="square" rtlCol="0">
              <a:spAutoFit/>
            </a:bodyPr>
            <a:lstStyle/>
            <a:p>
              <a:pPr algn="ctr"/>
              <a:r>
                <a:rPr lang="fr-FR" dirty="0"/>
                <a:t>Ruche </a:t>
              </a:r>
              <a:r>
                <a:rPr lang="fr-FR" dirty="0" err="1"/>
                <a:t>Kenyanne</a:t>
              </a:r>
              <a:endParaRPr lang="fr-FR" dirty="0"/>
            </a:p>
          </p:txBody>
        </p:sp>
      </p:grpSp>
    </p:spTree>
    <p:extLst>
      <p:ext uri="{BB962C8B-B14F-4D97-AF65-F5344CB8AC3E}">
        <p14:creationId xmlns:p14="http://schemas.microsoft.com/office/powerpoint/2010/main" val="98321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602F7C-E962-461F-A414-B9C915160A99}"/>
              </a:ext>
            </a:extLst>
          </p:cNvPr>
          <p:cNvSpPr>
            <a:spLocks noGrp="1"/>
          </p:cNvSpPr>
          <p:nvPr>
            <p:ph type="title"/>
          </p:nvPr>
        </p:nvSpPr>
        <p:spPr/>
        <p:txBody>
          <a:bodyPr/>
          <a:lstStyle/>
          <a:p>
            <a:r>
              <a:rPr lang="fr-FR" dirty="0"/>
              <a:t>Ruches à cadres et à hausses</a:t>
            </a:r>
          </a:p>
        </p:txBody>
      </p:sp>
      <p:pic>
        <p:nvPicPr>
          <p:cNvPr id="3" name="Image 2">
            <a:extLst>
              <a:ext uri="{FF2B5EF4-FFF2-40B4-BE49-F238E27FC236}">
                <a16:creationId xmlns:a16="http://schemas.microsoft.com/office/drawing/2014/main" id="{974028BB-D3AC-45FE-96DC-7670ECBD4D68}"/>
              </a:ext>
            </a:extLst>
          </p:cNvPr>
          <p:cNvPicPr>
            <a:picLocks noChangeAspect="1"/>
          </p:cNvPicPr>
          <p:nvPr/>
        </p:nvPicPr>
        <p:blipFill>
          <a:blip r:embed="rId3"/>
          <a:stretch>
            <a:fillRect/>
          </a:stretch>
        </p:blipFill>
        <p:spPr>
          <a:xfrm>
            <a:off x="698500" y="1530350"/>
            <a:ext cx="2743200" cy="2857500"/>
          </a:xfrm>
          <a:prstGeom prst="rect">
            <a:avLst/>
          </a:prstGeom>
        </p:spPr>
      </p:pic>
      <p:pic>
        <p:nvPicPr>
          <p:cNvPr id="4" name="Image 3">
            <a:extLst>
              <a:ext uri="{FF2B5EF4-FFF2-40B4-BE49-F238E27FC236}">
                <a16:creationId xmlns:a16="http://schemas.microsoft.com/office/drawing/2014/main" id="{CD2EDEC0-D7F6-433C-B4DE-6EA1CF5AE2C9}"/>
              </a:ext>
            </a:extLst>
          </p:cNvPr>
          <p:cNvPicPr>
            <a:picLocks noChangeAspect="1"/>
          </p:cNvPicPr>
          <p:nvPr/>
        </p:nvPicPr>
        <p:blipFill>
          <a:blip r:embed="rId4"/>
          <a:stretch>
            <a:fillRect/>
          </a:stretch>
        </p:blipFill>
        <p:spPr>
          <a:xfrm>
            <a:off x="4821237" y="1530350"/>
            <a:ext cx="3028950" cy="2857500"/>
          </a:xfrm>
          <a:prstGeom prst="rect">
            <a:avLst/>
          </a:prstGeom>
        </p:spPr>
      </p:pic>
      <p:pic>
        <p:nvPicPr>
          <p:cNvPr id="5" name="Image 4">
            <a:extLst>
              <a:ext uri="{FF2B5EF4-FFF2-40B4-BE49-F238E27FC236}">
                <a16:creationId xmlns:a16="http://schemas.microsoft.com/office/drawing/2014/main" id="{9208D0EE-8903-418C-8281-05E0BBC62C84}"/>
              </a:ext>
            </a:extLst>
          </p:cNvPr>
          <p:cNvPicPr>
            <a:picLocks noChangeAspect="1"/>
          </p:cNvPicPr>
          <p:nvPr/>
        </p:nvPicPr>
        <p:blipFill>
          <a:blip r:embed="rId5"/>
          <a:stretch>
            <a:fillRect/>
          </a:stretch>
        </p:blipFill>
        <p:spPr>
          <a:xfrm>
            <a:off x="9229725" y="1610519"/>
            <a:ext cx="2124075" cy="2857500"/>
          </a:xfrm>
          <a:prstGeom prst="rect">
            <a:avLst/>
          </a:prstGeom>
        </p:spPr>
      </p:pic>
      <p:sp>
        <p:nvSpPr>
          <p:cNvPr id="6" name="ZoneTexte 5">
            <a:extLst>
              <a:ext uri="{FF2B5EF4-FFF2-40B4-BE49-F238E27FC236}">
                <a16:creationId xmlns:a16="http://schemas.microsoft.com/office/drawing/2014/main" id="{5DBEA175-8111-4915-A27D-1F3EB85E8BCC}"/>
              </a:ext>
            </a:extLst>
          </p:cNvPr>
          <p:cNvSpPr txBox="1"/>
          <p:nvPr/>
        </p:nvSpPr>
        <p:spPr>
          <a:xfrm>
            <a:off x="698500" y="4940300"/>
            <a:ext cx="2743200" cy="369332"/>
          </a:xfrm>
          <a:prstGeom prst="rect">
            <a:avLst/>
          </a:prstGeom>
          <a:solidFill>
            <a:schemeClr val="bg1"/>
          </a:solidFill>
        </p:spPr>
        <p:txBody>
          <a:bodyPr wrap="square" rtlCol="0">
            <a:spAutoFit/>
          </a:bodyPr>
          <a:lstStyle/>
          <a:p>
            <a:pPr algn="ctr"/>
            <a:r>
              <a:rPr lang="fr-FR" dirty="0"/>
              <a:t>Dadant</a:t>
            </a:r>
          </a:p>
        </p:txBody>
      </p:sp>
      <p:sp>
        <p:nvSpPr>
          <p:cNvPr id="7" name="ZoneTexte 6">
            <a:extLst>
              <a:ext uri="{FF2B5EF4-FFF2-40B4-BE49-F238E27FC236}">
                <a16:creationId xmlns:a16="http://schemas.microsoft.com/office/drawing/2014/main" id="{516FAB25-C38D-4D10-92A4-3F4FBBE05B7A}"/>
              </a:ext>
            </a:extLst>
          </p:cNvPr>
          <p:cNvSpPr txBox="1"/>
          <p:nvPr/>
        </p:nvSpPr>
        <p:spPr>
          <a:xfrm>
            <a:off x="4964112" y="4940300"/>
            <a:ext cx="2743200" cy="369332"/>
          </a:xfrm>
          <a:prstGeom prst="rect">
            <a:avLst/>
          </a:prstGeom>
          <a:solidFill>
            <a:schemeClr val="bg1"/>
          </a:solidFill>
        </p:spPr>
        <p:txBody>
          <a:bodyPr wrap="square" rtlCol="0">
            <a:spAutoFit/>
          </a:bodyPr>
          <a:lstStyle/>
          <a:p>
            <a:pPr algn="ctr"/>
            <a:r>
              <a:rPr lang="fr-FR" dirty="0" err="1"/>
              <a:t>Voirnot</a:t>
            </a:r>
            <a:endParaRPr lang="fr-FR" dirty="0"/>
          </a:p>
        </p:txBody>
      </p:sp>
      <p:sp>
        <p:nvSpPr>
          <p:cNvPr id="8" name="ZoneTexte 7">
            <a:extLst>
              <a:ext uri="{FF2B5EF4-FFF2-40B4-BE49-F238E27FC236}">
                <a16:creationId xmlns:a16="http://schemas.microsoft.com/office/drawing/2014/main" id="{F75ABBE4-BEC0-424D-9243-9B530D2B6E72}"/>
              </a:ext>
            </a:extLst>
          </p:cNvPr>
          <p:cNvSpPr txBox="1"/>
          <p:nvPr/>
        </p:nvSpPr>
        <p:spPr>
          <a:xfrm>
            <a:off x="8920162" y="4947166"/>
            <a:ext cx="2743200" cy="369332"/>
          </a:xfrm>
          <a:prstGeom prst="rect">
            <a:avLst/>
          </a:prstGeom>
          <a:solidFill>
            <a:schemeClr val="bg1"/>
          </a:solidFill>
        </p:spPr>
        <p:txBody>
          <a:bodyPr wrap="square" rtlCol="0">
            <a:spAutoFit/>
          </a:bodyPr>
          <a:lstStyle/>
          <a:p>
            <a:pPr algn="ctr"/>
            <a:r>
              <a:rPr lang="fr-FR" dirty="0"/>
              <a:t>De Layens</a:t>
            </a:r>
          </a:p>
        </p:txBody>
      </p:sp>
    </p:spTree>
    <p:extLst>
      <p:ext uri="{BB962C8B-B14F-4D97-AF65-F5344CB8AC3E}">
        <p14:creationId xmlns:p14="http://schemas.microsoft.com/office/powerpoint/2010/main" val="553631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394A00-CB1F-4A02-878F-EA4B2947EC57}"/>
              </a:ext>
            </a:extLst>
          </p:cNvPr>
          <p:cNvSpPr>
            <a:spLocks noGrp="1"/>
          </p:cNvSpPr>
          <p:nvPr>
            <p:ph type="title"/>
          </p:nvPr>
        </p:nvSpPr>
        <p:spPr/>
        <p:txBody>
          <a:bodyPr/>
          <a:lstStyle/>
          <a:p>
            <a:r>
              <a:rPr lang="fr-FR" dirty="0"/>
              <a:t>Ruches à cadres divisibles</a:t>
            </a:r>
          </a:p>
        </p:txBody>
      </p:sp>
      <p:pic>
        <p:nvPicPr>
          <p:cNvPr id="3" name="Image 2">
            <a:extLst>
              <a:ext uri="{FF2B5EF4-FFF2-40B4-BE49-F238E27FC236}">
                <a16:creationId xmlns:a16="http://schemas.microsoft.com/office/drawing/2014/main" id="{2E3B264A-AF78-4D91-861D-C07CD9983A63}"/>
              </a:ext>
            </a:extLst>
          </p:cNvPr>
          <p:cNvPicPr>
            <a:picLocks noChangeAspect="1"/>
          </p:cNvPicPr>
          <p:nvPr/>
        </p:nvPicPr>
        <p:blipFill>
          <a:blip r:embed="rId3"/>
          <a:stretch>
            <a:fillRect/>
          </a:stretch>
        </p:blipFill>
        <p:spPr>
          <a:xfrm>
            <a:off x="1314450" y="1454150"/>
            <a:ext cx="2247900" cy="2857500"/>
          </a:xfrm>
          <a:prstGeom prst="rect">
            <a:avLst/>
          </a:prstGeom>
        </p:spPr>
      </p:pic>
      <p:pic>
        <p:nvPicPr>
          <p:cNvPr id="4" name="Image 3">
            <a:extLst>
              <a:ext uri="{FF2B5EF4-FFF2-40B4-BE49-F238E27FC236}">
                <a16:creationId xmlns:a16="http://schemas.microsoft.com/office/drawing/2014/main" id="{F2CF7E28-EDB7-437C-8435-93C3A265D174}"/>
              </a:ext>
            </a:extLst>
          </p:cNvPr>
          <p:cNvPicPr>
            <a:picLocks noChangeAspect="1"/>
          </p:cNvPicPr>
          <p:nvPr/>
        </p:nvPicPr>
        <p:blipFill>
          <a:blip r:embed="rId4"/>
          <a:stretch>
            <a:fillRect/>
          </a:stretch>
        </p:blipFill>
        <p:spPr>
          <a:xfrm>
            <a:off x="4972049" y="1454150"/>
            <a:ext cx="2247901" cy="2886410"/>
          </a:xfrm>
          <a:prstGeom prst="rect">
            <a:avLst/>
          </a:prstGeom>
        </p:spPr>
      </p:pic>
      <p:pic>
        <p:nvPicPr>
          <p:cNvPr id="5" name="Image 4">
            <a:extLst>
              <a:ext uri="{FF2B5EF4-FFF2-40B4-BE49-F238E27FC236}">
                <a16:creationId xmlns:a16="http://schemas.microsoft.com/office/drawing/2014/main" id="{671D6110-21EF-490C-A12C-3CE4DAD62B4B}"/>
              </a:ext>
            </a:extLst>
          </p:cNvPr>
          <p:cNvPicPr>
            <a:picLocks noChangeAspect="1"/>
          </p:cNvPicPr>
          <p:nvPr/>
        </p:nvPicPr>
        <p:blipFill>
          <a:blip r:embed="rId5"/>
          <a:stretch>
            <a:fillRect/>
          </a:stretch>
        </p:blipFill>
        <p:spPr>
          <a:xfrm>
            <a:off x="8648700" y="1454150"/>
            <a:ext cx="2228850" cy="2857500"/>
          </a:xfrm>
          <a:prstGeom prst="rect">
            <a:avLst/>
          </a:prstGeom>
        </p:spPr>
      </p:pic>
      <p:sp>
        <p:nvSpPr>
          <p:cNvPr id="6" name="ZoneTexte 5">
            <a:extLst>
              <a:ext uri="{FF2B5EF4-FFF2-40B4-BE49-F238E27FC236}">
                <a16:creationId xmlns:a16="http://schemas.microsoft.com/office/drawing/2014/main" id="{B7D3E557-0AFC-4209-9287-18F7EA4356E4}"/>
              </a:ext>
            </a:extLst>
          </p:cNvPr>
          <p:cNvSpPr txBox="1"/>
          <p:nvPr/>
        </p:nvSpPr>
        <p:spPr>
          <a:xfrm>
            <a:off x="1314450" y="4902200"/>
            <a:ext cx="2247900" cy="369332"/>
          </a:xfrm>
          <a:prstGeom prst="rect">
            <a:avLst/>
          </a:prstGeom>
          <a:solidFill>
            <a:schemeClr val="bg1"/>
          </a:solidFill>
        </p:spPr>
        <p:txBody>
          <a:bodyPr wrap="square" rtlCol="0">
            <a:spAutoFit/>
          </a:bodyPr>
          <a:lstStyle/>
          <a:p>
            <a:pPr algn="ctr"/>
            <a:r>
              <a:rPr lang="fr-FR" dirty="0" err="1"/>
              <a:t>Langstroth</a:t>
            </a:r>
            <a:endParaRPr lang="fr-FR" dirty="0"/>
          </a:p>
        </p:txBody>
      </p:sp>
      <p:sp>
        <p:nvSpPr>
          <p:cNvPr id="7" name="ZoneTexte 6">
            <a:extLst>
              <a:ext uri="{FF2B5EF4-FFF2-40B4-BE49-F238E27FC236}">
                <a16:creationId xmlns:a16="http://schemas.microsoft.com/office/drawing/2014/main" id="{3E96E472-BCF6-4396-9F80-E7DA169A9546}"/>
              </a:ext>
            </a:extLst>
          </p:cNvPr>
          <p:cNvSpPr txBox="1"/>
          <p:nvPr/>
        </p:nvSpPr>
        <p:spPr>
          <a:xfrm>
            <a:off x="4972049" y="4896366"/>
            <a:ext cx="2247900" cy="369332"/>
          </a:xfrm>
          <a:prstGeom prst="rect">
            <a:avLst/>
          </a:prstGeom>
          <a:solidFill>
            <a:schemeClr val="bg1"/>
          </a:solidFill>
        </p:spPr>
        <p:txBody>
          <a:bodyPr wrap="square" rtlCol="0">
            <a:spAutoFit/>
          </a:bodyPr>
          <a:lstStyle/>
          <a:p>
            <a:pPr algn="ctr"/>
            <a:r>
              <a:rPr lang="fr-FR" dirty="0"/>
              <a:t>Warré</a:t>
            </a:r>
          </a:p>
        </p:txBody>
      </p:sp>
      <p:sp>
        <p:nvSpPr>
          <p:cNvPr id="8" name="ZoneTexte 7">
            <a:extLst>
              <a:ext uri="{FF2B5EF4-FFF2-40B4-BE49-F238E27FC236}">
                <a16:creationId xmlns:a16="http://schemas.microsoft.com/office/drawing/2014/main" id="{ACA83D0E-F168-4596-9B25-908B2A5CF8FC}"/>
              </a:ext>
            </a:extLst>
          </p:cNvPr>
          <p:cNvSpPr txBox="1"/>
          <p:nvPr/>
        </p:nvSpPr>
        <p:spPr>
          <a:xfrm>
            <a:off x="8648700" y="4774684"/>
            <a:ext cx="2247900" cy="369332"/>
          </a:xfrm>
          <a:prstGeom prst="rect">
            <a:avLst/>
          </a:prstGeom>
          <a:solidFill>
            <a:schemeClr val="bg1"/>
          </a:solidFill>
        </p:spPr>
        <p:txBody>
          <a:bodyPr wrap="square" rtlCol="0">
            <a:spAutoFit/>
          </a:bodyPr>
          <a:lstStyle/>
          <a:p>
            <a:pPr algn="ctr"/>
            <a:r>
              <a:rPr lang="fr-FR" dirty="0"/>
              <a:t>Divisible Dadant</a:t>
            </a:r>
          </a:p>
        </p:txBody>
      </p:sp>
    </p:spTree>
    <p:extLst>
      <p:ext uri="{BB962C8B-B14F-4D97-AF65-F5344CB8AC3E}">
        <p14:creationId xmlns:p14="http://schemas.microsoft.com/office/powerpoint/2010/main" val="1903104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875297-95F6-4653-BE1F-BFB952066F7F}"/>
              </a:ext>
            </a:extLst>
          </p:cNvPr>
          <p:cNvSpPr>
            <a:spLocks noGrp="1"/>
          </p:cNvSpPr>
          <p:nvPr>
            <p:ph type="title"/>
          </p:nvPr>
        </p:nvSpPr>
        <p:spPr/>
        <p:txBody>
          <a:bodyPr/>
          <a:lstStyle/>
          <a:p>
            <a:r>
              <a:rPr lang="fr-FR" dirty="0"/>
              <a:t>Chambre à couvain suivant les modèles</a:t>
            </a:r>
          </a:p>
        </p:txBody>
      </p:sp>
      <p:pic>
        <p:nvPicPr>
          <p:cNvPr id="3" name="Image 2">
            <a:extLst>
              <a:ext uri="{FF2B5EF4-FFF2-40B4-BE49-F238E27FC236}">
                <a16:creationId xmlns:a16="http://schemas.microsoft.com/office/drawing/2014/main" id="{235886DB-4829-4A36-BDA6-4553698EF0E5}"/>
              </a:ext>
            </a:extLst>
          </p:cNvPr>
          <p:cNvPicPr>
            <a:picLocks noChangeAspect="1"/>
          </p:cNvPicPr>
          <p:nvPr/>
        </p:nvPicPr>
        <p:blipFill>
          <a:blip r:embed="rId3"/>
          <a:stretch>
            <a:fillRect/>
          </a:stretch>
        </p:blipFill>
        <p:spPr>
          <a:xfrm>
            <a:off x="838200" y="1423014"/>
            <a:ext cx="7445375" cy="4894370"/>
          </a:xfrm>
          <a:prstGeom prst="rect">
            <a:avLst/>
          </a:prstGeom>
        </p:spPr>
      </p:pic>
      <p:sp>
        <p:nvSpPr>
          <p:cNvPr id="4" name="ZoneTexte 3">
            <a:extLst>
              <a:ext uri="{FF2B5EF4-FFF2-40B4-BE49-F238E27FC236}">
                <a16:creationId xmlns:a16="http://schemas.microsoft.com/office/drawing/2014/main" id="{3A5892D6-4CF7-40C4-8895-9D75AB1C5E49}"/>
              </a:ext>
            </a:extLst>
          </p:cNvPr>
          <p:cNvSpPr txBox="1"/>
          <p:nvPr/>
        </p:nvSpPr>
        <p:spPr>
          <a:xfrm>
            <a:off x="8977745" y="3186545"/>
            <a:ext cx="2576946" cy="1323439"/>
          </a:xfrm>
          <a:prstGeom prst="rect">
            <a:avLst/>
          </a:prstGeom>
          <a:noFill/>
        </p:spPr>
        <p:txBody>
          <a:bodyPr wrap="square" rtlCol="0">
            <a:spAutoFit/>
          </a:bodyPr>
          <a:lstStyle/>
          <a:p>
            <a:pPr algn="ctr"/>
            <a:r>
              <a:rPr lang="fr-FR" sz="4000" dirty="0">
                <a:hlinkClick r:id="rId4" action="ppaction://hlinksldjump"/>
              </a:rPr>
              <a:t>Retour au menu</a:t>
            </a:r>
            <a:endParaRPr lang="fr-FR" sz="4000" dirty="0"/>
          </a:p>
        </p:txBody>
      </p:sp>
    </p:spTree>
    <p:extLst>
      <p:ext uri="{BB962C8B-B14F-4D97-AF65-F5344CB8AC3E}">
        <p14:creationId xmlns:p14="http://schemas.microsoft.com/office/powerpoint/2010/main" val="3558093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537238-F14E-45E1-A1FD-51D5FCDC11A3}"/>
              </a:ext>
            </a:extLst>
          </p:cNvPr>
          <p:cNvSpPr>
            <a:spLocks noGrp="1"/>
          </p:cNvSpPr>
          <p:nvPr>
            <p:ph type="title"/>
          </p:nvPr>
        </p:nvSpPr>
        <p:spPr/>
        <p:txBody>
          <a:bodyPr/>
          <a:lstStyle/>
          <a:p>
            <a:r>
              <a:rPr lang="fr-FR" dirty="0"/>
              <a:t>Les outils</a:t>
            </a:r>
          </a:p>
        </p:txBody>
      </p:sp>
      <p:sp>
        <p:nvSpPr>
          <p:cNvPr id="5" name="Espace réservé du contenu 4">
            <a:extLst>
              <a:ext uri="{FF2B5EF4-FFF2-40B4-BE49-F238E27FC236}">
                <a16:creationId xmlns:a16="http://schemas.microsoft.com/office/drawing/2014/main" id="{FB83E726-FC40-46B8-B488-DC66175D08D9}"/>
              </a:ext>
            </a:extLst>
          </p:cNvPr>
          <p:cNvSpPr>
            <a:spLocks noGrp="1"/>
          </p:cNvSpPr>
          <p:nvPr>
            <p:ph idx="1"/>
          </p:nvPr>
        </p:nvSpPr>
        <p:spPr/>
        <p:txBody>
          <a:bodyPr/>
          <a:lstStyle/>
          <a:p>
            <a:pPr marL="0" indent="0">
              <a:buNone/>
            </a:pPr>
            <a:r>
              <a:rPr lang="fr-FR" dirty="0"/>
              <a:t>Au rucher</a:t>
            </a:r>
          </a:p>
          <a:p>
            <a:r>
              <a:rPr lang="fr-FR" dirty="0"/>
              <a:t>Les indispensables</a:t>
            </a:r>
          </a:p>
          <a:p>
            <a:r>
              <a:rPr lang="fr-FR" dirty="0"/>
              <a:t>Les facultatifs</a:t>
            </a:r>
          </a:p>
          <a:p>
            <a:r>
              <a:rPr lang="fr-FR" dirty="0"/>
              <a:t>La caisse à outil</a:t>
            </a:r>
          </a:p>
          <a:p>
            <a:endParaRPr lang="fr-FR" dirty="0"/>
          </a:p>
          <a:p>
            <a:pPr marL="0" indent="0">
              <a:buNone/>
            </a:pPr>
            <a:r>
              <a:rPr lang="fr-FR" dirty="0"/>
              <a:t>A l’atelier</a:t>
            </a:r>
          </a:p>
          <a:p>
            <a:endParaRPr lang="fr-FR" dirty="0"/>
          </a:p>
        </p:txBody>
      </p:sp>
    </p:spTree>
    <p:extLst>
      <p:ext uri="{BB962C8B-B14F-4D97-AF65-F5344CB8AC3E}">
        <p14:creationId xmlns:p14="http://schemas.microsoft.com/office/powerpoint/2010/main" val="1510173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F97550-B510-4D0F-BB70-B33FB7CC7979}"/>
              </a:ext>
            </a:extLst>
          </p:cNvPr>
          <p:cNvSpPr>
            <a:spLocks noGrp="1"/>
          </p:cNvSpPr>
          <p:nvPr>
            <p:ph type="title"/>
          </p:nvPr>
        </p:nvSpPr>
        <p:spPr/>
        <p:txBody>
          <a:bodyPr/>
          <a:lstStyle/>
          <a:p>
            <a:r>
              <a:rPr lang="fr-FR" dirty="0"/>
              <a:t>Outils indispensables</a:t>
            </a:r>
          </a:p>
        </p:txBody>
      </p:sp>
      <p:grpSp>
        <p:nvGrpSpPr>
          <p:cNvPr id="14" name="Groupe 13">
            <a:extLst>
              <a:ext uri="{FF2B5EF4-FFF2-40B4-BE49-F238E27FC236}">
                <a16:creationId xmlns:a16="http://schemas.microsoft.com/office/drawing/2014/main" id="{C7617D07-9A69-4167-A7E7-789C15658A3C}"/>
              </a:ext>
            </a:extLst>
          </p:cNvPr>
          <p:cNvGrpSpPr/>
          <p:nvPr/>
        </p:nvGrpSpPr>
        <p:grpSpPr>
          <a:xfrm>
            <a:off x="1086427" y="1690688"/>
            <a:ext cx="2667000" cy="3823299"/>
            <a:chOff x="1086427" y="1690688"/>
            <a:chExt cx="2667000" cy="3823299"/>
          </a:xfrm>
        </p:grpSpPr>
        <p:pic>
          <p:nvPicPr>
            <p:cNvPr id="7" name="Image 6">
              <a:extLst>
                <a:ext uri="{FF2B5EF4-FFF2-40B4-BE49-F238E27FC236}">
                  <a16:creationId xmlns:a16="http://schemas.microsoft.com/office/drawing/2014/main" id="{24C63863-4D3C-4C2C-AC2A-E6506A70F44B}"/>
                </a:ext>
              </a:extLst>
            </p:cNvPr>
            <p:cNvPicPr>
              <a:picLocks noChangeAspect="1"/>
            </p:cNvPicPr>
            <p:nvPr/>
          </p:nvPicPr>
          <p:blipFill>
            <a:blip r:embed="rId3"/>
            <a:stretch>
              <a:fillRect/>
            </a:stretch>
          </p:blipFill>
          <p:spPr>
            <a:xfrm>
              <a:off x="1086427" y="1690688"/>
              <a:ext cx="2667000" cy="2857500"/>
            </a:xfrm>
            <a:prstGeom prst="rect">
              <a:avLst/>
            </a:prstGeom>
          </p:spPr>
        </p:pic>
        <p:sp>
          <p:nvSpPr>
            <p:cNvPr id="8" name="ZoneTexte 7">
              <a:extLst>
                <a:ext uri="{FF2B5EF4-FFF2-40B4-BE49-F238E27FC236}">
                  <a16:creationId xmlns:a16="http://schemas.microsoft.com/office/drawing/2014/main" id="{68D3CFB1-2853-4D2F-84C9-CE2680A7250F}"/>
                </a:ext>
              </a:extLst>
            </p:cNvPr>
            <p:cNvSpPr txBox="1"/>
            <p:nvPr/>
          </p:nvSpPr>
          <p:spPr>
            <a:xfrm>
              <a:off x="1086427" y="5144655"/>
              <a:ext cx="2667000" cy="369332"/>
            </a:xfrm>
            <a:prstGeom prst="rect">
              <a:avLst/>
            </a:prstGeom>
            <a:solidFill>
              <a:schemeClr val="bg1"/>
            </a:solidFill>
          </p:spPr>
          <p:txBody>
            <a:bodyPr wrap="square" rtlCol="0">
              <a:spAutoFit/>
            </a:bodyPr>
            <a:lstStyle/>
            <a:p>
              <a:pPr algn="ctr"/>
              <a:r>
                <a:rPr lang="fr-FR" dirty="0"/>
                <a:t>L’enfumoir</a:t>
              </a:r>
            </a:p>
          </p:txBody>
        </p:sp>
      </p:grpSp>
      <p:grpSp>
        <p:nvGrpSpPr>
          <p:cNvPr id="15" name="Groupe 14">
            <a:extLst>
              <a:ext uri="{FF2B5EF4-FFF2-40B4-BE49-F238E27FC236}">
                <a16:creationId xmlns:a16="http://schemas.microsoft.com/office/drawing/2014/main" id="{FCC867D7-5575-4E1D-89E6-E37820132467}"/>
              </a:ext>
            </a:extLst>
          </p:cNvPr>
          <p:cNvGrpSpPr/>
          <p:nvPr/>
        </p:nvGrpSpPr>
        <p:grpSpPr>
          <a:xfrm>
            <a:off x="4762499" y="1690688"/>
            <a:ext cx="2667000" cy="3776770"/>
            <a:chOff x="4762499" y="1690688"/>
            <a:chExt cx="2667000" cy="3776770"/>
          </a:xfrm>
        </p:grpSpPr>
        <p:pic>
          <p:nvPicPr>
            <p:cNvPr id="6" name="Image 5">
              <a:extLst>
                <a:ext uri="{FF2B5EF4-FFF2-40B4-BE49-F238E27FC236}">
                  <a16:creationId xmlns:a16="http://schemas.microsoft.com/office/drawing/2014/main" id="{4BEF1966-9FB7-4FF0-A4F6-BDF0C03EDD87}"/>
                </a:ext>
              </a:extLst>
            </p:cNvPr>
            <p:cNvPicPr>
              <a:picLocks noChangeAspect="1"/>
            </p:cNvPicPr>
            <p:nvPr/>
          </p:nvPicPr>
          <p:blipFill>
            <a:blip r:embed="rId4"/>
            <a:stretch>
              <a:fillRect/>
            </a:stretch>
          </p:blipFill>
          <p:spPr>
            <a:xfrm>
              <a:off x="5614987" y="1690688"/>
              <a:ext cx="962025" cy="2857500"/>
            </a:xfrm>
            <a:prstGeom prst="rect">
              <a:avLst/>
            </a:prstGeom>
          </p:spPr>
        </p:pic>
        <p:sp>
          <p:nvSpPr>
            <p:cNvPr id="9" name="ZoneTexte 8">
              <a:extLst>
                <a:ext uri="{FF2B5EF4-FFF2-40B4-BE49-F238E27FC236}">
                  <a16:creationId xmlns:a16="http://schemas.microsoft.com/office/drawing/2014/main" id="{8F0F61E5-71DA-471E-BD3C-74CE0C16A0B2}"/>
                </a:ext>
              </a:extLst>
            </p:cNvPr>
            <p:cNvSpPr txBox="1"/>
            <p:nvPr/>
          </p:nvSpPr>
          <p:spPr>
            <a:xfrm>
              <a:off x="4762499" y="5098126"/>
              <a:ext cx="2667000" cy="369332"/>
            </a:xfrm>
            <a:prstGeom prst="rect">
              <a:avLst/>
            </a:prstGeom>
            <a:solidFill>
              <a:schemeClr val="bg1"/>
            </a:solidFill>
          </p:spPr>
          <p:txBody>
            <a:bodyPr wrap="square" rtlCol="0">
              <a:spAutoFit/>
            </a:bodyPr>
            <a:lstStyle/>
            <a:p>
              <a:pPr algn="ctr"/>
              <a:r>
                <a:rPr lang="fr-FR" dirty="0"/>
                <a:t>Le lève-cadre</a:t>
              </a:r>
            </a:p>
          </p:txBody>
        </p:sp>
      </p:grpSp>
      <p:grpSp>
        <p:nvGrpSpPr>
          <p:cNvPr id="16" name="Groupe 15">
            <a:extLst>
              <a:ext uri="{FF2B5EF4-FFF2-40B4-BE49-F238E27FC236}">
                <a16:creationId xmlns:a16="http://schemas.microsoft.com/office/drawing/2014/main" id="{3CB38B23-D330-4EE2-87CF-DCD6374AC3A0}"/>
              </a:ext>
            </a:extLst>
          </p:cNvPr>
          <p:cNvGrpSpPr/>
          <p:nvPr/>
        </p:nvGrpSpPr>
        <p:grpSpPr>
          <a:xfrm>
            <a:off x="8686800" y="1754007"/>
            <a:ext cx="2667000" cy="3719318"/>
            <a:chOff x="8686800" y="1754007"/>
            <a:chExt cx="2667000" cy="3719318"/>
          </a:xfrm>
        </p:grpSpPr>
        <p:sp>
          <p:nvSpPr>
            <p:cNvPr id="10" name="ZoneTexte 9">
              <a:extLst>
                <a:ext uri="{FF2B5EF4-FFF2-40B4-BE49-F238E27FC236}">
                  <a16:creationId xmlns:a16="http://schemas.microsoft.com/office/drawing/2014/main" id="{0469CD0A-6507-48BD-8ED7-D4831533EBE0}"/>
                </a:ext>
              </a:extLst>
            </p:cNvPr>
            <p:cNvSpPr txBox="1"/>
            <p:nvPr/>
          </p:nvSpPr>
          <p:spPr>
            <a:xfrm>
              <a:off x="8686800" y="5103993"/>
              <a:ext cx="2667000" cy="369332"/>
            </a:xfrm>
            <a:prstGeom prst="rect">
              <a:avLst/>
            </a:prstGeom>
            <a:solidFill>
              <a:schemeClr val="bg1"/>
            </a:solidFill>
          </p:spPr>
          <p:txBody>
            <a:bodyPr wrap="square" rtlCol="0">
              <a:spAutoFit/>
            </a:bodyPr>
            <a:lstStyle/>
            <a:p>
              <a:pPr algn="ctr"/>
              <a:r>
                <a:rPr lang="fr-FR" dirty="0"/>
                <a:t>Le téléphone</a:t>
              </a:r>
            </a:p>
          </p:txBody>
        </p:sp>
        <p:pic>
          <p:nvPicPr>
            <p:cNvPr id="11" name="Image 10">
              <a:extLst>
                <a:ext uri="{FF2B5EF4-FFF2-40B4-BE49-F238E27FC236}">
                  <a16:creationId xmlns:a16="http://schemas.microsoft.com/office/drawing/2014/main" id="{B684CDE3-5C91-48C4-B850-67AB58507A6A}"/>
                </a:ext>
              </a:extLst>
            </p:cNvPr>
            <p:cNvPicPr>
              <a:picLocks noChangeAspect="1"/>
            </p:cNvPicPr>
            <p:nvPr/>
          </p:nvPicPr>
          <p:blipFill>
            <a:blip r:embed="rId5"/>
            <a:stretch>
              <a:fillRect/>
            </a:stretch>
          </p:blipFill>
          <p:spPr>
            <a:xfrm>
              <a:off x="9191625" y="1754007"/>
              <a:ext cx="1657350" cy="2857500"/>
            </a:xfrm>
            <a:prstGeom prst="rect">
              <a:avLst/>
            </a:prstGeom>
          </p:spPr>
        </p:pic>
      </p:grpSp>
    </p:spTree>
    <p:extLst>
      <p:ext uri="{BB962C8B-B14F-4D97-AF65-F5344CB8AC3E}">
        <p14:creationId xmlns:p14="http://schemas.microsoft.com/office/powerpoint/2010/main" val="285764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7EFA81-DB51-44C0-93FE-F6DE04C39E58}"/>
              </a:ext>
            </a:extLst>
          </p:cNvPr>
          <p:cNvSpPr>
            <a:spLocks noGrp="1"/>
          </p:cNvSpPr>
          <p:nvPr>
            <p:ph type="title"/>
          </p:nvPr>
        </p:nvSpPr>
        <p:spPr/>
        <p:txBody>
          <a:bodyPr/>
          <a:lstStyle/>
          <a:p>
            <a:r>
              <a:rPr lang="fr-FR" dirty="0"/>
              <a:t>Outils pratiques</a:t>
            </a:r>
          </a:p>
        </p:txBody>
      </p:sp>
      <p:grpSp>
        <p:nvGrpSpPr>
          <p:cNvPr id="13" name="Groupe 12">
            <a:extLst>
              <a:ext uri="{FF2B5EF4-FFF2-40B4-BE49-F238E27FC236}">
                <a16:creationId xmlns:a16="http://schemas.microsoft.com/office/drawing/2014/main" id="{BA16F14F-7105-4398-9101-C61328B71DFC}"/>
              </a:ext>
            </a:extLst>
          </p:cNvPr>
          <p:cNvGrpSpPr/>
          <p:nvPr/>
        </p:nvGrpSpPr>
        <p:grpSpPr>
          <a:xfrm>
            <a:off x="8839432" y="1690688"/>
            <a:ext cx="2667000" cy="3749183"/>
            <a:chOff x="8839432" y="1690688"/>
            <a:chExt cx="2667000" cy="3749183"/>
          </a:xfrm>
        </p:grpSpPr>
        <p:pic>
          <p:nvPicPr>
            <p:cNvPr id="7" name="Espace réservé du contenu 3">
              <a:extLst>
                <a:ext uri="{FF2B5EF4-FFF2-40B4-BE49-F238E27FC236}">
                  <a16:creationId xmlns:a16="http://schemas.microsoft.com/office/drawing/2014/main" id="{F2C1408C-DF2D-46A3-A339-E012FC26B391}"/>
                </a:ext>
              </a:extLst>
            </p:cNvPr>
            <p:cNvPicPr>
              <a:picLocks noChangeAspect="1"/>
            </p:cNvPicPr>
            <p:nvPr/>
          </p:nvPicPr>
          <p:blipFill>
            <a:blip r:embed="rId3"/>
            <a:stretch>
              <a:fillRect/>
            </a:stretch>
          </p:blipFill>
          <p:spPr>
            <a:xfrm>
              <a:off x="9449032" y="1690688"/>
              <a:ext cx="1447800" cy="2857500"/>
            </a:xfrm>
            <a:prstGeom prst="rect">
              <a:avLst/>
            </a:prstGeom>
          </p:spPr>
        </p:pic>
        <p:sp>
          <p:nvSpPr>
            <p:cNvPr id="8" name="ZoneTexte 7">
              <a:extLst>
                <a:ext uri="{FF2B5EF4-FFF2-40B4-BE49-F238E27FC236}">
                  <a16:creationId xmlns:a16="http://schemas.microsoft.com/office/drawing/2014/main" id="{CFE91686-DA39-4DD6-885B-6B3A1963C79B}"/>
                </a:ext>
              </a:extLst>
            </p:cNvPr>
            <p:cNvSpPr txBox="1"/>
            <p:nvPr/>
          </p:nvSpPr>
          <p:spPr>
            <a:xfrm>
              <a:off x="8839432" y="5070539"/>
              <a:ext cx="2667000" cy="369332"/>
            </a:xfrm>
            <a:prstGeom prst="rect">
              <a:avLst/>
            </a:prstGeom>
            <a:solidFill>
              <a:schemeClr val="bg1"/>
            </a:solidFill>
          </p:spPr>
          <p:txBody>
            <a:bodyPr wrap="square" rtlCol="0">
              <a:spAutoFit/>
            </a:bodyPr>
            <a:lstStyle/>
            <a:p>
              <a:pPr algn="ctr"/>
              <a:r>
                <a:rPr lang="fr-FR" dirty="0"/>
                <a:t>La brosse</a:t>
              </a:r>
            </a:p>
          </p:txBody>
        </p:sp>
      </p:grpSp>
      <p:grpSp>
        <p:nvGrpSpPr>
          <p:cNvPr id="12" name="Groupe 11">
            <a:extLst>
              <a:ext uri="{FF2B5EF4-FFF2-40B4-BE49-F238E27FC236}">
                <a16:creationId xmlns:a16="http://schemas.microsoft.com/office/drawing/2014/main" id="{CD7E0AA0-7827-4D36-9825-2DA16CD8B856}"/>
              </a:ext>
            </a:extLst>
          </p:cNvPr>
          <p:cNvGrpSpPr/>
          <p:nvPr/>
        </p:nvGrpSpPr>
        <p:grpSpPr>
          <a:xfrm>
            <a:off x="5608947" y="1690688"/>
            <a:ext cx="2667000" cy="3749183"/>
            <a:chOff x="5608947" y="1690688"/>
            <a:chExt cx="2667000" cy="3749183"/>
          </a:xfrm>
        </p:grpSpPr>
        <p:pic>
          <p:nvPicPr>
            <p:cNvPr id="5" name="Image 4">
              <a:extLst>
                <a:ext uri="{FF2B5EF4-FFF2-40B4-BE49-F238E27FC236}">
                  <a16:creationId xmlns:a16="http://schemas.microsoft.com/office/drawing/2014/main" id="{6E2C89A3-7EEC-4A41-9DFA-431E5A078B0C}"/>
                </a:ext>
              </a:extLst>
            </p:cNvPr>
            <p:cNvPicPr>
              <a:picLocks noChangeAspect="1"/>
            </p:cNvPicPr>
            <p:nvPr/>
          </p:nvPicPr>
          <p:blipFill>
            <a:blip r:embed="rId4"/>
            <a:stretch>
              <a:fillRect/>
            </a:stretch>
          </p:blipFill>
          <p:spPr>
            <a:xfrm>
              <a:off x="6275697" y="1690688"/>
              <a:ext cx="1333500" cy="2857500"/>
            </a:xfrm>
            <a:prstGeom prst="rect">
              <a:avLst/>
            </a:prstGeom>
          </p:spPr>
        </p:pic>
        <p:sp>
          <p:nvSpPr>
            <p:cNvPr id="9" name="ZoneTexte 8">
              <a:extLst>
                <a:ext uri="{FF2B5EF4-FFF2-40B4-BE49-F238E27FC236}">
                  <a16:creationId xmlns:a16="http://schemas.microsoft.com/office/drawing/2014/main" id="{C8696D1A-6284-4207-95E4-EF2AF1C3194C}"/>
                </a:ext>
              </a:extLst>
            </p:cNvPr>
            <p:cNvSpPr txBox="1"/>
            <p:nvPr/>
          </p:nvSpPr>
          <p:spPr>
            <a:xfrm>
              <a:off x="5608947" y="5070539"/>
              <a:ext cx="2667000" cy="369332"/>
            </a:xfrm>
            <a:prstGeom prst="rect">
              <a:avLst/>
            </a:prstGeom>
            <a:solidFill>
              <a:schemeClr val="bg1"/>
            </a:solidFill>
          </p:spPr>
          <p:txBody>
            <a:bodyPr wrap="square" rtlCol="0">
              <a:spAutoFit/>
            </a:bodyPr>
            <a:lstStyle/>
            <a:p>
              <a:pPr algn="ctr"/>
              <a:r>
                <a:rPr lang="fr-FR" dirty="0"/>
                <a:t>Le tournevis</a:t>
              </a:r>
            </a:p>
          </p:txBody>
        </p:sp>
      </p:grpSp>
      <p:grpSp>
        <p:nvGrpSpPr>
          <p:cNvPr id="11" name="Groupe 10">
            <a:extLst>
              <a:ext uri="{FF2B5EF4-FFF2-40B4-BE49-F238E27FC236}">
                <a16:creationId xmlns:a16="http://schemas.microsoft.com/office/drawing/2014/main" id="{CE3F943E-85A1-4661-A6BF-55419636DEA5}"/>
              </a:ext>
            </a:extLst>
          </p:cNvPr>
          <p:cNvGrpSpPr/>
          <p:nvPr/>
        </p:nvGrpSpPr>
        <p:grpSpPr>
          <a:xfrm>
            <a:off x="663962" y="1690688"/>
            <a:ext cx="3771900" cy="3749183"/>
            <a:chOff x="663962" y="1690688"/>
            <a:chExt cx="3771900" cy="3749183"/>
          </a:xfrm>
        </p:grpSpPr>
        <p:pic>
          <p:nvPicPr>
            <p:cNvPr id="6" name="Image 5">
              <a:extLst>
                <a:ext uri="{FF2B5EF4-FFF2-40B4-BE49-F238E27FC236}">
                  <a16:creationId xmlns:a16="http://schemas.microsoft.com/office/drawing/2014/main" id="{8D5B6932-8D52-41A5-8978-8A977E60B11D}"/>
                </a:ext>
              </a:extLst>
            </p:cNvPr>
            <p:cNvPicPr>
              <a:picLocks noChangeAspect="1"/>
            </p:cNvPicPr>
            <p:nvPr/>
          </p:nvPicPr>
          <p:blipFill>
            <a:blip r:embed="rId5"/>
            <a:stretch>
              <a:fillRect/>
            </a:stretch>
          </p:blipFill>
          <p:spPr>
            <a:xfrm>
              <a:off x="663962" y="1690688"/>
              <a:ext cx="3771900" cy="2857500"/>
            </a:xfrm>
            <a:prstGeom prst="rect">
              <a:avLst/>
            </a:prstGeom>
          </p:spPr>
        </p:pic>
        <p:sp>
          <p:nvSpPr>
            <p:cNvPr id="10" name="ZoneTexte 9">
              <a:extLst>
                <a:ext uri="{FF2B5EF4-FFF2-40B4-BE49-F238E27FC236}">
                  <a16:creationId xmlns:a16="http://schemas.microsoft.com/office/drawing/2014/main" id="{FDE30266-166F-47F1-9F5A-E0E2AF439BEF}"/>
                </a:ext>
              </a:extLst>
            </p:cNvPr>
            <p:cNvSpPr txBox="1"/>
            <p:nvPr/>
          </p:nvSpPr>
          <p:spPr>
            <a:xfrm>
              <a:off x="1216412" y="5070539"/>
              <a:ext cx="2667000" cy="369332"/>
            </a:xfrm>
            <a:prstGeom prst="rect">
              <a:avLst/>
            </a:prstGeom>
            <a:solidFill>
              <a:schemeClr val="bg1"/>
            </a:solidFill>
          </p:spPr>
          <p:txBody>
            <a:bodyPr wrap="square" rtlCol="0">
              <a:spAutoFit/>
            </a:bodyPr>
            <a:lstStyle/>
            <a:p>
              <a:pPr algn="ctr"/>
              <a:r>
                <a:rPr lang="fr-FR" dirty="0"/>
                <a:t>La pince à cadre</a:t>
              </a:r>
            </a:p>
          </p:txBody>
        </p:sp>
      </p:grpSp>
    </p:spTree>
    <p:extLst>
      <p:ext uri="{BB962C8B-B14F-4D97-AF65-F5344CB8AC3E}">
        <p14:creationId xmlns:p14="http://schemas.microsoft.com/office/powerpoint/2010/main" val="61996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9D80CB-DC34-4E9C-B334-DAA177AD7489}"/>
              </a:ext>
            </a:extLst>
          </p:cNvPr>
          <p:cNvSpPr>
            <a:spLocks noGrp="1"/>
          </p:cNvSpPr>
          <p:nvPr>
            <p:ph type="title"/>
          </p:nvPr>
        </p:nvSpPr>
        <p:spPr/>
        <p:txBody>
          <a:bodyPr/>
          <a:lstStyle/>
          <a:p>
            <a:r>
              <a:rPr lang="fr-FR" dirty="0"/>
              <a:t>La caisse à outils</a:t>
            </a:r>
          </a:p>
        </p:txBody>
      </p:sp>
      <p:sp>
        <p:nvSpPr>
          <p:cNvPr id="4" name="Espace réservé du contenu 3">
            <a:extLst>
              <a:ext uri="{FF2B5EF4-FFF2-40B4-BE49-F238E27FC236}">
                <a16:creationId xmlns:a16="http://schemas.microsoft.com/office/drawing/2014/main" id="{8DFC715A-E447-4977-83F1-EC9BF904FAB2}"/>
              </a:ext>
            </a:extLst>
          </p:cNvPr>
          <p:cNvSpPr>
            <a:spLocks noGrp="1"/>
          </p:cNvSpPr>
          <p:nvPr>
            <p:ph sz="half" idx="1"/>
          </p:nvPr>
        </p:nvSpPr>
        <p:spPr/>
        <p:txBody>
          <a:bodyPr>
            <a:normAutofit lnSpcReduction="10000"/>
          </a:bodyPr>
          <a:lstStyle/>
          <a:p>
            <a:pPr marL="0" indent="0">
              <a:buNone/>
            </a:pPr>
            <a:r>
              <a:rPr lang="fr-FR" b="1" dirty="0"/>
              <a:t>Caisse pour le rucher</a:t>
            </a:r>
          </a:p>
          <a:p>
            <a:r>
              <a:rPr lang="fr-FR" dirty="0"/>
              <a:t>Combustible pour enfumoir</a:t>
            </a:r>
          </a:p>
          <a:p>
            <a:r>
              <a:rPr lang="fr-FR" dirty="0"/>
              <a:t>2 briquets</a:t>
            </a:r>
          </a:p>
          <a:p>
            <a:r>
              <a:rPr lang="fr-FR" dirty="0"/>
              <a:t>Marqueur </a:t>
            </a:r>
            <a:r>
              <a:rPr lang="fr-FR" dirty="0" err="1"/>
              <a:t>Posca</a:t>
            </a:r>
            <a:endParaRPr lang="fr-FR" dirty="0"/>
          </a:p>
          <a:p>
            <a:r>
              <a:rPr lang="fr-FR" dirty="0"/>
              <a:t>Pince à reine</a:t>
            </a:r>
          </a:p>
          <a:p>
            <a:r>
              <a:rPr lang="fr-FR" dirty="0"/>
              <a:t>Portière et pitons</a:t>
            </a:r>
          </a:p>
          <a:p>
            <a:r>
              <a:rPr lang="fr-FR" dirty="0"/>
              <a:t>Bande de mousse</a:t>
            </a:r>
          </a:p>
          <a:p>
            <a:r>
              <a:rPr lang="fr-FR" dirty="0"/>
              <a:t>Adhésif en rouleau</a:t>
            </a:r>
          </a:p>
          <a:p>
            <a:r>
              <a:rPr lang="fr-FR" dirty="0"/>
              <a:t>Grille à reine</a:t>
            </a:r>
          </a:p>
        </p:txBody>
      </p:sp>
      <p:sp>
        <p:nvSpPr>
          <p:cNvPr id="5" name="Espace réservé du contenu 4">
            <a:extLst>
              <a:ext uri="{FF2B5EF4-FFF2-40B4-BE49-F238E27FC236}">
                <a16:creationId xmlns:a16="http://schemas.microsoft.com/office/drawing/2014/main" id="{32AB060B-75FB-4004-8CA2-6A999577F79D}"/>
              </a:ext>
            </a:extLst>
          </p:cNvPr>
          <p:cNvSpPr>
            <a:spLocks noGrp="1"/>
          </p:cNvSpPr>
          <p:nvPr>
            <p:ph sz="half" idx="2"/>
          </p:nvPr>
        </p:nvSpPr>
        <p:spPr/>
        <p:txBody>
          <a:bodyPr>
            <a:normAutofit lnSpcReduction="10000"/>
          </a:bodyPr>
          <a:lstStyle/>
          <a:p>
            <a:pPr marL="0" indent="0">
              <a:buNone/>
            </a:pPr>
            <a:r>
              <a:rPr lang="fr-FR" b="1" dirty="0"/>
              <a:t>Caisse pour les essaims</a:t>
            </a:r>
          </a:p>
          <a:p>
            <a:pPr marL="0" indent="0">
              <a:buNone/>
            </a:pPr>
            <a:r>
              <a:rPr lang="fr-FR" dirty="0"/>
              <a:t>Ruchette avec cadres</a:t>
            </a:r>
          </a:p>
          <a:p>
            <a:pPr marL="0" indent="0">
              <a:buNone/>
            </a:pPr>
            <a:r>
              <a:rPr lang="fr-FR" dirty="0"/>
              <a:t>Pulvérisateur</a:t>
            </a:r>
          </a:p>
          <a:p>
            <a:pPr marL="0" indent="0">
              <a:buNone/>
            </a:pPr>
            <a:r>
              <a:rPr lang="fr-FR" dirty="0"/>
              <a:t>Drap</a:t>
            </a:r>
          </a:p>
          <a:p>
            <a:pPr marL="0" indent="0">
              <a:buNone/>
            </a:pPr>
            <a:r>
              <a:rPr lang="fr-FR" dirty="0"/>
              <a:t>Seau ou panier</a:t>
            </a:r>
          </a:p>
          <a:p>
            <a:pPr marL="0" indent="0">
              <a:buNone/>
            </a:pPr>
            <a:r>
              <a:rPr lang="fr-FR" dirty="0"/>
              <a:t>Escabeau</a:t>
            </a:r>
          </a:p>
          <a:p>
            <a:pPr marL="0" indent="0">
              <a:buNone/>
            </a:pPr>
            <a:r>
              <a:rPr lang="fr-FR" dirty="0"/>
              <a:t>Sécateur</a:t>
            </a:r>
          </a:p>
        </p:txBody>
      </p:sp>
    </p:spTree>
    <p:extLst>
      <p:ext uri="{BB962C8B-B14F-4D97-AF65-F5344CB8AC3E}">
        <p14:creationId xmlns:p14="http://schemas.microsoft.com/office/powerpoint/2010/main" val="1830653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CD30B8-2ACC-45CB-8449-6B66088B8C69}"/>
              </a:ext>
            </a:extLst>
          </p:cNvPr>
          <p:cNvSpPr>
            <a:spLocks noGrp="1"/>
          </p:cNvSpPr>
          <p:nvPr>
            <p:ph type="title"/>
          </p:nvPr>
        </p:nvSpPr>
        <p:spPr/>
        <p:txBody>
          <a:bodyPr/>
          <a:lstStyle/>
          <a:p>
            <a:r>
              <a:rPr lang="fr-FR" dirty="0"/>
              <a:t>Outils d’atelier et fournitures</a:t>
            </a:r>
          </a:p>
        </p:txBody>
      </p:sp>
      <p:grpSp>
        <p:nvGrpSpPr>
          <p:cNvPr id="11" name="Groupe 10">
            <a:extLst>
              <a:ext uri="{FF2B5EF4-FFF2-40B4-BE49-F238E27FC236}">
                <a16:creationId xmlns:a16="http://schemas.microsoft.com/office/drawing/2014/main" id="{EB292FF0-5443-440A-8269-A8E18760E15B}"/>
              </a:ext>
            </a:extLst>
          </p:cNvPr>
          <p:cNvGrpSpPr/>
          <p:nvPr/>
        </p:nvGrpSpPr>
        <p:grpSpPr>
          <a:xfrm>
            <a:off x="914400" y="1690688"/>
            <a:ext cx="2857500" cy="3707844"/>
            <a:chOff x="914400" y="1690688"/>
            <a:chExt cx="2857500" cy="3707844"/>
          </a:xfrm>
        </p:grpSpPr>
        <p:sp>
          <p:nvSpPr>
            <p:cNvPr id="4" name="ZoneTexte 3">
              <a:extLst>
                <a:ext uri="{FF2B5EF4-FFF2-40B4-BE49-F238E27FC236}">
                  <a16:creationId xmlns:a16="http://schemas.microsoft.com/office/drawing/2014/main" id="{5D81BAC2-04A6-4BEA-AD03-4887963DEE80}"/>
                </a:ext>
              </a:extLst>
            </p:cNvPr>
            <p:cNvSpPr txBox="1"/>
            <p:nvPr/>
          </p:nvSpPr>
          <p:spPr>
            <a:xfrm>
              <a:off x="914400" y="5029200"/>
              <a:ext cx="2857500" cy="369332"/>
            </a:xfrm>
            <a:prstGeom prst="rect">
              <a:avLst/>
            </a:prstGeom>
            <a:solidFill>
              <a:schemeClr val="bg1"/>
            </a:solidFill>
          </p:spPr>
          <p:txBody>
            <a:bodyPr wrap="square" rtlCol="0">
              <a:spAutoFit/>
            </a:bodyPr>
            <a:lstStyle/>
            <a:p>
              <a:pPr algn="ctr"/>
              <a:r>
                <a:rPr lang="fr-FR" dirty="0"/>
                <a:t>Des feuilles de cire gaufrée</a:t>
              </a:r>
            </a:p>
          </p:txBody>
        </p:sp>
        <p:pic>
          <p:nvPicPr>
            <p:cNvPr id="5" name="Image 4">
              <a:extLst>
                <a:ext uri="{FF2B5EF4-FFF2-40B4-BE49-F238E27FC236}">
                  <a16:creationId xmlns:a16="http://schemas.microsoft.com/office/drawing/2014/main" id="{BD657832-3E66-4A5C-94AE-FF579F85183D}"/>
                </a:ext>
              </a:extLst>
            </p:cNvPr>
            <p:cNvPicPr>
              <a:picLocks noChangeAspect="1"/>
            </p:cNvPicPr>
            <p:nvPr/>
          </p:nvPicPr>
          <p:blipFill>
            <a:blip r:embed="rId2"/>
            <a:stretch>
              <a:fillRect/>
            </a:stretch>
          </p:blipFill>
          <p:spPr>
            <a:xfrm>
              <a:off x="914400" y="1690688"/>
              <a:ext cx="2857500" cy="2857500"/>
            </a:xfrm>
            <a:prstGeom prst="rect">
              <a:avLst/>
            </a:prstGeom>
          </p:spPr>
        </p:pic>
      </p:grpSp>
      <p:grpSp>
        <p:nvGrpSpPr>
          <p:cNvPr id="13" name="Groupe 12">
            <a:extLst>
              <a:ext uri="{FF2B5EF4-FFF2-40B4-BE49-F238E27FC236}">
                <a16:creationId xmlns:a16="http://schemas.microsoft.com/office/drawing/2014/main" id="{E105681A-9533-403B-A5F4-503F193BF3EE}"/>
              </a:ext>
            </a:extLst>
          </p:cNvPr>
          <p:cNvGrpSpPr/>
          <p:nvPr/>
        </p:nvGrpSpPr>
        <p:grpSpPr>
          <a:xfrm>
            <a:off x="8420099" y="1690688"/>
            <a:ext cx="2038351" cy="3707842"/>
            <a:chOff x="8420099" y="1690688"/>
            <a:chExt cx="2038351" cy="3707842"/>
          </a:xfrm>
        </p:grpSpPr>
        <p:pic>
          <p:nvPicPr>
            <p:cNvPr id="7" name="Image 6">
              <a:extLst>
                <a:ext uri="{FF2B5EF4-FFF2-40B4-BE49-F238E27FC236}">
                  <a16:creationId xmlns:a16="http://schemas.microsoft.com/office/drawing/2014/main" id="{A7B601AC-A5F7-4717-9759-EECF0D8B57DE}"/>
                </a:ext>
              </a:extLst>
            </p:cNvPr>
            <p:cNvPicPr>
              <a:picLocks noChangeAspect="1"/>
            </p:cNvPicPr>
            <p:nvPr/>
          </p:nvPicPr>
          <p:blipFill>
            <a:blip r:embed="rId3"/>
            <a:stretch>
              <a:fillRect/>
            </a:stretch>
          </p:blipFill>
          <p:spPr>
            <a:xfrm>
              <a:off x="8420100" y="1690688"/>
              <a:ext cx="2038350" cy="2857500"/>
            </a:xfrm>
            <a:prstGeom prst="rect">
              <a:avLst/>
            </a:prstGeom>
          </p:spPr>
        </p:pic>
        <p:sp>
          <p:nvSpPr>
            <p:cNvPr id="8" name="ZoneTexte 7">
              <a:extLst>
                <a:ext uri="{FF2B5EF4-FFF2-40B4-BE49-F238E27FC236}">
                  <a16:creationId xmlns:a16="http://schemas.microsoft.com/office/drawing/2014/main" id="{A1FF0F68-4DE7-4961-8685-BCE164EEF24F}"/>
                </a:ext>
              </a:extLst>
            </p:cNvPr>
            <p:cNvSpPr txBox="1"/>
            <p:nvPr/>
          </p:nvSpPr>
          <p:spPr>
            <a:xfrm>
              <a:off x="8420099" y="5029198"/>
              <a:ext cx="2038351" cy="369332"/>
            </a:xfrm>
            <a:prstGeom prst="rect">
              <a:avLst/>
            </a:prstGeom>
            <a:solidFill>
              <a:schemeClr val="bg1"/>
            </a:solidFill>
          </p:spPr>
          <p:txBody>
            <a:bodyPr wrap="square" rtlCol="0">
              <a:spAutoFit/>
            </a:bodyPr>
            <a:lstStyle/>
            <a:p>
              <a:pPr algn="ctr"/>
              <a:r>
                <a:rPr lang="fr-FR" dirty="0"/>
                <a:t>Du fil inox</a:t>
              </a:r>
            </a:p>
          </p:txBody>
        </p:sp>
      </p:grpSp>
      <p:grpSp>
        <p:nvGrpSpPr>
          <p:cNvPr id="12" name="Groupe 11">
            <a:extLst>
              <a:ext uri="{FF2B5EF4-FFF2-40B4-BE49-F238E27FC236}">
                <a16:creationId xmlns:a16="http://schemas.microsoft.com/office/drawing/2014/main" id="{306632BC-CDEE-4181-A119-153A9EE73CAC}"/>
              </a:ext>
            </a:extLst>
          </p:cNvPr>
          <p:cNvGrpSpPr/>
          <p:nvPr/>
        </p:nvGrpSpPr>
        <p:grpSpPr>
          <a:xfrm>
            <a:off x="4667250" y="1690688"/>
            <a:ext cx="2857500" cy="3984841"/>
            <a:chOff x="4667250" y="1690688"/>
            <a:chExt cx="2857500" cy="3984841"/>
          </a:xfrm>
        </p:grpSpPr>
        <p:pic>
          <p:nvPicPr>
            <p:cNvPr id="6" name="Image 5">
              <a:extLst>
                <a:ext uri="{FF2B5EF4-FFF2-40B4-BE49-F238E27FC236}">
                  <a16:creationId xmlns:a16="http://schemas.microsoft.com/office/drawing/2014/main" id="{E7B193A9-481D-454F-A65C-8AF9D013B1C3}"/>
                </a:ext>
              </a:extLst>
            </p:cNvPr>
            <p:cNvPicPr>
              <a:picLocks noChangeAspect="1"/>
            </p:cNvPicPr>
            <p:nvPr/>
          </p:nvPicPr>
          <p:blipFill>
            <a:blip r:embed="rId4"/>
            <a:stretch>
              <a:fillRect/>
            </a:stretch>
          </p:blipFill>
          <p:spPr>
            <a:xfrm>
              <a:off x="4667250" y="1690688"/>
              <a:ext cx="2857500" cy="2857500"/>
            </a:xfrm>
            <a:prstGeom prst="rect">
              <a:avLst/>
            </a:prstGeom>
          </p:spPr>
        </p:pic>
        <p:sp>
          <p:nvSpPr>
            <p:cNvPr id="9" name="ZoneTexte 8">
              <a:extLst>
                <a:ext uri="{FF2B5EF4-FFF2-40B4-BE49-F238E27FC236}">
                  <a16:creationId xmlns:a16="http://schemas.microsoft.com/office/drawing/2014/main" id="{1C79FC3C-858F-4D2C-BD1D-A35ACC74C223}"/>
                </a:ext>
              </a:extLst>
            </p:cNvPr>
            <p:cNvSpPr txBox="1"/>
            <p:nvPr/>
          </p:nvSpPr>
          <p:spPr>
            <a:xfrm>
              <a:off x="4667250" y="5029198"/>
              <a:ext cx="2857500" cy="646331"/>
            </a:xfrm>
            <a:prstGeom prst="rect">
              <a:avLst/>
            </a:prstGeom>
            <a:solidFill>
              <a:schemeClr val="bg1"/>
            </a:solidFill>
          </p:spPr>
          <p:txBody>
            <a:bodyPr wrap="square" rtlCol="0">
              <a:spAutoFit/>
            </a:bodyPr>
            <a:lstStyle/>
            <a:p>
              <a:pPr algn="ctr"/>
              <a:r>
                <a:rPr lang="fr-FR" dirty="0"/>
                <a:t>Un soude cire </a:t>
              </a:r>
              <a:br>
                <a:rPr lang="fr-FR" dirty="0"/>
              </a:br>
              <a:r>
                <a:rPr lang="fr-FR" dirty="0"/>
                <a:t>ou un transformateur</a:t>
              </a:r>
            </a:p>
          </p:txBody>
        </p:sp>
      </p:grpSp>
      <p:sp>
        <p:nvSpPr>
          <p:cNvPr id="10" name="ZoneTexte 9">
            <a:extLst>
              <a:ext uri="{FF2B5EF4-FFF2-40B4-BE49-F238E27FC236}">
                <a16:creationId xmlns:a16="http://schemas.microsoft.com/office/drawing/2014/main" id="{52FE99E7-8707-49FF-8F9A-90DF1E3C7058}"/>
              </a:ext>
            </a:extLst>
          </p:cNvPr>
          <p:cNvSpPr txBox="1"/>
          <p:nvPr/>
        </p:nvSpPr>
        <p:spPr>
          <a:xfrm>
            <a:off x="4667250" y="5918200"/>
            <a:ext cx="2857500" cy="461665"/>
          </a:xfrm>
          <a:prstGeom prst="rect">
            <a:avLst/>
          </a:prstGeom>
          <a:noFill/>
        </p:spPr>
        <p:txBody>
          <a:bodyPr wrap="square" rtlCol="0">
            <a:spAutoFit/>
          </a:bodyPr>
          <a:lstStyle/>
          <a:p>
            <a:pPr marL="0" indent="0" algn="ctr">
              <a:buNone/>
            </a:pPr>
            <a:r>
              <a:rPr lang="fr-FR" sz="2400">
                <a:hlinkClick r:id="rId5" action="ppaction://hlinksldjump"/>
              </a:rPr>
              <a:t>Retour au menu</a:t>
            </a:r>
            <a:endParaRPr lang="fr-FR" sz="2400" dirty="0"/>
          </a:p>
        </p:txBody>
      </p:sp>
    </p:spTree>
    <p:extLst>
      <p:ext uri="{BB962C8B-B14F-4D97-AF65-F5344CB8AC3E}">
        <p14:creationId xmlns:p14="http://schemas.microsoft.com/office/powerpoint/2010/main" val="63026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7B602-1941-4F87-87B4-C907DA7F95DF}"/>
              </a:ext>
            </a:extLst>
          </p:cNvPr>
          <p:cNvSpPr>
            <a:spLocks noGrp="1"/>
          </p:cNvSpPr>
          <p:nvPr>
            <p:ph type="title"/>
          </p:nvPr>
        </p:nvSpPr>
        <p:spPr/>
        <p:txBody>
          <a:bodyPr/>
          <a:lstStyle/>
          <a:p>
            <a:r>
              <a:rPr lang="fr-FR" dirty="0"/>
              <a:t>Les tenues de protection</a:t>
            </a:r>
          </a:p>
        </p:txBody>
      </p:sp>
      <p:grpSp>
        <p:nvGrpSpPr>
          <p:cNvPr id="10" name="Groupe 9">
            <a:extLst>
              <a:ext uri="{FF2B5EF4-FFF2-40B4-BE49-F238E27FC236}">
                <a16:creationId xmlns:a16="http://schemas.microsoft.com/office/drawing/2014/main" id="{9701D9D3-E2EC-4F75-BC43-BB27BAA36C49}"/>
              </a:ext>
            </a:extLst>
          </p:cNvPr>
          <p:cNvGrpSpPr/>
          <p:nvPr/>
        </p:nvGrpSpPr>
        <p:grpSpPr>
          <a:xfrm>
            <a:off x="1381127" y="1381125"/>
            <a:ext cx="2114550" cy="4200585"/>
            <a:chOff x="1381127" y="1381125"/>
            <a:chExt cx="2114550" cy="4200585"/>
          </a:xfrm>
        </p:grpSpPr>
        <p:pic>
          <p:nvPicPr>
            <p:cNvPr id="6" name="Image 5">
              <a:extLst>
                <a:ext uri="{FF2B5EF4-FFF2-40B4-BE49-F238E27FC236}">
                  <a16:creationId xmlns:a16="http://schemas.microsoft.com/office/drawing/2014/main" id="{3EF897EC-1AD5-4BE7-B1F2-BF60BC38549C}"/>
                </a:ext>
              </a:extLst>
            </p:cNvPr>
            <p:cNvPicPr>
              <a:picLocks noChangeAspect="1"/>
            </p:cNvPicPr>
            <p:nvPr/>
          </p:nvPicPr>
          <p:blipFill>
            <a:blip r:embed="rId3"/>
            <a:stretch>
              <a:fillRect/>
            </a:stretch>
          </p:blipFill>
          <p:spPr>
            <a:xfrm>
              <a:off x="1381127" y="1381125"/>
              <a:ext cx="2114550" cy="3333750"/>
            </a:xfrm>
            <a:prstGeom prst="rect">
              <a:avLst/>
            </a:prstGeom>
          </p:spPr>
        </p:pic>
        <p:sp>
          <p:nvSpPr>
            <p:cNvPr id="7" name="ZoneTexte 6">
              <a:extLst>
                <a:ext uri="{FF2B5EF4-FFF2-40B4-BE49-F238E27FC236}">
                  <a16:creationId xmlns:a16="http://schemas.microsoft.com/office/drawing/2014/main" id="{5718B00B-117D-46D5-9D40-D0743ED9F0C8}"/>
                </a:ext>
              </a:extLst>
            </p:cNvPr>
            <p:cNvSpPr txBox="1"/>
            <p:nvPr/>
          </p:nvSpPr>
          <p:spPr>
            <a:xfrm>
              <a:off x="1381127" y="5181600"/>
              <a:ext cx="2114550" cy="400110"/>
            </a:xfrm>
            <a:prstGeom prst="rect">
              <a:avLst/>
            </a:prstGeom>
            <a:solidFill>
              <a:schemeClr val="bg1"/>
            </a:solidFill>
          </p:spPr>
          <p:txBody>
            <a:bodyPr wrap="square" rtlCol="0">
              <a:spAutoFit/>
            </a:bodyPr>
            <a:lstStyle/>
            <a:p>
              <a:pPr algn="ctr"/>
              <a:r>
                <a:rPr lang="fr-FR" sz="2000" dirty="0"/>
                <a:t>Voile et chapeau</a:t>
              </a:r>
            </a:p>
          </p:txBody>
        </p:sp>
      </p:grpSp>
      <p:grpSp>
        <p:nvGrpSpPr>
          <p:cNvPr id="11" name="Groupe 10">
            <a:extLst>
              <a:ext uri="{FF2B5EF4-FFF2-40B4-BE49-F238E27FC236}">
                <a16:creationId xmlns:a16="http://schemas.microsoft.com/office/drawing/2014/main" id="{C283A6AA-ACBC-45F8-B7FB-C39FCF1A4AF3}"/>
              </a:ext>
            </a:extLst>
          </p:cNvPr>
          <p:cNvGrpSpPr/>
          <p:nvPr/>
        </p:nvGrpSpPr>
        <p:grpSpPr>
          <a:xfrm>
            <a:off x="4986337" y="1381125"/>
            <a:ext cx="2114551" cy="4200585"/>
            <a:chOff x="4986337" y="1381125"/>
            <a:chExt cx="2114551" cy="4200585"/>
          </a:xfrm>
        </p:grpSpPr>
        <p:pic>
          <p:nvPicPr>
            <p:cNvPr id="5" name="Image 4">
              <a:extLst>
                <a:ext uri="{FF2B5EF4-FFF2-40B4-BE49-F238E27FC236}">
                  <a16:creationId xmlns:a16="http://schemas.microsoft.com/office/drawing/2014/main" id="{0B42B234-B245-468F-AC8B-3B6CDA676848}"/>
                </a:ext>
              </a:extLst>
            </p:cNvPr>
            <p:cNvPicPr>
              <a:picLocks noChangeAspect="1"/>
            </p:cNvPicPr>
            <p:nvPr/>
          </p:nvPicPr>
          <p:blipFill>
            <a:blip r:embed="rId4"/>
            <a:stretch>
              <a:fillRect/>
            </a:stretch>
          </p:blipFill>
          <p:spPr>
            <a:xfrm>
              <a:off x="4986338" y="1381125"/>
              <a:ext cx="2114550" cy="3333750"/>
            </a:xfrm>
            <a:prstGeom prst="rect">
              <a:avLst/>
            </a:prstGeom>
          </p:spPr>
        </p:pic>
        <p:sp>
          <p:nvSpPr>
            <p:cNvPr id="8" name="ZoneTexte 7">
              <a:extLst>
                <a:ext uri="{FF2B5EF4-FFF2-40B4-BE49-F238E27FC236}">
                  <a16:creationId xmlns:a16="http://schemas.microsoft.com/office/drawing/2014/main" id="{A22D8266-C788-4720-B7E2-695D0FD7640B}"/>
                </a:ext>
              </a:extLst>
            </p:cNvPr>
            <p:cNvSpPr txBox="1"/>
            <p:nvPr/>
          </p:nvSpPr>
          <p:spPr>
            <a:xfrm>
              <a:off x="4986337" y="5181600"/>
              <a:ext cx="2114550" cy="400110"/>
            </a:xfrm>
            <a:prstGeom prst="rect">
              <a:avLst/>
            </a:prstGeom>
            <a:solidFill>
              <a:schemeClr val="bg1"/>
            </a:solidFill>
          </p:spPr>
          <p:txBody>
            <a:bodyPr wrap="square" rtlCol="0">
              <a:spAutoFit/>
            </a:bodyPr>
            <a:lstStyle/>
            <a:p>
              <a:pPr algn="ctr"/>
              <a:r>
                <a:rPr lang="fr-FR" sz="2000" dirty="0"/>
                <a:t>Vareuse</a:t>
              </a:r>
            </a:p>
          </p:txBody>
        </p:sp>
      </p:grpSp>
      <p:grpSp>
        <p:nvGrpSpPr>
          <p:cNvPr id="12" name="Groupe 11">
            <a:extLst>
              <a:ext uri="{FF2B5EF4-FFF2-40B4-BE49-F238E27FC236}">
                <a16:creationId xmlns:a16="http://schemas.microsoft.com/office/drawing/2014/main" id="{AAB09A7B-75B7-4FC1-B993-FBAF9874FDAF}"/>
              </a:ext>
            </a:extLst>
          </p:cNvPr>
          <p:cNvGrpSpPr/>
          <p:nvPr/>
        </p:nvGrpSpPr>
        <p:grpSpPr>
          <a:xfrm>
            <a:off x="8591549" y="1381125"/>
            <a:ext cx="2114552" cy="4200585"/>
            <a:chOff x="8591549" y="1381125"/>
            <a:chExt cx="2114552" cy="4200585"/>
          </a:xfrm>
        </p:grpSpPr>
        <p:pic>
          <p:nvPicPr>
            <p:cNvPr id="4" name="Image 3">
              <a:extLst>
                <a:ext uri="{FF2B5EF4-FFF2-40B4-BE49-F238E27FC236}">
                  <a16:creationId xmlns:a16="http://schemas.microsoft.com/office/drawing/2014/main" id="{75C2E013-2E14-4E04-88FC-A51CA01D32FE}"/>
                </a:ext>
              </a:extLst>
            </p:cNvPr>
            <p:cNvPicPr>
              <a:picLocks noChangeAspect="1"/>
            </p:cNvPicPr>
            <p:nvPr/>
          </p:nvPicPr>
          <p:blipFill>
            <a:blip r:embed="rId5"/>
            <a:stretch>
              <a:fillRect/>
            </a:stretch>
          </p:blipFill>
          <p:spPr>
            <a:xfrm>
              <a:off x="8591549" y="1381125"/>
              <a:ext cx="2114549" cy="3333750"/>
            </a:xfrm>
            <a:prstGeom prst="rect">
              <a:avLst/>
            </a:prstGeom>
          </p:spPr>
        </p:pic>
        <p:sp>
          <p:nvSpPr>
            <p:cNvPr id="9" name="ZoneTexte 8">
              <a:extLst>
                <a:ext uri="{FF2B5EF4-FFF2-40B4-BE49-F238E27FC236}">
                  <a16:creationId xmlns:a16="http://schemas.microsoft.com/office/drawing/2014/main" id="{7DC45ACA-079A-4282-ADC0-82DF3A7292C8}"/>
                </a:ext>
              </a:extLst>
            </p:cNvPr>
            <p:cNvSpPr txBox="1"/>
            <p:nvPr/>
          </p:nvSpPr>
          <p:spPr>
            <a:xfrm>
              <a:off x="8591551" y="5181600"/>
              <a:ext cx="2114550" cy="400110"/>
            </a:xfrm>
            <a:prstGeom prst="rect">
              <a:avLst/>
            </a:prstGeom>
            <a:solidFill>
              <a:schemeClr val="bg1"/>
            </a:solidFill>
          </p:spPr>
          <p:txBody>
            <a:bodyPr wrap="square" rtlCol="0">
              <a:spAutoFit/>
            </a:bodyPr>
            <a:lstStyle/>
            <a:p>
              <a:pPr algn="ctr"/>
              <a:r>
                <a:rPr lang="fr-FR" sz="2000" dirty="0"/>
                <a:t>Combinaison</a:t>
              </a:r>
            </a:p>
          </p:txBody>
        </p:sp>
      </p:grpSp>
    </p:spTree>
    <p:extLst>
      <p:ext uri="{BB962C8B-B14F-4D97-AF65-F5344CB8AC3E}">
        <p14:creationId xmlns:p14="http://schemas.microsoft.com/office/powerpoint/2010/main" val="370257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7B602-1941-4F87-87B4-C907DA7F95DF}"/>
              </a:ext>
            </a:extLst>
          </p:cNvPr>
          <p:cNvSpPr>
            <a:spLocks noGrp="1"/>
          </p:cNvSpPr>
          <p:nvPr>
            <p:ph type="title"/>
          </p:nvPr>
        </p:nvSpPr>
        <p:spPr/>
        <p:txBody>
          <a:bodyPr/>
          <a:lstStyle/>
          <a:p>
            <a:r>
              <a:rPr lang="fr-FR" dirty="0"/>
              <a:t>Les gants</a:t>
            </a:r>
          </a:p>
        </p:txBody>
      </p:sp>
      <p:grpSp>
        <p:nvGrpSpPr>
          <p:cNvPr id="15" name="Groupe 14">
            <a:extLst>
              <a:ext uri="{FF2B5EF4-FFF2-40B4-BE49-F238E27FC236}">
                <a16:creationId xmlns:a16="http://schemas.microsoft.com/office/drawing/2014/main" id="{F093D6CB-0B27-4AD3-860D-C7B7EDA8995E}"/>
              </a:ext>
            </a:extLst>
          </p:cNvPr>
          <p:cNvGrpSpPr/>
          <p:nvPr/>
        </p:nvGrpSpPr>
        <p:grpSpPr>
          <a:xfrm>
            <a:off x="1381127" y="1381125"/>
            <a:ext cx="2114550" cy="4200585"/>
            <a:chOff x="1381127" y="1381125"/>
            <a:chExt cx="2114550" cy="4200585"/>
          </a:xfrm>
        </p:grpSpPr>
        <p:sp>
          <p:nvSpPr>
            <p:cNvPr id="7" name="ZoneTexte 6">
              <a:extLst>
                <a:ext uri="{FF2B5EF4-FFF2-40B4-BE49-F238E27FC236}">
                  <a16:creationId xmlns:a16="http://schemas.microsoft.com/office/drawing/2014/main" id="{5718B00B-117D-46D5-9D40-D0743ED9F0C8}"/>
                </a:ext>
              </a:extLst>
            </p:cNvPr>
            <p:cNvSpPr txBox="1"/>
            <p:nvPr/>
          </p:nvSpPr>
          <p:spPr>
            <a:xfrm>
              <a:off x="1381127" y="5181600"/>
              <a:ext cx="2114550" cy="400110"/>
            </a:xfrm>
            <a:prstGeom prst="rect">
              <a:avLst/>
            </a:prstGeom>
            <a:solidFill>
              <a:schemeClr val="bg1"/>
            </a:solidFill>
          </p:spPr>
          <p:txBody>
            <a:bodyPr wrap="square" rtlCol="0">
              <a:spAutoFit/>
            </a:bodyPr>
            <a:lstStyle/>
            <a:p>
              <a:pPr algn="ctr"/>
              <a:r>
                <a:rPr lang="fr-FR" sz="2000" dirty="0"/>
                <a:t>Gants tissu</a:t>
              </a:r>
            </a:p>
          </p:txBody>
        </p:sp>
        <p:pic>
          <p:nvPicPr>
            <p:cNvPr id="3" name="Image 2">
              <a:extLst>
                <a:ext uri="{FF2B5EF4-FFF2-40B4-BE49-F238E27FC236}">
                  <a16:creationId xmlns:a16="http://schemas.microsoft.com/office/drawing/2014/main" id="{B688D6A1-16D7-41D8-B9C7-99B68CE300C8}"/>
                </a:ext>
              </a:extLst>
            </p:cNvPr>
            <p:cNvPicPr>
              <a:picLocks noChangeAspect="1"/>
            </p:cNvPicPr>
            <p:nvPr/>
          </p:nvPicPr>
          <p:blipFill>
            <a:blip r:embed="rId3"/>
            <a:stretch>
              <a:fillRect/>
            </a:stretch>
          </p:blipFill>
          <p:spPr>
            <a:xfrm>
              <a:off x="1569245" y="1381125"/>
              <a:ext cx="1781175" cy="3333750"/>
            </a:xfrm>
            <a:prstGeom prst="rect">
              <a:avLst/>
            </a:prstGeom>
          </p:spPr>
        </p:pic>
      </p:grpSp>
      <p:grpSp>
        <p:nvGrpSpPr>
          <p:cNvPr id="16" name="Groupe 15">
            <a:extLst>
              <a:ext uri="{FF2B5EF4-FFF2-40B4-BE49-F238E27FC236}">
                <a16:creationId xmlns:a16="http://schemas.microsoft.com/office/drawing/2014/main" id="{FC0D7978-D0A6-4DAF-B2F8-E10D53522BEA}"/>
              </a:ext>
            </a:extLst>
          </p:cNvPr>
          <p:cNvGrpSpPr/>
          <p:nvPr/>
        </p:nvGrpSpPr>
        <p:grpSpPr>
          <a:xfrm>
            <a:off x="5038724" y="1381125"/>
            <a:ext cx="2114550" cy="4200585"/>
            <a:chOff x="5038724" y="1381125"/>
            <a:chExt cx="2114550" cy="4200585"/>
          </a:xfrm>
        </p:grpSpPr>
        <p:sp>
          <p:nvSpPr>
            <p:cNvPr id="8" name="ZoneTexte 7">
              <a:extLst>
                <a:ext uri="{FF2B5EF4-FFF2-40B4-BE49-F238E27FC236}">
                  <a16:creationId xmlns:a16="http://schemas.microsoft.com/office/drawing/2014/main" id="{A22D8266-C788-4720-B7E2-695D0FD7640B}"/>
                </a:ext>
              </a:extLst>
            </p:cNvPr>
            <p:cNvSpPr txBox="1"/>
            <p:nvPr/>
          </p:nvSpPr>
          <p:spPr>
            <a:xfrm>
              <a:off x="5038724" y="5181600"/>
              <a:ext cx="2114550" cy="400110"/>
            </a:xfrm>
            <a:prstGeom prst="rect">
              <a:avLst/>
            </a:prstGeom>
            <a:solidFill>
              <a:schemeClr val="bg1"/>
            </a:solidFill>
          </p:spPr>
          <p:txBody>
            <a:bodyPr wrap="square" rtlCol="0">
              <a:spAutoFit/>
            </a:bodyPr>
            <a:lstStyle/>
            <a:p>
              <a:pPr algn="ctr"/>
              <a:r>
                <a:rPr lang="fr-FR" sz="2000" dirty="0"/>
                <a:t>Gants latex</a:t>
              </a:r>
            </a:p>
          </p:txBody>
        </p:sp>
        <p:pic>
          <p:nvPicPr>
            <p:cNvPr id="13" name="Image 12">
              <a:extLst>
                <a:ext uri="{FF2B5EF4-FFF2-40B4-BE49-F238E27FC236}">
                  <a16:creationId xmlns:a16="http://schemas.microsoft.com/office/drawing/2014/main" id="{0B3D3BF8-247A-4842-8EA2-695431A9E4F1}"/>
                </a:ext>
              </a:extLst>
            </p:cNvPr>
            <p:cNvPicPr>
              <a:picLocks noChangeAspect="1"/>
            </p:cNvPicPr>
            <p:nvPr/>
          </p:nvPicPr>
          <p:blipFill>
            <a:blip r:embed="rId4"/>
            <a:stretch>
              <a:fillRect/>
            </a:stretch>
          </p:blipFill>
          <p:spPr>
            <a:xfrm>
              <a:off x="5272087" y="1381125"/>
              <a:ext cx="1647825" cy="3333750"/>
            </a:xfrm>
            <a:prstGeom prst="rect">
              <a:avLst/>
            </a:prstGeom>
          </p:spPr>
        </p:pic>
      </p:grpSp>
      <p:grpSp>
        <p:nvGrpSpPr>
          <p:cNvPr id="17" name="Groupe 16">
            <a:extLst>
              <a:ext uri="{FF2B5EF4-FFF2-40B4-BE49-F238E27FC236}">
                <a16:creationId xmlns:a16="http://schemas.microsoft.com/office/drawing/2014/main" id="{F3EA5EE8-F4E2-4F14-9218-F6AF1A8DB238}"/>
              </a:ext>
            </a:extLst>
          </p:cNvPr>
          <p:cNvGrpSpPr/>
          <p:nvPr/>
        </p:nvGrpSpPr>
        <p:grpSpPr>
          <a:xfrm>
            <a:off x="8591551" y="1381125"/>
            <a:ext cx="2114550" cy="4200585"/>
            <a:chOff x="8591551" y="1381125"/>
            <a:chExt cx="2114550" cy="4200585"/>
          </a:xfrm>
        </p:grpSpPr>
        <p:sp>
          <p:nvSpPr>
            <p:cNvPr id="9" name="ZoneTexte 8">
              <a:extLst>
                <a:ext uri="{FF2B5EF4-FFF2-40B4-BE49-F238E27FC236}">
                  <a16:creationId xmlns:a16="http://schemas.microsoft.com/office/drawing/2014/main" id="{7DC45ACA-079A-4282-ADC0-82DF3A7292C8}"/>
                </a:ext>
              </a:extLst>
            </p:cNvPr>
            <p:cNvSpPr txBox="1"/>
            <p:nvPr/>
          </p:nvSpPr>
          <p:spPr>
            <a:xfrm>
              <a:off x="8591551" y="5181600"/>
              <a:ext cx="2114550" cy="400110"/>
            </a:xfrm>
            <a:prstGeom prst="rect">
              <a:avLst/>
            </a:prstGeom>
            <a:solidFill>
              <a:schemeClr val="bg1"/>
            </a:solidFill>
          </p:spPr>
          <p:txBody>
            <a:bodyPr wrap="square" rtlCol="0">
              <a:spAutoFit/>
            </a:bodyPr>
            <a:lstStyle/>
            <a:p>
              <a:pPr algn="ctr"/>
              <a:r>
                <a:rPr lang="fr-FR" sz="2000" dirty="0"/>
                <a:t>Gants cuir</a:t>
              </a:r>
            </a:p>
          </p:txBody>
        </p:sp>
        <p:pic>
          <p:nvPicPr>
            <p:cNvPr id="14" name="Image 13">
              <a:extLst>
                <a:ext uri="{FF2B5EF4-FFF2-40B4-BE49-F238E27FC236}">
                  <a16:creationId xmlns:a16="http://schemas.microsoft.com/office/drawing/2014/main" id="{4D70B80C-2EDE-49EF-90B3-5CF513D3A311}"/>
                </a:ext>
              </a:extLst>
            </p:cNvPr>
            <p:cNvPicPr>
              <a:picLocks noChangeAspect="1"/>
            </p:cNvPicPr>
            <p:nvPr/>
          </p:nvPicPr>
          <p:blipFill>
            <a:blip r:embed="rId5"/>
            <a:stretch>
              <a:fillRect/>
            </a:stretch>
          </p:blipFill>
          <p:spPr>
            <a:xfrm>
              <a:off x="8714579" y="1381125"/>
              <a:ext cx="1857375" cy="3333750"/>
            </a:xfrm>
            <a:prstGeom prst="rect">
              <a:avLst/>
            </a:prstGeom>
          </p:spPr>
        </p:pic>
      </p:grpSp>
      <p:sp>
        <p:nvSpPr>
          <p:cNvPr id="18" name="ZoneTexte 17">
            <a:extLst>
              <a:ext uri="{FF2B5EF4-FFF2-40B4-BE49-F238E27FC236}">
                <a16:creationId xmlns:a16="http://schemas.microsoft.com/office/drawing/2014/main" id="{B4C81C72-C828-4E2F-BEC4-F05EB781BD72}"/>
              </a:ext>
            </a:extLst>
          </p:cNvPr>
          <p:cNvSpPr txBox="1"/>
          <p:nvPr/>
        </p:nvSpPr>
        <p:spPr>
          <a:xfrm>
            <a:off x="4972049" y="5817602"/>
            <a:ext cx="2247900" cy="461665"/>
          </a:xfrm>
          <a:prstGeom prst="rect">
            <a:avLst/>
          </a:prstGeom>
          <a:noFill/>
        </p:spPr>
        <p:txBody>
          <a:bodyPr wrap="square" rtlCol="0">
            <a:spAutoFit/>
          </a:bodyPr>
          <a:lstStyle/>
          <a:p>
            <a:r>
              <a:rPr lang="fr-FR" sz="2400" dirty="0">
                <a:hlinkClick r:id="rId6" action="ppaction://hlinksldjump"/>
              </a:rPr>
              <a:t>Retour au menu</a:t>
            </a:r>
            <a:endParaRPr lang="fr-FR" sz="2400" dirty="0"/>
          </a:p>
        </p:txBody>
      </p:sp>
    </p:spTree>
    <p:extLst>
      <p:ext uri="{BB962C8B-B14F-4D97-AF65-F5344CB8AC3E}">
        <p14:creationId xmlns:p14="http://schemas.microsoft.com/office/powerpoint/2010/main" val="360612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352F1-8025-4F3E-AFE2-51F11446A142}"/>
              </a:ext>
            </a:extLst>
          </p:cNvPr>
          <p:cNvSpPr>
            <a:spLocks noGrp="1"/>
          </p:cNvSpPr>
          <p:nvPr>
            <p:ph type="title"/>
          </p:nvPr>
        </p:nvSpPr>
        <p:spPr/>
        <p:txBody>
          <a:bodyPr/>
          <a:lstStyle/>
          <a:p>
            <a:r>
              <a:rPr lang="fr-FR" dirty="0"/>
              <a:t>Le matériel de récolte</a:t>
            </a:r>
          </a:p>
        </p:txBody>
      </p:sp>
      <p:grpSp>
        <p:nvGrpSpPr>
          <p:cNvPr id="9" name="Groupe 8">
            <a:extLst>
              <a:ext uri="{FF2B5EF4-FFF2-40B4-BE49-F238E27FC236}">
                <a16:creationId xmlns:a16="http://schemas.microsoft.com/office/drawing/2014/main" id="{B9B9885D-6156-4E8E-80E9-081EEAC8584D}"/>
              </a:ext>
            </a:extLst>
          </p:cNvPr>
          <p:cNvGrpSpPr/>
          <p:nvPr/>
        </p:nvGrpSpPr>
        <p:grpSpPr>
          <a:xfrm>
            <a:off x="533400" y="1690688"/>
            <a:ext cx="2552700" cy="4465042"/>
            <a:chOff x="533400" y="1690688"/>
            <a:chExt cx="2552700" cy="4465042"/>
          </a:xfrm>
        </p:grpSpPr>
        <p:pic>
          <p:nvPicPr>
            <p:cNvPr id="3" name="Image 2">
              <a:extLst>
                <a:ext uri="{FF2B5EF4-FFF2-40B4-BE49-F238E27FC236}">
                  <a16:creationId xmlns:a16="http://schemas.microsoft.com/office/drawing/2014/main" id="{57907666-B65A-45DA-B060-A2C3A6D7D4B9}"/>
                </a:ext>
              </a:extLst>
            </p:cNvPr>
            <p:cNvPicPr>
              <a:picLocks noChangeAspect="1"/>
            </p:cNvPicPr>
            <p:nvPr/>
          </p:nvPicPr>
          <p:blipFill>
            <a:blip r:embed="rId2"/>
            <a:stretch>
              <a:fillRect/>
            </a:stretch>
          </p:blipFill>
          <p:spPr>
            <a:xfrm>
              <a:off x="533400" y="1690688"/>
              <a:ext cx="2552700" cy="2857500"/>
            </a:xfrm>
            <a:prstGeom prst="rect">
              <a:avLst/>
            </a:prstGeom>
          </p:spPr>
        </p:pic>
        <p:sp>
          <p:nvSpPr>
            <p:cNvPr id="6" name="ZoneTexte 5">
              <a:extLst>
                <a:ext uri="{FF2B5EF4-FFF2-40B4-BE49-F238E27FC236}">
                  <a16:creationId xmlns:a16="http://schemas.microsoft.com/office/drawing/2014/main" id="{E61F7C18-E0E9-44DC-9015-BFDA9034BDD9}"/>
                </a:ext>
              </a:extLst>
            </p:cNvPr>
            <p:cNvSpPr txBox="1"/>
            <p:nvPr/>
          </p:nvSpPr>
          <p:spPr>
            <a:xfrm>
              <a:off x="703263" y="5232400"/>
              <a:ext cx="2382837" cy="923330"/>
            </a:xfrm>
            <a:prstGeom prst="rect">
              <a:avLst/>
            </a:prstGeom>
            <a:solidFill>
              <a:schemeClr val="bg1"/>
            </a:solidFill>
          </p:spPr>
          <p:txBody>
            <a:bodyPr wrap="square" rtlCol="0">
              <a:spAutoFit/>
            </a:bodyPr>
            <a:lstStyle/>
            <a:p>
              <a:pPr algn="ctr"/>
              <a:r>
                <a:rPr lang="fr-FR" dirty="0"/>
                <a:t>Le chasse-abeille</a:t>
              </a:r>
            </a:p>
            <a:p>
              <a:pPr algn="ctr"/>
              <a:r>
                <a:rPr lang="fr-FR" dirty="0"/>
                <a:t>La brouette</a:t>
              </a:r>
            </a:p>
            <a:p>
              <a:pPr algn="ctr"/>
              <a:r>
                <a:rPr lang="fr-FR" dirty="0"/>
                <a:t>Les hausses vides</a:t>
              </a:r>
            </a:p>
          </p:txBody>
        </p:sp>
      </p:grpSp>
      <p:grpSp>
        <p:nvGrpSpPr>
          <p:cNvPr id="10" name="Groupe 9">
            <a:extLst>
              <a:ext uri="{FF2B5EF4-FFF2-40B4-BE49-F238E27FC236}">
                <a16:creationId xmlns:a16="http://schemas.microsoft.com/office/drawing/2014/main" id="{D6FE8D66-DDE1-49EF-82CF-112A109A51FF}"/>
              </a:ext>
            </a:extLst>
          </p:cNvPr>
          <p:cNvGrpSpPr/>
          <p:nvPr/>
        </p:nvGrpSpPr>
        <p:grpSpPr>
          <a:xfrm>
            <a:off x="3825081" y="1754188"/>
            <a:ext cx="3448050" cy="4678541"/>
            <a:chOff x="3825081" y="1754188"/>
            <a:chExt cx="3448050" cy="4678541"/>
          </a:xfrm>
        </p:grpSpPr>
        <p:pic>
          <p:nvPicPr>
            <p:cNvPr id="4" name="Image 3">
              <a:extLst>
                <a:ext uri="{FF2B5EF4-FFF2-40B4-BE49-F238E27FC236}">
                  <a16:creationId xmlns:a16="http://schemas.microsoft.com/office/drawing/2014/main" id="{4FCDCA68-DA17-4D64-8168-B33A0DFF2799}"/>
                </a:ext>
              </a:extLst>
            </p:cNvPr>
            <p:cNvPicPr>
              <a:picLocks noChangeAspect="1"/>
            </p:cNvPicPr>
            <p:nvPr/>
          </p:nvPicPr>
          <p:blipFill>
            <a:blip r:embed="rId3"/>
            <a:stretch>
              <a:fillRect/>
            </a:stretch>
          </p:blipFill>
          <p:spPr>
            <a:xfrm>
              <a:off x="3825081" y="1754188"/>
              <a:ext cx="3448050" cy="2857500"/>
            </a:xfrm>
            <a:prstGeom prst="rect">
              <a:avLst/>
            </a:prstGeom>
          </p:spPr>
        </p:pic>
        <p:sp>
          <p:nvSpPr>
            <p:cNvPr id="7" name="ZoneTexte 6">
              <a:extLst>
                <a:ext uri="{FF2B5EF4-FFF2-40B4-BE49-F238E27FC236}">
                  <a16:creationId xmlns:a16="http://schemas.microsoft.com/office/drawing/2014/main" id="{8842C44F-259A-4201-B52C-9B7FA24B6425}"/>
                </a:ext>
              </a:extLst>
            </p:cNvPr>
            <p:cNvSpPr txBox="1"/>
            <p:nvPr/>
          </p:nvSpPr>
          <p:spPr>
            <a:xfrm>
              <a:off x="4357687" y="5232400"/>
              <a:ext cx="2382837" cy="1200329"/>
            </a:xfrm>
            <a:prstGeom prst="rect">
              <a:avLst/>
            </a:prstGeom>
            <a:solidFill>
              <a:schemeClr val="bg1"/>
            </a:solidFill>
          </p:spPr>
          <p:txBody>
            <a:bodyPr wrap="square" rtlCol="0">
              <a:spAutoFit/>
            </a:bodyPr>
            <a:lstStyle/>
            <a:p>
              <a:pPr algn="ctr"/>
              <a:r>
                <a:rPr lang="fr-FR" dirty="0"/>
                <a:t>Le Kit miellerie</a:t>
              </a:r>
            </a:p>
            <a:p>
              <a:pPr algn="ctr"/>
              <a:r>
                <a:rPr lang="fr-FR" dirty="0"/>
                <a:t>Bac à désoperculer</a:t>
              </a:r>
            </a:p>
            <a:p>
              <a:pPr algn="ctr"/>
              <a:r>
                <a:rPr lang="fr-FR" dirty="0"/>
                <a:t>Couteau</a:t>
              </a:r>
            </a:p>
            <a:p>
              <a:pPr algn="ctr"/>
              <a:r>
                <a:rPr lang="fr-FR" dirty="0"/>
                <a:t>extracteur</a:t>
              </a:r>
            </a:p>
          </p:txBody>
        </p:sp>
      </p:grpSp>
      <p:grpSp>
        <p:nvGrpSpPr>
          <p:cNvPr id="11" name="Groupe 10">
            <a:extLst>
              <a:ext uri="{FF2B5EF4-FFF2-40B4-BE49-F238E27FC236}">
                <a16:creationId xmlns:a16="http://schemas.microsoft.com/office/drawing/2014/main" id="{D9A518AC-C5CB-43BD-919C-4762B4841703}"/>
              </a:ext>
            </a:extLst>
          </p:cNvPr>
          <p:cNvGrpSpPr/>
          <p:nvPr/>
        </p:nvGrpSpPr>
        <p:grpSpPr>
          <a:xfrm>
            <a:off x="8012112" y="1754188"/>
            <a:ext cx="3476625" cy="4558407"/>
            <a:chOff x="8012112" y="1754188"/>
            <a:chExt cx="3476625" cy="4558407"/>
          </a:xfrm>
        </p:grpSpPr>
        <p:pic>
          <p:nvPicPr>
            <p:cNvPr id="5" name="Image 4">
              <a:extLst>
                <a:ext uri="{FF2B5EF4-FFF2-40B4-BE49-F238E27FC236}">
                  <a16:creationId xmlns:a16="http://schemas.microsoft.com/office/drawing/2014/main" id="{CE98B2FF-BDB9-4644-B84B-CD735F687284}"/>
                </a:ext>
              </a:extLst>
            </p:cNvPr>
            <p:cNvPicPr>
              <a:picLocks noChangeAspect="1"/>
            </p:cNvPicPr>
            <p:nvPr/>
          </p:nvPicPr>
          <p:blipFill>
            <a:blip r:embed="rId4"/>
            <a:stretch>
              <a:fillRect/>
            </a:stretch>
          </p:blipFill>
          <p:spPr>
            <a:xfrm>
              <a:off x="8012112" y="1754188"/>
              <a:ext cx="3476625" cy="2857500"/>
            </a:xfrm>
            <a:prstGeom prst="rect">
              <a:avLst/>
            </a:prstGeom>
          </p:spPr>
        </p:pic>
        <p:sp>
          <p:nvSpPr>
            <p:cNvPr id="8" name="ZoneTexte 7">
              <a:extLst>
                <a:ext uri="{FF2B5EF4-FFF2-40B4-BE49-F238E27FC236}">
                  <a16:creationId xmlns:a16="http://schemas.microsoft.com/office/drawing/2014/main" id="{C1F279A6-C98D-48A5-A21C-2B5B01AFBCA3}"/>
                </a:ext>
              </a:extLst>
            </p:cNvPr>
            <p:cNvSpPr txBox="1"/>
            <p:nvPr/>
          </p:nvSpPr>
          <p:spPr>
            <a:xfrm>
              <a:off x="8559005" y="5112266"/>
              <a:ext cx="2382837" cy="1200329"/>
            </a:xfrm>
            <a:prstGeom prst="rect">
              <a:avLst/>
            </a:prstGeom>
            <a:solidFill>
              <a:schemeClr val="bg1"/>
            </a:solidFill>
          </p:spPr>
          <p:txBody>
            <a:bodyPr wrap="square" rtlCol="0">
              <a:spAutoFit/>
            </a:bodyPr>
            <a:lstStyle/>
            <a:p>
              <a:pPr algn="ctr"/>
              <a:r>
                <a:rPr lang="fr-FR" dirty="0"/>
                <a:t>Le </a:t>
              </a:r>
              <a:r>
                <a:rPr lang="fr-FR" dirty="0" err="1"/>
                <a:t>maturateur</a:t>
              </a:r>
              <a:endParaRPr lang="fr-FR" dirty="0"/>
            </a:p>
            <a:p>
              <a:pPr algn="ctr"/>
              <a:r>
                <a:rPr lang="fr-FR" dirty="0"/>
                <a:t>Les pots</a:t>
              </a:r>
            </a:p>
            <a:p>
              <a:pPr algn="ctr"/>
              <a:r>
                <a:rPr lang="fr-FR" dirty="0"/>
                <a:t>Les étiquettes</a:t>
              </a:r>
            </a:p>
            <a:p>
              <a:pPr algn="ctr"/>
              <a:r>
                <a:rPr lang="fr-FR" dirty="0"/>
                <a:t>La bascule</a:t>
              </a:r>
            </a:p>
          </p:txBody>
        </p:sp>
      </p:grpSp>
    </p:spTree>
    <p:extLst>
      <p:ext uri="{BB962C8B-B14F-4D97-AF65-F5344CB8AC3E}">
        <p14:creationId xmlns:p14="http://schemas.microsoft.com/office/powerpoint/2010/main" val="996057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2A3B44-75CB-49BE-BB39-98A3EEE95B48}"/>
              </a:ext>
            </a:extLst>
          </p:cNvPr>
          <p:cNvSpPr>
            <a:spLocks noGrp="1"/>
          </p:cNvSpPr>
          <p:nvPr>
            <p:ph type="title"/>
          </p:nvPr>
        </p:nvSpPr>
        <p:spPr/>
        <p:txBody>
          <a:bodyPr/>
          <a:lstStyle/>
          <a:p>
            <a:r>
              <a:rPr lang="fr-FR" dirty="0"/>
              <a:t>Matériel en location à l’UAO</a:t>
            </a:r>
          </a:p>
        </p:txBody>
      </p:sp>
      <p:grpSp>
        <p:nvGrpSpPr>
          <p:cNvPr id="10" name="Groupe 9">
            <a:extLst>
              <a:ext uri="{FF2B5EF4-FFF2-40B4-BE49-F238E27FC236}">
                <a16:creationId xmlns:a16="http://schemas.microsoft.com/office/drawing/2014/main" id="{24299C69-C11E-4891-B553-204E2242B688}"/>
              </a:ext>
            </a:extLst>
          </p:cNvPr>
          <p:cNvGrpSpPr/>
          <p:nvPr/>
        </p:nvGrpSpPr>
        <p:grpSpPr>
          <a:xfrm>
            <a:off x="838200" y="1690688"/>
            <a:ext cx="2857500" cy="3898344"/>
            <a:chOff x="838200" y="1690688"/>
            <a:chExt cx="2857500" cy="3898344"/>
          </a:xfrm>
        </p:grpSpPr>
        <p:pic>
          <p:nvPicPr>
            <p:cNvPr id="3" name="Image 2">
              <a:extLst>
                <a:ext uri="{FF2B5EF4-FFF2-40B4-BE49-F238E27FC236}">
                  <a16:creationId xmlns:a16="http://schemas.microsoft.com/office/drawing/2014/main" id="{ED3615F0-3008-4C47-8880-A10E5A31B5EB}"/>
                </a:ext>
              </a:extLst>
            </p:cNvPr>
            <p:cNvPicPr>
              <a:picLocks noChangeAspect="1"/>
            </p:cNvPicPr>
            <p:nvPr/>
          </p:nvPicPr>
          <p:blipFill>
            <a:blip r:embed="rId2"/>
            <a:stretch>
              <a:fillRect/>
            </a:stretch>
          </p:blipFill>
          <p:spPr>
            <a:xfrm>
              <a:off x="838200" y="1690688"/>
              <a:ext cx="2857500" cy="2857500"/>
            </a:xfrm>
            <a:prstGeom prst="rect">
              <a:avLst/>
            </a:prstGeom>
          </p:spPr>
        </p:pic>
        <p:sp>
          <p:nvSpPr>
            <p:cNvPr id="6" name="ZoneTexte 5">
              <a:extLst>
                <a:ext uri="{FF2B5EF4-FFF2-40B4-BE49-F238E27FC236}">
                  <a16:creationId xmlns:a16="http://schemas.microsoft.com/office/drawing/2014/main" id="{1FD02EA6-A408-434C-B88F-17412029AC46}"/>
                </a:ext>
              </a:extLst>
            </p:cNvPr>
            <p:cNvSpPr txBox="1"/>
            <p:nvPr/>
          </p:nvSpPr>
          <p:spPr>
            <a:xfrm>
              <a:off x="838200" y="5219700"/>
              <a:ext cx="2857500" cy="369332"/>
            </a:xfrm>
            <a:prstGeom prst="rect">
              <a:avLst/>
            </a:prstGeom>
            <a:solidFill>
              <a:schemeClr val="bg1"/>
            </a:solidFill>
          </p:spPr>
          <p:txBody>
            <a:bodyPr wrap="square" rtlCol="0">
              <a:spAutoFit/>
            </a:bodyPr>
            <a:lstStyle/>
            <a:p>
              <a:pPr algn="ctr"/>
              <a:r>
                <a:rPr lang="fr-FR" dirty="0"/>
                <a:t>La marque à feu</a:t>
              </a:r>
            </a:p>
          </p:txBody>
        </p:sp>
      </p:grpSp>
      <p:grpSp>
        <p:nvGrpSpPr>
          <p:cNvPr id="11" name="Groupe 10">
            <a:extLst>
              <a:ext uri="{FF2B5EF4-FFF2-40B4-BE49-F238E27FC236}">
                <a16:creationId xmlns:a16="http://schemas.microsoft.com/office/drawing/2014/main" id="{CBF2AC90-A32C-4279-846E-6381312990A4}"/>
              </a:ext>
            </a:extLst>
          </p:cNvPr>
          <p:cNvGrpSpPr/>
          <p:nvPr/>
        </p:nvGrpSpPr>
        <p:grpSpPr>
          <a:xfrm>
            <a:off x="4667250" y="1690688"/>
            <a:ext cx="2857500" cy="3845956"/>
            <a:chOff x="4667250" y="1690688"/>
            <a:chExt cx="2857500" cy="3845956"/>
          </a:xfrm>
        </p:grpSpPr>
        <p:pic>
          <p:nvPicPr>
            <p:cNvPr id="4" name="Image 3">
              <a:extLst>
                <a:ext uri="{FF2B5EF4-FFF2-40B4-BE49-F238E27FC236}">
                  <a16:creationId xmlns:a16="http://schemas.microsoft.com/office/drawing/2014/main" id="{B74DB8C8-2B8F-479B-993D-EFFDB71F03C9}"/>
                </a:ext>
              </a:extLst>
            </p:cNvPr>
            <p:cNvPicPr>
              <a:picLocks noChangeAspect="1"/>
            </p:cNvPicPr>
            <p:nvPr/>
          </p:nvPicPr>
          <p:blipFill>
            <a:blip r:embed="rId3"/>
            <a:stretch>
              <a:fillRect/>
            </a:stretch>
          </p:blipFill>
          <p:spPr>
            <a:xfrm>
              <a:off x="4667250" y="1690688"/>
              <a:ext cx="2857500" cy="2857500"/>
            </a:xfrm>
            <a:prstGeom prst="rect">
              <a:avLst/>
            </a:prstGeom>
          </p:spPr>
        </p:pic>
        <p:sp>
          <p:nvSpPr>
            <p:cNvPr id="7" name="ZoneTexte 6">
              <a:extLst>
                <a:ext uri="{FF2B5EF4-FFF2-40B4-BE49-F238E27FC236}">
                  <a16:creationId xmlns:a16="http://schemas.microsoft.com/office/drawing/2014/main" id="{B1A9B2DB-52E7-4092-876F-428ACE329BFE}"/>
                </a:ext>
              </a:extLst>
            </p:cNvPr>
            <p:cNvSpPr txBox="1"/>
            <p:nvPr/>
          </p:nvSpPr>
          <p:spPr>
            <a:xfrm>
              <a:off x="4667250" y="5167312"/>
              <a:ext cx="2857500" cy="369332"/>
            </a:xfrm>
            <a:prstGeom prst="rect">
              <a:avLst/>
            </a:prstGeom>
            <a:solidFill>
              <a:schemeClr val="bg1"/>
            </a:solidFill>
          </p:spPr>
          <p:txBody>
            <a:bodyPr wrap="square" rtlCol="0">
              <a:spAutoFit/>
            </a:bodyPr>
            <a:lstStyle/>
            <a:p>
              <a:pPr algn="ctr"/>
              <a:r>
                <a:rPr lang="fr-FR" dirty="0"/>
                <a:t>Extracteur motorisé</a:t>
              </a:r>
            </a:p>
          </p:txBody>
        </p:sp>
      </p:grpSp>
      <p:grpSp>
        <p:nvGrpSpPr>
          <p:cNvPr id="12" name="Groupe 11">
            <a:extLst>
              <a:ext uri="{FF2B5EF4-FFF2-40B4-BE49-F238E27FC236}">
                <a16:creationId xmlns:a16="http://schemas.microsoft.com/office/drawing/2014/main" id="{50A922D2-51C6-48AF-B021-9BAD2BFF22BD}"/>
              </a:ext>
            </a:extLst>
          </p:cNvPr>
          <p:cNvGrpSpPr/>
          <p:nvPr/>
        </p:nvGrpSpPr>
        <p:grpSpPr>
          <a:xfrm>
            <a:off x="8496300" y="1690688"/>
            <a:ext cx="2495550" cy="3898344"/>
            <a:chOff x="8496300" y="1690688"/>
            <a:chExt cx="2495550" cy="3898344"/>
          </a:xfrm>
        </p:grpSpPr>
        <p:pic>
          <p:nvPicPr>
            <p:cNvPr id="5" name="Image 4">
              <a:extLst>
                <a:ext uri="{FF2B5EF4-FFF2-40B4-BE49-F238E27FC236}">
                  <a16:creationId xmlns:a16="http://schemas.microsoft.com/office/drawing/2014/main" id="{9457474F-D72C-4260-A910-2AB9815CB1AF}"/>
                </a:ext>
              </a:extLst>
            </p:cNvPr>
            <p:cNvPicPr>
              <a:picLocks noChangeAspect="1"/>
            </p:cNvPicPr>
            <p:nvPr/>
          </p:nvPicPr>
          <p:blipFill>
            <a:blip r:embed="rId4"/>
            <a:stretch>
              <a:fillRect/>
            </a:stretch>
          </p:blipFill>
          <p:spPr>
            <a:xfrm>
              <a:off x="8496300" y="1690688"/>
              <a:ext cx="2495550" cy="2857500"/>
            </a:xfrm>
            <a:prstGeom prst="rect">
              <a:avLst/>
            </a:prstGeom>
          </p:spPr>
        </p:pic>
        <p:sp>
          <p:nvSpPr>
            <p:cNvPr id="8" name="ZoneTexte 7">
              <a:extLst>
                <a:ext uri="{FF2B5EF4-FFF2-40B4-BE49-F238E27FC236}">
                  <a16:creationId xmlns:a16="http://schemas.microsoft.com/office/drawing/2014/main" id="{B9FA769B-C736-47FC-B7D9-E56AFE033DCB}"/>
                </a:ext>
              </a:extLst>
            </p:cNvPr>
            <p:cNvSpPr txBox="1"/>
            <p:nvPr/>
          </p:nvSpPr>
          <p:spPr>
            <a:xfrm>
              <a:off x="8496300" y="5219700"/>
              <a:ext cx="2495550" cy="369332"/>
            </a:xfrm>
            <a:prstGeom prst="rect">
              <a:avLst/>
            </a:prstGeom>
            <a:solidFill>
              <a:schemeClr val="bg1"/>
            </a:solidFill>
          </p:spPr>
          <p:txBody>
            <a:bodyPr wrap="square" rtlCol="0">
              <a:spAutoFit/>
            </a:bodyPr>
            <a:lstStyle/>
            <a:p>
              <a:pPr algn="ctr"/>
              <a:r>
                <a:rPr lang="fr-FR" dirty="0"/>
                <a:t>Chaudière à cire</a:t>
              </a:r>
            </a:p>
          </p:txBody>
        </p:sp>
      </p:grpSp>
      <p:sp>
        <p:nvSpPr>
          <p:cNvPr id="9" name="ZoneTexte 8">
            <a:extLst>
              <a:ext uri="{FF2B5EF4-FFF2-40B4-BE49-F238E27FC236}">
                <a16:creationId xmlns:a16="http://schemas.microsoft.com/office/drawing/2014/main" id="{A79374DE-B6D7-4024-BF58-7900F4C7AA69}"/>
              </a:ext>
            </a:extLst>
          </p:cNvPr>
          <p:cNvSpPr txBox="1"/>
          <p:nvPr/>
        </p:nvSpPr>
        <p:spPr>
          <a:xfrm>
            <a:off x="3517900" y="5873751"/>
            <a:ext cx="5156200" cy="523220"/>
          </a:xfrm>
          <a:prstGeom prst="rect">
            <a:avLst/>
          </a:prstGeom>
          <a:noFill/>
        </p:spPr>
        <p:txBody>
          <a:bodyPr wrap="square" rtlCol="0">
            <a:spAutoFit/>
          </a:bodyPr>
          <a:lstStyle/>
          <a:p>
            <a:pPr algn="ctr"/>
            <a:r>
              <a:rPr lang="fr-FR" sz="2800" dirty="0">
                <a:hlinkClick r:id="rId5" action="ppaction://hlinkpres?slideindex=5&amp;slidetitle=Présentation PowerPoint"/>
              </a:rPr>
              <a:t>Retour au menu général</a:t>
            </a:r>
            <a:endParaRPr lang="fr-FR" dirty="0"/>
          </a:p>
        </p:txBody>
      </p:sp>
    </p:spTree>
    <p:extLst>
      <p:ext uri="{BB962C8B-B14F-4D97-AF65-F5344CB8AC3E}">
        <p14:creationId xmlns:p14="http://schemas.microsoft.com/office/powerpoint/2010/main" val="54634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TotalTime>
  <Words>1229</Words>
  <Application>Microsoft Office PowerPoint</Application>
  <PresentationFormat>Grand écran</PresentationFormat>
  <Paragraphs>180</Paragraphs>
  <Slides>17</Slides>
  <Notes>10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17</vt:i4>
      </vt:variant>
    </vt:vector>
  </HeadingPairs>
  <TitlesOfParts>
    <vt:vector size="22" baseType="lpstr">
      <vt:lpstr>Arial</vt:lpstr>
      <vt:lpstr>Barlow</vt:lpstr>
      <vt:lpstr>Calibri</vt:lpstr>
      <vt:lpstr>Calibri Light</vt:lpstr>
      <vt:lpstr>Thème Office</vt:lpstr>
      <vt:lpstr>Les matériels et  outils de l’apiculteur</vt:lpstr>
      <vt:lpstr>Présentation PowerPoint</vt:lpstr>
      <vt:lpstr>Présentation PowerPoint</vt:lpstr>
      <vt:lpstr>Les ruches</vt:lpstr>
      <vt:lpstr>Ruches à bâtisses naturelles</vt:lpstr>
      <vt:lpstr>Ruches à cadres et à hausses</vt:lpstr>
      <vt:lpstr>Ruches à cadres divisibles</vt:lpstr>
      <vt:lpstr>Chambre à couvain suivant les modèles</vt:lpstr>
      <vt:lpstr>Les outils</vt:lpstr>
      <vt:lpstr>Outils indispensables</vt:lpstr>
      <vt:lpstr>Outils pratiques</vt:lpstr>
      <vt:lpstr>La caisse à outils</vt:lpstr>
      <vt:lpstr>Outils d’atelier et fournitures</vt:lpstr>
      <vt:lpstr>Les tenues de protection</vt:lpstr>
      <vt:lpstr>Les gants</vt:lpstr>
      <vt:lpstr>Le matériel de récolte</vt:lpstr>
      <vt:lpstr>Matériel en location à l’UAO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matériels et  outils de l’apiculteur</dc:title>
  <dc:creator>Gérard Corvée</dc:creator>
  <cp:lastModifiedBy>Gérard Corvée</cp:lastModifiedBy>
  <cp:revision>29</cp:revision>
  <dcterms:created xsi:type="dcterms:W3CDTF">2020-12-04T13:10:49Z</dcterms:created>
  <dcterms:modified xsi:type="dcterms:W3CDTF">2020-12-28T14:31:21Z</dcterms:modified>
</cp:coreProperties>
</file>