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315" r:id="rId3"/>
    <p:sldId id="339" r:id="rId4"/>
    <p:sldId id="303" r:id="rId5"/>
    <p:sldId id="300" r:id="rId6"/>
    <p:sldId id="302" r:id="rId7"/>
    <p:sldId id="323" r:id="rId8"/>
    <p:sldId id="304" r:id="rId9"/>
    <p:sldId id="317" r:id="rId10"/>
    <p:sldId id="324" r:id="rId11"/>
    <p:sldId id="263" r:id="rId12"/>
    <p:sldId id="340" r:id="rId13"/>
    <p:sldId id="276" r:id="rId14"/>
    <p:sldId id="328" r:id="rId15"/>
    <p:sldId id="341" r:id="rId16"/>
    <p:sldId id="274" r:id="rId17"/>
    <p:sldId id="273" r:id="rId18"/>
    <p:sldId id="275" r:id="rId19"/>
    <p:sldId id="342" r:id="rId20"/>
    <p:sldId id="319" r:id="rId21"/>
    <p:sldId id="325" r:id="rId22"/>
    <p:sldId id="265" r:id="rId23"/>
    <p:sldId id="314" r:id="rId24"/>
    <p:sldId id="333" r:id="rId25"/>
    <p:sldId id="285" r:id="rId26"/>
    <p:sldId id="330" r:id="rId27"/>
    <p:sldId id="280" r:id="rId28"/>
    <p:sldId id="282" r:id="rId29"/>
    <p:sldId id="331" r:id="rId30"/>
    <p:sldId id="343" r:id="rId31"/>
    <p:sldId id="335" r:id="rId32"/>
    <p:sldId id="284" r:id="rId33"/>
    <p:sldId id="278" r:id="rId34"/>
    <p:sldId id="279" r:id="rId35"/>
    <p:sldId id="283" r:id="rId36"/>
    <p:sldId id="297" r:id="rId37"/>
    <p:sldId id="320" r:id="rId38"/>
    <p:sldId id="336" r:id="rId39"/>
    <p:sldId id="334" r:id="rId40"/>
    <p:sldId id="337" r:id="rId41"/>
    <p:sldId id="286" r:id="rId42"/>
    <p:sldId id="311" r:id="rId43"/>
    <p:sldId id="287" r:id="rId44"/>
    <p:sldId id="266" r:id="rId45"/>
    <p:sldId id="301" r:id="rId46"/>
    <p:sldId id="344" r:id="rId47"/>
    <p:sldId id="345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FF00"/>
    <a:srgbClr val="DE005A"/>
    <a:srgbClr val="000000"/>
    <a:srgbClr val="9A8842"/>
    <a:srgbClr val="FF9933"/>
    <a:srgbClr val="D0BA68"/>
    <a:srgbClr val="144033"/>
    <a:srgbClr val="99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35" autoAdjust="0"/>
    <p:restoredTop sz="60047" autoAdjust="0"/>
  </p:normalViewPr>
  <p:slideViewPr>
    <p:cSldViewPr>
      <p:cViewPr varScale="1">
        <p:scale>
          <a:sx n="68" d="100"/>
          <a:sy n="68" d="100"/>
        </p:scale>
        <p:origin x="164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6" y="223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760"/>
    </p:cViewPr>
  </p:sorterViewPr>
  <p:notesViewPr>
    <p:cSldViewPr>
      <p:cViewPr varScale="1">
        <p:scale>
          <a:sx n="87" d="100"/>
          <a:sy n="87" d="100"/>
        </p:scale>
        <p:origin x="298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7027B24-1716-479B-97D9-D99FAE06B6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5F66DDA-A6E7-4CA5-8366-42C0AC7011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4C608-8470-4C47-8C3B-3A76B92A7C7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E281F3-A84F-4840-8185-E259E366C9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9A5B2B-96B8-446D-98DA-2FAAB42119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5651D-BE11-496E-B1CC-FEDD61088E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69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DC23B-D963-4C0B-A0AC-BE75034C7E5A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C5031-DC96-4016-B1CA-2C0392294E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01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 but de cette présentation est de mettre en regard des points de repère liés à la nature ou aux travaux des agriculteurs et les actions de l’apiculteur sur ses ruches.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L’année se découpe en 4 grandes périodes qui ont une influence sur le rythme  de la colonie</a:t>
            </a:r>
          </a:p>
          <a:p>
            <a:r>
              <a:rPr lang="fr-FR" sz="2400" dirty="0"/>
              <a:t>Équinoxe </a:t>
            </a:r>
            <a:r>
              <a:rPr lang="fr-FR" sz="2400" b="1" dirty="0">
                <a:solidFill>
                  <a:srgbClr val="FF0000"/>
                </a:solidFill>
              </a:rPr>
              <a:t>jour et nuit sont de la même durée</a:t>
            </a:r>
            <a:r>
              <a:rPr lang="fr-FR" sz="2400" dirty="0"/>
              <a:t> : 21 mars et 21 septembre </a:t>
            </a:r>
          </a:p>
          <a:p>
            <a:endParaRPr lang="fr-FR" sz="2400" dirty="0"/>
          </a:p>
          <a:p>
            <a:r>
              <a:rPr lang="fr-FR" sz="2400" dirty="0"/>
              <a:t>Solstice d’été </a:t>
            </a:r>
            <a:r>
              <a:rPr lang="fr-FR" sz="2400" b="1" dirty="0">
                <a:solidFill>
                  <a:srgbClr val="FF0000"/>
                </a:solidFill>
              </a:rPr>
              <a:t>jour le plus long </a:t>
            </a:r>
            <a:r>
              <a:rPr lang="fr-FR" sz="2400" dirty="0"/>
              <a:t>:21 juin </a:t>
            </a:r>
          </a:p>
          <a:p>
            <a:endParaRPr lang="fr-FR" sz="2400" dirty="0"/>
          </a:p>
          <a:p>
            <a:r>
              <a:rPr lang="fr-FR" sz="2400" dirty="0"/>
              <a:t>Solstice </a:t>
            </a:r>
            <a:r>
              <a:rPr lang="fr-FR" sz="2400" b="0" dirty="0">
                <a:solidFill>
                  <a:srgbClr val="FF0000"/>
                </a:solidFill>
              </a:rPr>
              <a:t>d’hiver</a:t>
            </a:r>
            <a:r>
              <a:rPr lang="fr-FR" sz="2400" b="1" dirty="0">
                <a:solidFill>
                  <a:srgbClr val="FF0000"/>
                </a:solidFill>
              </a:rPr>
              <a:t> la nuit la plus longue </a:t>
            </a:r>
            <a:r>
              <a:rPr lang="fr-FR" sz="2400" dirty="0"/>
              <a:t>: 21 décembre 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846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rmAutofit fontScale="92500" lnSpcReduction="20000"/>
          </a:bodyPr>
          <a:lstStyle/>
          <a:p>
            <a:endParaRPr lang="fr-FR" dirty="0"/>
          </a:p>
          <a:p>
            <a:r>
              <a:rPr lang="fr-FR" sz="2000" dirty="0"/>
              <a:t>L’AUTOMNE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Mise en hivernage</a:t>
            </a:r>
            <a:r>
              <a:rPr lang="fr-FR" sz="2000" b="1" baseline="0" dirty="0">
                <a:solidFill>
                  <a:srgbClr val="FF0000"/>
                </a:solidFill>
              </a:rPr>
              <a:t> </a:t>
            </a:r>
            <a:r>
              <a:rPr lang="fr-FR" sz="2000" baseline="0" dirty="0"/>
              <a:t>:  C’est le début de la saison apicole</a:t>
            </a:r>
          </a:p>
          <a:p>
            <a:r>
              <a:rPr lang="fr-FR" sz="2000" baseline="0" dirty="0"/>
              <a:t>la colonie doit avoir suffisamment de réserves pour passer l’hiver</a:t>
            </a:r>
          </a:p>
          <a:p>
            <a:endParaRPr lang="fr-FR" sz="2000" baseline="0" dirty="0"/>
          </a:p>
          <a:p>
            <a:r>
              <a:rPr lang="fr-FR" sz="2000" baseline="0" dirty="0"/>
              <a:t>Les parasites varroas ne doivent pas impacter les abeilles d’hiver</a:t>
            </a:r>
          </a:p>
          <a:p>
            <a:endParaRPr lang="fr-FR" sz="2000" baseline="0" dirty="0"/>
          </a:p>
          <a:p>
            <a:r>
              <a:rPr lang="fr-FR" sz="2000" baseline="0" dirty="0"/>
              <a:t>Les portières doivent êtres mises pour empêcher les souris de rentrer, normalement on les mets sitôt la récolte d’été pour aider les abeilles à se défendre du pillage</a:t>
            </a:r>
          </a:p>
          <a:p>
            <a:endParaRPr lang="fr-FR" sz="2000" baseline="0" dirty="0"/>
          </a:p>
          <a:p>
            <a:r>
              <a:rPr lang="fr-FR" sz="2000" baseline="0" dirty="0"/>
              <a:t>Vers fin octobre, par une belle journée on enlève les lanières si on a choisi ce type de traitement</a:t>
            </a:r>
          </a:p>
          <a:p>
            <a:endParaRPr lang="fr-FR" sz="2000" baseline="0" dirty="0"/>
          </a:p>
          <a:p>
            <a:r>
              <a:rPr lang="fr-FR" sz="2000" baseline="0" dirty="0"/>
              <a:t> et surtout ON NE TOUCHE PLUS A L’INTERIEUR DE LA RUCHE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775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Début septembre</a:t>
            </a:r>
          </a:p>
          <a:p>
            <a:r>
              <a:rPr lang="fr-FR" sz="2400" dirty="0"/>
              <a:t>Peser les ruches poids début printemps +15kg</a:t>
            </a:r>
          </a:p>
          <a:p>
            <a:r>
              <a:rPr lang="fr-FR" sz="2400" dirty="0"/>
              <a:t>Nourrissement sirop épais  2/1 sucre ou sirop du commerce pur</a:t>
            </a:r>
          </a:p>
          <a:p>
            <a:endParaRPr lang="fr-FR" sz="24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/>
              <a:t>Plus la ruche est populeuse plus elle aura de couvain en mars avril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/>
          </a:p>
          <a:p>
            <a:r>
              <a:rPr lang="fr-FR" sz="2400" b="1" dirty="0"/>
              <a:t>Le sirop dénommé 2/1 ou 66/34 est fabriqué comme le sirop 1/1 mais avec des proportions différentes. Il est utilisé comme nourrissement de complément s’il ne contient que du sucre et de l’eau et est distribué en quantité importante</a:t>
            </a:r>
            <a:r>
              <a:rPr lang="fr-FR" b="1" dirty="0"/>
              <a:t>, </a:t>
            </a:r>
          </a:p>
          <a:p>
            <a:endParaRPr lang="fr-FR" b="1" dirty="0"/>
          </a:p>
          <a:p>
            <a:r>
              <a:rPr lang="fr-FR" b="1" dirty="0"/>
              <a:t>On ne redonne pas de miel pour éviter les maladies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63538" y="75565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sz="2000" dirty="0"/>
              <a:t>Les abeilles continuent à faire des réserves 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/>
              <a:t>La ponte diminue et s’arrête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/>
              <a:t>Présence des abeilles d’hiver 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/>
              <a:t>La population de faux – bourdons disparait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/>
              <a:t>Tendance au pillage: limiter les entrées et boucher les espaces entre les </a:t>
            </a:r>
            <a:r>
              <a:rPr lang="fr-FR" sz="2000" dirty="0" err="1"/>
              <a:t>elements</a:t>
            </a:r>
            <a:endParaRPr lang="fr-FR" sz="2000" dirty="0"/>
          </a:p>
          <a:p>
            <a:pPr>
              <a:buFont typeface="Arial" pitchFamily="34" charset="0"/>
              <a:buChar char="•"/>
            </a:pPr>
            <a:r>
              <a:rPr lang="fr-FR" sz="2000" dirty="0"/>
              <a:t>Attaque des frelons asiatiques</a:t>
            </a:r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Vérification de la densité de la population</a:t>
            </a:r>
          </a:p>
          <a:p>
            <a:r>
              <a:rPr lang="fr-FR" sz="2400" dirty="0"/>
              <a:t>Mettre des partitions si nécessaire </a:t>
            </a:r>
          </a:p>
          <a:p>
            <a:r>
              <a:rPr lang="fr-FR" sz="2400" dirty="0"/>
              <a:t>Un élevage de reine n’est plus possible </a:t>
            </a:r>
          </a:p>
          <a:p>
            <a:r>
              <a:rPr lang="fr-FR" sz="2400" dirty="0"/>
              <a:t>Réunion des colonies faibles  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		automne </a:t>
            </a:r>
          </a:p>
          <a:p>
            <a:r>
              <a:rPr lang="fr-FR" sz="2400" dirty="0"/>
              <a:t>Point de repère dans la nature l’ensilage, A cette date on doit avoir tout fait pour que l’hivernage soit fait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898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/>
              <a:t>Vérification pente légère vers l’avant (si plancher plein)</a:t>
            </a:r>
          </a:p>
          <a:p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/>
              <a:t>Réduction des entrées des ruches </a:t>
            </a:r>
          </a:p>
          <a:p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/>
              <a:t>Calfeutrage avec paillage ou autre isolant dans le toit </a:t>
            </a:r>
          </a:p>
          <a:p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/>
              <a:t>Retrait des lanières  10 semaines après la pose</a:t>
            </a:r>
          </a:p>
          <a:p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000" dirty="0"/>
              <a:t>S’assurer que le toit est bien fixé éventuellement mettre un poids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000" dirty="0"/>
          </a:p>
          <a:p>
            <a:pPr marL="285750" indent="-285750">
              <a:buFont typeface="Arial" pitchFamily="34" charset="0"/>
              <a:buChar char="•"/>
            </a:pPr>
            <a:endParaRPr lang="fr-FR" sz="2000" dirty="0"/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799013"/>
          </a:xfrm>
        </p:spPr>
        <p:txBody>
          <a:bodyPr>
            <a:normAutofit/>
          </a:bodyPr>
          <a:lstStyle/>
          <a:p>
            <a:r>
              <a:rPr lang="fr-FR" sz="2000" dirty="0"/>
              <a:t>		L’HIVER</a:t>
            </a:r>
          </a:p>
          <a:p>
            <a:r>
              <a:rPr lang="fr-FR" sz="2000" dirty="0"/>
              <a:t>Au</a:t>
            </a:r>
            <a:r>
              <a:rPr lang="fr-FR" sz="2000" baseline="0" dirty="0"/>
              <a:t> moment de noël on peut faire un traitement à l’acide oxalique par dégouttement si on a choisi de ne pas utiliser les anti varroas en lanière</a:t>
            </a:r>
          </a:p>
          <a:p>
            <a:endParaRPr lang="fr-FR" sz="2000" baseline="0" dirty="0"/>
          </a:p>
          <a:p>
            <a:r>
              <a:rPr lang="fr-FR" sz="2000" baseline="0" dirty="0"/>
              <a:t>Courant janvier la ponte de la reine recommence</a:t>
            </a:r>
          </a:p>
          <a:p>
            <a:endParaRPr lang="fr-FR" sz="2000" baseline="0" dirty="0"/>
          </a:p>
          <a:p>
            <a:r>
              <a:rPr lang="fr-FR" sz="2000" baseline="0" dirty="0"/>
              <a:t>Février on remarque des entrées de pollen (noisetier puis saule)</a:t>
            </a:r>
          </a:p>
          <a:p>
            <a:endParaRPr lang="fr-FR" sz="2000" baseline="0" dirty="0"/>
          </a:p>
          <a:p>
            <a:r>
              <a:rPr lang="fr-FR" sz="2000" baseline="0" dirty="0"/>
              <a:t>Ajout de candi si la ruche est trop légère</a:t>
            </a:r>
          </a:p>
          <a:p>
            <a:endParaRPr lang="fr-FR" sz="2000" baseline="0" dirty="0"/>
          </a:p>
          <a:p>
            <a:r>
              <a:rPr lang="fr-FR" sz="2000" baseline="0" dirty="0"/>
              <a:t>Mars on envisage la visite de printemps il faut qu’il 17° pendant plusieurs jours pissenlits en fleurs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508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Au moment de noël on peut faire un traitement à l’acide oxalique par dégouttement si on a choisi de ne pas utiliser les anti varroas en lanière</a:t>
            </a:r>
          </a:p>
          <a:p>
            <a:endParaRPr lang="fr-FR" sz="2400" dirty="0"/>
          </a:p>
          <a:p>
            <a:r>
              <a:rPr lang="fr-FR" sz="2400" dirty="0"/>
              <a:t>Courant janvier la ponte de la reine recommence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877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sz="2000" dirty="0"/>
              <a:t>Fabrique, répare, peint, nettoie les ruches, les désinfecte au chalumeau .</a:t>
            </a:r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pPr>
              <a:buFont typeface="Arial" pitchFamily="34" charset="0"/>
              <a:buChar char="•"/>
            </a:pPr>
            <a:r>
              <a:rPr lang="fr-FR" sz="2000" dirty="0"/>
              <a:t>Range les hausses léchées en piles aérées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391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Au moment de noël on peut faire un traitement à l’acide oxalique par dégouttement si on a choisi de ne pas utiliser les anti varroas en lanière</a:t>
            </a:r>
          </a:p>
          <a:p>
            <a:endParaRPr lang="fr-FR" sz="2400" dirty="0"/>
          </a:p>
          <a:p>
            <a:r>
              <a:rPr lang="fr-FR" sz="2400" dirty="0"/>
              <a:t>Courant janvier la ponte de la reine recommence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742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rmAutofit/>
          </a:bodyPr>
          <a:lstStyle/>
          <a:p>
            <a:pPr marL="137160"/>
            <a:r>
              <a:rPr lang="fr-FR" sz="1800" dirty="0"/>
              <a:t>Visiter de temps en temps le rucher  pour:</a:t>
            </a:r>
          </a:p>
          <a:p>
            <a:pPr marL="137160"/>
            <a:endParaRPr lang="fr-FR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Vérifier absence de déchets de cire sur la planche d’envol+ petites crottes noires = présence de rongeurs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Vérifier l’état des ruches (vent eau étanchéité des toits 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Vérifier qu’un animal n’a pas bousculé les ruches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Dégager les abeilles mortes à la porte d’entrée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Placer des « pare-luminosités »en période de neige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Nettoyer les alentours des ruches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Si nécessaire  nourrir avec du candi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dirty="0"/>
              <a:t>Vérifier qu’aucune branche  ne cogne sur une ruche </a:t>
            </a:r>
          </a:p>
          <a:p>
            <a:endParaRPr lang="fr-FR" sz="1800" dirty="0"/>
          </a:p>
          <a:p>
            <a:r>
              <a:rPr lang="fr-FR" sz="1800" b="1" dirty="0">
                <a:solidFill>
                  <a:srgbClr val="FF0000"/>
                </a:solidFill>
              </a:rPr>
              <a:t>Ne jamais taper sur la ruche pour vérifier si les abeilles sont vivantes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rmAutofit/>
          </a:bodyPr>
          <a:lstStyle/>
          <a:p>
            <a:r>
              <a:rPr lang="fr-FR" sz="2000" dirty="0"/>
              <a:t>Repérer les meilleurs emplacements</a:t>
            </a:r>
          </a:p>
          <a:p>
            <a:r>
              <a:rPr lang="fr-FR" sz="2000" dirty="0"/>
              <a:t>Repérer les colonies les meilleures </a:t>
            </a:r>
          </a:p>
          <a:p>
            <a:r>
              <a:rPr lang="fr-FR" sz="2000" dirty="0"/>
              <a:t>Bilan des pertes ( colonies bourdonneuses – pillées)</a:t>
            </a:r>
          </a:p>
          <a:p>
            <a:r>
              <a:rPr lang="fr-FR" sz="2000" dirty="0"/>
              <a:t>Repérer les colonies avec vieilles reines – reines marquées – jeunes reines </a:t>
            </a:r>
          </a:p>
          <a:p>
            <a:r>
              <a:rPr lang="fr-FR" sz="2000" dirty="0"/>
              <a:t>Compléter le registre d’élevage (à conserver pendant 5 ans )</a:t>
            </a:r>
          </a:p>
          <a:p>
            <a:pPr marL="1236726" lvl="2" indent="-514350">
              <a:buFont typeface="+mj-lt"/>
              <a:buAutoNum type="arabicPeriod"/>
            </a:pPr>
            <a:r>
              <a:rPr lang="fr-FR" sz="2000" dirty="0"/>
              <a:t>Nombre de ruches </a:t>
            </a:r>
          </a:p>
          <a:p>
            <a:pPr marL="1236726" lvl="2" indent="-514350">
              <a:buFont typeface="+mj-lt"/>
              <a:buAutoNum type="arabicPeriod"/>
            </a:pPr>
            <a:r>
              <a:rPr lang="fr-FR" sz="2000" dirty="0"/>
              <a:t>Maladie </a:t>
            </a:r>
          </a:p>
          <a:p>
            <a:pPr marL="1236726" lvl="2" indent="-514350">
              <a:buFont typeface="+mj-lt"/>
              <a:buAutoNum type="arabicPeriod"/>
            </a:pPr>
            <a:r>
              <a:rPr lang="fr-FR" sz="2000" dirty="0"/>
              <a:t>Traitements avec ordonnances</a:t>
            </a:r>
          </a:p>
          <a:p>
            <a:pPr marL="1236726" lvl="2" indent="-514350">
              <a:buFont typeface="+mj-lt"/>
              <a:buAutoNum type="arabicPeriod"/>
            </a:pPr>
            <a:r>
              <a:rPr lang="fr-FR" sz="2000" dirty="0"/>
              <a:t>déclaration </a:t>
            </a:r>
          </a:p>
          <a:p>
            <a:endParaRPr lang="fr-FR" sz="17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075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21088"/>
          </a:xfrm>
        </p:spPr>
        <p:txBody>
          <a:bodyPr>
            <a:normAutofit fontScale="85000" lnSpcReduction="10000"/>
          </a:bodyPr>
          <a:lstStyle/>
          <a:p>
            <a:r>
              <a:rPr lang="fr-FR" sz="1800" dirty="0"/>
              <a:t>Février mois de transition fin de l’hiver début du printemps Début du couvain ( ponte de la reine )</a:t>
            </a:r>
          </a:p>
          <a:p>
            <a:r>
              <a:rPr lang="fr-FR" sz="1800" dirty="0"/>
              <a:t> Période très critique pour la ruche surtout pour les colonies faibles ( réserves au minimum)</a:t>
            </a:r>
          </a:p>
          <a:p>
            <a:r>
              <a:rPr lang="fr-FR" sz="1800" dirty="0"/>
              <a:t>et début de la production de gelée royale, la grappe se disloque </a:t>
            </a:r>
          </a:p>
          <a:p>
            <a:endParaRPr lang="fr-FR" sz="1800" dirty="0"/>
          </a:p>
          <a:p>
            <a:r>
              <a:rPr lang="fr-FR" sz="1800" dirty="0"/>
              <a:t>Besoin d’avoir des colonies fortes pour la production de chaleur ( mortalité quand faible) plus l’essaim est fort moins elles consomment ( chaleur) </a:t>
            </a:r>
          </a:p>
          <a:p>
            <a:endParaRPr lang="fr-FR" sz="1800" dirty="0"/>
          </a:p>
          <a:p>
            <a:r>
              <a:rPr lang="fr-FR" sz="1800" dirty="0"/>
              <a:t>Utilisation des pains de miel quand le couvain apparait</a:t>
            </a:r>
          </a:p>
          <a:p>
            <a:r>
              <a:rPr lang="fr-FR" sz="1800" dirty="0"/>
              <a:t> </a:t>
            </a:r>
          </a:p>
          <a:p>
            <a:r>
              <a:rPr lang="fr-FR" sz="1700" dirty="0"/>
              <a:t>Avant la floraison des noisetiers aucune intervention : vérification uniquement au trou de vol </a:t>
            </a:r>
          </a:p>
          <a:p>
            <a:r>
              <a:rPr lang="fr-FR" sz="1700" dirty="0"/>
              <a:t>Abeille avec pollen </a:t>
            </a:r>
          </a:p>
          <a:p>
            <a:endParaRPr lang="fr-FR" sz="1700" dirty="0"/>
          </a:p>
          <a:p>
            <a:endParaRPr lang="fr-FR" sz="1700" dirty="0"/>
          </a:p>
          <a:p>
            <a:r>
              <a:rPr lang="fr-FR" sz="1700" dirty="0"/>
              <a:t>A la floraison des saules par temps calme et température 12° : nettoyage des plateaux </a:t>
            </a:r>
          </a:p>
          <a:p>
            <a:endParaRPr lang="fr-FR" sz="1700" dirty="0"/>
          </a:p>
          <a:p>
            <a:r>
              <a:rPr lang="fr-FR" sz="1700" dirty="0"/>
              <a:t>A la température de 17° pendant plusieurs jours l’ouverture peut être envisagée </a:t>
            </a:r>
          </a:p>
          <a:p>
            <a:endParaRPr lang="fr-FR" sz="17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6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/>
              <a:t>Désinfection des corps</a:t>
            </a:r>
            <a:r>
              <a:rPr lang="fr-FR" sz="1800" baseline="0" dirty="0"/>
              <a:t> et cadres au chalumeau : </a:t>
            </a:r>
            <a:r>
              <a:rPr lang="fr-FR" sz="1800" dirty="0"/>
              <a:t> la cire et la propolis doivent bouillir </a:t>
            </a:r>
          </a:p>
          <a:p>
            <a:r>
              <a:rPr lang="fr-FR" sz="1800" dirty="0" err="1"/>
              <a:t>Décire</a:t>
            </a:r>
            <a:r>
              <a:rPr lang="fr-FR" sz="1800" dirty="0"/>
              <a:t> les vieux cadres et recycle la vieille cire </a:t>
            </a:r>
          </a:p>
          <a:p>
            <a:endParaRPr lang="fr-FR" sz="1800" dirty="0"/>
          </a:p>
          <a:p>
            <a:r>
              <a:rPr lang="fr-FR" sz="1800" dirty="0"/>
              <a:t>Nettoie et répare l’enfumoir </a:t>
            </a:r>
          </a:p>
          <a:p>
            <a:endParaRPr lang="fr-FR" sz="1800" dirty="0"/>
          </a:p>
          <a:p>
            <a:r>
              <a:rPr lang="fr-FR" sz="1800" dirty="0"/>
              <a:t>Désinfecte le corps et les hausses à la flamme du chalumeau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Prépare les cadres : construction- filage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fr-FR" sz="2400" dirty="0"/>
              <a:t>Prépare du candi</a:t>
            </a:r>
          </a:p>
          <a:p>
            <a:r>
              <a:rPr lang="fr-FR" sz="2400" dirty="0"/>
              <a:t>1L d’eau </a:t>
            </a:r>
          </a:p>
          <a:p>
            <a:r>
              <a:rPr lang="fr-FR" sz="2400" dirty="0"/>
              <a:t>5kg de sucre </a:t>
            </a:r>
          </a:p>
          <a:p>
            <a:r>
              <a:rPr lang="fr-FR" sz="2400" dirty="0"/>
              <a:t>500g de miel </a:t>
            </a:r>
          </a:p>
          <a:p>
            <a:r>
              <a:rPr lang="fr-FR" sz="2400" dirty="0"/>
              <a:t>Chauffer à 117°</a:t>
            </a:r>
          </a:p>
          <a:p>
            <a:r>
              <a:rPr lang="fr-FR" sz="2400" dirty="0"/>
              <a:t>Laisser refroidir</a:t>
            </a:r>
          </a:p>
          <a:p>
            <a:r>
              <a:rPr lang="fr-FR" sz="2400" dirty="0"/>
              <a:t>Vers 60° remuer vivement et verser immédiatement dans des contenants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2400" dirty="0"/>
              <a:t>Mise de candi si</a:t>
            </a:r>
            <a:r>
              <a:rPr lang="fr-FR" sz="2400" baseline="0" dirty="0"/>
              <a:t> nécessaire selon le poids de la ruche fin janvier début février  car début de ponte </a:t>
            </a:r>
          </a:p>
          <a:p>
            <a:endParaRPr lang="fr-FR" sz="2400" baseline="0" dirty="0"/>
          </a:p>
          <a:p>
            <a:r>
              <a:rPr lang="fr-FR" sz="2400" b="1" dirty="0"/>
              <a:t>le candi dénommé 9/1 ou 90/10 contient 90 % de matière sèche.</a:t>
            </a:r>
          </a:p>
          <a:p>
            <a:endParaRPr lang="fr-FR" sz="2400" b="1" dirty="0"/>
          </a:p>
          <a:p>
            <a:r>
              <a:rPr lang="fr-FR" sz="2400" b="1" dirty="0"/>
              <a:t>en fin hiver quand la</a:t>
            </a:r>
            <a:r>
              <a:rPr lang="fr-FR" sz="2400" b="1" baseline="0" dirty="0"/>
              <a:t> ruche est trop légère .</a:t>
            </a:r>
            <a:r>
              <a:rPr lang="fr-FR" sz="2400" b="1" dirty="0"/>
              <a:t> Il est composé de sucres ou d’un mélange sucres et miel.. il peut être découpé au couteau ou à la spatule. Il est disposé directement sur le dessus des cadres en périodes froides</a:t>
            </a:r>
          </a:p>
          <a:p>
            <a:endParaRPr lang="fr-FR" sz="2400" dirty="0"/>
          </a:p>
          <a:p>
            <a:r>
              <a:rPr lang="fr-FR" sz="2400" b="1" dirty="0"/>
              <a:t>Candi mangé régulièrement</a:t>
            </a:r>
            <a:r>
              <a:rPr lang="fr-FR" sz="2400" dirty="0"/>
              <a:t>, cercle parfait: jeune reine </a:t>
            </a:r>
          </a:p>
          <a:p>
            <a:r>
              <a:rPr lang="fr-FR" sz="2400" b="1" dirty="0"/>
              <a:t>Candi pris irrégulièrement </a:t>
            </a:r>
            <a:r>
              <a:rPr lang="fr-FR" sz="2400" dirty="0"/>
              <a:t>: vieille reine </a:t>
            </a:r>
          </a:p>
          <a:p>
            <a:r>
              <a:rPr lang="fr-FR" sz="2400" b="1" dirty="0"/>
              <a:t>Candi intact</a:t>
            </a:r>
            <a:r>
              <a:rPr lang="fr-FR" sz="2400" dirty="0"/>
              <a:t>:  ruche orpheline ou malade </a:t>
            </a:r>
          </a:p>
          <a:p>
            <a:r>
              <a:rPr lang="fr-FR" sz="2400" b="1" dirty="0" err="1"/>
              <a:t>ectement</a:t>
            </a:r>
            <a:r>
              <a:rPr lang="fr-FR" sz="2400" b="1" dirty="0"/>
              <a:t> accès sans défaire la grappe. 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761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93096"/>
          </a:xfrm>
        </p:spPr>
        <p:txBody>
          <a:bodyPr>
            <a:normAutofit fontScale="92500" lnSpcReduction="10000"/>
          </a:bodyPr>
          <a:lstStyle/>
          <a:p>
            <a:r>
              <a:rPr lang="fr-FR" sz="1800" dirty="0"/>
              <a:t>		Le Printemps</a:t>
            </a:r>
          </a:p>
          <a:p>
            <a:r>
              <a:rPr lang="fr-FR" sz="1800" dirty="0"/>
              <a:t>La visite</a:t>
            </a:r>
            <a:r>
              <a:rPr lang="fr-FR" sz="1800" baseline="0" dirty="0"/>
              <a:t> de printemps nous a indiqué l’état des colonies et en fonction de nos notes nous décidons des actions qui seront faites dès que les conditions le permettront : ruches à multiplier, ruches pour la production soit de miel soit d’abeilles pour les multiplications des bonnes souches</a:t>
            </a:r>
          </a:p>
          <a:p>
            <a:r>
              <a:rPr lang="fr-FR" sz="1800" baseline="0" dirty="0"/>
              <a:t>Pose des hausses</a:t>
            </a:r>
          </a:p>
          <a:p>
            <a:r>
              <a:rPr lang="fr-FR" sz="1800" baseline="0" dirty="0"/>
              <a:t>Divisions</a:t>
            </a:r>
          </a:p>
          <a:p>
            <a:r>
              <a:rPr lang="fr-FR" sz="1800" baseline="0" dirty="0"/>
              <a:t>Paquets d’abeilles</a:t>
            </a:r>
          </a:p>
          <a:p>
            <a:r>
              <a:rPr lang="fr-FR" sz="1800" baseline="0" dirty="0"/>
              <a:t>Elevage des reines</a:t>
            </a:r>
          </a:p>
          <a:p>
            <a:r>
              <a:rPr lang="fr-FR" sz="1800" baseline="0" dirty="0"/>
              <a:t>Etc.,</a:t>
            </a:r>
          </a:p>
          <a:p>
            <a:r>
              <a:rPr lang="fr-FR" sz="1800" baseline="0" dirty="0"/>
              <a:t>Récolte des essaims vagabonds</a:t>
            </a:r>
          </a:p>
          <a:p>
            <a:endParaRPr lang="fr-FR" sz="1800" dirty="0"/>
          </a:p>
          <a:p>
            <a:r>
              <a:rPr lang="fr-FR" sz="1800" dirty="0"/>
              <a:t>-Naissance de faux bourdons (mars)</a:t>
            </a:r>
          </a:p>
          <a:p>
            <a:endParaRPr lang="fr-FR" sz="1800" dirty="0"/>
          </a:p>
          <a:p>
            <a:r>
              <a:rPr lang="fr-FR" sz="1800" dirty="0"/>
              <a:t>Les abeilles sortent et récoltent du nectar</a:t>
            </a:r>
          </a:p>
          <a:p>
            <a:endParaRPr lang="fr-FR" sz="1800" dirty="0"/>
          </a:p>
          <a:p>
            <a:r>
              <a:rPr lang="fr-FR" sz="1800" dirty="0"/>
              <a:t>Essaimage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508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Avant la floraison des pissenlits ne pas mettre de cadres  avec cire gaufré : ne seraient pas construits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Quand les pissenlits sont en fleur  visite de printemps </a:t>
            </a:r>
          </a:p>
          <a:p>
            <a:r>
              <a:rPr lang="fr-FR" sz="2000" dirty="0"/>
              <a:t>La reine se remet à pondre </a:t>
            </a:r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624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63538" y="10795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3635896"/>
            <a:ext cx="5486400" cy="55081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200" dirty="0"/>
              <a:t>Fin mars ,dés que la température 	     atteint 17 ° </a:t>
            </a:r>
          </a:p>
          <a:p>
            <a:pPr>
              <a:buNone/>
            </a:pPr>
            <a:r>
              <a:rPr lang="fr-FR" sz="2200" dirty="0"/>
              <a:t>  Visite de printemps : 	</a:t>
            </a:r>
            <a:r>
              <a:rPr lang="fr-FR" sz="2200" b="1" dirty="0"/>
              <a:t>indispensable</a:t>
            </a:r>
          </a:p>
          <a:p>
            <a:pPr>
              <a:buNone/>
            </a:pPr>
            <a:r>
              <a:rPr lang="fr-FR" sz="2200" dirty="0"/>
              <a:t> état de santé de l’essaim et de la ruche </a:t>
            </a:r>
          </a:p>
          <a:p>
            <a:pPr lvl="1"/>
            <a:r>
              <a:rPr lang="fr-FR" sz="2000" dirty="0"/>
              <a:t>-Vérification de la ponte : -Vérification des réserves </a:t>
            </a:r>
          </a:p>
          <a:p>
            <a:pPr lvl="1"/>
            <a:r>
              <a:rPr lang="fr-FR" sz="2000" dirty="0"/>
              <a:t>-Vérification de la densité de la population </a:t>
            </a:r>
          </a:p>
          <a:p>
            <a:pPr lvl="1"/>
            <a:r>
              <a:rPr lang="fr-FR" sz="2000" dirty="0"/>
              <a:t>Centrer le nid à couvain</a:t>
            </a:r>
          </a:p>
          <a:p>
            <a:pPr lvl="1"/>
            <a:r>
              <a:rPr lang="fr-FR" sz="2000" dirty="0"/>
              <a:t>Peser les ruches </a:t>
            </a:r>
          </a:p>
          <a:p>
            <a:r>
              <a:rPr lang="fr-FR" sz="2000" dirty="0"/>
              <a:t>État sanitaire </a:t>
            </a:r>
          </a:p>
          <a:p>
            <a:r>
              <a:rPr lang="fr-FR" sz="2000" dirty="0"/>
              <a:t>Odeur Trace de déjection : maladie ? </a:t>
            </a:r>
          </a:p>
          <a:p>
            <a:r>
              <a:rPr lang="fr-FR" sz="2000" dirty="0"/>
              <a:t>Noter nombre de cadres de couvain – de provision – de pollen – vides </a:t>
            </a:r>
          </a:p>
          <a:p>
            <a:r>
              <a:rPr lang="fr-FR" sz="2000" dirty="0"/>
              <a:t>Visite rapide ( prévoir une toile pour remplacer le couvre cadre ( déperdition de la chaleur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r>
              <a:rPr lang="fr-FR" sz="2000" dirty="0"/>
              <a:t>Nettoyage ou changement du plancher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4946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r>
              <a:rPr lang="fr-FR" sz="2000" dirty="0"/>
              <a:t>Enlever les cadres de rive  moisis ou noirs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617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Surveillance des maladies potentielles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Semis de maïs début des divisions </a:t>
            </a:r>
          </a:p>
          <a:p>
            <a:endParaRPr lang="fr-FR" sz="2000" dirty="0"/>
          </a:p>
          <a:p>
            <a:r>
              <a:rPr lang="fr-FR" sz="2000" dirty="0"/>
              <a:t>Les hausses commencent à être mises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6394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fr-FR" sz="2400" dirty="0"/>
              <a:t>Mai - juin</a:t>
            </a:r>
          </a:p>
          <a:p>
            <a:r>
              <a:rPr lang="fr-FR" sz="2400" dirty="0"/>
              <a:t>Réalisation de divisions pour augmenter son cheptel ou pour l’améliorer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93096"/>
          </a:xfrm>
        </p:spPr>
        <p:txBody>
          <a:bodyPr>
            <a:noAutofit/>
          </a:bodyPr>
          <a:lstStyle/>
          <a:p>
            <a:r>
              <a:rPr lang="fr-FR" sz="1800" b="1" dirty="0"/>
              <a:t>Le sirop dénommé 1/1 ou 50/50 est fabriqué dans la proportion de 1 kg de matière sèche pour 1 kg d’eau (1 litre). </a:t>
            </a:r>
          </a:p>
          <a:p>
            <a:r>
              <a:rPr lang="fr-FR" sz="1800" b="1" dirty="0"/>
              <a:t> A 1 kg de sirop 75/25 contenant 0,75 kg de sucres et 0,25 kg d’eau, vous ajoutez 0,5 kg d’eau (1/2 litre):</a:t>
            </a:r>
            <a:r>
              <a:rPr lang="fr-FR" sz="1800" b="1" baseline="0" dirty="0"/>
              <a:t> </a:t>
            </a:r>
            <a:r>
              <a:rPr lang="fr-FR" sz="1800" b="1" dirty="0"/>
              <a:t>on obtient un sirop composé de 0,75 kg de sucres et de 0,75 kg d’eau, soit une proportion de 1/1.</a:t>
            </a:r>
          </a:p>
          <a:p>
            <a:r>
              <a:rPr lang="fr-FR" sz="1800" b="1" dirty="0"/>
              <a:t>L’utilisation</a:t>
            </a:r>
            <a:r>
              <a:rPr lang="fr-FR" sz="1800" b="1" baseline="0" dirty="0"/>
              <a:t> de pierres de sucre est possible mais le sirop fait avec  du </a:t>
            </a:r>
            <a:r>
              <a:rPr lang="fr-FR" sz="1800" b="1" dirty="0"/>
              <a:t>sucre doit être transformé par les abeilles  alors que le sirop acheté  contient différents sucres dont certains sont « prédigérés ».</a:t>
            </a:r>
          </a:p>
          <a:p>
            <a:r>
              <a:rPr lang="fr-FR" sz="1800" b="1" dirty="0"/>
              <a:t>. Il est distribué au seau, à l’arrosoir.</a:t>
            </a:r>
          </a:p>
          <a:p>
            <a:pPr marL="0" lvl="1" indent="0">
              <a:buClr>
                <a:schemeClr val="tx1">
                  <a:shade val="95000"/>
                </a:schemeClr>
              </a:buClr>
              <a:buSzPct val="65000"/>
            </a:pPr>
            <a:r>
              <a:rPr lang="fr-FR" sz="1800" dirty="0" err="1"/>
              <a:t>Nourrissement</a:t>
            </a:r>
            <a:r>
              <a:rPr lang="fr-FR" sz="1800" dirty="0"/>
              <a:t> si nécessaire : essaim ou division </a:t>
            </a:r>
          </a:p>
          <a:p>
            <a:pPr marL="0" lvl="1" indent="0">
              <a:buClr>
                <a:schemeClr val="tx1">
                  <a:shade val="95000"/>
                </a:schemeClr>
              </a:buClr>
              <a:buSzPct val="65000"/>
            </a:pPr>
            <a:endParaRPr lang="fr-FR" sz="1800" dirty="0"/>
          </a:p>
          <a:p>
            <a:pPr marL="0" lvl="1" indent="0">
              <a:buClr>
                <a:schemeClr val="tx1">
                  <a:shade val="95000"/>
                </a:schemeClr>
              </a:buClr>
              <a:buSzPct val="65000"/>
            </a:pPr>
            <a:r>
              <a:rPr lang="fr-FR" sz="1800" dirty="0"/>
              <a:t>Sirop eau sucre 50/50</a:t>
            </a:r>
          </a:p>
          <a:p>
            <a:pPr marL="0" lvl="1" indent="0">
              <a:buClr>
                <a:schemeClr val="tx1">
                  <a:shade val="95000"/>
                </a:schemeClr>
              </a:buClr>
              <a:buSzPct val="65000"/>
            </a:pPr>
            <a:r>
              <a:rPr lang="fr-FR" sz="1800" dirty="0">
                <a:solidFill>
                  <a:srgbClr val="FF0000"/>
                </a:solidFill>
              </a:rPr>
              <a:t>Le </a:t>
            </a:r>
            <a:r>
              <a:rPr lang="fr-FR" sz="1800" dirty="0" err="1">
                <a:solidFill>
                  <a:srgbClr val="FF0000"/>
                </a:solidFill>
              </a:rPr>
              <a:t>nourrissement</a:t>
            </a:r>
            <a:r>
              <a:rPr lang="fr-FR" sz="1800" dirty="0">
                <a:solidFill>
                  <a:srgbClr val="FF0000"/>
                </a:solidFill>
              </a:rPr>
              <a:t> de stimulation est à éviter, risques importants d’essaimage</a:t>
            </a:r>
          </a:p>
          <a:p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Les hausses sont mises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6107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Les hausses sont mises</a:t>
            </a:r>
          </a:p>
          <a:p>
            <a:r>
              <a:rPr lang="fr-FR" sz="2000" dirty="0"/>
              <a:t>Pour éviter de refroidir le couvain on peut intercaler une feuille de papier journal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5948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Fin de floraison extraction du miel de printemps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1426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Récolte miel de colza </a:t>
            </a:r>
          </a:p>
          <a:p>
            <a:endParaRPr lang="fr-FR" sz="24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693096"/>
          </a:xfrm>
        </p:spPr>
        <p:txBody>
          <a:bodyPr>
            <a:normAutofit/>
          </a:bodyPr>
          <a:lstStyle/>
          <a:p>
            <a:r>
              <a:rPr lang="fr-FR" sz="2400" dirty="0"/>
              <a:t>Surveillance des essaimages , récupération des essaims  </a:t>
            </a:r>
          </a:p>
          <a:p>
            <a:r>
              <a:rPr lang="fr-FR" sz="2400" b="1" dirty="0"/>
              <a:t>Ce qui favorise l’essaimage </a:t>
            </a:r>
          </a:p>
          <a:p>
            <a:r>
              <a:rPr lang="fr-FR" sz="2400" dirty="0"/>
              <a:t>Le confinement :mettre des hausses</a:t>
            </a:r>
          </a:p>
          <a:p>
            <a:r>
              <a:rPr lang="fr-FR" sz="2400" dirty="0"/>
              <a:t>La météo</a:t>
            </a:r>
          </a:p>
          <a:p>
            <a:r>
              <a:rPr lang="fr-FR" sz="2400" dirty="0"/>
              <a:t>Le déséquilibre couvain –nourrices-butineuses= faire essaim artificiel</a:t>
            </a:r>
          </a:p>
          <a:p>
            <a:r>
              <a:rPr lang="fr-FR" sz="2400" dirty="0"/>
              <a:t>Colonies </a:t>
            </a:r>
            <a:r>
              <a:rPr lang="fr-FR" sz="2400" dirty="0" err="1"/>
              <a:t>essaimeuses</a:t>
            </a:r>
            <a:r>
              <a:rPr lang="fr-FR" sz="2400" dirty="0"/>
              <a:t> : privilégier les divisions de colonies peu </a:t>
            </a:r>
            <a:r>
              <a:rPr lang="fr-FR" sz="2400" dirty="0" err="1"/>
              <a:t>essaimeuses</a:t>
            </a:r>
            <a:r>
              <a:rPr lang="fr-FR" sz="2400" dirty="0"/>
              <a:t> et non la récupération d’essaims naturels</a:t>
            </a:r>
          </a:p>
          <a:p>
            <a:r>
              <a:rPr lang="fr-FR" sz="2400" dirty="0" err="1"/>
              <a:t>Remèrer</a:t>
            </a:r>
            <a:r>
              <a:rPr lang="fr-FR" sz="2400" dirty="0"/>
              <a:t> les essaims sauvages avec du couvain issu de vos bonnes ruches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476672" y="4570413"/>
            <a:ext cx="5486400" cy="4114800"/>
          </a:xfrm>
        </p:spPr>
        <p:txBody>
          <a:bodyPr>
            <a:normAutofit/>
          </a:bodyPr>
          <a:lstStyle/>
          <a:p>
            <a:r>
              <a:rPr lang="fr-FR" sz="2800" dirty="0"/>
              <a:t>Vérification du remérage après l’essaimage : il faut voir des œufs ou du couvain ouvert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Sélection et élevage de reines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Marquage des reines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L’ÉTÉ</a:t>
            </a:r>
          </a:p>
          <a:p>
            <a:r>
              <a:rPr lang="fr-FR" dirty="0"/>
              <a:t>Dès le 21 juin tout est joué il n’y a pas grand-chose à entreprendre</a:t>
            </a:r>
          </a:p>
          <a:p>
            <a:r>
              <a:rPr lang="fr-FR" dirty="0"/>
              <a:t>Il est trop tard pour multiplier dans de bonne condition les</a:t>
            </a:r>
            <a:r>
              <a:rPr lang="fr-FR" baseline="0" dirty="0"/>
              <a:t> colonies</a:t>
            </a:r>
          </a:p>
          <a:p>
            <a:r>
              <a:rPr lang="fr-FR" baseline="0" dirty="0"/>
              <a:t>Des hausses peuvent encore être ajoutées</a:t>
            </a:r>
          </a:p>
          <a:p>
            <a:r>
              <a:rPr lang="fr-FR" baseline="0" dirty="0"/>
              <a:t>La récolte se termine en général au 14 juillet, le miel est mur une semaine plus tard</a:t>
            </a:r>
          </a:p>
          <a:p>
            <a:r>
              <a:rPr lang="fr-FR" baseline="0" dirty="0"/>
              <a:t>Le traitement anti varroa est à faire au plus vite après la récolte pour que les dernières abeilles d’été puissent donner des abeilles d’hiver saines</a:t>
            </a:r>
          </a:p>
          <a:p>
            <a:r>
              <a:rPr lang="fr-FR" baseline="0" dirty="0"/>
              <a:t>Début septembre peser pour envisager un </a:t>
            </a:r>
            <a:r>
              <a:rPr lang="fr-FR" baseline="0" dirty="0" err="1"/>
              <a:t>nourrissement</a:t>
            </a:r>
            <a:r>
              <a:rPr lang="fr-FR" baseline="0" dirty="0"/>
              <a:t> complémentaire qui devra être fini au 21 septembre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5089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Début de la miellée d’été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2675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 est temps de </a:t>
            </a:r>
            <a:r>
              <a:rPr lang="fr-FR" dirty="0" err="1"/>
              <a:t>recolter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4462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2396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Récolter le miel des hausses : dès le 14 juillet  dernière limite 15 août: cadres operculés</a:t>
            </a:r>
          </a:p>
          <a:p>
            <a:r>
              <a:rPr lang="fr-FR" sz="2400" dirty="0"/>
              <a:t>Faire lécher les hausses sur les ruches </a:t>
            </a:r>
          </a:p>
          <a:p>
            <a:r>
              <a:rPr lang="fr-FR" sz="2400" dirty="0"/>
              <a:t>Stimuler la ponte après la récolte avec sirop léger moitié eau /moitié sucr</a:t>
            </a:r>
            <a:r>
              <a:rPr lang="fr-FR" dirty="0"/>
              <a:t>e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Recycle la vieille cire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3630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/>
              <a:t>Il faut diminuer au maximum la population des parasites pour que les abeilles d’hiver passent l’hiver le mieux possible </a:t>
            </a:r>
          </a:p>
          <a:p>
            <a:r>
              <a:rPr lang="fr-FR" sz="2400" dirty="0"/>
              <a:t>Après la récolte du miel d’été, traitement anti-varroa et pose des langes de contrôle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54908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fr-FR" sz="2000" dirty="0"/>
              <a:t>Les abeilles sont plus irritables </a:t>
            </a:r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pPr>
              <a:buFont typeface="Arial" pitchFamily="34" charset="0"/>
              <a:buChar char="•"/>
            </a:pPr>
            <a:r>
              <a:rPr lang="fr-FR" sz="2000" dirty="0"/>
              <a:t>Elles continuent leur récolte de pollen et de nectar</a:t>
            </a:r>
          </a:p>
          <a:p>
            <a:r>
              <a:rPr lang="fr-FR" sz="20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fr-FR" sz="2000" dirty="0"/>
              <a:t>Des essaimages sont encore possibles </a:t>
            </a:r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pPr>
              <a:buFont typeface="Arial" pitchFamily="34" charset="0"/>
              <a:buChar char="•"/>
            </a:pPr>
            <a:r>
              <a:rPr lang="fr-FR" sz="2000" dirty="0"/>
              <a:t>La ponte diminue </a:t>
            </a:r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r>
              <a:rPr lang="fr-FR" sz="2000" dirty="0"/>
              <a:t>                </a:t>
            </a:r>
            <a:r>
              <a:rPr lang="fr-FR" sz="2000" u="sng" dirty="0"/>
              <a:t>Fin de l’été </a:t>
            </a:r>
          </a:p>
          <a:p>
            <a:endParaRPr lang="fr-FR" sz="2000" u="sng" dirty="0"/>
          </a:p>
          <a:p>
            <a:pPr>
              <a:buFont typeface="Arial" pitchFamily="34" charset="0"/>
              <a:buChar char="•"/>
            </a:pPr>
            <a:r>
              <a:rPr lang="fr-FR" sz="2000" dirty="0"/>
              <a:t>Les abeilles d’hiver naissent </a:t>
            </a:r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pPr>
              <a:buFont typeface="Arial" pitchFamily="34" charset="0"/>
              <a:buChar char="•"/>
            </a:pPr>
            <a:r>
              <a:rPr lang="fr-FR" sz="2000" dirty="0"/>
              <a:t>Les faux bourdons sont mis à la porte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Comptage des varroas  </a:t>
            </a:r>
          </a:p>
          <a:p>
            <a:endParaRPr lang="fr-FR" sz="2400" dirty="0"/>
          </a:p>
          <a:p>
            <a:r>
              <a:rPr lang="fr-FR" sz="2400" dirty="0"/>
              <a:t>changement des langes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5031-DC96-4016-B1CA-2C0392294EAC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</a:schemeClr>
            </a:gs>
            <a:gs pos="92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dirty="0"/>
              <a:t>Cliquez pour modifier le style du titre</a:t>
            </a:r>
            <a:endParaRPr kumimoji="0" lang="en-US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  <a:noFill/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dirty="0"/>
              <a:t>Cliquez pour modifier les styles du texte du masque</a:t>
            </a:r>
          </a:p>
          <a:p>
            <a:pPr lvl="1" eaLnBrk="1" latinLnBrk="0" hangingPunct="1"/>
            <a:r>
              <a:rPr kumimoji="0" lang="fr-FR" dirty="0"/>
              <a:t>Deuxième niveau</a:t>
            </a:r>
          </a:p>
          <a:p>
            <a:pPr lvl="2" eaLnBrk="1" latinLnBrk="0" hangingPunct="1"/>
            <a:r>
              <a:rPr kumimoji="0" lang="fr-FR" dirty="0"/>
              <a:t>Troisième niveau</a:t>
            </a:r>
          </a:p>
          <a:p>
            <a:pPr lvl="3" eaLnBrk="1" latinLnBrk="0" hangingPunct="1"/>
            <a:r>
              <a:rPr kumimoji="0" lang="fr-FR" dirty="0"/>
              <a:t>Quatrième niveau</a:t>
            </a:r>
          </a:p>
          <a:p>
            <a:pPr lvl="4" eaLnBrk="1" latinLnBrk="0" hangingPunct="1"/>
            <a:r>
              <a:rPr kumimoji="0" lang="fr-FR" dirty="0"/>
              <a:t>Cinquième niveau</a:t>
            </a:r>
          </a:p>
          <a:p>
            <a:pPr lvl="4" eaLnBrk="1" latinLnBrk="0" hangingPunct="1"/>
            <a:endParaRPr kumimoji="0" lang="fr-FR" dirty="0"/>
          </a:p>
          <a:p>
            <a:pPr lvl="4" eaLnBrk="1" latinLnBrk="0" hangingPunct="1"/>
            <a:r>
              <a:rPr kumimoji="0" lang="fr-FR" dirty="0" err="1"/>
              <a:t>bla</a:t>
            </a:r>
            <a:endParaRPr kumimoji="0" lang="en-US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39571C7-3915-414E-9EAD-659778627D71}" type="datetimeFigureOut">
              <a:rPr lang="fr-FR" smtClean="0"/>
              <a:pPr/>
              <a:t>28/12/2020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AE5D5F-557D-4AAA-B822-F685AE52CEC8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37661B-FE58-4C1D-B3FA-3C1702F56C47}"/>
              </a:ext>
            </a:extLst>
          </p:cNvPr>
          <p:cNvGrpSpPr/>
          <p:nvPr userDrawn="1"/>
        </p:nvGrpSpPr>
        <p:grpSpPr>
          <a:xfrm>
            <a:off x="0" y="6456290"/>
            <a:ext cx="12192000" cy="401711"/>
            <a:chOff x="20074" y="6399466"/>
            <a:chExt cx="9130100" cy="401711"/>
          </a:xfrm>
          <a:solidFill>
            <a:schemeClr val="tx1">
              <a:lumMod val="85000"/>
              <a:lumOff val="15000"/>
            </a:schemeClr>
          </a:solidFill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8BF55D9-0474-4200-9B89-F7CCAD0535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7F67B8A-6CB9-498C-8FCE-EB0114752917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solidFill>
              <a:srgbClr val="00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Travaux au fil des saisons</a:t>
              </a: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solidFill>
            <a:srgbClr val="144033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 baseline="0">
          <a:solidFill>
            <a:srgbClr val="144033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 baseline="0">
          <a:solidFill>
            <a:srgbClr val="144033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 baseline="0">
          <a:solidFill>
            <a:srgbClr val="144033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 baseline="0">
          <a:solidFill>
            <a:srgbClr val="144033"/>
          </a:solidFill>
          <a:latin typeface="+mn-lt"/>
          <a:ea typeface="+mn-ea"/>
          <a:cs typeface="+mn-cs"/>
        </a:defRPr>
      </a:lvl4pPr>
      <a:lvl5pPr marL="1362456" indent="0" algn="l" rtl="0" eaLnBrk="1" latinLnBrk="0" hangingPunct="1">
        <a:spcBef>
          <a:spcPct val="20000"/>
        </a:spcBef>
        <a:buClr>
          <a:schemeClr val="tx1"/>
        </a:buClr>
        <a:buFont typeface="Wingdings 2"/>
        <a:buNone/>
        <a:defRPr kumimoji="0" sz="2000" kern="1200" baseline="0">
          <a:solidFill>
            <a:srgbClr val="144033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-1,5,Pr&#233;sentation PowerPoint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767408" y="1700808"/>
            <a:ext cx="10009112" cy="396044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fr-FR" sz="7200" dirty="0"/>
              <a:t>Actions de l’api</a:t>
            </a:r>
            <a:r>
              <a:rPr lang="fr-FR" sz="7200" b="1" dirty="0"/>
              <a:t>c</a:t>
            </a:r>
            <a:r>
              <a:rPr lang="fr-FR" sz="7200" dirty="0"/>
              <a:t>ulteur </a:t>
            </a:r>
          </a:p>
          <a:p>
            <a:pPr marL="137160" indent="0">
              <a:buNone/>
            </a:pPr>
            <a:r>
              <a:rPr lang="fr-FR" sz="7200" dirty="0"/>
              <a:t>       sur une année</a:t>
            </a:r>
          </a:p>
          <a:p>
            <a:endParaRPr lang="fr-FR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09600" y="-16209"/>
            <a:ext cx="10972800" cy="1143000"/>
          </a:xfrm>
        </p:spPr>
        <p:txBody>
          <a:bodyPr/>
          <a:lstStyle/>
          <a:p>
            <a:r>
              <a:rPr lang="fr-FR" dirty="0"/>
              <a:t>Les grandes dates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087888" y="180119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juin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25430B-5D71-410A-BA6D-546C61BFF7A7}"/>
              </a:ext>
            </a:extLst>
          </p:cNvPr>
          <p:cNvGrpSpPr/>
          <p:nvPr/>
        </p:nvGrpSpPr>
        <p:grpSpPr>
          <a:xfrm>
            <a:off x="1847528" y="1064958"/>
            <a:ext cx="8784976" cy="5119482"/>
            <a:chOff x="1703512" y="1487162"/>
            <a:chExt cx="8784976" cy="5119482"/>
          </a:xfrm>
        </p:grpSpPr>
        <p:sp>
          <p:nvSpPr>
            <p:cNvPr id="10" name="ZoneTexte 9"/>
            <p:cNvSpPr txBox="1"/>
            <p:nvPr/>
          </p:nvSpPr>
          <p:spPr>
            <a:xfrm>
              <a:off x="7742651" y="3731559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21 septembre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087888" y="5661248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21 décembre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2926636" y="368677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21 mars</a:t>
              </a: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1703512" y="368677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Equinoxe</a:t>
              </a: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9336360" y="371512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Equinoxe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5245376" y="14871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Solstice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447928" y="623731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Solstice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742654" y="4941168"/>
              <a:ext cx="1377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Automne </a:t>
              </a:r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 flipH="1" flipV="1">
              <a:off x="6960099" y="4653136"/>
              <a:ext cx="663525" cy="43204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3215680" y="4653136"/>
              <a:ext cx="1064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Hiver</a:t>
              </a:r>
            </a:p>
          </p:txBody>
        </p:sp>
        <p:cxnSp>
          <p:nvCxnSpPr>
            <p:cNvPr id="17" name="Connecteur droit avec flèche 16"/>
            <p:cNvCxnSpPr/>
            <p:nvPr/>
          </p:nvCxnSpPr>
          <p:spPr>
            <a:xfrm flipV="1">
              <a:off x="3977872" y="4339056"/>
              <a:ext cx="864096" cy="43204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2926636" y="2282515"/>
              <a:ext cx="1353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Printemps</a:t>
              </a:r>
            </a:p>
          </p:txBody>
        </p:sp>
        <p:cxnSp>
          <p:nvCxnSpPr>
            <p:cNvPr id="20" name="Connecteur droit avec flèche 19"/>
            <p:cNvCxnSpPr/>
            <p:nvPr/>
          </p:nvCxnSpPr>
          <p:spPr>
            <a:xfrm>
              <a:off x="4150772" y="2564904"/>
              <a:ext cx="691196" cy="576064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7392144" y="2233239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Eté</a:t>
              </a:r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 flipH="1">
              <a:off x="6672064" y="2420888"/>
              <a:ext cx="792088" cy="72008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D263A917-0A20-4BC6-A5C6-D5B46D24DE1E}"/>
              </a:ext>
            </a:extLst>
          </p:cNvPr>
          <p:cNvSpPr/>
          <p:nvPr/>
        </p:nvSpPr>
        <p:spPr>
          <a:xfrm>
            <a:off x="4413818" y="2229643"/>
            <a:ext cx="2959260" cy="2802669"/>
          </a:xfrm>
          <a:prstGeom prst="ellipse">
            <a:avLst/>
          </a:prstGeom>
          <a:solidFill>
            <a:srgbClr val="D0BA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E599C09-D740-4E21-8E92-A3094520B5A2}"/>
              </a:ext>
            </a:extLst>
          </p:cNvPr>
          <p:cNvCxnSpPr>
            <a:stCxn id="24" idx="0"/>
            <a:endCxn id="24" idx="4"/>
          </p:cNvCxnSpPr>
          <p:nvPr/>
        </p:nvCxnSpPr>
        <p:spPr>
          <a:xfrm>
            <a:off x="5893448" y="2229643"/>
            <a:ext cx="0" cy="2802669"/>
          </a:xfrm>
          <a:prstGeom prst="line">
            <a:avLst/>
          </a:prstGeom>
          <a:ln w="50800">
            <a:solidFill>
              <a:srgbClr val="9A88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CD12B77-1297-444F-B20B-6D2B302EE629}"/>
              </a:ext>
            </a:extLst>
          </p:cNvPr>
          <p:cNvCxnSpPr>
            <a:stCxn id="24" idx="2"/>
            <a:endCxn id="24" idx="6"/>
          </p:cNvCxnSpPr>
          <p:nvPr/>
        </p:nvCxnSpPr>
        <p:spPr>
          <a:xfrm>
            <a:off x="4413818" y="3630978"/>
            <a:ext cx="2959260" cy="0"/>
          </a:xfrm>
          <a:prstGeom prst="line">
            <a:avLst/>
          </a:prstGeom>
          <a:ln w="50800">
            <a:solidFill>
              <a:srgbClr val="9A88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853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742651" y="3746944"/>
            <a:ext cx="223224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septembre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087888" y="1754331"/>
            <a:ext cx="1584176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juin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87888" y="5661248"/>
            <a:ext cx="172819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décembre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07568" y="3715125"/>
            <a:ext cx="187220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mars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349" y="2266256"/>
            <a:ext cx="3343275" cy="326707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968208" y="4780228"/>
            <a:ext cx="3168352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/>
              <a:t>Automne</a:t>
            </a:r>
            <a:r>
              <a:rPr lang="fr-FR" sz="4400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4" name="Connecteur droit avec flèche 3"/>
          <p:cNvCxnSpPr>
            <a:cxnSpLocks/>
            <a:stCxn id="2" idx="1"/>
          </p:cNvCxnSpPr>
          <p:nvPr/>
        </p:nvCxnSpPr>
        <p:spPr>
          <a:xfrm flipH="1" flipV="1">
            <a:off x="7376692" y="4636215"/>
            <a:ext cx="591516" cy="52873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24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5">
                <a:lumMod val="50000"/>
              </a:schemeClr>
            </a:gs>
            <a:gs pos="83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Peser les ruches – Nourrir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4294967295"/>
          </p:nvPr>
        </p:nvSpPr>
        <p:spPr>
          <a:xfrm>
            <a:off x="1524000" y="1600203"/>
            <a:ext cx="4038600" cy="4525963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826625"/>
            <a:ext cx="4574896" cy="343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076" y="1857279"/>
            <a:ext cx="4539516" cy="340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5">
                <a:lumMod val="50000"/>
              </a:schemeClr>
            </a:gs>
            <a:gs pos="83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046" y="999892"/>
            <a:ext cx="6529908" cy="489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9CE86C-ECAA-4818-B39D-8F6820695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Début de pillage </a:t>
            </a:r>
            <a:br>
              <a:rPr lang="fr-FR" sz="4400" dirty="0">
                <a:solidFill>
                  <a:schemeClr val="bg1"/>
                </a:solidFill>
              </a:rPr>
            </a:b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5">
                <a:lumMod val="50000"/>
              </a:schemeClr>
            </a:gs>
            <a:gs pos="83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Partition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556795"/>
            <a:ext cx="6408712" cy="4800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5">
                <a:lumMod val="50000"/>
              </a:schemeClr>
            </a:gs>
            <a:gs pos="83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60" y="908720"/>
            <a:ext cx="7620000" cy="547260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05A40D-6892-4EE3-AE5B-F5A335181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fr-FR" dirty="0"/>
              <a:t>Point de repère : l’ensilage</a:t>
            </a:r>
          </a:p>
        </p:txBody>
      </p:sp>
    </p:spTree>
    <p:extLst>
      <p:ext uri="{BB962C8B-B14F-4D97-AF65-F5344CB8AC3E}">
        <p14:creationId xmlns:p14="http://schemas.microsoft.com/office/powerpoint/2010/main" val="188470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5">
                <a:lumMod val="50000"/>
              </a:schemeClr>
            </a:gs>
            <a:gs pos="83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524000" y="273053"/>
            <a:ext cx="9144000" cy="995363"/>
          </a:xfrm>
        </p:spPr>
        <p:txBody>
          <a:bodyPr>
            <a:normAutofit fontScale="90000"/>
          </a:bodyPr>
          <a:lstStyle/>
          <a:p>
            <a:br>
              <a:rPr lang="fr-FR" sz="4400" dirty="0"/>
            </a:br>
            <a:br>
              <a:rPr lang="fr-FR" sz="4400" dirty="0"/>
            </a:br>
            <a:r>
              <a:rPr lang="fr-FR" sz="4400" dirty="0"/>
              <a:t>Préparation des ruches pour       l’hivernage </a:t>
            </a:r>
            <a:br>
              <a:rPr lang="fr-FR" sz="4400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sz="half" idx="4294967295"/>
          </p:nvPr>
        </p:nvSpPr>
        <p:spPr>
          <a:xfrm>
            <a:off x="5556250" y="273053"/>
            <a:ext cx="5111750" cy="5853113"/>
          </a:xfrm>
        </p:spPr>
        <p:txBody>
          <a:bodyPr/>
          <a:lstStyle/>
          <a:p>
            <a:pPr marL="137160" indent="0">
              <a:buNone/>
            </a:pPr>
            <a:r>
              <a:rPr lang="fr-FR" sz="2000" dirty="0"/>
              <a:t> </a:t>
            </a:r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232713"/>
            <a:ext cx="3221118" cy="309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2224698"/>
            <a:ext cx="4104456" cy="307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290" y="4604076"/>
            <a:ext cx="4536504" cy="154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742651" y="3693421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septembre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087888" y="170080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juin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87888" y="566124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décembre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20534" y="377574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mars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66" y="2145720"/>
            <a:ext cx="3343275" cy="32670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363100" y="4533985"/>
            <a:ext cx="1996596" cy="76944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/>
              <a:t>Hiver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3359696" y="4509120"/>
            <a:ext cx="1584176" cy="36004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3185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Point de repère : pas de travaux aux champs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1417638"/>
            <a:ext cx="8352928" cy="482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69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r>
              <a:rPr lang="fr-FR" sz="4400" dirty="0"/>
              <a:t>Hiver :</a:t>
            </a:r>
            <a:r>
              <a:rPr lang="fr-FR" sz="2400" dirty="0"/>
              <a:t>  </a:t>
            </a:r>
            <a:r>
              <a:rPr lang="fr-FR" sz="4400" dirty="0"/>
              <a:t>Action de l’apiculteur</a:t>
            </a:r>
            <a:br>
              <a:rPr lang="fr-FR" sz="4400" dirty="0"/>
            </a:br>
            <a:br>
              <a:rPr lang="fr-FR" sz="4400" dirty="0"/>
            </a:br>
            <a:endParaRPr lang="fr-FR" sz="4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7216" y="3284984"/>
            <a:ext cx="3299215" cy="242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5645" y="1904158"/>
            <a:ext cx="3672408" cy="276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47" y="1421511"/>
            <a:ext cx="3565304" cy="2381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1625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Ruches en hiver</a:t>
            </a:r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D13C95C-BE82-477E-9720-65BBA8B63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664613" y="1772816"/>
            <a:ext cx="6862774" cy="440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746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339284"/>
            <a:ext cx="9144000" cy="625413"/>
          </a:xfrm>
        </p:spPr>
        <p:txBody>
          <a:bodyPr>
            <a:normAutofit fontScale="90000"/>
          </a:bodyPr>
          <a:lstStyle/>
          <a:p>
            <a:r>
              <a:rPr lang="fr-FR" dirty="0"/>
              <a:t>Surveillance du rucher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idx="4294967295"/>
          </p:nvPr>
        </p:nvSpPr>
        <p:spPr>
          <a:xfrm>
            <a:off x="1524003" y="1052513"/>
            <a:ext cx="4321175" cy="5689600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265261"/>
            <a:ext cx="3816424" cy="258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1265261"/>
            <a:ext cx="3798873" cy="265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4" y="3921930"/>
            <a:ext cx="3168352" cy="210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Faire le point de l’année 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FEE2409-8732-49D3-82ED-1C2988A27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6710536" cy="4709160"/>
          </a:xfrm>
        </p:spPr>
        <p:txBody>
          <a:bodyPr/>
          <a:lstStyle/>
          <a:p>
            <a:r>
              <a:rPr lang="fr-FR" dirty="0"/>
              <a:t>Faire le bilan de l’année passée</a:t>
            </a:r>
          </a:p>
          <a:p>
            <a:endParaRPr lang="fr-FR" dirty="0"/>
          </a:p>
          <a:p>
            <a:r>
              <a:rPr lang="fr-FR" dirty="0"/>
              <a:t>Prévoir celle qui vient</a:t>
            </a:r>
          </a:p>
          <a:p>
            <a:endParaRPr lang="fr-FR" dirty="0"/>
          </a:p>
          <a:p>
            <a:r>
              <a:rPr lang="fr-FR" dirty="0"/>
              <a:t>Mettre à jour ses documents</a:t>
            </a:r>
          </a:p>
          <a:p>
            <a:endParaRPr lang="fr-FR" dirty="0"/>
          </a:p>
          <a:p>
            <a:r>
              <a:rPr lang="fr-FR" dirty="0"/>
              <a:t>Déclarer ses ruches</a:t>
            </a:r>
          </a:p>
          <a:p>
            <a:endParaRPr lang="fr-FR" dirty="0"/>
          </a:p>
          <a:p>
            <a:r>
              <a:rPr lang="fr-FR" dirty="0"/>
              <a:t>Réadhérer à l’UAO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5DCE9B-691D-48A5-821F-ADF76AD5D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45" y="1582502"/>
            <a:ext cx="3983648" cy="36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59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>
            <a:normAutofit/>
          </a:bodyPr>
          <a:lstStyle/>
          <a:p>
            <a:r>
              <a:rPr lang="fr-FR" dirty="0"/>
              <a:t>Point de repère : les premières floraisons</a:t>
            </a: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59" y="1700808"/>
            <a:ext cx="4077444" cy="318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2663768"/>
            <a:ext cx="4339821" cy="32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735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fr-FR" dirty="0"/>
              <a:t>Hiver : Action de l’</a:t>
            </a:r>
            <a:r>
              <a:rPr lang="fr-FR" dirty="0" err="1"/>
              <a:t>apiculetur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556792"/>
            <a:ext cx="6624736" cy="440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4400" dirty="0"/>
              <a:t>Hiver : Action de l’apiculteur </a:t>
            </a:r>
            <a:endParaRPr lang="fr-FR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368" y="1417638"/>
            <a:ext cx="3356971" cy="2524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0129" y="3429000"/>
            <a:ext cx="3562456" cy="267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376" y="1417638"/>
            <a:ext cx="2846256" cy="292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 préparation du candi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016" y="1417638"/>
            <a:ext cx="5758746" cy="383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1417638"/>
            <a:ext cx="5188059" cy="383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tx1">
                <a:lumMod val="75000"/>
              </a:schemeClr>
            </a:gs>
            <a:gs pos="95000">
              <a:schemeClr val="accent4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 Candi du commerce</a:t>
            </a:r>
          </a:p>
        </p:txBody>
      </p:sp>
      <p:pic>
        <p:nvPicPr>
          <p:cNvPr id="6" name="Espace réservé du contenu 9">
            <a:extLst>
              <a:ext uri="{FF2B5EF4-FFF2-40B4-BE49-F238E27FC236}">
                <a16:creationId xmlns:a16="http://schemas.microsoft.com/office/drawing/2014/main" id="{D82D332F-9EC5-4094-AE1B-66174DF0C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11" y="1268760"/>
            <a:ext cx="6155605" cy="4104456"/>
          </a:xfrm>
          <a:prstGeom prst="rect">
            <a:avLst/>
          </a:prstGeom>
          <a:noFill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4D49B7B-5F64-4FD7-9721-D256593E2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57" y="1268760"/>
            <a:ext cx="5472608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155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742651" y="3693421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septembre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087888" y="170080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juin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87888" y="566124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décembre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07568" y="371512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mars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900" y="2266256"/>
            <a:ext cx="3343275" cy="326707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87285" y="2437903"/>
            <a:ext cx="3148475" cy="707886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</a:rPr>
              <a:t>Printemps</a:t>
            </a:r>
            <a:r>
              <a:rPr lang="fr-FR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3935760" y="2708920"/>
            <a:ext cx="936104" cy="50405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97609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Point de Repère : Champ de pissenlits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417638"/>
            <a:ext cx="8208912" cy="489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183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Visite de printemps 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sz="half" idx="1"/>
          </p:nvPr>
        </p:nvSpPr>
        <p:spPr>
          <a:xfrm>
            <a:off x="1981200" y="908720"/>
            <a:ext cx="4038600" cy="5832648"/>
          </a:xfrm>
        </p:spPr>
        <p:txBody>
          <a:bodyPr>
            <a:normAutofit/>
          </a:bodyPr>
          <a:lstStyle/>
          <a:p>
            <a:endParaRPr lang="fr-FR" sz="2200" dirty="0"/>
          </a:p>
          <a:p>
            <a:endParaRPr lang="fr-FR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376" y="1169397"/>
            <a:ext cx="7330159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840" y="1196752"/>
            <a:ext cx="3167235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des planchers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196752"/>
            <a:ext cx="3187285" cy="239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1285875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14" y="3834336"/>
            <a:ext cx="3337555" cy="250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690" y="3832598"/>
            <a:ext cx="3289548" cy="246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038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Cadre de rive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27648" y="1196752"/>
            <a:ext cx="6737878" cy="50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73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1424" y="260648"/>
            <a:ext cx="4536504" cy="4968552"/>
          </a:xfrm>
        </p:spPr>
        <p:txBody>
          <a:bodyPr>
            <a:normAutofit/>
          </a:bodyPr>
          <a:lstStyle/>
          <a:p>
            <a:r>
              <a:rPr lang="fr-FR" sz="4400" dirty="0"/>
              <a:t>Surveillance des maladies potentielles</a:t>
            </a:r>
            <a:br>
              <a:rPr lang="fr-FR" sz="4400" dirty="0"/>
            </a:b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4074" y="883922"/>
            <a:ext cx="4392486" cy="5090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75" y="1417638"/>
            <a:ext cx="6343650" cy="424361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176" y="1928694"/>
            <a:ext cx="4191000" cy="300061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135560" y="465313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Semis de maïs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D7BBFF-22EA-45DA-A2D4-78C359397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de repère : les semis de mais</a:t>
            </a:r>
          </a:p>
        </p:txBody>
      </p:sp>
    </p:spTree>
    <p:extLst>
      <p:ext uri="{BB962C8B-B14F-4D97-AF65-F5344CB8AC3E}">
        <p14:creationId xmlns:p14="http://schemas.microsoft.com/office/powerpoint/2010/main" val="2276312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Fin Avril - Mai - Juin : Divisions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sz="half" idx="1"/>
          </p:nvPr>
        </p:nvSpPr>
        <p:spPr>
          <a:xfrm>
            <a:off x="1981200" y="1600203"/>
            <a:ext cx="2971792" cy="452596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7238" y="1417638"/>
            <a:ext cx="7337523" cy="489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12192000" cy="1143000"/>
          </a:xfrm>
        </p:spPr>
        <p:txBody>
          <a:bodyPr>
            <a:normAutofit/>
          </a:bodyPr>
          <a:lstStyle/>
          <a:p>
            <a:r>
              <a:rPr lang="fr-FR" dirty="0"/>
              <a:t>Nourrissement des essaims si division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394333"/>
            <a:ext cx="734481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908993"/>
            <a:ext cx="10081120" cy="542000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481F758-9199-4E9F-AFE8-7D06A0B80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11" y="0"/>
            <a:ext cx="10972800" cy="1143000"/>
          </a:xfrm>
        </p:spPr>
        <p:txBody>
          <a:bodyPr/>
          <a:lstStyle/>
          <a:p>
            <a:r>
              <a:rPr lang="fr-FR" dirty="0"/>
              <a:t>Point de repère : la floraison du colza</a:t>
            </a:r>
          </a:p>
        </p:txBody>
      </p:sp>
    </p:spTree>
    <p:extLst>
      <p:ext uri="{BB962C8B-B14F-4D97-AF65-F5344CB8AC3E}">
        <p14:creationId xmlns:p14="http://schemas.microsoft.com/office/powerpoint/2010/main" val="2380760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481F758-9199-4E9F-AFE8-7D06A0B80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11" y="0"/>
            <a:ext cx="10972800" cy="1143000"/>
          </a:xfrm>
        </p:spPr>
        <p:txBody>
          <a:bodyPr/>
          <a:lstStyle/>
          <a:p>
            <a:r>
              <a:rPr lang="fr-FR" dirty="0"/>
              <a:t>Pose des hausses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07C047-3FEA-4DEA-9DDE-8007D6D15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691" y="1143000"/>
            <a:ext cx="6732240" cy="504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305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886" y="1268760"/>
            <a:ext cx="9106228" cy="512060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9D5B227-5766-48D4-892C-7202D2BC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de repère : La défloraison du colza</a:t>
            </a:r>
          </a:p>
        </p:txBody>
      </p:sp>
    </p:spTree>
    <p:extLst>
      <p:ext uri="{BB962C8B-B14F-4D97-AF65-F5344CB8AC3E}">
        <p14:creationId xmlns:p14="http://schemas.microsoft.com/office/powerpoint/2010/main" val="3879821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Extraction miel printemps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2636" y="1373704"/>
            <a:ext cx="6319764" cy="47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1305135"/>
            <a:ext cx="3214021" cy="482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19336" y="10727"/>
            <a:ext cx="12192000" cy="778098"/>
          </a:xfrm>
        </p:spPr>
        <p:txBody>
          <a:bodyPr>
            <a:normAutofit/>
          </a:bodyPr>
          <a:lstStyle/>
          <a:p>
            <a:r>
              <a:rPr lang="fr-FR" dirty="0"/>
              <a:t>Récolte des essaims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2368" y="1795398"/>
            <a:ext cx="6758668" cy="451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384" y="980728"/>
            <a:ext cx="2108737" cy="290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9537" y="1003310"/>
            <a:ext cx="4062458" cy="287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8" y="4293096"/>
            <a:ext cx="210873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4400" dirty="0"/>
              <a:t>Vérification du remérage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sz="half" idx="4294967295"/>
          </p:nvPr>
        </p:nvSpPr>
        <p:spPr>
          <a:xfrm>
            <a:off x="1524000" y="1600203"/>
            <a:ext cx="4038600" cy="452596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0468" y="1425808"/>
            <a:ext cx="5976664" cy="4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09600" y="-187405"/>
            <a:ext cx="10972800" cy="1143000"/>
          </a:xfrm>
        </p:spPr>
        <p:txBody>
          <a:bodyPr>
            <a:normAutofit/>
          </a:bodyPr>
          <a:lstStyle/>
          <a:p>
            <a:r>
              <a:rPr lang="fr-FR" dirty="0"/>
              <a:t>Elevage de reines 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1981200" y="1600203"/>
            <a:ext cx="3043230" cy="452596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0715" y="955595"/>
            <a:ext cx="7890569" cy="527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58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09600" y="-172401"/>
            <a:ext cx="10972800" cy="1143000"/>
          </a:xfrm>
        </p:spPr>
        <p:txBody>
          <a:bodyPr>
            <a:normAutofit/>
          </a:bodyPr>
          <a:lstStyle/>
          <a:p>
            <a:r>
              <a:rPr lang="fr-FR" dirty="0"/>
              <a:t>Marquage des reines 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1981200" y="1600203"/>
            <a:ext cx="3043230" cy="4525963"/>
          </a:xfrm>
        </p:spPr>
        <p:txBody>
          <a:bodyPr/>
          <a:lstStyle/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5800" y="972091"/>
            <a:ext cx="3600400" cy="5415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742651" y="3693421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septembre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087888" y="170080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juin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87888" y="566124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21 décembre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07568" y="371512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21 mars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9" y="2244552"/>
            <a:ext cx="3343275" cy="32670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248128" y="1988840"/>
            <a:ext cx="1728192" cy="830997"/>
          </a:xfrm>
          <a:prstGeom prst="rect">
            <a:avLst/>
          </a:prstGeom>
          <a:solidFill>
            <a:srgbClr val="DE005A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Eté</a:t>
            </a:r>
            <a:endParaRPr lang="fr-FR" dirty="0"/>
          </a:p>
        </p:txBody>
      </p:sp>
      <p:cxnSp>
        <p:nvCxnSpPr>
          <p:cNvPr id="6" name="Connecteur droit avec flèche 5"/>
          <p:cNvCxnSpPr>
            <a:cxnSpLocks/>
            <a:stCxn id="3" idx="1"/>
          </p:cNvCxnSpPr>
          <p:nvPr/>
        </p:nvCxnSpPr>
        <p:spPr>
          <a:xfrm flipH="1">
            <a:off x="6528048" y="2404339"/>
            <a:ext cx="720080" cy="66462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837909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-8061"/>
            <a:ext cx="10972800" cy="1143000"/>
          </a:xfrm>
        </p:spPr>
        <p:txBody>
          <a:bodyPr/>
          <a:lstStyle/>
          <a:p>
            <a:r>
              <a:rPr lang="fr-FR" dirty="0"/>
              <a:t>Point de repère : les foins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181635"/>
            <a:ext cx="7921824" cy="50673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178" y="3201353"/>
            <a:ext cx="3572222" cy="267591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999656" y="587727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Les foins </a:t>
            </a:r>
          </a:p>
        </p:txBody>
      </p:sp>
    </p:spTree>
    <p:extLst>
      <p:ext uri="{BB962C8B-B14F-4D97-AF65-F5344CB8AC3E}">
        <p14:creationId xmlns:p14="http://schemas.microsoft.com/office/powerpoint/2010/main" val="3469334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de repère : la moisson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35" y="1556795"/>
            <a:ext cx="6440337" cy="44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099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-3165"/>
            <a:ext cx="10972800" cy="1143000"/>
          </a:xfrm>
        </p:spPr>
        <p:txBody>
          <a:bodyPr/>
          <a:lstStyle/>
          <a:p>
            <a:r>
              <a:rPr lang="fr-FR" dirty="0"/>
              <a:t>Dépose des hausses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1052736"/>
            <a:ext cx="6906344" cy="517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813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487488" y="0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	récolte miel d’été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980728"/>
            <a:ext cx="3537068" cy="528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Récupération de la vieille cire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1797450"/>
            <a:ext cx="5148081" cy="386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1797450"/>
            <a:ext cx="5807358" cy="386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460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Pose des lanières et des langes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pPr marL="13716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1026" name="Picture 2" descr="D:\photos\photos exterieur\Photos-associations\ABN\comptage varoas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4624" y="2425654"/>
            <a:ext cx="5550768" cy="3700512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596686"/>
            <a:ext cx="4814327" cy="361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524000" y="188640"/>
            <a:ext cx="8460432" cy="1079500"/>
          </a:xfrm>
        </p:spPr>
        <p:txBody>
          <a:bodyPr>
            <a:normAutofit fontScale="90000"/>
          </a:bodyPr>
          <a:lstStyle/>
          <a:p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Ejection des faux bourdons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836712"/>
            <a:ext cx="5904656" cy="545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1">
                <a:lumMod val="75000"/>
              </a:schemeClr>
            </a:gs>
            <a:gs pos="92000">
              <a:srgbClr val="FF00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 Lecture des langes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12225" y="1357214"/>
            <a:ext cx="3658966" cy="4873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853" y="1376112"/>
            <a:ext cx="7315185" cy="4873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240F98-DB94-4B00-AA60-5D1BFB16346C}"/>
              </a:ext>
            </a:extLst>
          </p:cNvPr>
          <p:cNvSpPr/>
          <p:nvPr/>
        </p:nvSpPr>
        <p:spPr>
          <a:xfrm>
            <a:off x="0" y="14068"/>
            <a:ext cx="6096000" cy="3429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72E6A1-4785-4D47-A69B-2AD618E38206}"/>
              </a:ext>
            </a:extLst>
          </p:cNvPr>
          <p:cNvSpPr/>
          <p:nvPr/>
        </p:nvSpPr>
        <p:spPr>
          <a:xfrm>
            <a:off x="0" y="3429000"/>
            <a:ext cx="6096000" cy="302433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0BC248-37C8-40F4-B449-34ABE7090361}"/>
              </a:ext>
            </a:extLst>
          </p:cNvPr>
          <p:cNvSpPr/>
          <p:nvPr/>
        </p:nvSpPr>
        <p:spPr>
          <a:xfrm>
            <a:off x="6096000" y="14068"/>
            <a:ext cx="6096000" cy="3429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E36391-2E02-48E8-BA8B-9D0113703331}"/>
              </a:ext>
            </a:extLst>
          </p:cNvPr>
          <p:cNvSpPr/>
          <p:nvPr/>
        </p:nvSpPr>
        <p:spPr>
          <a:xfrm>
            <a:off x="6096000" y="3443068"/>
            <a:ext cx="6096000" cy="3010268"/>
          </a:xfrm>
          <a:prstGeom prst="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03A3192-B5D3-40FA-85D9-A78D243B8CF8}"/>
              </a:ext>
            </a:extLst>
          </p:cNvPr>
          <p:cNvGrpSpPr/>
          <p:nvPr/>
        </p:nvGrpSpPr>
        <p:grpSpPr>
          <a:xfrm>
            <a:off x="5123892" y="2597781"/>
            <a:ext cx="1944216" cy="1662438"/>
            <a:chOff x="3323692" y="2597781"/>
            <a:chExt cx="1944216" cy="1662438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BC44F22-A026-4D89-BB70-4F481B64B10A}"/>
                </a:ext>
              </a:extLst>
            </p:cNvPr>
            <p:cNvSpPr/>
            <p:nvPr/>
          </p:nvSpPr>
          <p:spPr>
            <a:xfrm>
              <a:off x="3323692" y="2597781"/>
              <a:ext cx="1944216" cy="1662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F46844D-2122-4A5C-A2E6-39E78ED4F155}"/>
                </a:ext>
              </a:extLst>
            </p:cNvPr>
            <p:cNvSpPr txBox="1"/>
            <p:nvPr/>
          </p:nvSpPr>
          <p:spPr>
            <a:xfrm>
              <a:off x="3467708" y="2890391"/>
              <a:ext cx="165618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2">
                      <a:lumMod val="10000"/>
                    </a:schemeClr>
                  </a:solidFill>
                </a:rPr>
                <a:t>En résumé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33513439-E781-4EDB-80B9-097A8FAD392C}"/>
              </a:ext>
            </a:extLst>
          </p:cNvPr>
          <p:cNvSpPr txBox="1"/>
          <p:nvPr/>
        </p:nvSpPr>
        <p:spPr>
          <a:xfrm>
            <a:off x="0" y="14068"/>
            <a:ext cx="609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AUTOMNE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Mise en hivernage : provisions 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Réduire le volume de la ruche.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Enlever les traitements anti varroa à la Toussaint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Faire ses papiers et déclarations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Aller à l’assemblée générale UAO CETA</a:t>
            </a:r>
            <a:endParaRPr lang="fr-FR" sz="2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7561EC-AD46-4A29-8CAD-7D87FECC5191}"/>
              </a:ext>
            </a:extLst>
          </p:cNvPr>
          <p:cNvSpPr txBox="1"/>
          <p:nvPr/>
        </p:nvSpPr>
        <p:spPr>
          <a:xfrm>
            <a:off x="144016" y="3533791"/>
            <a:ext cx="58079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HIVER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/>
              <a:t>Ré-adhérer</a:t>
            </a:r>
            <a:r>
              <a:rPr lang="fr-FR" sz="2400" dirty="0"/>
              <a:t> à l’UAO et au CETA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Faire le point sur la saison passée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Préparer celle qui vient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Ranger, réparer, repeindre les ruches, fondre la cire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Vérifier le poids des ruches nourrir si besoin au candi</a:t>
            </a:r>
          </a:p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847DCA-64E7-4B21-B5DA-74AE085BC77A}"/>
              </a:ext>
            </a:extLst>
          </p:cNvPr>
          <p:cNvSpPr txBox="1"/>
          <p:nvPr/>
        </p:nvSpPr>
        <p:spPr>
          <a:xfrm>
            <a:off x="6744072" y="32374"/>
            <a:ext cx="51238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PRINTEMPS</a:t>
            </a:r>
          </a:p>
          <a:p>
            <a:endParaRPr lang="fr-FR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Vérifier les ruches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Poser des hausses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Diviser des colonies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Récupérer des essaims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Extraire le miel de colza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Poser des hausses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</a:rPr>
              <a:t>etc.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5D90C9-BA86-4B69-8C28-81B4BD1A2BA5}"/>
              </a:ext>
            </a:extLst>
          </p:cNvPr>
          <p:cNvSpPr txBox="1"/>
          <p:nvPr/>
        </p:nvSpPr>
        <p:spPr>
          <a:xfrm>
            <a:off x="6729960" y="3461374"/>
            <a:ext cx="531802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    ÉTÉ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Récolter les miels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Traiter les colonies contre le varroa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Vérifier les provisions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Nourrir si besoin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Fondre la cire au </a:t>
            </a:r>
            <a:r>
              <a:rPr lang="fr-FR" sz="2400" dirty="0" err="1"/>
              <a:t>cerificateur</a:t>
            </a:r>
            <a:r>
              <a:rPr lang="fr-FR" sz="2400" dirty="0"/>
              <a:t> solaire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309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651634-9265-4A96-B429-8D97A979F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48880"/>
            <a:ext cx="10972800" cy="1143000"/>
          </a:xfrm>
        </p:spPr>
        <p:txBody>
          <a:bodyPr>
            <a:normAutofit/>
          </a:bodyPr>
          <a:lstStyle/>
          <a:p>
            <a:r>
              <a:rPr lang="fr-FR" sz="5400" dirty="0">
                <a:hlinkClick r:id="rId2" action="ppaction://hlinkpres?slideindex=5&amp;slidetitle=Présentation PowerPoint"/>
              </a:rPr>
              <a:t>Retour au menu général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329060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14631</TotalTime>
  <Words>2210</Words>
  <Application>Microsoft Office PowerPoint</Application>
  <PresentationFormat>Grand écran</PresentationFormat>
  <Paragraphs>403</Paragraphs>
  <Slides>47</Slides>
  <Notes>45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5" baseType="lpstr">
      <vt:lpstr>Arial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Présentation PowerPoint</vt:lpstr>
      <vt:lpstr>Les grandes dates</vt:lpstr>
      <vt:lpstr>Les grandes dates</vt:lpstr>
      <vt:lpstr>Peser les ruches – Nourrir </vt:lpstr>
      <vt:lpstr>Début de pillage  </vt:lpstr>
      <vt:lpstr>Partition</vt:lpstr>
      <vt:lpstr>Point de repère : l’ensilage</vt:lpstr>
      <vt:lpstr>  Préparation des ruches pour       l’hivernage   </vt:lpstr>
      <vt:lpstr>Les grandes dates</vt:lpstr>
      <vt:lpstr>Point de repère : pas de travaux aux champs</vt:lpstr>
      <vt:lpstr>   Hiver :  Action de l’apiculteur  </vt:lpstr>
      <vt:lpstr>Ruches en hiver</vt:lpstr>
      <vt:lpstr>Surveillance du rucher</vt:lpstr>
      <vt:lpstr>Faire le point de l’année </vt:lpstr>
      <vt:lpstr>Point de repère : les premières floraisons</vt:lpstr>
      <vt:lpstr>Hiver : Action de l’apiculetur</vt:lpstr>
      <vt:lpstr>Hiver : Action de l’apiculteur </vt:lpstr>
      <vt:lpstr> préparation du candi</vt:lpstr>
      <vt:lpstr> Candi du commerce</vt:lpstr>
      <vt:lpstr>Les grandes dates</vt:lpstr>
      <vt:lpstr>Point de Repère : Champ de pissenlits</vt:lpstr>
      <vt:lpstr>Visite de printemps  </vt:lpstr>
      <vt:lpstr>Etude des planchers </vt:lpstr>
      <vt:lpstr>Cadre de rive </vt:lpstr>
      <vt:lpstr>Surveillance des maladies potentielles </vt:lpstr>
      <vt:lpstr>Point de repère : les semis de mais</vt:lpstr>
      <vt:lpstr>Fin Avril - Mai - Juin : Divisions</vt:lpstr>
      <vt:lpstr>Nourrissement des essaims si division</vt:lpstr>
      <vt:lpstr>Point de repère : la floraison du colza</vt:lpstr>
      <vt:lpstr>Pose des hausses</vt:lpstr>
      <vt:lpstr>Point de repère : La défloraison du colza</vt:lpstr>
      <vt:lpstr>Extraction miel printemps </vt:lpstr>
      <vt:lpstr>Récolte des essaims </vt:lpstr>
      <vt:lpstr>Vérification du remérage </vt:lpstr>
      <vt:lpstr>Elevage de reines </vt:lpstr>
      <vt:lpstr>Marquage des reines </vt:lpstr>
      <vt:lpstr>Les grandes dates</vt:lpstr>
      <vt:lpstr>Point de repère : les foins</vt:lpstr>
      <vt:lpstr>Point de repère : la moisson</vt:lpstr>
      <vt:lpstr>Dépose des hausses</vt:lpstr>
      <vt:lpstr> récolte miel d’été </vt:lpstr>
      <vt:lpstr>Récupération de la vieille cire </vt:lpstr>
      <vt:lpstr>Pose des lanières et des langes </vt:lpstr>
      <vt:lpstr>  Ejection des faux bourdons    </vt:lpstr>
      <vt:lpstr> Lecture des langes </vt:lpstr>
      <vt:lpstr>Présentation PowerPoint</vt:lpstr>
      <vt:lpstr>Retour au menu général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L’Abeille</dc:title>
  <dc:creator>psychomotricien</dc:creator>
  <cp:lastModifiedBy>Gérard Corvée</cp:lastModifiedBy>
  <cp:revision>277</cp:revision>
  <dcterms:created xsi:type="dcterms:W3CDTF">2012-07-12T09:38:04Z</dcterms:created>
  <dcterms:modified xsi:type="dcterms:W3CDTF">2020-12-28T14:38:09Z</dcterms:modified>
</cp:coreProperties>
</file>