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2" r:id="rId1"/>
  </p:sldMasterIdLst>
  <p:notesMasterIdLst>
    <p:notesMasterId r:id="rId42"/>
  </p:notesMasterIdLst>
  <p:handoutMasterIdLst>
    <p:handoutMasterId r:id="rId43"/>
  </p:handoutMasterIdLst>
  <p:sldIdLst>
    <p:sldId id="432" r:id="rId2"/>
    <p:sldId id="433" r:id="rId3"/>
    <p:sldId id="434" r:id="rId4"/>
    <p:sldId id="435" r:id="rId5"/>
    <p:sldId id="436" r:id="rId6"/>
    <p:sldId id="437" r:id="rId7"/>
    <p:sldId id="438" r:id="rId8"/>
    <p:sldId id="439" r:id="rId9"/>
    <p:sldId id="462" r:id="rId10"/>
    <p:sldId id="472" r:id="rId11"/>
    <p:sldId id="461" r:id="rId12"/>
    <p:sldId id="446" r:id="rId13"/>
    <p:sldId id="440" r:id="rId14"/>
    <p:sldId id="445" r:id="rId15"/>
    <p:sldId id="447" r:id="rId16"/>
    <p:sldId id="441" r:id="rId17"/>
    <p:sldId id="444" r:id="rId18"/>
    <p:sldId id="442" r:id="rId19"/>
    <p:sldId id="450" r:id="rId20"/>
    <p:sldId id="459" r:id="rId21"/>
    <p:sldId id="460" r:id="rId22"/>
    <p:sldId id="457" r:id="rId23"/>
    <p:sldId id="458" r:id="rId24"/>
    <p:sldId id="443" r:id="rId25"/>
    <p:sldId id="451" r:id="rId26"/>
    <p:sldId id="453" r:id="rId27"/>
    <p:sldId id="452" r:id="rId28"/>
    <p:sldId id="454" r:id="rId29"/>
    <p:sldId id="456" r:id="rId30"/>
    <p:sldId id="455" r:id="rId31"/>
    <p:sldId id="448" r:id="rId32"/>
    <p:sldId id="464" r:id="rId33"/>
    <p:sldId id="465" r:id="rId34"/>
    <p:sldId id="466" r:id="rId35"/>
    <p:sldId id="468" r:id="rId36"/>
    <p:sldId id="467" r:id="rId37"/>
    <p:sldId id="469" r:id="rId38"/>
    <p:sldId id="470" r:id="rId39"/>
    <p:sldId id="471" r:id="rId40"/>
    <p:sldId id="463" r:id="rId41"/>
  </p:sldIdLst>
  <p:sldSz cx="12192000" cy="6858000"/>
  <p:notesSz cx="6858000" cy="9144000"/>
  <p:defaultTextStyle>
    <a:defPPr>
      <a:defRPr lang="fr-F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84"/>
    <a:srgbClr val="FFBF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3584" autoAdjust="0"/>
  </p:normalViewPr>
  <p:slideViewPr>
    <p:cSldViewPr snapToGrid="0" snapToObjects="1">
      <p:cViewPr varScale="1">
        <p:scale>
          <a:sx n="61" d="100"/>
          <a:sy n="61" d="100"/>
        </p:scale>
        <p:origin x="2478"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539BA02-7AB1-418C-BF24-3CF879B44E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A9EB849-D973-486C-9721-4307908290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09A340-EF25-4237-A8FD-3D995BE76909}" type="datetimeFigureOut">
              <a:rPr lang="fr-FR" smtClean="0"/>
              <a:t>28/12/2020</a:t>
            </a:fld>
            <a:endParaRPr lang="fr-FR"/>
          </a:p>
        </p:txBody>
      </p:sp>
      <p:sp>
        <p:nvSpPr>
          <p:cNvPr id="4" name="Espace réservé du pied de page 3">
            <a:extLst>
              <a:ext uri="{FF2B5EF4-FFF2-40B4-BE49-F238E27FC236}">
                <a16:creationId xmlns:a16="http://schemas.microsoft.com/office/drawing/2014/main" id="{8510A142-799C-42F2-8B3A-EA399440B8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A255CC9D-D508-4A1B-B981-65C7A252316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BED650-FDBA-4D97-BDEA-503877B94204}" type="slidenum">
              <a:rPr lang="fr-FR" smtClean="0"/>
              <a:t>‹N°›</a:t>
            </a:fld>
            <a:endParaRPr lang="fr-FR"/>
          </a:p>
        </p:txBody>
      </p:sp>
    </p:spTree>
    <p:extLst>
      <p:ext uri="{BB962C8B-B14F-4D97-AF65-F5344CB8AC3E}">
        <p14:creationId xmlns:p14="http://schemas.microsoft.com/office/powerpoint/2010/main" val="2665676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86EAFAA1-018D-43F3-BC06-4F1C7FED8653}" type="datetimeFigureOut">
              <a:rPr lang="fr-FR"/>
              <a:pPr/>
              <a:t>28/12/2020</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3C1DA15-D659-4759-B322-9680CC11673F}" type="slidenum">
              <a:rPr lang="fr-FR"/>
              <a:pPr/>
              <a:t>‹N°›</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8</a:t>
            </a:fld>
            <a:endParaRPr lang="fr-FR"/>
          </a:p>
        </p:txBody>
      </p:sp>
    </p:spTree>
    <p:extLst>
      <p:ext uri="{BB962C8B-B14F-4D97-AF65-F5344CB8AC3E}">
        <p14:creationId xmlns:p14="http://schemas.microsoft.com/office/powerpoint/2010/main" val="3815857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dirty="0">
                <a:solidFill>
                  <a:srgbClr val="FFFF00"/>
                </a:solidFill>
              </a:rPr>
              <a:t>C'est une maladie qui frappe les abeilles adultes ; celles-ci perdent leurs poils, deviennent noires et sont chassées de la ruche par les abeilles en bonne santé.</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dirty="0">
              <a:solidFill>
                <a:srgbClr val="FFFF00"/>
              </a:solidFill>
            </a:endParaRP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9</a:t>
            </a:fld>
            <a:endParaRPr lang="fr-FR"/>
          </a:p>
        </p:txBody>
      </p:sp>
    </p:spTree>
    <p:extLst>
      <p:ext uri="{BB962C8B-B14F-4D97-AF65-F5344CB8AC3E}">
        <p14:creationId xmlns:p14="http://schemas.microsoft.com/office/powerpoint/2010/main" val="2434452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dirty="0">
                <a:solidFill>
                  <a:srgbClr val="FFFF00"/>
                </a:solidFill>
              </a:rPr>
              <a:t>Souvent en lien avec une charge de varroas élevée</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10</a:t>
            </a:fld>
            <a:endParaRPr lang="fr-FR"/>
          </a:p>
        </p:txBody>
      </p:sp>
    </p:spTree>
    <p:extLst>
      <p:ext uri="{BB962C8B-B14F-4D97-AF65-F5344CB8AC3E}">
        <p14:creationId xmlns:p14="http://schemas.microsoft.com/office/powerpoint/2010/main" val="179904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rgbClr val="FFFF00"/>
                </a:solidFill>
                <a:cs typeface="Arial" pitchFamily="34" charset="0"/>
              </a:rPr>
              <a:t>L'agent causal est un virus qui est très peu résistant. </a:t>
            </a:r>
          </a:p>
          <a:p>
            <a:r>
              <a:rPr lang="fr-FR" sz="1200" dirty="0">
                <a:solidFill>
                  <a:srgbClr val="FFFF00"/>
                </a:solidFill>
                <a:cs typeface="Arial" pitchFamily="34" charset="0"/>
              </a:rPr>
              <a:t>Dans les larves mortes sa conservation ne dépasse pas 1 mois et est  inactivé par un chauffage de 10 minutes à 60°C.</a:t>
            </a:r>
          </a:p>
          <a:p>
            <a:r>
              <a:rPr lang="fr-FR" sz="1200" dirty="0">
                <a:solidFill>
                  <a:srgbClr val="FFFF00"/>
                </a:solidFill>
                <a:cs typeface="Arial" pitchFamily="34" charset="0"/>
              </a:rPr>
              <a:t>La transmission de l'agent pathogène se fait par les abeilles qui assurent le nettoyage des cadres infectés ou l'alimentation des jeunes larves.</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11</a:t>
            </a:fld>
            <a:endParaRPr lang="fr-FR"/>
          </a:p>
        </p:txBody>
      </p:sp>
    </p:spTree>
    <p:extLst>
      <p:ext uri="{BB962C8B-B14F-4D97-AF65-F5344CB8AC3E}">
        <p14:creationId xmlns:p14="http://schemas.microsoft.com/office/powerpoint/2010/main" val="385516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Loque maligne ou maladie du couvain puant</a:t>
            </a: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Beaucoup plus grave que la loque européenne. </a:t>
            </a: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Classée danger sanitaire de 1</a:t>
            </a:r>
            <a:r>
              <a:rPr lang="fr-FR" baseline="30000" dirty="0">
                <a:solidFill>
                  <a:srgbClr val="FFFF00"/>
                </a:solidFill>
                <a:latin typeface="Arial" pitchFamily="34" charset="0"/>
                <a:cs typeface="Arial" pitchFamily="34" charset="0"/>
              </a:rPr>
              <a:t>ère</a:t>
            </a:r>
            <a:r>
              <a:rPr lang="fr-FR" dirty="0">
                <a:solidFill>
                  <a:srgbClr val="FFFF00"/>
                </a:solidFill>
                <a:latin typeface="Arial" pitchFamily="34" charset="0"/>
                <a:cs typeface="Arial" pitchFamily="34" charset="0"/>
              </a:rPr>
              <a:t> catégorie </a:t>
            </a: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c'est une maladie qui se propage dans les alvéoles du couvain. </a:t>
            </a: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est due à une bactérie « </a:t>
            </a:r>
            <a:r>
              <a:rPr lang="fr-FR" dirty="0" err="1">
                <a:solidFill>
                  <a:srgbClr val="FFFF00"/>
                </a:solidFill>
                <a:latin typeface="Arial" pitchFamily="34" charset="0"/>
                <a:cs typeface="Arial" pitchFamily="34" charset="0"/>
              </a:rPr>
              <a:t>Paenibacillus</a:t>
            </a:r>
            <a:r>
              <a:rPr lang="fr-FR" dirty="0">
                <a:solidFill>
                  <a:srgbClr val="FFFF00"/>
                </a:solidFill>
                <a:latin typeface="Arial" pitchFamily="34" charset="0"/>
                <a:cs typeface="Arial" pitchFamily="34" charset="0"/>
              </a:rPr>
              <a:t> </a:t>
            </a:r>
            <a:r>
              <a:rPr lang="fr-FR" dirty="0" err="1">
                <a:solidFill>
                  <a:srgbClr val="FFFF00"/>
                </a:solidFill>
                <a:latin typeface="Arial" pitchFamily="34" charset="0"/>
                <a:cs typeface="Arial" pitchFamily="34" charset="0"/>
              </a:rPr>
              <a:t>larvae</a:t>
            </a:r>
            <a:r>
              <a:rPr lang="fr-FR" dirty="0">
                <a:solidFill>
                  <a:srgbClr val="FFFF00"/>
                </a:solidFill>
                <a:latin typeface="Arial" pitchFamily="34" charset="0"/>
                <a:cs typeface="Arial" pitchFamily="34" charset="0"/>
              </a:rPr>
              <a:t> » </a:t>
            </a:r>
          </a:p>
          <a:p>
            <a:pPr algn="l" eaLnBrk="0" hangingPunct="0">
              <a:lnSpc>
                <a:spcPct val="90000"/>
              </a:lnSpc>
              <a:spcBef>
                <a:spcPct val="20000"/>
              </a:spcBef>
              <a:buFont typeface="Arial" pitchFamily="34" charset="0"/>
              <a:buNone/>
            </a:pPr>
            <a:endParaRPr lang="fr-FR" dirty="0">
              <a:solidFill>
                <a:srgbClr val="FFFF00"/>
              </a:solidFill>
              <a:latin typeface="Arial" pitchFamily="34" charset="0"/>
              <a:cs typeface="Arial" pitchFamily="34" charset="0"/>
            </a:endParaRP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touche les trois castes. </a:t>
            </a:r>
          </a:p>
          <a:p>
            <a:pPr algn="l"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décime une colonie en quelques semaines parce qu'il n'y a plus renouvellement des abeilles.</a:t>
            </a:r>
          </a:p>
          <a:p>
            <a:endParaRPr lang="fr-FR" dirty="0"/>
          </a:p>
          <a:p>
            <a:r>
              <a:rPr lang="fr-FR" sz="1200" b="1" u="sng" dirty="0">
                <a:solidFill>
                  <a:srgbClr val="FFFF00"/>
                </a:solidFill>
              </a:rPr>
              <a:t>Pour les colonies fortes</a:t>
            </a:r>
            <a:r>
              <a:rPr lang="fr-FR" sz="1200" u="sng" dirty="0">
                <a:solidFill>
                  <a:srgbClr val="FFFF00"/>
                </a:solidFill>
              </a:rPr>
              <a:t> seule la méthode du double transvasement est efficace</a:t>
            </a:r>
            <a:r>
              <a:rPr lang="fr-FR" sz="1200" dirty="0">
                <a:solidFill>
                  <a:srgbClr val="FFFF00"/>
                </a:solidFill>
              </a:rPr>
              <a:t> :</a:t>
            </a:r>
            <a:r>
              <a:rPr lang="fr-FR" sz="1200" u="sng" dirty="0">
                <a:solidFill>
                  <a:srgbClr val="FFFF00"/>
                </a:solidFill>
              </a:rPr>
              <a:t> </a:t>
            </a:r>
            <a:endParaRPr lang="fr-FR" sz="1200" dirty="0">
              <a:solidFill>
                <a:srgbClr val="FFFF00"/>
              </a:solidFill>
            </a:endParaRPr>
          </a:p>
          <a:p>
            <a:r>
              <a:rPr lang="fr-FR" sz="1200" dirty="0">
                <a:solidFill>
                  <a:srgbClr val="FFFF00"/>
                </a:solidFill>
              </a:rPr>
              <a:t>Enlever de son emplacement la ruche malade en fin de journée, désinfecter son emplacement à la flamme. Mettre une ruche avec amorce gaufrées et fond grillagé à la place. Secouer les abeilles sur du papier devant la ruche et les laisser entrer. Brûler le papier. Le soir fermer la ruche et l’isoler dans une cave ou endroit frais et sombre pendant 48h pour faire un jeune sanitaire.</a:t>
            </a:r>
          </a:p>
          <a:p>
            <a:r>
              <a:rPr lang="fr-FR" sz="1200" dirty="0">
                <a:solidFill>
                  <a:srgbClr val="FFFF00"/>
                </a:solidFill>
              </a:rPr>
              <a:t>Remettre une autre ruche propre à l’emplacement avec cadres gaufrés et un nourrisseur. Secouer de nouveau les abeilles sur du papier devant cette nouvelle ruche et nourrir. </a:t>
            </a:r>
          </a:p>
          <a:p>
            <a:pPr algn="ctr"/>
            <a:r>
              <a:rPr lang="fr-FR" sz="1200" b="1" dirty="0">
                <a:solidFill>
                  <a:srgbClr val="FFFF00"/>
                </a:solidFill>
              </a:rPr>
              <a:t>Désinfecter au chalumeau les outils et les deux ruches.</a:t>
            </a:r>
            <a:endParaRPr lang="fr-FR" sz="1200" dirty="0">
              <a:solidFill>
                <a:srgbClr val="FFFF00"/>
              </a:solidFill>
            </a:endParaRPr>
          </a:p>
          <a:p>
            <a:pPr algn="ctr"/>
            <a:r>
              <a:rPr lang="fr-FR" sz="1200" b="1" dirty="0">
                <a:solidFill>
                  <a:srgbClr val="FFFF00"/>
                </a:solidFill>
              </a:rPr>
              <a:t>Brûler les cadres, les cires et le papier.</a:t>
            </a:r>
          </a:p>
          <a:p>
            <a:r>
              <a:rPr lang="fr-FR" sz="1200" b="1" u="sng" dirty="0">
                <a:solidFill>
                  <a:srgbClr val="FFFF00"/>
                </a:solidFill>
              </a:rPr>
              <a:t>Pour les colonies faibles</a:t>
            </a:r>
            <a:r>
              <a:rPr lang="fr-FR" sz="1200" u="sng" dirty="0">
                <a:solidFill>
                  <a:srgbClr val="FFFF00"/>
                </a:solidFill>
              </a:rPr>
              <a:t>, </a:t>
            </a:r>
            <a:r>
              <a:rPr lang="fr-FR" sz="1200" dirty="0">
                <a:solidFill>
                  <a:srgbClr val="FFFF00"/>
                </a:solidFill>
              </a:rPr>
              <a:t>ou moyennes, asphyxier les abeilles le soir avec une mèche de souffre enflammée. Faire un trou suffisamment grand dans le sol pour pouvoir tout y brûler. Seule la ruche peut être récupérer en la désinfectant à la flamme.</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14</a:t>
            </a:fld>
            <a:endParaRPr lang="fr-FR"/>
          </a:p>
        </p:txBody>
      </p:sp>
    </p:spTree>
    <p:extLst>
      <p:ext uri="{BB962C8B-B14F-4D97-AF65-F5344CB8AC3E}">
        <p14:creationId xmlns:p14="http://schemas.microsoft.com/office/powerpoint/2010/main" val="1364700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eaLnBrk="0" hangingPunct="0">
              <a:spcBef>
                <a:spcPct val="20000"/>
              </a:spcBef>
              <a:buFont typeface="Arial" pitchFamily="34" charset="0"/>
              <a:buNone/>
            </a:pPr>
            <a:r>
              <a:rPr lang="fr-FR" sz="1200" b="1" dirty="0">
                <a:solidFill>
                  <a:srgbClr val="FFFF00"/>
                </a:solidFill>
              </a:rPr>
              <a:t>Loque </a:t>
            </a:r>
            <a:r>
              <a:rPr lang="fr-FR" sz="1200" b="1" dirty="0" err="1">
                <a:solidFill>
                  <a:srgbClr val="FFFF00"/>
                </a:solidFill>
              </a:rPr>
              <a:t>benigne</a:t>
            </a:r>
            <a:endParaRPr lang="fr-FR" sz="1200" b="1" dirty="0">
              <a:solidFill>
                <a:srgbClr val="FFFF00"/>
              </a:solidFill>
            </a:endParaRPr>
          </a:p>
          <a:p>
            <a:pPr algn="l" eaLnBrk="0" hangingPunct="0">
              <a:spcBef>
                <a:spcPct val="20000"/>
              </a:spcBef>
              <a:buFont typeface="Arial" pitchFamily="34" charset="0"/>
              <a:buNone/>
            </a:pPr>
            <a:r>
              <a:rPr lang="fr-FR" sz="1200" dirty="0">
                <a:solidFill>
                  <a:srgbClr val="FFFF00"/>
                </a:solidFill>
              </a:rPr>
              <a:t>causée par un microbe, le </a:t>
            </a:r>
            <a:r>
              <a:rPr lang="fr-FR" sz="1200" dirty="0" err="1">
                <a:solidFill>
                  <a:srgbClr val="FFFF00"/>
                </a:solidFill>
              </a:rPr>
              <a:t>bacillus</a:t>
            </a:r>
            <a:r>
              <a:rPr lang="fr-FR" sz="1200" dirty="0">
                <a:solidFill>
                  <a:srgbClr val="FFFF00"/>
                </a:solidFill>
              </a:rPr>
              <a:t> pluton qui est souvent accompagné par d'autres streptocoques et bacilles. Elle affecte les jeunes larves avant </a:t>
            </a:r>
            <a:r>
              <a:rPr lang="fr-FR" sz="1200" dirty="0" err="1">
                <a:solidFill>
                  <a:srgbClr val="FFFF00"/>
                </a:solidFill>
              </a:rPr>
              <a:t>operculation</a:t>
            </a:r>
            <a:r>
              <a:rPr lang="fr-FR" sz="1200" dirty="0">
                <a:solidFill>
                  <a:srgbClr val="FFFF00"/>
                </a:solidFill>
              </a:rPr>
              <a:t>.</a:t>
            </a:r>
          </a:p>
          <a:p>
            <a:pPr algn="l" eaLnBrk="0" hangingPunct="0">
              <a:spcBef>
                <a:spcPct val="20000"/>
              </a:spcBef>
              <a:buFont typeface="Arial" pitchFamily="34" charset="0"/>
              <a:buNone/>
            </a:pPr>
            <a:r>
              <a:rPr lang="fr-FR" sz="1200" u="sng" dirty="0">
                <a:solidFill>
                  <a:srgbClr val="FFFF00"/>
                </a:solidFill>
              </a:rPr>
              <a:t>Symptômes </a:t>
            </a:r>
            <a:endParaRPr lang="fr-FR" sz="1200" dirty="0">
              <a:solidFill>
                <a:srgbClr val="FFFF00"/>
              </a:solidFill>
            </a:endParaRPr>
          </a:p>
          <a:p>
            <a:pPr algn="l" eaLnBrk="0" hangingPunct="0">
              <a:spcBef>
                <a:spcPct val="20000"/>
              </a:spcBef>
              <a:buFont typeface="Arial" pitchFamily="34" charset="0"/>
              <a:buNone/>
            </a:pPr>
            <a:r>
              <a:rPr lang="fr-FR" sz="1200" dirty="0">
                <a:solidFill>
                  <a:srgbClr val="FFFF00"/>
                </a:solidFill>
              </a:rPr>
              <a:t>Couvain en mosaïque </a:t>
            </a:r>
          </a:p>
          <a:p>
            <a:pPr algn="l" eaLnBrk="0" hangingPunct="0">
              <a:spcBef>
                <a:spcPct val="20000"/>
              </a:spcBef>
              <a:buFont typeface="Arial" pitchFamily="34" charset="0"/>
              <a:buNone/>
            </a:pPr>
            <a:r>
              <a:rPr lang="fr-FR" sz="1200" dirty="0">
                <a:solidFill>
                  <a:srgbClr val="FFFF00"/>
                </a:solidFill>
              </a:rPr>
              <a:t>Odeur de putréfaction parfois acide </a:t>
            </a:r>
          </a:p>
          <a:p>
            <a:pPr algn="l" eaLnBrk="0" hangingPunct="0">
              <a:spcBef>
                <a:spcPct val="20000"/>
              </a:spcBef>
              <a:buFont typeface="Arial" pitchFamily="34" charset="0"/>
              <a:buNone/>
            </a:pPr>
            <a:r>
              <a:rPr lang="fr-FR" sz="1200" dirty="0">
                <a:solidFill>
                  <a:srgbClr val="FFFF00"/>
                </a:solidFill>
              </a:rPr>
              <a:t>Les larves mortes au fond des alvéoles sont jaunâtres puis brunâtres</a:t>
            </a:r>
          </a:p>
          <a:p>
            <a:pPr algn="l" eaLnBrk="0" hangingPunct="0">
              <a:spcBef>
                <a:spcPct val="20000"/>
              </a:spcBef>
              <a:buFont typeface="Arial" pitchFamily="34" charset="0"/>
              <a:buNone/>
            </a:pPr>
            <a:r>
              <a:rPr lang="fr-FR" sz="1200" dirty="0">
                <a:solidFill>
                  <a:srgbClr val="FFFF00"/>
                </a:solidFill>
              </a:rPr>
              <a:t>Les larves sont soit roulées soit allongées sur le dos et non adhérentes à la parois </a:t>
            </a:r>
          </a:p>
          <a:p>
            <a:pPr algn="l" eaLnBrk="0" hangingPunct="0">
              <a:spcBef>
                <a:spcPct val="20000"/>
              </a:spcBef>
              <a:buFont typeface="Arial" pitchFamily="34" charset="0"/>
              <a:buNone/>
            </a:pPr>
            <a:r>
              <a:rPr lang="fr-FR" sz="1200" dirty="0">
                <a:solidFill>
                  <a:srgbClr val="FFFF00"/>
                </a:solidFill>
              </a:rPr>
              <a:t>Au test de l</a:t>
            </a:r>
            <a:r>
              <a:rPr lang="fr-FR" altLang="fr-FR" sz="1200" dirty="0">
                <a:solidFill>
                  <a:srgbClr val="FFFF00"/>
                </a:solidFill>
              </a:rPr>
              <a:t>’</a:t>
            </a:r>
            <a:r>
              <a:rPr lang="fr-FR" sz="1200" dirty="0">
                <a:solidFill>
                  <a:srgbClr val="FFFF00"/>
                </a:solidFill>
              </a:rPr>
              <a:t>allumette la larve morte se rétracte brusquement</a:t>
            </a:r>
          </a:p>
          <a:p>
            <a:pPr algn="l" eaLnBrk="0" hangingPunct="0">
              <a:spcBef>
                <a:spcPct val="20000"/>
              </a:spcBef>
              <a:buFont typeface="Arial" pitchFamily="34" charset="0"/>
              <a:buNone/>
            </a:pPr>
            <a:r>
              <a:rPr lang="fr-FR" dirty="0">
                <a:solidFill>
                  <a:srgbClr val="FFFF00"/>
                </a:solidFill>
                <a:latin typeface="Arial" pitchFamily="34" charset="0"/>
                <a:cs typeface="Arial" pitchFamily="34" charset="0"/>
              </a:rPr>
              <a:t> </a:t>
            </a:r>
            <a:r>
              <a:rPr lang="fr-FR" u="sng" dirty="0">
                <a:solidFill>
                  <a:srgbClr val="FFFF00"/>
                </a:solidFill>
                <a:latin typeface="Arial" pitchFamily="34" charset="0"/>
                <a:cs typeface="Arial" pitchFamily="34" charset="0"/>
              </a:rPr>
              <a:t>Apparait quand</a:t>
            </a:r>
          </a:p>
          <a:p>
            <a:pPr algn="l" eaLnBrk="0" hangingPunct="0">
              <a:spcBef>
                <a:spcPct val="20000"/>
              </a:spcBef>
              <a:buFont typeface="Arial" pitchFamily="34" charset="0"/>
              <a:buNone/>
            </a:pPr>
            <a:r>
              <a:rPr lang="fr-FR" dirty="0">
                <a:solidFill>
                  <a:srgbClr val="FFFF00"/>
                </a:solidFill>
                <a:latin typeface="Arial" pitchFamily="34" charset="0"/>
                <a:cs typeface="Arial" pitchFamily="34" charset="0"/>
              </a:rPr>
              <a:t>Il y a carence en pollen.</a:t>
            </a:r>
          </a:p>
          <a:p>
            <a:pPr algn="l" eaLnBrk="0" hangingPunct="0">
              <a:spcBef>
                <a:spcPct val="20000"/>
              </a:spcBef>
              <a:buFont typeface="Arial" pitchFamily="34" charset="0"/>
              <a:buNone/>
            </a:pPr>
            <a:r>
              <a:rPr lang="fr-FR" u="sng" dirty="0">
                <a:solidFill>
                  <a:srgbClr val="FFFF00"/>
                </a:solidFill>
                <a:latin typeface="Arial" pitchFamily="34" charset="0"/>
                <a:cs typeface="Arial" pitchFamily="34" charset="0"/>
              </a:rPr>
              <a:t>Traitement :</a:t>
            </a:r>
          </a:p>
          <a:p>
            <a:pPr algn="l" eaLnBrk="0" hangingPunct="0">
              <a:spcBef>
                <a:spcPct val="20000"/>
              </a:spcBef>
              <a:buFont typeface="Arial" pitchFamily="34" charset="0"/>
              <a:buNone/>
            </a:pPr>
            <a:r>
              <a:rPr lang="fr-FR" dirty="0">
                <a:solidFill>
                  <a:srgbClr val="FFFF00"/>
                </a:solidFill>
                <a:latin typeface="Arial" pitchFamily="34" charset="0"/>
                <a:cs typeface="Arial" pitchFamily="34" charset="0"/>
              </a:rPr>
              <a:t>Transvasement des colonies fortement atteintes.</a:t>
            </a:r>
          </a:p>
          <a:p>
            <a:pPr algn="l" eaLnBrk="0" hangingPunct="0">
              <a:spcBef>
                <a:spcPct val="20000"/>
              </a:spcBef>
              <a:buFont typeface="Arial" pitchFamily="34" charset="0"/>
              <a:buNone/>
            </a:pPr>
            <a:r>
              <a:rPr lang="fr-FR" dirty="0">
                <a:solidFill>
                  <a:srgbClr val="FFFF00"/>
                </a:solidFill>
                <a:latin typeface="Arial" pitchFamily="34" charset="0"/>
                <a:cs typeface="Arial" pitchFamily="34" charset="0"/>
              </a:rPr>
              <a:t>Enlever le cadre malade (colonie faiblement atteinte) </a:t>
            </a:r>
          </a:p>
          <a:p>
            <a:pPr algn="l" eaLnBrk="0" hangingPunct="0">
              <a:spcBef>
                <a:spcPct val="20000"/>
              </a:spcBef>
              <a:buFont typeface="Arial" pitchFamily="34" charset="0"/>
              <a:buNone/>
            </a:pPr>
            <a:r>
              <a:rPr lang="fr-FR" dirty="0">
                <a:solidFill>
                  <a:srgbClr val="FFFF00"/>
                </a:solidFill>
                <a:latin typeface="Arial" pitchFamily="34" charset="0"/>
                <a:cs typeface="Arial" pitchFamily="34" charset="0"/>
              </a:rPr>
              <a:t>Désinfecter à l’eau de javel ou au chalumeau.</a:t>
            </a:r>
          </a:p>
          <a:p>
            <a:pPr algn="l" eaLnBrk="0" hangingPunct="0">
              <a:spcBef>
                <a:spcPct val="20000"/>
              </a:spcBef>
              <a:buFont typeface="Arial" pitchFamily="34" charset="0"/>
              <a:buNone/>
            </a:pPr>
            <a:endParaRPr lang="fr-FR" sz="1200" dirty="0">
              <a:solidFill>
                <a:srgbClr val="FFFF00"/>
              </a:solidFill>
            </a:endParaRPr>
          </a:p>
          <a:p>
            <a:pPr algn="l"/>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15</a:t>
            </a:fld>
            <a:endParaRPr lang="fr-FR"/>
          </a:p>
        </p:txBody>
      </p:sp>
    </p:spTree>
    <p:extLst>
      <p:ext uri="{BB962C8B-B14F-4D97-AF65-F5344CB8AC3E}">
        <p14:creationId xmlns:p14="http://schemas.microsoft.com/office/powerpoint/2010/main" val="375919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eaLnBrk="0" hangingPunct="0">
              <a:spcBef>
                <a:spcPct val="20000"/>
              </a:spcBef>
              <a:buFont typeface="Arial" pitchFamily="34" charset="0"/>
              <a:buNone/>
            </a:pPr>
            <a:r>
              <a:rPr lang="fr-FR" sz="1200" dirty="0">
                <a:solidFill>
                  <a:srgbClr val="FFFF00"/>
                </a:solidFill>
              </a:rPr>
              <a:t>L’</a:t>
            </a:r>
            <a:r>
              <a:rPr lang="fr-FR" sz="1200" dirty="0" err="1">
                <a:solidFill>
                  <a:srgbClr val="FFFF00"/>
                </a:solidFill>
              </a:rPr>
              <a:t>ascophérose</a:t>
            </a:r>
            <a:r>
              <a:rPr lang="fr-FR" sz="1200" dirty="0">
                <a:solidFill>
                  <a:srgbClr val="FFFF00"/>
                </a:solidFill>
              </a:rPr>
              <a:t> est la </a:t>
            </a:r>
            <a:r>
              <a:rPr lang="fr-FR" sz="1200" b="1" dirty="0">
                <a:solidFill>
                  <a:srgbClr val="FFFF00"/>
                </a:solidFill>
              </a:rPr>
              <a:t>seule maladie fongique du couvain observée en France</a:t>
            </a:r>
          </a:p>
          <a:p>
            <a:pPr algn="l" eaLnBrk="0" hangingPunct="0">
              <a:spcBef>
                <a:spcPct val="20000"/>
              </a:spcBef>
              <a:buFont typeface="Arial" pitchFamily="34" charset="0"/>
              <a:buNone/>
            </a:pPr>
            <a:r>
              <a:rPr lang="fr-FR" sz="1200" dirty="0">
                <a:solidFill>
                  <a:srgbClr val="FFFF00"/>
                </a:solidFill>
              </a:rPr>
              <a:t>Les mycoses des abeilles sont des maladies de type infectieux dues à des champignons microscopiques pathogènes dont les filaments envahissent les tissus de l</a:t>
            </a:r>
            <a:r>
              <a:rPr lang="fr-FR" altLang="fr-FR" sz="1200" dirty="0">
                <a:solidFill>
                  <a:srgbClr val="FFFF00"/>
                </a:solidFill>
              </a:rPr>
              <a:t>’</a:t>
            </a:r>
            <a:r>
              <a:rPr lang="fr-FR" sz="1200" dirty="0">
                <a:solidFill>
                  <a:srgbClr val="FFFF00"/>
                </a:solidFill>
              </a:rPr>
              <a:t>insecte.</a:t>
            </a:r>
          </a:p>
          <a:p>
            <a:pPr algn="l" eaLnBrk="0" hangingPunct="0">
              <a:spcBef>
                <a:spcPct val="20000"/>
              </a:spcBef>
              <a:buFont typeface="Arial" pitchFamily="34" charset="0"/>
              <a:buNone/>
            </a:pPr>
            <a:r>
              <a:rPr lang="fr-FR" sz="1200" dirty="0">
                <a:solidFill>
                  <a:srgbClr val="FFFF00"/>
                </a:solidFill>
              </a:rPr>
              <a:t>Ce sont les formes larvaires qui sont surtout atteintes. La transformation de leur corps ( sorte de momification) en une masse plus ou moins pierreuse constitue le caractère clinique essentiel.</a:t>
            </a:r>
          </a:p>
          <a:p>
            <a:pPr algn="l" eaLnBrk="0" hangingPunct="0">
              <a:lnSpc>
                <a:spcPct val="90000"/>
              </a:lnSpc>
              <a:spcBef>
                <a:spcPct val="20000"/>
              </a:spcBef>
              <a:buFont typeface="Arial" pitchFamily="34" charset="0"/>
              <a:buNone/>
            </a:pPr>
            <a:r>
              <a:rPr lang="fr-FR" sz="2000" dirty="0">
                <a:solidFill>
                  <a:srgbClr val="FFFF00"/>
                </a:solidFill>
              </a:rPr>
              <a:t>larves meurent après </a:t>
            </a:r>
            <a:r>
              <a:rPr lang="fr-FR" sz="2000" dirty="0" err="1">
                <a:solidFill>
                  <a:srgbClr val="FFFF00"/>
                </a:solidFill>
              </a:rPr>
              <a:t>operculation</a:t>
            </a:r>
            <a:r>
              <a:rPr lang="fr-FR" sz="2000" dirty="0">
                <a:solidFill>
                  <a:srgbClr val="FFFF00"/>
                </a:solidFill>
              </a:rPr>
              <a:t>.  Couvain « grelot » quand on le secoue</a:t>
            </a:r>
          </a:p>
          <a:p>
            <a:pPr algn="l" eaLnBrk="0" hangingPunct="0">
              <a:lnSpc>
                <a:spcPct val="90000"/>
              </a:lnSpc>
              <a:spcBef>
                <a:spcPct val="20000"/>
              </a:spcBef>
              <a:buFont typeface="Arial" pitchFamily="34" charset="0"/>
              <a:buNone/>
            </a:pPr>
            <a:r>
              <a:rPr lang="fr-FR" sz="2000" u="sng" dirty="0">
                <a:solidFill>
                  <a:srgbClr val="FFFF00"/>
                </a:solidFill>
              </a:rPr>
              <a:t>Symptômes</a:t>
            </a:r>
            <a:endParaRPr lang="fr-FR" sz="2000" dirty="0">
              <a:solidFill>
                <a:srgbClr val="FFFF00"/>
              </a:solidFill>
            </a:endParaRPr>
          </a:p>
          <a:p>
            <a:pPr algn="l" eaLnBrk="0" hangingPunct="0">
              <a:lnSpc>
                <a:spcPct val="90000"/>
              </a:lnSpc>
              <a:spcBef>
                <a:spcPct val="20000"/>
              </a:spcBef>
              <a:buFont typeface="Arial" pitchFamily="34" charset="0"/>
              <a:buNone/>
            </a:pPr>
            <a:r>
              <a:rPr lang="fr-FR" sz="2000" dirty="0">
                <a:solidFill>
                  <a:srgbClr val="FFFF00"/>
                </a:solidFill>
              </a:rPr>
              <a:t>Couvain en mosaïque </a:t>
            </a:r>
          </a:p>
          <a:p>
            <a:pPr algn="l" eaLnBrk="0" hangingPunct="0">
              <a:lnSpc>
                <a:spcPct val="90000"/>
              </a:lnSpc>
              <a:spcBef>
                <a:spcPct val="20000"/>
              </a:spcBef>
              <a:buFont typeface="Arial" pitchFamily="34" charset="0"/>
              <a:buNone/>
            </a:pPr>
            <a:r>
              <a:rPr lang="fr-FR" sz="2000" dirty="0">
                <a:solidFill>
                  <a:srgbClr val="FFFF00"/>
                </a:solidFill>
              </a:rPr>
              <a:t> Les abeilles évacuent les larves qui sont dures momifiées blanches ou noires.</a:t>
            </a:r>
          </a:p>
          <a:p>
            <a:pPr algn="l" eaLnBrk="0" hangingPunct="0">
              <a:lnSpc>
                <a:spcPct val="90000"/>
              </a:lnSpc>
              <a:spcBef>
                <a:spcPct val="20000"/>
              </a:spcBef>
              <a:buFont typeface="Arial" pitchFamily="34" charset="0"/>
              <a:buNone/>
            </a:pPr>
            <a:r>
              <a:rPr lang="fr-FR" sz="2000" dirty="0">
                <a:solidFill>
                  <a:srgbClr val="FFFF00"/>
                </a:solidFill>
              </a:rPr>
              <a:t> </a:t>
            </a:r>
            <a:r>
              <a:rPr lang="fr-FR" sz="2000" u="sng" dirty="0">
                <a:solidFill>
                  <a:srgbClr val="FFFF00"/>
                </a:solidFill>
              </a:rPr>
              <a:t>Apparait quand :</a:t>
            </a:r>
          </a:p>
          <a:p>
            <a:pPr algn="l" eaLnBrk="0" hangingPunct="0">
              <a:lnSpc>
                <a:spcPct val="90000"/>
              </a:lnSpc>
              <a:spcBef>
                <a:spcPct val="20000"/>
              </a:spcBef>
              <a:buFont typeface="Arial" pitchFamily="34" charset="0"/>
              <a:buNone/>
            </a:pPr>
            <a:r>
              <a:rPr lang="fr-FR" sz="2000" dirty="0">
                <a:solidFill>
                  <a:srgbClr val="FFFF00"/>
                </a:solidFill>
              </a:rPr>
              <a:t>Refroidissement du couvain.</a:t>
            </a:r>
          </a:p>
          <a:p>
            <a:pPr algn="l" eaLnBrk="0" hangingPunct="0">
              <a:lnSpc>
                <a:spcPct val="90000"/>
              </a:lnSpc>
              <a:spcBef>
                <a:spcPct val="20000"/>
              </a:spcBef>
              <a:buFont typeface="Arial" pitchFamily="34" charset="0"/>
              <a:buNone/>
            </a:pPr>
            <a:r>
              <a:rPr lang="fr-FR" sz="2000" dirty="0">
                <a:solidFill>
                  <a:srgbClr val="FFFF00"/>
                </a:solidFill>
              </a:rPr>
              <a:t>Longue période pluvieuse.</a:t>
            </a:r>
          </a:p>
          <a:p>
            <a:pPr algn="l" eaLnBrk="0" hangingPunct="0">
              <a:lnSpc>
                <a:spcPct val="90000"/>
              </a:lnSpc>
              <a:spcBef>
                <a:spcPct val="20000"/>
              </a:spcBef>
              <a:buFont typeface="Arial" pitchFamily="34" charset="0"/>
              <a:buNone/>
            </a:pPr>
            <a:r>
              <a:rPr lang="fr-FR" sz="2000" dirty="0">
                <a:solidFill>
                  <a:srgbClr val="FFFF00"/>
                </a:solidFill>
              </a:rPr>
              <a:t>Abeilles peu nettoyeuses.</a:t>
            </a:r>
          </a:p>
          <a:p>
            <a:pPr algn="l" eaLnBrk="0" hangingPunct="0">
              <a:lnSpc>
                <a:spcPct val="90000"/>
              </a:lnSpc>
              <a:spcBef>
                <a:spcPct val="20000"/>
              </a:spcBef>
              <a:buFont typeface="Arial" pitchFamily="34" charset="0"/>
              <a:buNone/>
            </a:pPr>
            <a:r>
              <a:rPr lang="fr-FR" sz="2000" dirty="0">
                <a:solidFill>
                  <a:srgbClr val="FFFF00"/>
                </a:solidFill>
              </a:rPr>
              <a:t>Diminution de la résistance de l</a:t>
            </a:r>
            <a:r>
              <a:rPr lang="fr-FR" altLang="fr-FR" sz="2000" dirty="0">
                <a:solidFill>
                  <a:srgbClr val="FFFF00"/>
                </a:solidFill>
              </a:rPr>
              <a:t>’</a:t>
            </a:r>
            <a:r>
              <a:rPr lang="fr-FR" sz="2000" dirty="0">
                <a:solidFill>
                  <a:srgbClr val="FFFF00"/>
                </a:solidFill>
              </a:rPr>
              <a:t>abeille suite aux traitements de la </a:t>
            </a:r>
            <a:r>
              <a:rPr lang="fr-FR" sz="2000" dirty="0" err="1">
                <a:solidFill>
                  <a:srgbClr val="FFFF00"/>
                </a:solidFill>
              </a:rPr>
              <a:t>varroase</a:t>
            </a:r>
            <a:r>
              <a:rPr lang="fr-FR" sz="2000" dirty="0">
                <a:solidFill>
                  <a:srgbClr val="FFFF00"/>
                </a:solidFill>
              </a:rPr>
              <a:t>.</a:t>
            </a:r>
          </a:p>
          <a:p>
            <a:pPr algn="l" eaLnBrk="0" hangingPunct="0">
              <a:lnSpc>
                <a:spcPct val="90000"/>
              </a:lnSpc>
              <a:spcBef>
                <a:spcPct val="20000"/>
              </a:spcBef>
              <a:buFont typeface="Arial" pitchFamily="34" charset="0"/>
              <a:buNone/>
            </a:pPr>
            <a:r>
              <a:rPr lang="fr-FR" sz="2000" u="sng" dirty="0">
                <a:solidFill>
                  <a:srgbClr val="FFFF00"/>
                </a:solidFill>
              </a:rPr>
              <a:t>Contamination : </a:t>
            </a:r>
            <a:r>
              <a:rPr lang="fr-FR" sz="2000" dirty="0">
                <a:solidFill>
                  <a:srgbClr val="FFFF00"/>
                </a:solidFill>
              </a:rPr>
              <a:t>Par propagation des spores par </a:t>
            </a:r>
          </a:p>
          <a:p>
            <a:pPr lvl="3" algn="l" eaLnBrk="0" hangingPunct="0">
              <a:lnSpc>
                <a:spcPct val="90000"/>
              </a:lnSpc>
              <a:spcBef>
                <a:spcPct val="20000"/>
              </a:spcBef>
              <a:buFont typeface="Wingdings" pitchFamily="2" charset="2"/>
              <a:buChar char="Ø"/>
            </a:pPr>
            <a:r>
              <a:rPr lang="fr-FR" sz="2000" dirty="0">
                <a:solidFill>
                  <a:srgbClr val="FFFF00"/>
                </a:solidFill>
              </a:rPr>
              <a:t>La dérive des abeilles </a:t>
            </a:r>
          </a:p>
          <a:p>
            <a:pPr lvl="3" algn="l" eaLnBrk="0" hangingPunct="0">
              <a:lnSpc>
                <a:spcPct val="90000"/>
              </a:lnSpc>
              <a:spcBef>
                <a:spcPct val="20000"/>
              </a:spcBef>
              <a:buFont typeface="Wingdings" pitchFamily="2" charset="2"/>
              <a:buChar char="Ø"/>
            </a:pPr>
            <a:r>
              <a:rPr lang="fr-FR" sz="2000" dirty="0">
                <a:solidFill>
                  <a:srgbClr val="FFFF00"/>
                </a:solidFill>
              </a:rPr>
              <a:t>Le pillage </a:t>
            </a:r>
          </a:p>
          <a:p>
            <a:pPr lvl="3" algn="l" eaLnBrk="0" hangingPunct="0">
              <a:lnSpc>
                <a:spcPct val="90000"/>
              </a:lnSpc>
              <a:spcBef>
                <a:spcPct val="20000"/>
              </a:spcBef>
              <a:buFont typeface="Wingdings" pitchFamily="2" charset="2"/>
              <a:buChar char="Ø"/>
            </a:pPr>
            <a:r>
              <a:rPr lang="fr-FR" sz="2000" dirty="0">
                <a:solidFill>
                  <a:srgbClr val="FFFF00"/>
                </a:solidFill>
              </a:rPr>
              <a:t>L</a:t>
            </a:r>
            <a:r>
              <a:rPr lang="fr-FR" altLang="fr-FR" sz="2000" dirty="0">
                <a:solidFill>
                  <a:srgbClr val="FFFF00"/>
                </a:solidFill>
              </a:rPr>
              <a:t>’</a:t>
            </a:r>
            <a:r>
              <a:rPr lang="fr-FR" sz="2000" dirty="0">
                <a:solidFill>
                  <a:srgbClr val="FFFF00"/>
                </a:solidFill>
              </a:rPr>
              <a:t>apiculteur </a:t>
            </a:r>
          </a:p>
          <a:p>
            <a:pPr algn="l" eaLnBrk="0" hangingPunct="0">
              <a:lnSpc>
                <a:spcPct val="90000"/>
              </a:lnSpc>
              <a:spcBef>
                <a:spcPct val="20000"/>
              </a:spcBef>
              <a:buFont typeface="Arial" pitchFamily="34" charset="0"/>
              <a:buNone/>
            </a:pPr>
            <a:r>
              <a:rPr lang="fr-FR" sz="2000" dirty="0">
                <a:solidFill>
                  <a:srgbClr val="FFFF00"/>
                </a:solidFill>
              </a:rPr>
              <a:t>Attaque du couvain et des abeilles</a:t>
            </a:r>
          </a:p>
          <a:p>
            <a:pPr algn="l" eaLnBrk="0" hangingPunct="0">
              <a:lnSpc>
                <a:spcPct val="90000"/>
              </a:lnSpc>
              <a:spcBef>
                <a:spcPct val="20000"/>
              </a:spcBef>
              <a:buFont typeface="Arial" pitchFamily="34" charset="0"/>
              <a:buNone/>
            </a:pPr>
            <a:r>
              <a:rPr lang="fr-FR" sz="2000" dirty="0">
                <a:solidFill>
                  <a:srgbClr val="FFFF00"/>
                </a:solidFill>
              </a:rPr>
              <a:t> adultes </a:t>
            </a:r>
          </a:p>
          <a:p>
            <a:pPr algn="l" eaLnBrk="0" hangingPunct="0">
              <a:lnSpc>
                <a:spcPct val="90000"/>
              </a:lnSpc>
              <a:spcBef>
                <a:spcPct val="20000"/>
              </a:spcBef>
              <a:buFont typeface="Arial" pitchFamily="34" charset="0"/>
              <a:buNone/>
            </a:pPr>
            <a:r>
              <a:rPr lang="fr-FR" sz="800" dirty="0">
                <a:solidFill>
                  <a:srgbClr val="FFFF00"/>
                </a:solidFill>
              </a:rPr>
              <a:t> </a:t>
            </a:r>
          </a:p>
          <a:p>
            <a:pPr algn="l" eaLnBrk="0" hangingPunct="0">
              <a:lnSpc>
                <a:spcPct val="90000"/>
              </a:lnSpc>
              <a:spcBef>
                <a:spcPct val="20000"/>
              </a:spcBef>
              <a:buFont typeface="Arial" pitchFamily="34" charset="0"/>
              <a:buNone/>
            </a:pPr>
            <a:r>
              <a:rPr lang="fr-FR" sz="2000" u="sng" dirty="0">
                <a:solidFill>
                  <a:srgbClr val="FFFF00"/>
                </a:solidFill>
              </a:rPr>
              <a:t>Symptôme</a:t>
            </a:r>
            <a:endParaRPr lang="fr-FR" sz="2000" dirty="0">
              <a:solidFill>
                <a:srgbClr val="FFFF00"/>
              </a:solidFill>
            </a:endParaRPr>
          </a:p>
          <a:p>
            <a:pPr algn="l" eaLnBrk="0" hangingPunct="0">
              <a:lnSpc>
                <a:spcPct val="90000"/>
              </a:lnSpc>
              <a:spcBef>
                <a:spcPct val="20000"/>
              </a:spcBef>
              <a:buFont typeface="Arial" pitchFamily="34" charset="0"/>
              <a:buNone/>
            </a:pPr>
            <a:r>
              <a:rPr lang="fr-FR" sz="2000" dirty="0">
                <a:solidFill>
                  <a:srgbClr val="FFFF00"/>
                </a:solidFill>
              </a:rPr>
              <a:t>Couvain en mosaïque </a:t>
            </a:r>
          </a:p>
          <a:p>
            <a:pPr algn="l" eaLnBrk="0" hangingPunct="0">
              <a:lnSpc>
                <a:spcPct val="90000"/>
              </a:lnSpc>
              <a:spcBef>
                <a:spcPct val="20000"/>
              </a:spcBef>
              <a:buFont typeface="Arial" pitchFamily="34" charset="0"/>
              <a:buNone/>
            </a:pPr>
            <a:r>
              <a:rPr lang="fr-FR" sz="2000" dirty="0">
                <a:solidFill>
                  <a:srgbClr val="FFFF00"/>
                </a:solidFill>
              </a:rPr>
              <a:t>Les abeilles volent difficilement et trainent devant la ruche </a:t>
            </a:r>
          </a:p>
          <a:p>
            <a:pPr algn="l" eaLnBrk="0" hangingPunct="0">
              <a:lnSpc>
                <a:spcPct val="90000"/>
              </a:lnSpc>
              <a:spcBef>
                <a:spcPct val="20000"/>
              </a:spcBef>
              <a:buFont typeface="Arial" pitchFamily="34" charset="0"/>
              <a:buNone/>
            </a:pPr>
            <a:r>
              <a:rPr lang="fr-FR" sz="2000" dirty="0">
                <a:solidFill>
                  <a:srgbClr val="FFFF00"/>
                </a:solidFill>
              </a:rPr>
              <a:t>Larves de couleur blanche, dures, difficiles à extraire des alvéoles deviennent brunes ou verdâtres.</a:t>
            </a:r>
          </a:p>
          <a:p>
            <a:pPr algn="l" eaLnBrk="0" hangingPunct="0">
              <a:lnSpc>
                <a:spcPct val="90000"/>
              </a:lnSpc>
              <a:spcBef>
                <a:spcPct val="20000"/>
              </a:spcBef>
              <a:buFont typeface="Arial" pitchFamily="34" charset="0"/>
              <a:buNone/>
            </a:pPr>
            <a:endParaRPr lang="fr-FR" sz="800" dirty="0">
              <a:solidFill>
                <a:srgbClr val="FFFF00"/>
              </a:solidFill>
            </a:endParaRPr>
          </a:p>
          <a:p>
            <a:pPr algn="l" eaLnBrk="0" hangingPunct="0">
              <a:lnSpc>
                <a:spcPct val="90000"/>
              </a:lnSpc>
              <a:spcBef>
                <a:spcPct val="20000"/>
              </a:spcBef>
              <a:buFont typeface="Arial" pitchFamily="34" charset="0"/>
              <a:buNone/>
            </a:pPr>
            <a:r>
              <a:rPr lang="fr-FR" sz="2000" u="sng" dirty="0">
                <a:solidFill>
                  <a:srgbClr val="FFFF00"/>
                </a:solidFill>
              </a:rPr>
              <a:t>Infestation </a:t>
            </a:r>
            <a:r>
              <a:rPr lang="fr-FR" sz="2000" dirty="0">
                <a:solidFill>
                  <a:srgbClr val="FFFF00"/>
                </a:solidFill>
              </a:rPr>
              <a:t>par les spores diffusés par la nourriture.</a:t>
            </a:r>
          </a:p>
          <a:p>
            <a:pPr algn="l" eaLnBrk="0" hangingPunct="0">
              <a:spcBef>
                <a:spcPct val="20000"/>
              </a:spcBef>
              <a:buFont typeface="Arial" pitchFamily="34" charset="0"/>
              <a:buNone/>
            </a:pPr>
            <a:r>
              <a:rPr lang="fr-FR" sz="2000" u="sng" dirty="0">
                <a:solidFill>
                  <a:srgbClr val="FFFF00"/>
                </a:solidFill>
                <a:cs typeface="Arial" pitchFamily="34" charset="0"/>
              </a:rPr>
              <a:t>Prévention : </a:t>
            </a:r>
          </a:p>
          <a:p>
            <a:pPr algn="l" eaLnBrk="0" hangingPunct="0">
              <a:spcBef>
                <a:spcPct val="20000"/>
              </a:spcBef>
              <a:buFont typeface="Arial" pitchFamily="34" charset="0"/>
              <a:buNone/>
            </a:pPr>
            <a:r>
              <a:rPr lang="fr-FR" sz="2000" dirty="0">
                <a:solidFill>
                  <a:srgbClr val="FFFF00"/>
                </a:solidFill>
                <a:cs typeface="Arial" pitchFamily="34" charset="0"/>
              </a:rPr>
              <a:t>Isoler les ruches du sol.</a:t>
            </a:r>
          </a:p>
          <a:p>
            <a:pPr algn="l" eaLnBrk="0" hangingPunct="0">
              <a:spcBef>
                <a:spcPct val="20000"/>
              </a:spcBef>
              <a:buFont typeface="Arial" pitchFamily="34" charset="0"/>
              <a:buNone/>
            </a:pPr>
            <a:r>
              <a:rPr lang="fr-FR" sz="2000" dirty="0">
                <a:solidFill>
                  <a:srgbClr val="FFFF00"/>
                </a:solidFill>
                <a:cs typeface="Arial" pitchFamily="34" charset="0"/>
              </a:rPr>
              <a:t>Renouveler les rayons.</a:t>
            </a:r>
          </a:p>
          <a:p>
            <a:pPr algn="l" eaLnBrk="0" hangingPunct="0">
              <a:spcBef>
                <a:spcPct val="20000"/>
              </a:spcBef>
              <a:buFont typeface="Arial" pitchFamily="34" charset="0"/>
              <a:buNone/>
            </a:pPr>
            <a:r>
              <a:rPr lang="fr-FR" sz="2000" dirty="0">
                <a:solidFill>
                  <a:srgbClr val="FFFF00"/>
                </a:solidFill>
                <a:cs typeface="Arial" pitchFamily="34" charset="0"/>
              </a:rPr>
              <a:t>Avoir des souches nettoyeuses. </a:t>
            </a:r>
          </a:p>
          <a:p>
            <a:pPr algn="l" eaLnBrk="0" hangingPunct="0">
              <a:spcBef>
                <a:spcPct val="20000"/>
              </a:spcBef>
              <a:buFont typeface="Arial" pitchFamily="34" charset="0"/>
              <a:buNone/>
            </a:pPr>
            <a:r>
              <a:rPr lang="fr-FR" sz="2000" dirty="0">
                <a:solidFill>
                  <a:srgbClr val="FFFF00"/>
                </a:solidFill>
                <a:cs typeface="Arial" pitchFamily="34" charset="0"/>
              </a:rPr>
              <a:t>Désinfecter les hausses.</a:t>
            </a:r>
          </a:p>
          <a:p>
            <a:pPr algn="l" eaLnBrk="0" hangingPunct="0">
              <a:lnSpc>
                <a:spcPct val="90000"/>
              </a:lnSpc>
              <a:spcBef>
                <a:spcPct val="20000"/>
              </a:spcBef>
              <a:buFont typeface="Arial" pitchFamily="34" charset="0"/>
              <a:buNone/>
            </a:pPr>
            <a:endParaRPr lang="fr-FR" sz="2000" dirty="0">
              <a:solidFill>
                <a:srgbClr val="FFFF00"/>
              </a:solidFill>
            </a:endParaRPr>
          </a:p>
          <a:p>
            <a:pPr algn="ctr" eaLnBrk="0" hangingPunct="0">
              <a:lnSpc>
                <a:spcPct val="90000"/>
              </a:lnSpc>
              <a:spcBef>
                <a:spcPct val="20000"/>
              </a:spcBef>
              <a:buFont typeface="Arial" pitchFamily="34" charset="0"/>
              <a:buNone/>
            </a:pPr>
            <a:endParaRPr lang="fr-FR" sz="2000" dirty="0">
              <a:solidFill>
                <a:srgbClr val="FFFF00"/>
              </a:solidFill>
            </a:endParaRPr>
          </a:p>
          <a:p>
            <a:pPr lvl="3" algn="l" eaLnBrk="0" hangingPunct="0">
              <a:lnSpc>
                <a:spcPct val="90000"/>
              </a:lnSpc>
              <a:spcBef>
                <a:spcPct val="20000"/>
              </a:spcBef>
              <a:buFont typeface="Wingdings" pitchFamily="2" charset="2"/>
              <a:buChar char="Ø"/>
            </a:pPr>
            <a:endParaRPr lang="fr-FR" sz="2000" dirty="0">
              <a:solidFill>
                <a:srgbClr val="FFFF00"/>
              </a:solidFill>
            </a:endParaRPr>
          </a:p>
          <a:p>
            <a:pPr lvl="3" algn="l" eaLnBrk="0" hangingPunct="0">
              <a:lnSpc>
                <a:spcPct val="90000"/>
              </a:lnSpc>
              <a:spcBef>
                <a:spcPct val="20000"/>
              </a:spcBef>
              <a:buFont typeface="Wingdings" pitchFamily="2" charset="2"/>
              <a:buNone/>
            </a:pPr>
            <a:endParaRPr lang="fr-FR" sz="1200" dirty="0">
              <a:solidFill>
                <a:srgbClr val="FFFF00"/>
              </a:solidFill>
            </a:endParaRP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17</a:t>
            </a:fld>
            <a:endParaRPr lang="fr-FR"/>
          </a:p>
        </p:txBody>
      </p:sp>
    </p:spTree>
    <p:extLst>
      <p:ext uri="{BB962C8B-B14F-4D97-AF65-F5344CB8AC3E}">
        <p14:creationId xmlns:p14="http://schemas.microsoft.com/office/powerpoint/2010/main" val="1366301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18</a:t>
            </a:fld>
            <a:endParaRPr lang="fr-FR"/>
          </a:p>
        </p:txBody>
      </p:sp>
    </p:spTree>
    <p:extLst>
      <p:ext uri="{BB962C8B-B14F-4D97-AF65-F5344CB8AC3E}">
        <p14:creationId xmlns:p14="http://schemas.microsoft.com/office/powerpoint/2010/main" val="1465711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19</a:t>
            </a:fld>
            <a:endParaRPr lang="fr-FR"/>
          </a:p>
        </p:txBody>
      </p:sp>
    </p:spTree>
    <p:extLst>
      <p:ext uri="{BB962C8B-B14F-4D97-AF65-F5344CB8AC3E}">
        <p14:creationId xmlns:p14="http://schemas.microsoft.com/office/powerpoint/2010/main" val="325991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 typeface="Arial" pitchFamily="34" charset="0"/>
              <a:buNone/>
            </a:pPr>
            <a:r>
              <a:rPr lang="fr-FR" sz="1200" dirty="0">
                <a:solidFill>
                  <a:srgbClr val="FFFF00"/>
                </a:solidFill>
              </a:rPr>
              <a:t>Fréquente.</a:t>
            </a:r>
          </a:p>
          <a:p>
            <a:pPr>
              <a:buFont typeface="Arial" pitchFamily="34" charset="0"/>
              <a:buNone/>
            </a:pPr>
            <a:r>
              <a:rPr lang="fr-FR" sz="1200" dirty="0">
                <a:solidFill>
                  <a:srgbClr val="FFFF00"/>
                </a:solidFill>
              </a:rPr>
              <a:t>Cause : protozoaire qui se développe dans les</a:t>
            </a:r>
          </a:p>
          <a:p>
            <a:pPr>
              <a:buFont typeface="Arial" pitchFamily="34" charset="0"/>
              <a:buNone/>
            </a:pPr>
            <a:r>
              <a:rPr lang="fr-FR" sz="1200" dirty="0">
                <a:solidFill>
                  <a:srgbClr val="FFFF00"/>
                </a:solidFill>
              </a:rPr>
              <a:t>cellules de l</a:t>
            </a:r>
            <a:r>
              <a:rPr lang="fr-FR" altLang="fr-FR" sz="1200" dirty="0">
                <a:solidFill>
                  <a:srgbClr val="FFFF00"/>
                </a:solidFill>
              </a:rPr>
              <a:t>’</a:t>
            </a:r>
            <a:r>
              <a:rPr lang="fr-FR" sz="1200" dirty="0">
                <a:solidFill>
                  <a:srgbClr val="FFFF00"/>
                </a:solidFill>
              </a:rPr>
              <a:t>intestin moyen des abeilles adultes.</a:t>
            </a:r>
          </a:p>
          <a:p>
            <a:pPr>
              <a:buFont typeface="Arial" pitchFamily="34" charset="0"/>
              <a:buNone/>
            </a:pPr>
            <a:r>
              <a:rPr lang="fr-FR" sz="400" dirty="0">
                <a:solidFill>
                  <a:srgbClr val="FFFF00"/>
                </a:solidFill>
              </a:rPr>
              <a:t> </a:t>
            </a:r>
          </a:p>
          <a:p>
            <a:pPr>
              <a:buFont typeface="Arial" pitchFamily="34" charset="0"/>
              <a:buNone/>
            </a:pPr>
            <a:r>
              <a:rPr lang="fr-FR" sz="1200" u="sng" dirty="0">
                <a:solidFill>
                  <a:srgbClr val="FFFF00"/>
                </a:solidFill>
              </a:rPr>
              <a:t>Symptômes</a:t>
            </a:r>
            <a:endParaRPr lang="fr-FR" sz="1200" dirty="0">
              <a:solidFill>
                <a:srgbClr val="FFFF00"/>
              </a:solidFill>
            </a:endParaRPr>
          </a:p>
          <a:p>
            <a:r>
              <a:rPr lang="fr-FR" sz="1200" dirty="0">
                <a:solidFill>
                  <a:srgbClr val="FFFF00"/>
                </a:solidFill>
              </a:rPr>
              <a:t>Abeilles trainantes, tremblantes, paralysées</a:t>
            </a:r>
          </a:p>
          <a:p>
            <a:pPr>
              <a:buNone/>
            </a:pPr>
            <a:r>
              <a:rPr lang="fr-FR" sz="1200" dirty="0">
                <a:solidFill>
                  <a:srgbClr val="FFFF00"/>
                </a:solidFill>
              </a:rPr>
              <a:t>et mourant pattes resserrées sous le thorax.</a:t>
            </a:r>
          </a:p>
          <a:p>
            <a:r>
              <a:rPr lang="fr-FR" sz="1200" dirty="0">
                <a:solidFill>
                  <a:srgbClr val="FFFF00"/>
                </a:solidFill>
              </a:rPr>
              <a:t>Taches de diarrhée sur la planche de vol ou sur la face avant de la ruche et sur les rayons.</a:t>
            </a:r>
          </a:p>
          <a:p>
            <a:r>
              <a:rPr lang="fr-FR" sz="1200" dirty="0">
                <a:solidFill>
                  <a:srgbClr val="FFFF00"/>
                </a:solidFill>
              </a:rPr>
              <a:t>Dépopulation de la colonie associée à un excédent de couvain par rapport au nombre d</a:t>
            </a:r>
            <a:r>
              <a:rPr lang="fr-FR" altLang="fr-FR" sz="1200" dirty="0">
                <a:solidFill>
                  <a:srgbClr val="FFFF00"/>
                </a:solidFill>
              </a:rPr>
              <a:t>’</a:t>
            </a:r>
            <a:r>
              <a:rPr lang="fr-FR" sz="1200" dirty="0">
                <a:solidFill>
                  <a:srgbClr val="FFFF00"/>
                </a:solidFill>
              </a:rPr>
              <a:t>ouvrières.</a:t>
            </a:r>
          </a:p>
          <a:p>
            <a:endParaRPr lang="fr-FR" dirty="0"/>
          </a:p>
          <a:p>
            <a:pPr marL="0" indent="0">
              <a:buNone/>
            </a:pPr>
            <a:r>
              <a:rPr lang="fr-FR" sz="1200" u="sng" dirty="0">
                <a:solidFill>
                  <a:srgbClr val="FFFF00"/>
                </a:solidFill>
              </a:rPr>
              <a:t>Infestation</a:t>
            </a:r>
          </a:p>
          <a:p>
            <a:pPr marL="0" indent="0">
              <a:buNone/>
            </a:pPr>
            <a:r>
              <a:rPr lang="fr-FR" sz="1200" dirty="0">
                <a:solidFill>
                  <a:srgbClr val="FFFF00"/>
                </a:solidFill>
              </a:rPr>
              <a:t> Les spores contaminent par voie buccale. Ils se conservent d</a:t>
            </a:r>
            <a:r>
              <a:rPr lang="fr-FR" altLang="fr-FR" sz="1200" dirty="0">
                <a:solidFill>
                  <a:srgbClr val="FFFF00"/>
                </a:solidFill>
              </a:rPr>
              <a:t>’</a:t>
            </a:r>
            <a:r>
              <a:rPr lang="fr-FR" sz="1200" dirty="0">
                <a:solidFill>
                  <a:srgbClr val="FFFF00"/>
                </a:solidFill>
              </a:rPr>
              <a:t>autant plus longtemps que la température est basse ( de quelques jours à deux ans ).</a:t>
            </a:r>
          </a:p>
          <a:p>
            <a:pPr marL="0" indent="0">
              <a:buNone/>
            </a:pPr>
            <a:r>
              <a:rPr lang="fr-FR" sz="1200" dirty="0">
                <a:solidFill>
                  <a:srgbClr val="FFFF00"/>
                </a:solidFill>
              </a:rPr>
              <a:t>La carence en pollen favorise la maladie. </a:t>
            </a:r>
          </a:p>
          <a:p>
            <a:pPr marL="0" indent="0">
              <a:buNone/>
            </a:pPr>
            <a:r>
              <a:rPr lang="fr-FR" sz="1200" dirty="0">
                <a:solidFill>
                  <a:srgbClr val="FFFF00"/>
                </a:solidFill>
              </a:rPr>
              <a:t>Elle se propage facilement par :</a:t>
            </a:r>
          </a:p>
          <a:p>
            <a:pPr marL="0" indent="0"/>
            <a:r>
              <a:rPr lang="fr-FR" sz="1200" dirty="0">
                <a:solidFill>
                  <a:srgbClr val="FFFF00"/>
                </a:solidFill>
              </a:rPr>
              <a:t> Pillage, dérive, transhumance </a:t>
            </a:r>
          </a:p>
          <a:p>
            <a:pPr marL="0" indent="0"/>
            <a:r>
              <a:rPr lang="fr-FR" sz="1200" dirty="0">
                <a:solidFill>
                  <a:srgbClr val="FFFF00"/>
                </a:solidFill>
              </a:rPr>
              <a:t>Miel contaminé </a:t>
            </a:r>
          </a:p>
          <a:p>
            <a:pPr marL="0" indent="0"/>
            <a:r>
              <a:rPr lang="fr-FR" sz="1200" dirty="0">
                <a:solidFill>
                  <a:srgbClr val="FFFF00"/>
                </a:solidFill>
              </a:rPr>
              <a:t>Outils souillés </a:t>
            </a:r>
          </a:p>
          <a:p>
            <a:pPr marL="0" indent="0"/>
            <a:endParaRPr lang="fr-FR" sz="1200" dirty="0">
              <a:solidFill>
                <a:srgbClr val="FFFF00"/>
              </a:solidFill>
            </a:endParaRPr>
          </a:p>
          <a:p>
            <a:pPr marL="0" indent="0">
              <a:buNone/>
            </a:pPr>
            <a:endParaRPr lang="fr-FR" sz="1200" dirty="0">
              <a:solidFill>
                <a:srgbClr val="FFFF00"/>
              </a:solidFill>
            </a:endParaRPr>
          </a:p>
          <a:p>
            <a:pPr marL="0" indent="0">
              <a:buNone/>
            </a:pPr>
            <a:r>
              <a:rPr lang="fr-FR" sz="1200" dirty="0">
                <a:solidFill>
                  <a:srgbClr val="FFFF00"/>
                </a:solidFill>
              </a:rPr>
              <a:t>Apparait au printemps et fin de l</a:t>
            </a:r>
            <a:r>
              <a:rPr lang="fr-FR" altLang="fr-FR" sz="1200" dirty="0">
                <a:solidFill>
                  <a:srgbClr val="FFFF00"/>
                </a:solidFill>
              </a:rPr>
              <a:t>’</a:t>
            </a:r>
            <a:r>
              <a:rPr lang="fr-FR" sz="1200" dirty="0">
                <a:solidFill>
                  <a:srgbClr val="FFFF00"/>
                </a:solidFill>
              </a:rPr>
              <a:t>été </a:t>
            </a:r>
          </a:p>
          <a:p>
            <a:pPr marL="0" indent="0">
              <a:buNone/>
            </a:pPr>
            <a:r>
              <a:rPr lang="fr-FR" sz="1200" dirty="0">
                <a:solidFill>
                  <a:srgbClr val="FFFF00"/>
                </a:solidFill>
              </a:rPr>
              <a:t>Conditions climatiques : automne pluvieux – printemps froid – périodes de réclusion – nourrissement tardif – présence de varroas </a:t>
            </a:r>
          </a:p>
          <a:p>
            <a:pPr marL="0" indent="0">
              <a:buNone/>
            </a:pPr>
            <a:r>
              <a:rPr lang="fr-FR" sz="1200" u="sng" dirty="0">
                <a:solidFill>
                  <a:srgbClr val="FFFF00"/>
                </a:solidFill>
              </a:rPr>
              <a:t>Remèdes : </a:t>
            </a:r>
            <a:r>
              <a:rPr lang="fr-FR" sz="1200" dirty="0">
                <a:solidFill>
                  <a:srgbClr val="FFFF00"/>
                </a:solidFill>
              </a:rPr>
              <a:t>Aération et soleil.</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20</a:t>
            </a:fld>
            <a:endParaRPr lang="fr-FR"/>
          </a:p>
        </p:txBody>
      </p:sp>
    </p:spTree>
    <p:extLst>
      <p:ext uri="{BB962C8B-B14F-4D97-AF65-F5344CB8AC3E}">
        <p14:creationId xmlns:p14="http://schemas.microsoft.com/office/powerpoint/2010/main" val="2643456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rgbClr val="FFFF00"/>
                </a:solidFill>
              </a:rPr>
              <a:t>Cette maladie est très anciennement connue. Elle fut responsable en 1906 de gros ravages dans les ruchers de l'île de Wight.</a:t>
            </a:r>
          </a:p>
          <a:p>
            <a:r>
              <a:rPr lang="fr-FR" sz="1200" dirty="0">
                <a:solidFill>
                  <a:srgbClr val="FFFF00"/>
                </a:solidFill>
              </a:rPr>
              <a:t>Des acariens microscopiques de l'espèce </a:t>
            </a:r>
            <a:r>
              <a:rPr lang="fr-FR" sz="1200" dirty="0" err="1">
                <a:solidFill>
                  <a:srgbClr val="FFFF00"/>
                </a:solidFill>
              </a:rPr>
              <a:t>Acaparis</a:t>
            </a:r>
            <a:r>
              <a:rPr lang="fr-FR" sz="1200" dirty="0">
                <a:solidFill>
                  <a:srgbClr val="FFFF00"/>
                </a:solidFill>
              </a:rPr>
              <a:t> </a:t>
            </a:r>
            <a:r>
              <a:rPr lang="fr-FR" sz="1200" dirty="0" err="1">
                <a:solidFill>
                  <a:srgbClr val="FFFF00"/>
                </a:solidFill>
              </a:rPr>
              <a:t>woodi</a:t>
            </a:r>
            <a:r>
              <a:rPr lang="fr-FR" sz="1200" dirty="0">
                <a:solidFill>
                  <a:srgbClr val="FFFF00"/>
                </a:solidFill>
              </a:rPr>
              <a:t> (piqueur/suceur). pondent à l</a:t>
            </a:r>
            <a:r>
              <a:rPr lang="fr-FR" altLang="fr-FR" sz="1200" dirty="0">
                <a:solidFill>
                  <a:srgbClr val="FFFF00"/>
                </a:solidFill>
              </a:rPr>
              <a:t>’</a:t>
            </a:r>
            <a:r>
              <a:rPr lang="fr-FR" sz="1200" dirty="0">
                <a:solidFill>
                  <a:srgbClr val="FFFF00"/>
                </a:solidFill>
              </a:rPr>
              <a:t>entrée du stigmate et se développent dans les trachées du thorax = gène respiratoire.</a:t>
            </a:r>
          </a:p>
          <a:p>
            <a:r>
              <a:rPr lang="fr-FR" sz="1200" dirty="0">
                <a:solidFill>
                  <a:srgbClr val="FFFF00"/>
                </a:solidFill>
              </a:rPr>
              <a:t>Il faut un cycle de deux semaines pour que l</a:t>
            </a:r>
            <a:r>
              <a:rPr lang="fr-FR" altLang="fr-FR" sz="1200" dirty="0">
                <a:solidFill>
                  <a:srgbClr val="FFFF00"/>
                </a:solidFill>
              </a:rPr>
              <a:t>’acarien</a:t>
            </a:r>
            <a:r>
              <a:rPr lang="fr-FR" sz="1200" dirty="0">
                <a:solidFill>
                  <a:srgbClr val="FFFF00"/>
                </a:solidFill>
              </a:rPr>
              <a:t> se développe : il se nourrit de l</a:t>
            </a:r>
            <a:r>
              <a:rPr lang="fr-FR" altLang="fr-FR" sz="1200" dirty="0">
                <a:solidFill>
                  <a:srgbClr val="FFFF00"/>
                </a:solidFill>
              </a:rPr>
              <a:t>’</a:t>
            </a:r>
            <a:r>
              <a:rPr lang="fr-FR" sz="1200" dirty="0">
                <a:solidFill>
                  <a:srgbClr val="FFFF00"/>
                </a:solidFill>
              </a:rPr>
              <a:t>hémolymphe = anémie de l</a:t>
            </a:r>
            <a:r>
              <a:rPr lang="fr-FR" altLang="fr-FR" sz="1200" dirty="0">
                <a:solidFill>
                  <a:srgbClr val="FFFF00"/>
                </a:solidFill>
              </a:rPr>
              <a:t>’</a:t>
            </a:r>
            <a:r>
              <a:rPr lang="fr-FR" sz="1200" dirty="0">
                <a:solidFill>
                  <a:srgbClr val="FFFF00"/>
                </a:solidFill>
              </a:rPr>
              <a:t>abeille.</a:t>
            </a:r>
          </a:p>
          <a:p>
            <a:r>
              <a:rPr lang="fr-FR" sz="1200" dirty="0">
                <a:solidFill>
                  <a:srgbClr val="FFFF00"/>
                </a:solidFill>
              </a:rPr>
              <a:t>Conséquence obstruction des trachées = respiration plus difficile.</a:t>
            </a:r>
          </a:p>
          <a:p>
            <a:endParaRPr lang="fr-FR" sz="1200" dirty="0">
              <a:solidFill>
                <a:srgbClr val="FFFF00"/>
              </a:solidFill>
            </a:endParaRPr>
          </a:p>
          <a:p>
            <a:pPr>
              <a:buFont typeface="Arial" pitchFamily="34" charset="0"/>
              <a:buNone/>
            </a:pPr>
            <a:r>
              <a:rPr lang="fr-FR" sz="1200" u="sng" dirty="0">
                <a:solidFill>
                  <a:srgbClr val="FFFF00"/>
                </a:solidFill>
              </a:rPr>
              <a:t>Symptômes </a:t>
            </a:r>
          </a:p>
          <a:p>
            <a:pPr eaLnBrk="0" hangingPunct="0">
              <a:spcBef>
                <a:spcPct val="20000"/>
              </a:spcBef>
              <a:buFont typeface="Arial" pitchFamily="34" charset="0"/>
              <a:buNone/>
            </a:pPr>
            <a:r>
              <a:rPr lang="fr-FR" sz="1200" b="1" u="sng" dirty="0">
                <a:solidFill>
                  <a:srgbClr val="FFFF00"/>
                </a:solidFill>
              </a:rPr>
              <a:t> </a:t>
            </a:r>
          </a:p>
          <a:p>
            <a:pPr eaLnBrk="0" hangingPunct="0">
              <a:spcBef>
                <a:spcPct val="20000"/>
              </a:spcBef>
              <a:buFont typeface="Arial" pitchFamily="34" charset="0"/>
              <a:buChar char="•"/>
            </a:pPr>
            <a:r>
              <a:rPr lang="fr-FR" sz="1200" dirty="0">
                <a:solidFill>
                  <a:srgbClr val="FFFF00"/>
                </a:solidFill>
              </a:rPr>
              <a:t>Paralysie progressive.</a:t>
            </a:r>
          </a:p>
          <a:p>
            <a:pPr eaLnBrk="0" hangingPunct="0">
              <a:spcBef>
                <a:spcPct val="20000"/>
              </a:spcBef>
              <a:buFont typeface="Arial" pitchFamily="34" charset="0"/>
              <a:buChar char="•"/>
            </a:pPr>
            <a:r>
              <a:rPr lang="fr-FR" sz="1200" dirty="0">
                <a:solidFill>
                  <a:srgbClr val="FFFF00"/>
                </a:solidFill>
              </a:rPr>
              <a:t>On observe un bruit curieux au bord de la ruche. </a:t>
            </a:r>
          </a:p>
          <a:p>
            <a:pPr eaLnBrk="0" hangingPunct="0">
              <a:spcBef>
                <a:spcPct val="20000"/>
              </a:spcBef>
              <a:buFont typeface="Arial" pitchFamily="34" charset="0"/>
              <a:buChar char="•"/>
            </a:pPr>
            <a:r>
              <a:rPr lang="fr-FR" sz="1200" dirty="0">
                <a:solidFill>
                  <a:srgbClr val="FFFF00"/>
                </a:solidFill>
              </a:rPr>
              <a:t>Incapacité de vol.</a:t>
            </a:r>
          </a:p>
          <a:p>
            <a:pPr>
              <a:buFont typeface="Arial" pitchFamily="34" charset="0"/>
              <a:buNone/>
            </a:pPr>
            <a:endParaRPr lang="fr-FR" sz="1200" dirty="0">
              <a:solidFill>
                <a:srgbClr val="FFFF00"/>
              </a:solidFill>
            </a:endParaRPr>
          </a:p>
          <a:p>
            <a:r>
              <a:rPr lang="fr-FR" sz="1200" dirty="0">
                <a:solidFill>
                  <a:srgbClr val="FFFF00"/>
                </a:solidFill>
              </a:rPr>
              <a:t>Abeilles qui se trainent et meurent.</a:t>
            </a:r>
          </a:p>
          <a:p>
            <a:r>
              <a:rPr lang="fr-FR" sz="1200" dirty="0">
                <a:solidFill>
                  <a:srgbClr val="FFFF00"/>
                </a:solidFill>
              </a:rPr>
              <a:t>Position anormale des ailes : une paire parallèle au corps et l</a:t>
            </a:r>
            <a:r>
              <a:rPr lang="fr-FR" altLang="fr-FR" sz="1200" dirty="0">
                <a:solidFill>
                  <a:srgbClr val="FFFF00"/>
                </a:solidFill>
              </a:rPr>
              <a:t>’</a:t>
            </a:r>
            <a:r>
              <a:rPr lang="fr-FR" sz="1200" dirty="0">
                <a:solidFill>
                  <a:srgbClr val="FFFF00"/>
                </a:solidFill>
              </a:rPr>
              <a:t>autre paire perpendiculaire.</a:t>
            </a:r>
          </a:p>
          <a:p>
            <a:pPr>
              <a:buFont typeface="Arial" pitchFamily="34" charset="0"/>
              <a:buNone/>
            </a:pPr>
            <a:endParaRPr lang="fr-FR" sz="1200" b="1" dirty="0">
              <a:solidFill>
                <a:srgbClr val="FFFF00"/>
              </a:solidFill>
            </a:endParaRPr>
          </a:p>
          <a:p>
            <a:pPr marL="0" indent="0">
              <a:buNone/>
            </a:pPr>
            <a:r>
              <a:rPr lang="fr-FR" sz="1200" u="sng" dirty="0">
                <a:solidFill>
                  <a:srgbClr val="FFFF00"/>
                </a:solidFill>
              </a:rPr>
              <a:t>Infestation</a:t>
            </a:r>
          </a:p>
          <a:p>
            <a:pPr marL="0" indent="0"/>
            <a:r>
              <a:rPr lang="fr-FR" sz="1200" dirty="0">
                <a:solidFill>
                  <a:srgbClr val="FFFF00"/>
                </a:solidFill>
                <a:latin typeface="Arial" pitchFamily="34" charset="0"/>
                <a:cs typeface="Arial" pitchFamily="34" charset="0"/>
              </a:rPr>
              <a:t>Directe par passage de l</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acarien (qui prend la position dite de guet) d</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une abeille parasité à une autre.</a:t>
            </a:r>
          </a:p>
          <a:p>
            <a:pPr marL="0" indent="0"/>
            <a:r>
              <a:rPr lang="fr-FR" sz="1200" dirty="0">
                <a:solidFill>
                  <a:srgbClr val="FFFF00"/>
                </a:solidFill>
                <a:latin typeface="Arial" pitchFamily="34" charset="0"/>
                <a:cs typeface="Arial" pitchFamily="34" charset="0"/>
              </a:rPr>
              <a:t>Par le pillage.</a:t>
            </a:r>
          </a:p>
          <a:p>
            <a:pPr marL="0" indent="0"/>
            <a:r>
              <a:rPr lang="fr-FR" sz="1200" dirty="0">
                <a:solidFill>
                  <a:srgbClr val="FFFF00"/>
                </a:solidFill>
                <a:latin typeface="Arial" pitchFamily="34" charset="0"/>
                <a:cs typeface="Arial" pitchFamily="34" charset="0"/>
              </a:rPr>
              <a:t>Par les abeilles trainardes.</a:t>
            </a:r>
          </a:p>
          <a:p>
            <a:pPr marL="0" indent="0"/>
            <a:r>
              <a:rPr lang="fr-FR" sz="1200" dirty="0">
                <a:solidFill>
                  <a:srgbClr val="FFFF00"/>
                </a:solidFill>
                <a:latin typeface="Arial" pitchFamily="34" charset="0"/>
                <a:cs typeface="Arial" pitchFamily="34" charset="0"/>
              </a:rPr>
              <a:t>Par dérive.</a:t>
            </a:r>
          </a:p>
          <a:p>
            <a:pPr marL="0" indent="0"/>
            <a:r>
              <a:rPr lang="fr-FR" sz="1200" dirty="0">
                <a:solidFill>
                  <a:srgbClr val="FFFF00"/>
                </a:solidFill>
                <a:latin typeface="Arial" pitchFamily="34" charset="0"/>
                <a:cs typeface="Arial" pitchFamily="34" charset="0"/>
              </a:rPr>
              <a:t>Par les </a:t>
            </a:r>
            <a:r>
              <a:rPr lang="fr-FR" sz="1200" dirty="0" err="1">
                <a:solidFill>
                  <a:srgbClr val="FFFF00"/>
                </a:solidFill>
                <a:latin typeface="Arial" pitchFamily="34" charset="0"/>
                <a:cs typeface="Arial" pitchFamily="34" charset="0"/>
              </a:rPr>
              <a:t>abeillauds</a:t>
            </a:r>
            <a:r>
              <a:rPr lang="fr-FR" sz="1200" dirty="0">
                <a:solidFill>
                  <a:srgbClr val="FFFF00"/>
                </a:solidFill>
                <a:latin typeface="Arial" pitchFamily="34" charset="0"/>
                <a:cs typeface="Arial" pitchFamily="34" charset="0"/>
              </a:rPr>
              <a:t>.</a:t>
            </a:r>
          </a:p>
          <a:p>
            <a:pPr marL="0" indent="0"/>
            <a:r>
              <a:rPr lang="fr-FR" sz="1200" dirty="0">
                <a:solidFill>
                  <a:srgbClr val="FFFF00"/>
                </a:solidFill>
                <a:latin typeface="Arial" pitchFamily="34" charset="0"/>
                <a:cs typeface="Arial" pitchFamily="34" charset="0"/>
              </a:rPr>
              <a:t>Les jeunes abeilles sont les plus réceptives.</a:t>
            </a:r>
          </a:p>
          <a:p>
            <a:pPr marL="0" indent="0"/>
            <a:r>
              <a:rPr lang="fr-FR" sz="1200" dirty="0">
                <a:solidFill>
                  <a:srgbClr val="FFFF00"/>
                </a:solidFill>
                <a:latin typeface="Arial" pitchFamily="34" charset="0"/>
                <a:cs typeface="Arial" pitchFamily="34" charset="0"/>
              </a:rPr>
              <a:t>La gravité dépend de la quantité d</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abeilles parasitées au moment de l</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hivernage.</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21</a:t>
            </a:fld>
            <a:endParaRPr lang="fr-FR"/>
          </a:p>
        </p:txBody>
      </p:sp>
    </p:spTree>
    <p:extLst>
      <p:ext uri="{BB962C8B-B14F-4D97-AF65-F5344CB8AC3E}">
        <p14:creationId xmlns:p14="http://schemas.microsoft.com/office/powerpoint/2010/main" val="565740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eaLnBrk="0" hangingPunct="0">
              <a:spcBef>
                <a:spcPct val="20000"/>
              </a:spcBef>
              <a:buFont typeface="Arial" pitchFamily="34" charset="0"/>
              <a:buNone/>
            </a:pPr>
            <a:r>
              <a:rPr lang="fr-FR" sz="1200" dirty="0">
                <a:solidFill>
                  <a:srgbClr val="FFFF00"/>
                </a:solidFill>
                <a:latin typeface="Arial" pitchFamily="34" charset="0"/>
                <a:cs typeface="Arial" pitchFamily="34" charset="0"/>
              </a:rPr>
              <a:t>Maladie parasitaire très grave qui affecte les </a:t>
            </a:r>
          </a:p>
          <a:p>
            <a:pPr algn="l" eaLnBrk="0" hangingPunct="0">
              <a:spcBef>
                <a:spcPct val="20000"/>
              </a:spcBef>
              <a:buFont typeface="Arial" pitchFamily="34" charset="0"/>
              <a:buNone/>
            </a:pPr>
            <a:r>
              <a:rPr lang="fr-FR" sz="1200" dirty="0">
                <a:solidFill>
                  <a:srgbClr val="FFFF00"/>
                </a:solidFill>
                <a:latin typeface="Arial" pitchFamily="34" charset="0"/>
                <a:cs typeface="Arial" pitchFamily="34" charset="0"/>
              </a:rPr>
              <a:t> abeilles à tous les stades de leur développement. Elle est due à la prolifération d'un acarien : le Varroa </a:t>
            </a:r>
            <a:r>
              <a:rPr lang="fr-FR" sz="1200" dirty="0" err="1">
                <a:solidFill>
                  <a:srgbClr val="FFFF00"/>
                </a:solidFill>
                <a:latin typeface="Arial" pitchFamily="34" charset="0"/>
                <a:cs typeface="Arial" pitchFamily="34" charset="0"/>
              </a:rPr>
              <a:t>Destructor</a:t>
            </a:r>
            <a:r>
              <a:rPr lang="fr-FR" sz="1200" dirty="0">
                <a:solidFill>
                  <a:srgbClr val="FFFF00"/>
                </a:solidFill>
                <a:latin typeface="Arial" pitchFamily="34" charset="0"/>
                <a:cs typeface="Arial" pitchFamily="34" charset="0"/>
              </a:rPr>
              <a:t> importé en France en 1982.</a:t>
            </a:r>
          </a:p>
          <a:p>
            <a:pPr algn="l" eaLnBrk="0" hangingPunct="0">
              <a:spcBef>
                <a:spcPct val="20000"/>
              </a:spcBef>
              <a:buFont typeface="Arial" pitchFamily="34" charset="0"/>
              <a:buNone/>
            </a:pPr>
            <a:r>
              <a:rPr lang="fr-FR" sz="1200" dirty="0">
                <a:solidFill>
                  <a:srgbClr val="FFFF00"/>
                </a:solidFill>
              </a:rPr>
              <a:t>Elle est caractérisée par un affaiblissement progressif des colonies.</a:t>
            </a:r>
          </a:p>
          <a:p>
            <a:pPr algn="l" eaLnBrk="0" hangingPunct="0">
              <a:spcBef>
                <a:spcPct val="20000"/>
              </a:spcBef>
              <a:buFont typeface="Arial" pitchFamily="34" charset="0"/>
              <a:buNone/>
            </a:pPr>
            <a:r>
              <a:rPr lang="fr-FR" sz="1200" dirty="0">
                <a:solidFill>
                  <a:srgbClr val="FFFF00"/>
                </a:solidFill>
              </a:rPr>
              <a:t>Suce l</a:t>
            </a:r>
            <a:r>
              <a:rPr lang="fr-FR" altLang="fr-FR" sz="1200" dirty="0">
                <a:solidFill>
                  <a:srgbClr val="FFFF00"/>
                </a:solidFill>
              </a:rPr>
              <a:t>’</a:t>
            </a:r>
            <a:r>
              <a:rPr lang="fr-FR" sz="1200" dirty="0">
                <a:solidFill>
                  <a:srgbClr val="FFFF00"/>
                </a:solidFill>
              </a:rPr>
              <a:t>hémolymphe et les parties grasses = vie plus courte de l</a:t>
            </a:r>
            <a:r>
              <a:rPr lang="fr-FR" altLang="fr-FR" sz="1200" dirty="0">
                <a:solidFill>
                  <a:srgbClr val="FFFF00"/>
                </a:solidFill>
              </a:rPr>
              <a:t>’</a:t>
            </a:r>
            <a:r>
              <a:rPr lang="fr-FR" sz="1200" dirty="0">
                <a:solidFill>
                  <a:srgbClr val="FFFF00"/>
                </a:solidFill>
              </a:rPr>
              <a:t>abeille </a:t>
            </a:r>
          </a:p>
          <a:p>
            <a:pPr algn="l" eaLnBrk="0" hangingPunct="0">
              <a:spcBef>
                <a:spcPct val="20000"/>
              </a:spcBef>
              <a:buFont typeface="Arial" pitchFamily="34" charset="0"/>
              <a:buNone/>
            </a:pPr>
            <a:r>
              <a:rPr lang="fr-FR" sz="1200" dirty="0">
                <a:solidFill>
                  <a:srgbClr val="FFFF00"/>
                </a:solidFill>
              </a:rPr>
              <a:t> C'est la mort des nymphes ou émergence d'abeilles aux ails déformées.</a:t>
            </a:r>
          </a:p>
          <a:p>
            <a:pPr algn="l" eaLnBrk="0" hangingPunct="0">
              <a:spcBef>
                <a:spcPct val="20000"/>
              </a:spcBef>
              <a:buFont typeface="Arial" pitchFamily="34" charset="0"/>
              <a:buNone/>
            </a:pPr>
            <a:r>
              <a:rPr lang="fr-FR" sz="1200" dirty="0">
                <a:solidFill>
                  <a:srgbClr val="FFFF00"/>
                </a:solidFill>
                <a:latin typeface="Arial" pitchFamily="34" charset="0"/>
                <a:cs typeface="Arial" pitchFamily="34" charset="0"/>
              </a:rPr>
              <a:t>3 actions du varroa</a:t>
            </a:r>
          </a:p>
          <a:p>
            <a:pPr algn="l" eaLnBrk="0" hangingPunct="0">
              <a:spcBef>
                <a:spcPct val="20000"/>
              </a:spcBef>
              <a:buFont typeface="Arial" pitchFamily="34" charset="0"/>
              <a:buNone/>
            </a:pPr>
            <a:r>
              <a:rPr lang="fr-FR" sz="1200" u="sng" dirty="0">
                <a:solidFill>
                  <a:srgbClr val="FFFF00"/>
                </a:solidFill>
                <a:latin typeface="Arial" pitchFamily="34" charset="0"/>
                <a:cs typeface="Arial" pitchFamily="34" charset="0"/>
              </a:rPr>
              <a:t>Action spoliatrice </a:t>
            </a:r>
            <a:r>
              <a:rPr lang="fr-FR" sz="1200" dirty="0">
                <a:solidFill>
                  <a:srgbClr val="FFFF00"/>
                </a:solidFill>
                <a:latin typeface="Arial" pitchFamily="34" charset="0"/>
                <a:cs typeface="Arial" pitchFamily="34" charset="0"/>
              </a:rPr>
              <a:t>: suce l</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hémolymphe </a:t>
            </a:r>
          </a:p>
          <a:p>
            <a:pPr algn="l" eaLnBrk="0" hangingPunct="0">
              <a:spcBef>
                <a:spcPct val="20000"/>
              </a:spcBef>
              <a:buFont typeface="Arial" pitchFamily="34" charset="0"/>
              <a:buNone/>
            </a:pPr>
            <a:r>
              <a:rPr lang="fr-FR" sz="1200" u="sng" dirty="0">
                <a:solidFill>
                  <a:srgbClr val="FFFF00"/>
                </a:solidFill>
                <a:latin typeface="Arial" pitchFamily="34" charset="0"/>
                <a:cs typeface="Arial" pitchFamily="34" charset="0"/>
              </a:rPr>
              <a:t>Action mécanique </a:t>
            </a:r>
            <a:r>
              <a:rPr lang="fr-FR" sz="1200" dirty="0">
                <a:solidFill>
                  <a:srgbClr val="FFFF00"/>
                </a:solidFill>
                <a:latin typeface="Arial" pitchFamily="34" charset="0"/>
                <a:cs typeface="Arial" pitchFamily="34" charset="0"/>
              </a:rPr>
              <a:t>: surcharge de </a:t>
            </a:r>
          </a:p>
          <a:p>
            <a:pPr algn="l" eaLnBrk="0" hangingPunct="0">
              <a:spcBef>
                <a:spcPct val="20000"/>
              </a:spcBef>
              <a:buFont typeface="Arial" pitchFamily="34" charset="0"/>
              <a:buNone/>
            </a:pPr>
            <a:r>
              <a:rPr lang="fr-FR" sz="1200" dirty="0">
                <a:solidFill>
                  <a:srgbClr val="FFFF00"/>
                </a:solidFill>
                <a:latin typeface="Arial" pitchFamily="34" charset="0"/>
                <a:cs typeface="Arial" pitchFamily="34" charset="0"/>
              </a:rPr>
              <a:t>     l</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abeille </a:t>
            </a:r>
          </a:p>
          <a:p>
            <a:pPr algn="l" eaLnBrk="0" hangingPunct="0">
              <a:spcBef>
                <a:spcPct val="20000"/>
              </a:spcBef>
              <a:buFont typeface="Arial" pitchFamily="34" charset="0"/>
              <a:buNone/>
            </a:pPr>
            <a:r>
              <a:rPr lang="fr-FR" sz="1200" u="sng" dirty="0">
                <a:solidFill>
                  <a:srgbClr val="FFFF00"/>
                </a:solidFill>
                <a:latin typeface="Arial" pitchFamily="34" charset="0"/>
                <a:cs typeface="Arial" pitchFamily="34" charset="0"/>
              </a:rPr>
              <a:t>Action vectrice </a:t>
            </a:r>
            <a:r>
              <a:rPr lang="fr-FR" sz="1200" dirty="0">
                <a:solidFill>
                  <a:srgbClr val="FFFF00"/>
                </a:solidFill>
                <a:latin typeface="Arial" pitchFamily="34" charset="0"/>
                <a:cs typeface="Arial" pitchFamily="34" charset="0"/>
              </a:rPr>
              <a:t>: transmet et sensibilise à d</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autres maladies </a:t>
            </a:r>
            <a:r>
              <a:rPr lang="fr-FR" sz="1050" dirty="0">
                <a:solidFill>
                  <a:srgbClr val="FFFF00"/>
                </a:solidFill>
                <a:latin typeface="Arial" pitchFamily="34" charset="0"/>
                <a:cs typeface="Arial" pitchFamily="34" charset="0"/>
              </a:rPr>
              <a:t>(loque mycose virose) </a:t>
            </a:r>
          </a:p>
          <a:p>
            <a:endParaRPr lang="fr-FR" dirty="0"/>
          </a:p>
          <a:p>
            <a:pPr algn="l" eaLnBrk="0" hangingPunct="0">
              <a:spcBef>
                <a:spcPct val="20000"/>
              </a:spcBef>
              <a:buFont typeface="Arial" pitchFamily="34" charset="0"/>
              <a:buNone/>
            </a:pPr>
            <a:r>
              <a:rPr lang="fr-FR" sz="1200" u="sng" dirty="0">
                <a:solidFill>
                  <a:srgbClr val="FFFF00"/>
                </a:solidFill>
              </a:rPr>
              <a:t>Traitement </a:t>
            </a:r>
          </a:p>
          <a:p>
            <a:pPr algn="l" eaLnBrk="0" hangingPunct="0">
              <a:spcBef>
                <a:spcPct val="20000"/>
              </a:spcBef>
              <a:buFont typeface="Arial" pitchFamily="34" charset="0"/>
              <a:buNone/>
            </a:pPr>
            <a:r>
              <a:rPr lang="fr-FR" sz="1200" dirty="0">
                <a:solidFill>
                  <a:srgbClr val="FFFF00"/>
                </a:solidFill>
              </a:rPr>
              <a:t>Mise en place de lanières antiparasitaires </a:t>
            </a:r>
          </a:p>
          <a:p>
            <a:pPr algn="l" eaLnBrk="0" hangingPunct="0">
              <a:spcBef>
                <a:spcPct val="20000"/>
              </a:spcBef>
              <a:buFont typeface="Arial" pitchFamily="34" charset="0"/>
              <a:buNone/>
            </a:pPr>
            <a:r>
              <a:rPr lang="fr-FR" sz="1200" dirty="0" err="1">
                <a:solidFill>
                  <a:srgbClr val="FFFF00"/>
                </a:solidFill>
              </a:rPr>
              <a:t>Apistan</a:t>
            </a:r>
            <a:r>
              <a:rPr lang="fr-FR" sz="1200" dirty="0">
                <a:solidFill>
                  <a:srgbClr val="FFFF00"/>
                </a:solidFill>
              </a:rPr>
              <a:t> (fluvalinate): longtemps utilisé mais du fait d</a:t>
            </a:r>
            <a:r>
              <a:rPr lang="fr-FR" altLang="fr-FR" sz="1200" dirty="0">
                <a:solidFill>
                  <a:srgbClr val="FFFF00"/>
                </a:solidFill>
              </a:rPr>
              <a:t>’</a:t>
            </a:r>
            <a:r>
              <a:rPr lang="fr-FR" sz="1200" dirty="0">
                <a:solidFill>
                  <a:srgbClr val="FFFF00"/>
                </a:solidFill>
              </a:rPr>
              <a:t>une résistance au produit remplacé actuellement par APIVAR ( </a:t>
            </a:r>
            <a:r>
              <a:rPr lang="fr-FR" sz="1200" dirty="0" err="1">
                <a:solidFill>
                  <a:srgbClr val="FFFF00"/>
                </a:solidFill>
              </a:rPr>
              <a:t>amitraz</a:t>
            </a:r>
            <a:r>
              <a:rPr lang="fr-FR" sz="1200" dirty="0">
                <a:solidFill>
                  <a:srgbClr val="FFFF00"/>
                </a:solidFill>
              </a:rPr>
              <a:t>) : 2 lanières incorporées dans le couvain pendant 12 semaines juste après la récolte d</a:t>
            </a:r>
            <a:r>
              <a:rPr lang="fr-FR" altLang="fr-FR" sz="1200" dirty="0">
                <a:solidFill>
                  <a:srgbClr val="FFFF00"/>
                </a:solidFill>
              </a:rPr>
              <a:t>’</a:t>
            </a:r>
            <a:r>
              <a:rPr lang="fr-FR" sz="1200" dirty="0">
                <a:solidFill>
                  <a:srgbClr val="FFFF00"/>
                </a:solidFill>
              </a:rPr>
              <a:t>été </a:t>
            </a:r>
          </a:p>
          <a:p>
            <a:pPr algn="l" eaLnBrk="0" hangingPunct="0">
              <a:spcBef>
                <a:spcPct val="20000"/>
              </a:spcBef>
              <a:buFont typeface="Arial" pitchFamily="34" charset="0"/>
              <a:buNone/>
            </a:pPr>
            <a:r>
              <a:rPr lang="fr-FR" sz="1200" dirty="0">
                <a:solidFill>
                  <a:srgbClr val="FFFF00"/>
                </a:solidFill>
              </a:rPr>
              <a:t>Il est important de déparasiter la colonie à cette période car la reine reprend sa ponte au début de l</a:t>
            </a:r>
            <a:r>
              <a:rPr lang="fr-FR" altLang="fr-FR" sz="1200" dirty="0">
                <a:solidFill>
                  <a:srgbClr val="FFFF00"/>
                </a:solidFill>
              </a:rPr>
              <a:t>’</a:t>
            </a:r>
            <a:r>
              <a:rPr lang="fr-FR" sz="1200" dirty="0">
                <a:solidFill>
                  <a:srgbClr val="FFFF00"/>
                </a:solidFill>
              </a:rPr>
              <a:t>automne pour avoir les abeilles d</a:t>
            </a:r>
            <a:r>
              <a:rPr lang="fr-FR" altLang="fr-FR" sz="1200" dirty="0">
                <a:solidFill>
                  <a:srgbClr val="FFFF00"/>
                </a:solidFill>
              </a:rPr>
              <a:t>’</a:t>
            </a:r>
            <a:r>
              <a:rPr lang="fr-FR" sz="1200" dirty="0">
                <a:solidFill>
                  <a:srgbClr val="FFFF00"/>
                </a:solidFill>
              </a:rPr>
              <a:t>hiver qui vont vivre 6 mois elles doivent avoir le minimum de varroas .</a:t>
            </a:r>
          </a:p>
          <a:p>
            <a:pPr algn="l" eaLnBrk="0" hangingPunct="0">
              <a:spcBef>
                <a:spcPct val="20000"/>
              </a:spcBef>
              <a:buFont typeface="Arial" pitchFamily="34" charset="0"/>
              <a:buNone/>
            </a:pPr>
            <a:r>
              <a:rPr lang="fr-FR" sz="1200" dirty="0">
                <a:solidFill>
                  <a:srgbClr val="FFFF00"/>
                </a:solidFill>
                <a:latin typeface="Arial" pitchFamily="34" charset="0"/>
                <a:cs typeface="Arial" pitchFamily="34" charset="0"/>
              </a:rPr>
              <a:t>D</a:t>
            </a:r>
            <a:r>
              <a:rPr lang="fr-FR" altLang="fr-FR" sz="1200" dirty="0">
                <a:solidFill>
                  <a:srgbClr val="FFFF00"/>
                </a:solidFill>
                <a:latin typeface="Arial" pitchFamily="34" charset="0"/>
                <a:cs typeface="Arial" pitchFamily="34" charset="0"/>
              </a:rPr>
              <a:t>’</a:t>
            </a:r>
            <a:r>
              <a:rPr lang="fr-FR" sz="1200" dirty="0">
                <a:solidFill>
                  <a:srgbClr val="FFFF00"/>
                </a:solidFill>
                <a:latin typeface="Arial" pitchFamily="34" charset="0"/>
                <a:cs typeface="Arial" pitchFamily="34" charset="0"/>
              </a:rPr>
              <a:t>autres produits existent : </a:t>
            </a:r>
          </a:p>
          <a:p>
            <a:pPr algn="l" eaLnBrk="0" hangingPunct="0">
              <a:spcBef>
                <a:spcPct val="20000"/>
              </a:spcBef>
              <a:buFont typeface="Arial" pitchFamily="34" charset="0"/>
              <a:buNone/>
            </a:pPr>
            <a:r>
              <a:rPr lang="fr-FR" sz="1200" dirty="0">
                <a:solidFill>
                  <a:srgbClr val="FFFF00"/>
                </a:solidFill>
              </a:rPr>
              <a:t>L</a:t>
            </a:r>
            <a:r>
              <a:rPr lang="fr-FR" altLang="fr-FR" sz="1200" dirty="0">
                <a:solidFill>
                  <a:srgbClr val="FFFF00"/>
                </a:solidFill>
              </a:rPr>
              <a:t>’</a:t>
            </a:r>
            <a:r>
              <a:rPr lang="fr-FR" sz="1200" dirty="0">
                <a:solidFill>
                  <a:srgbClr val="FFFF00"/>
                </a:solidFill>
              </a:rPr>
              <a:t> APIGUARD sous forme de plaquette.</a:t>
            </a:r>
          </a:p>
          <a:p>
            <a:pPr algn="l" eaLnBrk="0" hangingPunct="0">
              <a:spcBef>
                <a:spcPct val="20000"/>
              </a:spcBef>
              <a:buFont typeface="Arial" pitchFamily="34" charset="0"/>
              <a:buNone/>
            </a:pPr>
            <a:r>
              <a:rPr lang="fr-FR" sz="1200" dirty="0">
                <a:solidFill>
                  <a:srgbClr val="FFFF00"/>
                </a:solidFill>
              </a:rPr>
              <a:t>L</a:t>
            </a:r>
            <a:r>
              <a:rPr lang="fr-FR" altLang="fr-FR" sz="1200" dirty="0">
                <a:solidFill>
                  <a:srgbClr val="FFFF00"/>
                </a:solidFill>
              </a:rPr>
              <a:t>’</a:t>
            </a:r>
            <a:r>
              <a:rPr lang="fr-FR" sz="1200" dirty="0">
                <a:solidFill>
                  <a:srgbClr val="FFFF00"/>
                </a:solidFill>
              </a:rPr>
              <a:t>APILIFE sous forme de 2 plaquettes fragmentables.</a:t>
            </a:r>
          </a:p>
          <a:p>
            <a:pPr algn="l" eaLnBrk="0" hangingPunct="0">
              <a:spcBef>
                <a:spcPct val="20000"/>
              </a:spcBef>
              <a:buFont typeface="Arial" pitchFamily="34" charset="0"/>
              <a:buNone/>
            </a:pPr>
            <a:r>
              <a:rPr lang="fr-FR" sz="1200" dirty="0">
                <a:solidFill>
                  <a:srgbClr val="FFFF00"/>
                </a:solidFill>
              </a:rPr>
              <a:t> </a:t>
            </a:r>
          </a:p>
          <a:p>
            <a:pPr algn="l" eaLnBrk="0" hangingPunct="0">
              <a:spcBef>
                <a:spcPct val="20000"/>
              </a:spcBef>
              <a:buFont typeface="Arial" pitchFamily="34" charset="0"/>
              <a:buNone/>
            </a:pPr>
            <a:r>
              <a:rPr lang="fr-FR" sz="1200" dirty="0">
                <a:solidFill>
                  <a:srgbClr val="FFFF00"/>
                </a:solidFill>
              </a:rPr>
              <a:t>Le varroa</a:t>
            </a:r>
          </a:p>
          <a:p>
            <a:pPr algn="l" eaLnBrk="0" hangingPunct="0">
              <a:spcBef>
                <a:spcPct val="20000"/>
              </a:spcBef>
              <a:buFont typeface="Arial" pitchFamily="34" charset="0"/>
              <a:buNone/>
            </a:pPr>
            <a:r>
              <a:rPr lang="fr-FR" sz="1200" dirty="0">
                <a:solidFill>
                  <a:srgbClr val="FFFF00"/>
                </a:solidFill>
              </a:rPr>
              <a:t>est vecteur de virus :</a:t>
            </a:r>
          </a:p>
          <a:p>
            <a:pPr algn="l" eaLnBrk="0" hangingPunct="0">
              <a:spcBef>
                <a:spcPct val="20000"/>
              </a:spcBef>
              <a:buFont typeface="Arial" pitchFamily="34" charset="0"/>
              <a:buNone/>
            </a:pPr>
            <a:r>
              <a:rPr lang="fr-FR" sz="1200" dirty="0">
                <a:solidFill>
                  <a:srgbClr val="FFFF00"/>
                </a:solidFill>
              </a:rPr>
              <a:t> paralysie aigue – ailes déformées</a:t>
            </a:r>
          </a:p>
          <a:p>
            <a:pPr algn="l" eaLnBrk="0" hangingPunct="0">
              <a:spcBef>
                <a:spcPct val="20000"/>
              </a:spcBef>
              <a:buFont typeface="Arial" pitchFamily="34" charset="0"/>
              <a:buNone/>
            </a:pPr>
            <a:r>
              <a:rPr lang="fr-FR" sz="1200" dirty="0">
                <a:solidFill>
                  <a:srgbClr val="FFFF00"/>
                </a:solidFill>
              </a:rPr>
              <a:t> = dépeuplement, mortalité plus </a:t>
            </a:r>
          </a:p>
          <a:p>
            <a:pPr algn="l" eaLnBrk="0" hangingPunct="0">
              <a:spcBef>
                <a:spcPct val="20000"/>
              </a:spcBef>
              <a:buFont typeface="Arial" pitchFamily="34" charset="0"/>
              <a:buNone/>
            </a:pPr>
            <a:r>
              <a:rPr lang="fr-FR" sz="1200" dirty="0">
                <a:solidFill>
                  <a:srgbClr val="FFFF00"/>
                </a:solidFill>
              </a:rPr>
              <a:t>rapide au cours de l</a:t>
            </a:r>
            <a:r>
              <a:rPr lang="fr-FR" altLang="fr-FR" sz="1200" dirty="0">
                <a:solidFill>
                  <a:srgbClr val="FFFF00"/>
                </a:solidFill>
              </a:rPr>
              <a:t>’</a:t>
            </a:r>
            <a:r>
              <a:rPr lang="fr-FR" sz="1200" dirty="0">
                <a:solidFill>
                  <a:srgbClr val="FFFF00"/>
                </a:solidFill>
              </a:rPr>
              <a:t>hiver.</a:t>
            </a:r>
          </a:p>
          <a:p>
            <a:pPr algn="l" eaLnBrk="0" hangingPunct="0">
              <a:spcBef>
                <a:spcPct val="20000"/>
              </a:spcBef>
              <a:buFont typeface="Arial" pitchFamily="34" charset="0"/>
              <a:buNone/>
            </a:pPr>
            <a:r>
              <a:rPr lang="fr-FR" sz="1200" dirty="0">
                <a:solidFill>
                  <a:srgbClr val="FFFF00"/>
                </a:solidFill>
              </a:rPr>
              <a:t>Raccourcit la vie des abeilles= dépeuplement.</a:t>
            </a:r>
          </a:p>
          <a:p>
            <a:pPr algn="l" eaLnBrk="0" hangingPunct="0">
              <a:spcBef>
                <a:spcPct val="20000"/>
              </a:spcBef>
              <a:buFont typeface="Arial" pitchFamily="34" charset="0"/>
              <a:buNone/>
            </a:pPr>
            <a:r>
              <a:rPr lang="fr-FR" sz="1200" dirty="0">
                <a:solidFill>
                  <a:srgbClr val="FFFF00"/>
                </a:solidFill>
              </a:rPr>
              <a:t>Perturbe les fonctions de l</a:t>
            </a:r>
            <a:r>
              <a:rPr lang="fr-FR" altLang="fr-FR" sz="1200" dirty="0">
                <a:solidFill>
                  <a:srgbClr val="FFFF00"/>
                </a:solidFill>
              </a:rPr>
              <a:t>’</a:t>
            </a:r>
            <a:r>
              <a:rPr lang="fr-FR" sz="1200" dirty="0">
                <a:solidFill>
                  <a:srgbClr val="FFFF00"/>
                </a:solidFill>
              </a:rPr>
              <a:t>abeille – mauvais développement des glandes qui secrètent la gelée royale = mauvais élevage des larves –apparition de la loque américaine. </a:t>
            </a:r>
          </a:p>
          <a:p>
            <a:pPr algn="l" eaLnBrk="0" hangingPunct="0">
              <a:spcBef>
                <a:spcPct val="20000"/>
              </a:spcBef>
              <a:buFont typeface="Arial" pitchFamily="34" charset="0"/>
              <a:buNone/>
            </a:pPr>
            <a:endParaRPr lang="fr-FR" sz="1200" dirty="0">
              <a:solidFill>
                <a:srgbClr val="FFFF00"/>
              </a:solidFill>
            </a:endParaRPr>
          </a:p>
          <a:p>
            <a:pPr algn="l" eaLnBrk="0" hangingPunct="0">
              <a:spcBef>
                <a:spcPct val="20000"/>
              </a:spcBef>
              <a:buFont typeface="Arial" pitchFamily="34" charset="0"/>
              <a:buNone/>
            </a:pPr>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22</a:t>
            </a:fld>
            <a:endParaRPr lang="fr-FR"/>
          </a:p>
        </p:txBody>
      </p:sp>
    </p:spTree>
    <p:extLst>
      <p:ext uri="{BB962C8B-B14F-4D97-AF65-F5344CB8AC3E}">
        <p14:creationId xmlns:p14="http://schemas.microsoft.com/office/powerpoint/2010/main" val="3773930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bg1"/>
                </a:solidFill>
              </a:rPr>
              <a:t>Les acariens du genre </a:t>
            </a:r>
            <a:r>
              <a:rPr lang="fr-FR" sz="1200" dirty="0" err="1">
                <a:solidFill>
                  <a:schemeClr val="bg1"/>
                </a:solidFill>
              </a:rPr>
              <a:t>Tropilaelaps</a:t>
            </a:r>
            <a:r>
              <a:rPr lang="fr-FR" sz="1200" dirty="0">
                <a:solidFill>
                  <a:schemeClr val="bg1"/>
                </a:solidFill>
              </a:rPr>
              <a:t> qui parasitent les abeilles, ne sont pas - et fort heureusement - encore signalés en France, ni dans d’autres pays de l’Union Européenne. C’est la raison pour laquelle il faut attirer l’attention sur les risques présentés par des importations non contrôlées.</a:t>
            </a:r>
          </a:p>
          <a:p>
            <a:r>
              <a:rPr lang="fr-FR" sz="1200" b="1" i="1" dirty="0">
                <a:solidFill>
                  <a:schemeClr val="bg1"/>
                </a:solidFill>
              </a:rPr>
              <a:t>Comportement</a:t>
            </a:r>
            <a:br>
              <a:rPr lang="fr-FR" sz="1200" b="1" dirty="0">
                <a:solidFill>
                  <a:schemeClr val="bg1"/>
                </a:solidFill>
              </a:rPr>
            </a:br>
            <a:r>
              <a:rPr lang="fr-FR" sz="1200" dirty="0">
                <a:solidFill>
                  <a:schemeClr val="bg1"/>
                </a:solidFill>
              </a:rPr>
              <a:t>Les </a:t>
            </a:r>
            <a:r>
              <a:rPr lang="fr-FR" sz="1200" dirty="0" err="1">
                <a:solidFill>
                  <a:schemeClr val="bg1"/>
                </a:solidFill>
              </a:rPr>
              <a:t>Tropilaelaps</a:t>
            </a:r>
            <a:r>
              <a:rPr lang="fr-FR" sz="1200" dirty="0">
                <a:solidFill>
                  <a:schemeClr val="bg1"/>
                </a:solidFill>
              </a:rPr>
              <a:t> sont de petits acariens qui, contrairement au varroa, se déplacent assez vivement dans les ruches.</a:t>
            </a:r>
          </a:p>
          <a:p>
            <a:r>
              <a:rPr lang="fr-FR" sz="1200" dirty="0">
                <a:solidFill>
                  <a:schemeClr val="bg1"/>
                </a:solidFill>
              </a:rPr>
              <a:t>Leur mode de vie est étrangement similaire à celui de Varroa, mais le cycle de développement est plus rapide : une semaine !</a:t>
            </a:r>
          </a:p>
          <a:p>
            <a:r>
              <a:rPr lang="fr-FR" sz="1200" b="1" i="1" dirty="0">
                <a:solidFill>
                  <a:schemeClr val="bg1"/>
                </a:solidFill>
              </a:rPr>
              <a:t>Les dégâts</a:t>
            </a:r>
            <a:br>
              <a:rPr lang="fr-FR" sz="1200" dirty="0">
                <a:solidFill>
                  <a:schemeClr val="bg1"/>
                </a:solidFill>
              </a:rPr>
            </a:br>
            <a:r>
              <a:rPr lang="fr-FR" sz="1200" dirty="0">
                <a:solidFill>
                  <a:schemeClr val="bg1"/>
                </a:solidFill>
              </a:rPr>
              <a:t>Ils sont assez semblables à ceux de Varroa.</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23</a:t>
            </a:fld>
            <a:endParaRPr lang="fr-FR"/>
          </a:p>
        </p:txBody>
      </p:sp>
    </p:spTree>
    <p:extLst>
      <p:ext uri="{BB962C8B-B14F-4D97-AF65-F5344CB8AC3E}">
        <p14:creationId xmlns:p14="http://schemas.microsoft.com/office/powerpoint/2010/main" val="2876895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26</a:t>
            </a:fld>
            <a:endParaRPr lang="fr-FR"/>
          </a:p>
        </p:txBody>
      </p:sp>
    </p:spTree>
    <p:extLst>
      <p:ext uri="{BB962C8B-B14F-4D97-AF65-F5344CB8AC3E}">
        <p14:creationId xmlns:p14="http://schemas.microsoft.com/office/powerpoint/2010/main" val="1530277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Symptôme des colonies faibles par rapport au volume de leur ruche</a:t>
            </a:r>
          </a:p>
          <a:p>
            <a:endParaRPr lang="fr-FR" dirty="0"/>
          </a:p>
          <a:p>
            <a:r>
              <a:rPr lang="fr-FR" dirty="0"/>
              <a:t>Stocker les hausses sur un support ventilé</a:t>
            </a:r>
          </a:p>
          <a:p>
            <a:r>
              <a:rPr lang="fr-FR" dirty="0"/>
              <a:t>Traitement avec une mèche soufrée</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28</a:t>
            </a:fld>
            <a:endParaRPr lang="fr-FR"/>
          </a:p>
        </p:txBody>
      </p:sp>
    </p:spTree>
    <p:extLst>
      <p:ext uri="{BB962C8B-B14F-4D97-AF65-F5344CB8AC3E}">
        <p14:creationId xmlns:p14="http://schemas.microsoft.com/office/powerpoint/2010/main" val="2486350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indent="-342900" eaLnBrk="0" hangingPunct="0">
              <a:spcBef>
                <a:spcPct val="20000"/>
              </a:spcBef>
              <a:buFont typeface="Arial" pitchFamily="34" charset="0"/>
              <a:buChar char="•"/>
            </a:pPr>
            <a:r>
              <a:rPr lang="fr-FR" sz="1200" dirty="0">
                <a:solidFill>
                  <a:srgbClr val="FFFF00"/>
                </a:solidFill>
                <a:cs typeface="Arial" pitchFamily="34" charset="0"/>
              </a:rPr>
              <a:t>Maladie réglementée par l</a:t>
            </a:r>
            <a:r>
              <a:rPr lang="fr-FR" altLang="fr-FR" sz="1200" dirty="0">
                <a:solidFill>
                  <a:srgbClr val="FFFF00"/>
                </a:solidFill>
                <a:cs typeface="Arial" pitchFamily="34" charset="0"/>
              </a:rPr>
              <a:t>’</a:t>
            </a:r>
            <a:r>
              <a:rPr lang="fr-FR" sz="1200" dirty="0">
                <a:solidFill>
                  <a:srgbClr val="FFFF00"/>
                </a:solidFill>
                <a:cs typeface="Arial" pitchFamily="34" charset="0"/>
              </a:rPr>
              <a:t>Union Européenne.</a:t>
            </a:r>
          </a:p>
          <a:p>
            <a:pPr marL="342900" indent="-342900" eaLnBrk="0" hangingPunct="0">
              <a:spcBef>
                <a:spcPct val="20000"/>
              </a:spcBef>
              <a:buFont typeface="Arial" pitchFamily="34" charset="0"/>
              <a:buChar char="•"/>
            </a:pPr>
            <a:r>
              <a:rPr lang="fr-FR" sz="1200" b="1" dirty="0">
                <a:solidFill>
                  <a:srgbClr val="FFFF00"/>
                </a:solidFill>
                <a:cs typeface="Arial" pitchFamily="34" charset="0"/>
              </a:rPr>
              <a:t>Classée danger sanitaire de première catégorie.</a:t>
            </a:r>
          </a:p>
          <a:p>
            <a:pPr marL="342900" indent="-342900" eaLnBrk="0" hangingPunct="0">
              <a:spcBef>
                <a:spcPct val="20000"/>
              </a:spcBef>
              <a:buFont typeface="Arial" pitchFamily="34" charset="0"/>
              <a:buChar char="•"/>
            </a:pPr>
            <a:r>
              <a:rPr lang="fr-FR" sz="1200" dirty="0">
                <a:solidFill>
                  <a:srgbClr val="FFFF00"/>
                </a:solidFill>
                <a:cs typeface="Arial" pitchFamily="34" charset="0"/>
              </a:rPr>
              <a:t>Toute détection du coléoptère doit être immédiatement déclarée aux instances européennes et au service vétérinaire de la DDCSPP.</a:t>
            </a:r>
          </a:p>
          <a:p>
            <a:pPr algn="l" eaLnBrk="0" hangingPunct="0">
              <a:lnSpc>
                <a:spcPct val="90000"/>
              </a:lnSpc>
            </a:pPr>
            <a:r>
              <a:rPr lang="fr-FR" sz="1200" dirty="0">
                <a:solidFill>
                  <a:srgbClr val="FFFF00"/>
                </a:solidFill>
                <a:cs typeface="Arial" pitchFamily="34" charset="0"/>
              </a:rPr>
              <a:t>Le petit coléoptère de la ruche ne peut pas être éliminé une fois installé sur le territoire national.</a:t>
            </a:r>
            <a:br>
              <a:rPr lang="fr-FR" sz="1200" dirty="0">
                <a:solidFill>
                  <a:srgbClr val="FFFF00"/>
                </a:solidFill>
                <a:cs typeface="Arial" pitchFamily="34" charset="0"/>
              </a:rPr>
            </a:br>
            <a:br>
              <a:rPr lang="fr-FR" sz="1200" dirty="0">
                <a:solidFill>
                  <a:srgbClr val="FFFF00"/>
                </a:solidFill>
                <a:cs typeface="Arial" pitchFamily="34" charset="0"/>
              </a:rPr>
            </a:br>
            <a:r>
              <a:rPr lang="fr-FR" sz="1200" dirty="0">
                <a:solidFill>
                  <a:srgbClr val="FFFF00"/>
                </a:solidFill>
                <a:cs typeface="Arial" pitchFamily="34" charset="0"/>
              </a:rPr>
              <a:t>En cas de suspicion envoyer pour identification un échantillon ( mort et dans un récipient bien fermé ).</a:t>
            </a:r>
          </a:p>
          <a:p>
            <a:pPr algn="l" eaLnBrk="0" hangingPunct="0">
              <a:lnSpc>
                <a:spcPct val="90000"/>
              </a:lnSpc>
            </a:pPr>
            <a:r>
              <a:rPr lang="fr-FR" sz="1200" dirty="0"/>
              <a:t>DDCSPP : Direction Départementale de la Cohésion Sociale et de la Protection des Populations.</a:t>
            </a:r>
          </a:p>
          <a:p>
            <a:pPr algn="l" eaLnBrk="0" hangingPunct="0">
              <a:lnSpc>
                <a:spcPct val="90000"/>
              </a:lnSpc>
            </a:pPr>
            <a:endParaRPr lang="fr-FR" sz="1200" dirty="0"/>
          </a:p>
          <a:p>
            <a:pPr marL="342900" indent="-342900" eaLnBrk="0" hangingPunct="0">
              <a:spcBef>
                <a:spcPct val="20000"/>
              </a:spcBef>
              <a:buFont typeface="Arial" pitchFamily="34" charset="0"/>
              <a:buChar char="•"/>
            </a:pPr>
            <a:r>
              <a:rPr lang="fr-FR" sz="1200" dirty="0">
                <a:solidFill>
                  <a:srgbClr val="FFFF00"/>
                </a:solidFill>
                <a:cs typeface="Arial" pitchFamily="34" charset="0"/>
              </a:rPr>
              <a:t>La femelle pond des œufs en grappe dans les fissures du bois ou dans les cellules du couvain.</a:t>
            </a:r>
          </a:p>
          <a:p>
            <a:pPr marL="342900" indent="-342900" eaLnBrk="0" hangingPunct="0">
              <a:spcBef>
                <a:spcPct val="20000"/>
              </a:spcBef>
              <a:buFont typeface="Arial" pitchFamily="34" charset="0"/>
              <a:buChar char="•"/>
            </a:pPr>
            <a:r>
              <a:rPr lang="fr-FR" sz="1200" dirty="0">
                <a:solidFill>
                  <a:srgbClr val="FFFF00"/>
                </a:solidFill>
                <a:cs typeface="Arial" pitchFamily="34" charset="0"/>
              </a:rPr>
              <a:t>Les larves sont omnivores et se nourrissent du couvain du miel et du pain d</a:t>
            </a:r>
            <a:r>
              <a:rPr lang="fr-FR" altLang="fr-FR" sz="1200" dirty="0">
                <a:solidFill>
                  <a:srgbClr val="FFFF00"/>
                </a:solidFill>
                <a:cs typeface="Arial" pitchFamily="34" charset="0"/>
              </a:rPr>
              <a:t>’</a:t>
            </a:r>
            <a:r>
              <a:rPr lang="fr-FR" sz="1200" dirty="0">
                <a:solidFill>
                  <a:srgbClr val="FFFF00"/>
                </a:solidFill>
                <a:cs typeface="Arial" pitchFamily="34" charset="0"/>
              </a:rPr>
              <a:t>abeille (stade larvaire: 10 à 16 jours). </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L’état larvaire est le stade nuisible pour la colonie. </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Elle peut ressembler à la larve de la fausse teigne.</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Cependant elle possède :</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3 paires de longues pattes sur la partie antérieure.</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Des épines dorsales sur chaque segment.</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Deux épines protubérantes à l</a:t>
            </a:r>
            <a:r>
              <a:rPr lang="fr-FR" altLang="fr-FR" sz="2000" dirty="0">
                <a:solidFill>
                  <a:srgbClr val="FFFF00"/>
                </a:solidFill>
                <a:cs typeface="Arial" pitchFamily="34" charset="0"/>
              </a:rPr>
              <a:t>’</a:t>
            </a:r>
            <a:r>
              <a:rPr lang="fr-FR" sz="2000" dirty="0">
                <a:solidFill>
                  <a:srgbClr val="FFFF00"/>
                </a:solidFill>
                <a:cs typeface="Arial" pitchFamily="34" charset="0"/>
              </a:rPr>
              <a:t>arrière.</a:t>
            </a:r>
          </a:p>
          <a:p>
            <a:pPr marL="342900" indent="-342900" eaLnBrk="0" hangingPunct="0">
              <a:spcBef>
                <a:spcPct val="20000"/>
              </a:spcBef>
              <a:buFont typeface="Arial" pitchFamily="34" charset="0"/>
              <a:buChar char="•"/>
            </a:pPr>
            <a:r>
              <a:rPr lang="fr-FR" sz="2000" dirty="0">
                <a:solidFill>
                  <a:srgbClr val="FFFF00"/>
                </a:solidFill>
              </a:rPr>
              <a:t>Les larves matures se métamorphosent au bout de 15 à 60 jours. La nymphose a lieu dans le sol (profondeur de 1 à 30 cm) et à moins de 20m de la ruche dans un sol mou et humide à une température d</a:t>
            </a:r>
            <a:r>
              <a:rPr lang="fr-FR" altLang="fr-FR" sz="2000" dirty="0">
                <a:solidFill>
                  <a:srgbClr val="FFFF00"/>
                </a:solidFill>
              </a:rPr>
              <a:t>’</a:t>
            </a:r>
            <a:r>
              <a:rPr lang="fr-FR" sz="2000" dirty="0">
                <a:solidFill>
                  <a:srgbClr val="FFFF00"/>
                </a:solidFill>
              </a:rPr>
              <a:t>au moins 10°.</a:t>
            </a:r>
          </a:p>
          <a:p>
            <a:r>
              <a:rPr lang="fr-FR" sz="2000" dirty="0">
                <a:solidFill>
                  <a:srgbClr val="FFFF00"/>
                </a:solidFill>
              </a:rPr>
              <a:t>Les coléoptères adultes émergent après 3 à 4 semaines.</a:t>
            </a:r>
          </a:p>
          <a:p>
            <a:r>
              <a:rPr lang="fr-FR" sz="2000" dirty="0">
                <a:solidFill>
                  <a:srgbClr val="FFFF00"/>
                </a:solidFill>
              </a:rPr>
              <a:t>On peut compter jusqu'à 5 cycles annuels.</a:t>
            </a:r>
          </a:p>
          <a:p>
            <a:r>
              <a:rPr lang="fr-FR" sz="2000" dirty="0">
                <a:solidFill>
                  <a:srgbClr val="FFFF00"/>
                </a:solidFill>
              </a:rPr>
              <a:t>Ils peuvent voler sur 10km pour infester de nouvelles colonies.</a:t>
            </a:r>
          </a:p>
          <a:p>
            <a:r>
              <a:rPr lang="fr-FR" sz="2000" dirty="0">
                <a:solidFill>
                  <a:srgbClr val="FFFF00"/>
                </a:solidFill>
              </a:rPr>
              <a:t>Ils peuvent survivre 9 jours sans eau et nourriture, 50 jours sur des cadres usagés et plusieurs mois dans des fruits.</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De couleur claire à l</a:t>
            </a:r>
            <a:r>
              <a:rPr lang="fr-FR" altLang="fr-FR" sz="2000" dirty="0">
                <a:solidFill>
                  <a:srgbClr val="FFFF00"/>
                </a:solidFill>
                <a:cs typeface="Arial" pitchFamily="34" charset="0"/>
              </a:rPr>
              <a:t>’</a:t>
            </a:r>
            <a:r>
              <a:rPr lang="fr-FR" sz="2000" dirty="0">
                <a:solidFill>
                  <a:srgbClr val="FFFF00"/>
                </a:solidFill>
                <a:cs typeface="Arial" pitchFamily="34" charset="0"/>
              </a:rPr>
              <a:t>émergence s</a:t>
            </a:r>
            <a:r>
              <a:rPr lang="fr-FR" altLang="fr-FR" sz="2000" dirty="0">
                <a:solidFill>
                  <a:srgbClr val="FFFF00"/>
                </a:solidFill>
                <a:cs typeface="Arial" pitchFamily="34" charset="0"/>
              </a:rPr>
              <a:t>’</a:t>
            </a:r>
            <a:r>
              <a:rPr lang="fr-FR" sz="2000" dirty="0">
                <a:solidFill>
                  <a:srgbClr val="FFFF00"/>
                </a:solidFill>
                <a:cs typeface="Arial" pitchFamily="34" charset="0"/>
              </a:rPr>
              <a:t>assombrit pour devenir brun noir. </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La tête, le pronotum et l</a:t>
            </a:r>
            <a:r>
              <a:rPr lang="fr-FR" altLang="fr-FR" sz="2000" dirty="0">
                <a:solidFill>
                  <a:srgbClr val="FFFF00"/>
                </a:solidFill>
                <a:cs typeface="Arial" pitchFamily="34" charset="0"/>
              </a:rPr>
              <a:t>’</a:t>
            </a:r>
            <a:r>
              <a:rPr lang="fr-FR" sz="2000" dirty="0">
                <a:solidFill>
                  <a:srgbClr val="FFFF00"/>
                </a:solidFill>
                <a:cs typeface="Arial" pitchFamily="34" charset="0"/>
              </a:rPr>
              <a:t>abdomen sont bien séparés.</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Les élytres sont plus petits que son abdomen = le bas de l</a:t>
            </a:r>
            <a:r>
              <a:rPr lang="fr-FR" altLang="fr-FR" sz="2000" dirty="0">
                <a:solidFill>
                  <a:srgbClr val="FFFF00"/>
                </a:solidFill>
                <a:cs typeface="Arial" pitchFamily="34" charset="0"/>
              </a:rPr>
              <a:t>’</a:t>
            </a:r>
            <a:r>
              <a:rPr lang="fr-FR" sz="2000" dirty="0">
                <a:solidFill>
                  <a:srgbClr val="FFFF00"/>
                </a:solidFill>
                <a:cs typeface="Arial" pitchFamily="34" charset="0"/>
              </a:rPr>
              <a:t>abdomen est bien visible.</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Les antennes en massue ont une forme typique.</a:t>
            </a:r>
          </a:p>
          <a:p>
            <a:pPr marL="0" indent="0">
              <a:buNone/>
            </a:pPr>
            <a:r>
              <a:rPr lang="fr-FR" sz="2000" u="sng" dirty="0">
                <a:solidFill>
                  <a:srgbClr val="FFFF00"/>
                </a:solidFill>
                <a:cs typeface="Arial" pitchFamily="34" charset="0"/>
              </a:rPr>
              <a:t>Signes cliniques </a:t>
            </a:r>
          </a:p>
          <a:p>
            <a:pPr marL="0" indent="0"/>
            <a:r>
              <a:rPr lang="fr-FR" sz="2000" dirty="0">
                <a:solidFill>
                  <a:srgbClr val="FFFF00"/>
                </a:solidFill>
                <a:cs typeface="Arial" pitchFamily="34" charset="0"/>
              </a:rPr>
              <a:t>Présence de galeries dans les cadres.</a:t>
            </a:r>
          </a:p>
          <a:p>
            <a:pPr marL="0" indent="0"/>
            <a:r>
              <a:rPr lang="fr-FR" sz="2000" dirty="0">
                <a:solidFill>
                  <a:srgbClr val="FFFF00"/>
                </a:solidFill>
                <a:cs typeface="Arial" pitchFamily="34" charset="0"/>
              </a:rPr>
              <a:t>Destruction du couvain.</a:t>
            </a:r>
          </a:p>
          <a:p>
            <a:pPr marL="0" indent="0"/>
            <a:r>
              <a:rPr lang="fr-FR" sz="2000" dirty="0">
                <a:solidFill>
                  <a:srgbClr val="FFFF00"/>
                </a:solidFill>
                <a:cs typeface="Arial" pitchFamily="34" charset="0"/>
              </a:rPr>
              <a:t>Modification de la couleur et fermentation du miel.</a:t>
            </a:r>
          </a:p>
          <a:p>
            <a:pPr marL="0" indent="0">
              <a:buNone/>
            </a:pPr>
            <a:r>
              <a:rPr lang="fr-FR" sz="2000" u="sng" dirty="0">
                <a:solidFill>
                  <a:srgbClr val="FFFF00"/>
                </a:solidFill>
                <a:cs typeface="Arial" pitchFamily="34" charset="0"/>
              </a:rPr>
              <a:t>Comment surveiller les ruches </a:t>
            </a:r>
          </a:p>
          <a:p>
            <a:pPr marL="0" indent="0">
              <a:buNone/>
            </a:pPr>
            <a:r>
              <a:rPr lang="fr-FR" sz="2000" dirty="0">
                <a:solidFill>
                  <a:srgbClr val="FFFF00"/>
                </a:solidFill>
                <a:cs typeface="Arial" pitchFamily="34" charset="0"/>
              </a:rPr>
              <a:t>Placer des pièges de plastique ondulés de 4mm au fond de la ruche ou le coléoptère va se cacher.</a:t>
            </a:r>
          </a:p>
          <a:p>
            <a:pPr marL="0" indent="0">
              <a:buNone/>
            </a:pPr>
            <a:r>
              <a:rPr lang="fr-FR" sz="2000" dirty="0">
                <a:solidFill>
                  <a:srgbClr val="FFFF00"/>
                </a:solidFill>
                <a:cs typeface="Arial" pitchFamily="34" charset="0"/>
              </a:rPr>
              <a:t>Miel malodorant et fermenté qui s</a:t>
            </a:r>
            <a:r>
              <a:rPr lang="fr-FR" altLang="fr-FR" sz="2000" dirty="0">
                <a:solidFill>
                  <a:srgbClr val="FFFF00"/>
                </a:solidFill>
                <a:cs typeface="Arial" pitchFamily="34" charset="0"/>
              </a:rPr>
              <a:t>’</a:t>
            </a:r>
            <a:r>
              <a:rPr lang="fr-FR" sz="2000" dirty="0">
                <a:solidFill>
                  <a:srgbClr val="FFFF00"/>
                </a:solidFill>
                <a:cs typeface="Arial" pitchFamily="34" charset="0"/>
              </a:rPr>
              <a:t>écoule même parfois à l</a:t>
            </a:r>
            <a:r>
              <a:rPr lang="fr-FR" altLang="fr-FR" sz="2000" dirty="0">
                <a:solidFill>
                  <a:srgbClr val="FFFF00"/>
                </a:solidFill>
                <a:cs typeface="Arial" pitchFamily="34" charset="0"/>
              </a:rPr>
              <a:t>’</a:t>
            </a:r>
            <a:r>
              <a:rPr lang="fr-FR" sz="2000" dirty="0">
                <a:solidFill>
                  <a:srgbClr val="FFFF00"/>
                </a:solidFill>
                <a:cs typeface="Arial" pitchFamily="34" charset="0"/>
              </a:rPr>
              <a:t>entrée de la ruche.</a:t>
            </a:r>
          </a:p>
          <a:p>
            <a:pPr marL="0" indent="0">
              <a:buNone/>
            </a:pPr>
            <a:r>
              <a:rPr lang="fr-FR" sz="2000" dirty="0">
                <a:solidFill>
                  <a:srgbClr val="FFFF00"/>
                </a:solidFill>
                <a:cs typeface="Arial" pitchFamily="34" charset="0"/>
              </a:rPr>
              <a:t>Présence de larves rampantes.</a:t>
            </a:r>
          </a:p>
          <a:p>
            <a:endParaRPr lang="fr-FR" sz="2000" dirty="0">
              <a:solidFill>
                <a:srgbClr val="FFFF00"/>
              </a:solidFill>
            </a:endParaRPr>
          </a:p>
          <a:p>
            <a:pPr marL="342900" indent="-342900" eaLnBrk="0" hangingPunct="0">
              <a:spcBef>
                <a:spcPct val="20000"/>
              </a:spcBef>
              <a:buFont typeface="Arial" pitchFamily="34" charset="0"/>
              <a:buChar char="•"/>
            </a:pPr>
            <a:endParaRPr lang="fr-FR" sz="2000" dirty="0">
              <a:solidFill>
                <a:srgbClr val="FFFF00"/>
              </a:solidFill>
              <a:cs typeface="Arial" pitchFamily="34" charset="0"/>
            </a:endParaRPr>
          </a:p>
          <a:p>
            <a:pPr algn="l"/>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30</a:t>
            </a:fld>
            <a:endParaRPr lang="fr-FR"/>
          </a:p>
        </p:txBody>
      </p:sp>
    </p:spTree>
    <p:extLst>
      <p:ext uri="{BB962C8B-B14F-4D97-AF65-F5344CB8AC3E}">
        <p14:creationId xmlns:p14="http://schemas.microsoft.com/office/powerpoint/2010/main" val="2805078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Adapter le volume de la ruche à la taille de la grappe</a:t>
            </a:r>
          </a:p>
          <a:p>
            <a:r>
              <a:rPr lang="fr-FR" dirty="0"/>
              <a:t>Avoir des provisions abondantes pour l’hiver</a:t>
            </a:r>
          </a:p>
          <a:p>
            <a:r>
              <a:rPr lang="fr-FR" dirty="0"/>
              <a:t>Ne pas trop prélever en se disant qu’on peut nourrir, Le miel est récolté par les abeilles pour elles avant tout,</a:t>
            </a:r>
          </a:p>
          <a:p>
            <a:r>
              <a:rPr lang="fr-FR" dirty="0"/>
              <a:t>Toujours avoir un seau d’eau de javel au rucher pour nettoyer son lève-cadres</a:t>
            </a: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36</a:t>
            </a:fld>
            <a:endParaRPr lang="fr-FR"/>
          </a:p>
        </p:txBody>
      </p:sp>
    </p:spTree>
    <p:extLst>
      <p:ext uri="{BB962C8B-B14F-4D97-AF65-F5344CB8AC3E}">
        <p14:creationId xmlns:p14="http://schemas.microsoft.com/office/powerpoint/2010/main" val="1201318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defTabSz="914400"/>
            <a:r>
              <a:rPr lang="fr-FR" sz="1400" dirty="0">
                <a:solidFill>
                  <a:srgbClr val="FFFF00"/>
                </a:solidFill>
                <a:ea typeface="Times New Roman" pitchFamily="18" charset="0"/>
                <a:cs typeface="Times New Roman" pitchFamily="18" charset="0"/>
              </a:rPr>
              <a:t>La présence de « couvain en mosaïque » est un signe  « d’anomalie »</a:t>
            </a:r>
          </a:p>
          <a:p>
            <a:pPr algn="l" defTabSz="914400"/>
            <a:r>
              <a:rPr lang="fr-FR" sz="1200" dirty="0">
                <a:solidFill>
                  <a:srgbClr val="FFFF00"/>
                </a:solidFill>
                <a:ea typeface="Times New Roman" pitchFamily="18" charset="0"/>
                <a:cs typeface="Times New Roman" pitchFamily="18" charset="0"/>
              </a:rPr>
              <a:t>qui doit alerter l’apiculteur.</a:t>
            </a:r>
          </a:p>
          <a:p>
            <a:pPr algn="l" defTabSz="914400"/>
            <a:r>
              <a:rPr lang="fr-FR" sz="1200" dirty="0">
                <a:solidFill>
                  <a:srgbClr val="FFFF00"/>
                </a:solidFill>
                <a:ea typeface="Times New Roman" pitchFamily="18" charset="0"/>
                <a:cs typeface="Times New Roman" pitchFamily="18" charset="0"/>
              </a:rPr>
              <a:t>(Signe de maladie. Signe de reine âgée. Signe de mycoses ...)</a:t>
            </a:r>
            <a:endParaRPr lang="fr-FR" sz="1200" dirty="0">
              <a:solidFill>
                <a:srgbClr val="FFFF00"/>
              </a:solidFill>
              <a:latin typeface="Arial" pitchFamily="34" charset="0"/>
              <a:cs typeface="Arial"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F3C1DA15-D659-4759-B322-9680CC11673F}" type="slidenum">
              <a:rPr lang="fr-FR" smtClean="0"/>
              <a:pPr/>
              <a:t>37</a:t>
            </a:fld>
            <a:endParaRPr lang="fr-FR"/>
          </a:p>
        </p:txBody>
      </p:sp>
    </p:spTree>
    <p:extLst>
      <p:ext uri="{BB962C8B-B14F-4D97-AF65-F5344CB8AC3E}">
        <p14:creationId xmlns:p14="http://schemas.microsoft.com/office/powerpoint/2010/main" val="4054134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fr-FR"/>
              <a:t>Cliquez et modifiez le titre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43860C8A-10CF-435B-BAC8-56966BF873A4}" type="datetimeFigureOut">
              <a:rPr lang="fr-FR"/>
              <a:pPr/>
              <a:t>28/12/2020</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C2F9FD8D-4E41-4F75-A008-5B015D33348C}" type="slidenum">
              <a:rPr lang="fr-FR"/>
              <a:pPr/>
              <a:t>‹N°›</a:t>
            </a:fld>
            <a:endParaRPr lang="fr-F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lvl1pPr>
              <a:defRPr/>
            </a:lvl1pPr>
          </a:lstStyle>
          <a:p>
            <a:fld id="{8EA8F4E9-A88C-4649-9140-1720665F0463}" type="datetimeFigureOut">
              <a:rPr lang="fr-FR"/>
              <a:pPr/>
              <a:t>28/12/2020</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3BE66714-309A-4E8D-9372-F3C45C73FA14}" type="slidenum">
              <a:rPr lang="fr-FR"/>
              <a:pPr/>
              <a:t>‹N°›</a:t>
            </a:fld>
            <a:endParaRPr lang="fr-F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fr-FR"/>
              <a:t>Cliquez et modifiez le titre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AFCF487C-9322-447C-9B00-6805B18CB750}" type="datetimeFigureOut">
              <a:rPr lang="fr-FR"/>
              <a:pPr/>
              <a:t>28/12/2020</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B850234D-DFA2-4783-8D89-99058FC482CA}" type="slidenum">
              <a:rPr lang="fr-FR"/>
              <a:pPr/>
              <a:t>‹N°›</a:t>
            </a:fld>
            <a:endParaRPr lang="fr-F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3"/>
          <p:cNvSpPr>
            <a:spLocks noGrp="1"/>
          </p:cNvSpPr>
          <p:nvPr>
            <p:ph type="dt" sz="half" idx="10"/>
          </p:nvPr>
        </p:nvSpPr>
        <p:spPr/>
        <p:txBody>
          <a:bodyPr/>
          <a:lstStyle>
            <a:lvl1pPr>
              <a:defRPr/>
            </a:lvl1pPr>
          </a:lstStyle>
          <a:p>
            <a:fld id="{21D47FCA-FDBB-467F-A501-7610F918A8BE}" type="datetimeFigureOut">
              <a:rPr lang="fr-FR"/>
              <a:pPr/>
              <a:t>28/12/2020</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A78AEDDF-EACF-46C2-A47F-431845E8F589}" type="slidenum">
              <a:rPr lang="fr-FR"/>
              <a:pPr/>
              <a:t>‹N°›</a:t>
            </a:fld>
            <a:endParaRPr lang="fr-F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3"/>
          <p:cNvSpPr>
            <a:spLocks noGrp="1"/>
          </p:cNvSpPr>
          <p:nvPr>
            <p:ph type="dt" sz="half" idx="10"/>
          </p:nvPr>
        </p:nvSpPr>
        <p:spPr/>
        <p:txBody>
          <a:bodyPr/>
          <a:lstStyle>
            <a:lvl1pPr>
              <a:defRPr/>
            </a:lvl1pPr>
          </a:lstStyle>
          <a:p>
            <a:fld id="{E7DF591B-1777-4D97-919F-85117B52A051}" type="datetimeFigureOut">
              <a:rPr lang="fr-FR"/>
              <a:pPr/>
              <a:t>28/12/2020</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fld id="{D3C9F76E-E1FC-4EC2-AC94-1478462354E1}" type="slidenum">
              <a:rPr lang="fr-FR"/>
              <a:pPr/>
              <a:t>‹N°›</a:t>
            </a:fld>
            <a:endParaRPr lang="fr-F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3"/>
          <p:cNvSpPr>
            <a:spLocks noGrp="1"/>
          </p:cNvSpPr>
          <p:nvPr>
            <p:ph type="dt" sz="half" idx="10"/>
          </p:nvPr>
        </p:nvSpPr>
        <p:spPr/>
        <p:txBody>
          <a:bodyPr/>
          <a:lstStyle>
            <a:lvl1pPr>
              <a:defRPr/>
            </a:lvl1pPr>
          </a:lstStyle>
          <a:p>
            <a:fld id="{04D47363-0A8D-44A9-9B52-1B9094E191F2}" type="datetimeFigureOut">
              <a:rPr lang="fr-FR"/>
              <a:pPr/>
              <a:t>28/12/2020</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fld id="{13632204-7C67-4A17-B352-B8C149D8B690}" type="slidenum">
              <a:rPr lang="fr-FR"/>
              <a:pPr/>
              <a:t>‹N°›</a:t>
            </a:fld>
            <a:endParaRPr lang="fr-F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3DF9EEE-5560-41AB-BFE6-C4C74B3C2735}" type="datetimeFigureOut">
              <a:rPr lang="fr-FR"/>
              <a:pPr/>
              <a:t>28/12/2020</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fld id="{88B88366-9C8C-4FA5-AE02-16D09E8CE553}" type="slidenum">
              <a:rPr lang="fr-FR"/>
              <a:pPr/>
              <a:t>‹N°›</a:t>
            </a:fld>
            <a:endParaRPr lang="fr-F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fr-FR"/>
              <a:t>Cliquez et modifiez le titre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15B7A0F9-9484-4C5B-A550-4CAFDE3AFD39}" type="datetimeFigureOut">
              <a:rPr lang="fr-FR"/>
              <a:pPr/>
              <a:t>28/12/2020</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7917BAB4-3ED6-4029-807A-AC1DF814F069}" type="slidenum">
              <a:rPr lang="fr-FR"/>
              <a:pPr/>
              <a:t>‹N°›</a:t>
            </a:fld>
            <a:endParaRPr lang="fr-F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fr-FR"/>
              <a:t>Cliquez et modifiez le titre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Faire glisser l'image vers l'espace réservé ou cliquer sur l'icône pour l'ajouter</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DC17BA9C-06F8-4030-8FB2-641C963B6629}" type="datetimeFigureOut">
              <a:rPr lang="fr-FR"/>
              <a:pPr/>
              <a:t>28/12/2020</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B9EA5B8C-45B6-4EF2-9058-BB4FE6F07018}" type="slidenum">
              <a:rPr lang="fr-FR"/>
              <a:pPr/>
              <a:t>‹N°›</a:t>
            </a:fld>
            <a:endParaRPr lang="fr-F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F81F0524-DE59-4615-9ADE-12A03784C489}" type="datetimeFigureOut">
              <a:rPr lang="fr-FR"/>
              <a:pPr/>
              <a:t>28/12/2020</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F8061CEA-3A42-45C9-9D63-AC7C2A986A8D}" type="slidenum">
              <a:rPr lang="fr-FR"/>
              <a:pPr/>
              <a:t>‹N°›</a:t>
            </a:fld>
            <a:endParaRPr lang="fr-F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fr-FR"/>
              <a:t>Cliquez et modifiez le titre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E1808D5D-F074-4053-B77A-AEA434621493}" type="datetimeFigureOut">
              <a:rPr lang="fr-FR"/>
              <a:pPr/>
              <a:t>28/12/2020</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28FBCC2F-A79B-4E35-8C03-96C64401AF95}" type="slidenum">
              <a:rPr lang="fr-FR"/>
              <a:pPr/>
              <a:t>‹N°›</a:t>
            </a:fld>
            <a:endParaRPr lang="fr-F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a:t>Cliquez et modifiez le titre</a:t>
            </a:r>
            <a:endParaRPr lang="en-US" dirty="0"/>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188157B-1C2B-41B6-9949-851DC9409561}" type="datetimeFigureOut">
              <a:rPr lang="fr-FR"/>
              <a:pPr/>
              <a:t>28/12/2020</a:t>
            </a:fld>
            <a:endParaRPr lang="fr-F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3E08D29F-F231-484D-89C3-85E10B6FB457}" type="slidenum">
              <a:rPr lang="fr-FR"/>
              <a:pPr/>
              <a:t>‹N°›</a:t>
            </a:fld>
            <a:endParaRPr lang="fr-FR"/>
          </a:p>
        </p:txBody>
      </p:sp>
      <p:grpSp>
        <p:nvGrpSpPr>
          <p:cNvPr id="7" name="Groupe 6">
            <a:extLst>
              <a:ext uri="{FF2B5EF4-FFF2-40B4-BE49-F238E27FC236}">
                <a16:creationId xmlns:a16="http://schemas.microsoft.com/office/drawing/2014/main" id="{ED1C2172-088F-40B3-A82E-AA11DDD83F4E}"/>
              </a:ext>
            </a:extLst>
          </p:cNvPr>
          <p:cNvGrpSpPr/>
          <p:nvPr userDrawn="1"/>
        </p:nvGrpSpPr>
        <p:grpSpPr>
          <a:xfrm>
            <a:off x="0" y="6462929"/>
            <a:ext cx="12192000" cy="401711"/>
            <a:chOff x="20074" y="6399466"/>
            <a:chExt cx="9130100" cy="401711"/>
          </a:xfrm>
          <a:solidFill>
            <a:srgbClr val="540000"/>
          </a:solidFill>
        </p:grpSpPr>
        <p:sp>
          <p:nvSpPr>
            <p:cNvPr id="8" name="ZoneTexte 7">
              <a:extLst>
                <a:ext uri="{FF2B5EF4-FFF2-40B4-BE49-F238E27FC236}">
                  <a16:creationId xmlns:a16="http://schemas.microsoft.com/office/drawing/2014/main" id="{1E6EB610-7FE7-4041-B465-B2874C13A00A}"/>
                </a:ext>
              </a:extLst>
            </p:cNvPr>
            <p:cNvSpPr txBox="1"/>
            <p:nvPr userDrawn="1"/>
          </p:nvSpPr>
          <p:spPr>
            <a:xfrm>
              <a:off x="20074" y="6415655"/>
              <a:ext cx="8748463" cy="369332"/>
            </a:xfrm>
            <a:prstGeom prst="rect">
              <a:avLst/>
            </a:prstGeom>
            <a:solidFill>
              <a:schemeClr val="bg2">
                <a:lumMod val="50000"/>
              </a:schemeClr>
            </a:solidFill>
          </p:spPr>
          <p:txBody>
            <a:bodyPr wrap="square" rtlCol="0">
              <a:spAutoFit/>
            </a:bodyPr>
            <a:lstStyle/>
            <a:p>
              <a:pPr algn="ctr"/>
              <a:r>
                <a:rPr lang="fr-FR" sz="1800" dirty="0">
                  <a:solidFill>
                    <a:schemeClr val="tx1"/>
                  </a:solidFill>
                </a:rPr>
                <a:t>CETA-ANO Rucher école : Le sanitaire</a:t>
              </a:r>
            </a:p>
          </p:txBody>
        </p:sp>
        <p:pic>
          <p:nvPicPr>
            <p:cNvPr id="9" name="Image 8">
              <a:extLst>
                <a:ext uri="{FF2B5EF4-FFF2-40B4-BE49-F238E27FC236}">
                  <a16:creationId xmlns:a16="http://schemas.microsoft.com/office/drawing/2014/main" id="{14D7B545-065D-43C6-B0EF-E26B358894C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748463" y="6399466"/>
              <a:ext cx="401711" cy="401711"/>
            </a:xfrm>
            <a:prstGeom prst="rect">
              <a:avLst/>
            </a:prstGeom>
            <a:grpFill/>
          </p:spPr>
        </p:pic>
      </p:grpSp>
    </p:spTree>
  </p:cSld>
  <p:clrMap bg1="dk1" tx1="lt1" bg2="dk2" tx2="lt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ransition spd="slow"/>
  <p:txStyles>
    <p:titleStyle>
      <a:lvl1pPr algn="ctr" rtl="0" eaLnBrk="0" fontAlgn="base" hangingPunct="0">
        <a:spcBef>
          <a:spcPct val="0"/>
        </a:spcBef>
        <a:spcAft>
          <a:spcPct val="0"/>
        </a:spcAft>
        <a:defRPr sz="4400" kern="1200">
          <a:solidFill>
            <a:schemeClr val="bg2">
              <a:lumMod val="75000"/>
            </a:schemeClr>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bg2">
              <a:lumMod val="75000"/>
            </a:schemeClr>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slide" Target="slide24.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6.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1.xml"/><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8.jpeg"/><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4.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slide" Target="slide13.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emf"/><Relationship Id="rId5" Type="http://schemas.openxmlformats.org/officeDocument/2006/relationships/slide" Target="slide4.xml"/><Relationship Id="rId4" Type="http://schemas.openxmlformats.org/officeDocument/2006/relationships/slide" Target="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slide" Target="slide4.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7"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2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slide" Target="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slide" Target="slide19.xml"/></Relationships>
</file>

<file path=ppt/slides/_rels/slide22.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png"/><Relationship Id="rId7"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slide" Target="slide19.xml"/><Relationship Id="rId4" Type="http://schemas.openxmlformats.org/officeDocument/2006/relationships/image" Target="../media/image22.pn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slide" Target="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7.xml"/><Relationship Id="rId7" Type="http://schemas.openxmlformats.org/officeDocument/2006/relationships/slide" Target="slide4.xml"/><Relationship Id="rId2" Type="http://schemas.openxmlformats.org/officeDocument/2006/relationships/slide" Target="slide26.xml"/><Relationship Id="rId1" Type="http://schemas.openxmlformats.org/officeDocument/2006/relationships/slideLayout" Target="../slideLayouts/slideLayout2.xml"/><Relationship Id="rId6" Type="http://schemas.openxmlformats.org/officeDocument/2006/relationships/slide" Target="slide30.xml"/><Relationship Id="rId5" Type="http://schemas.openxmlformats.org/officeDocument/2006/relationships/slide" Target="slide29.xml"/><Relationship Id="rId4" Type="http://schemas.openxmlformats.org/officeDocument/2006/relationships/slide" Target="slide2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25.xml"/><Relationship Id="rId5" Type="http://schemas.openxmlformats.org/officeDocument/2006/relationships/image" Target="../media/image29.png"/><Relationship Id="rId4"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slide" Target="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slide" Target="slide25.xml"/><Relationship Id="rId5" Type="http://schemas.openxmlformats.org/officeDocument/2006/relationships/image" Target="../media/image34.emf"/><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25.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slide" Target="slide25.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Presentations-2021/01-menu-general.pptx#-1,5,Pr&#233;sentation PowerPoint"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0EEA11-3660-4102-A059-5B7E425A0CEE}"/>
              </a:ext>
            </a:extLst>
          </p:cNvPr>
          <p:cNvSpPr>
            <a:spLocks noGrp="1"/>
          </p:cNvSpPr>
          <p:nvPr>
            <p:ph type="title"/>
          </p:nvPr>
        </p:nvSpPr>
        <p:spPr>
          <a:xfrm>
            <a:off x="609600" y="2299710"/>
            <a:ext cx="10972800" cy="2256523"/>
          </a:xfrm>
        </p:spPr>
        <p:txBody>
          <a:bodyPr/>
          <a:lstStyle/>
          <a:p>
            <a:r>
              <a:rPr lang="fr-FR" sz="6600" b="1" dirty="0"/>
              <a:t>Le </a:t>
            </a:r>
            <a:r>
              <a:rPr lang="fr-FR" sz="7200" b="1" dirty="0"/>
              <a:t>sanitaire</a:t>
            </a:r>
            <a:r>
              <a:rPr lang="fr-FR" sz="6600" b="1" dirty="0"/>
              <a:t> apicole</a:t>
            </a:r>
          </a:p>
        </p:txBody>
      </p:sp>
    </p:spTree>
    <p:extLst>
      <p:ext uri="{BB962C8B-B14F-4D97-AF65-F5344CB8AC3E}">
        <p14:creationId xmlns:p14="http://schemas.microsoft.com/office/powerpoint/2010/main" val="1958626090"/>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28964B1-0AE4-4D9D-98C0-6F70FD89E6F4}"/>
              </a:ext>
            </a:extLst>
          </p:cNvPr>
          <p:cNvSpPr>
            <a:spLocks noGrp="1"/>
          </p:cNvSpPr>
          <p:nvPr>
            <p:ph type="title"/>
          </p:nvPr>
        </p:nvSpPr>
        <p:spPr/>
        <p:txBody>
          <a:bodyPr/>
          <a:lstStyle/>
          <a:p>
            <a:r>
              <a:rPr lang="fr-FR" dirty="0"/>
              <a:t>Définitions:</a:t>
            </a:r>
          </a:p>
        </p:txBody>
      </p:sp>
      <p:sp>
        <p:nvSpPr>
          <p:cNvPr id="4" name="Espace réservé du contenu 3">
            <a:extLst>
              <a:ext uri="{FF2B5EF4-FFF2-40B4-BE49-F238E27FC236}">
                <a16:creationId xmlns:a16="http://schemas.microsoft.com/office/drawing/2014/main" id="{897581E2-A41C-4331-891C-B9119AECB404}"/>
              </a:ext>
            </a:extLst>
          </p:cNvPr>
          <p:cNvSpPr>
            <a:spLocks noGrp="1"/>
          </p:cNvSpPr>
          <p:nvPr>
            <p:ph idx="1"/>
          </p:nvPr>
        </p:nvSpPr>
        <p:spPr/>
        <p:txBody>
          <a:bodyPr/>
          <a:lstStyle/>
          <a:p>
            <a:pPr marL="0" indent="0">
              <a:lnSpc>
                <a:spcPct val="107000"/>
              </a:lnSpc>
              <a:spcAft>
                <a:spcPts val="800"/>
              </a:spcAft>
              <a:buNone/>
            </a:pPr>
            <a:r>
              <a:rPr lang="fr-FR" b="1" dirty="0">
                <a:effectLst/>
                <a:latin typeface="Calibri" panose="020F0502020204030204" pitchFamily="34" charset="0"/>
                <a:ea typeface="Calibri" panose="020F0502020204030204" pitchFamily="34" charset="0"/>
                <a:cs typeface="Times New Roman" panose="02020603050405020304" pitchFamily="18" charset="0"/>
              </a:rPr>
              <a:t>Maladie :</a:t>
            </a:r>
          </a:p>
          <a:p>
            <a:pP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est une altération des fonctions ou de la santé d’un organisme vivant  qu’il soit animal ou végétal dont la cause est connue.</a:t>
            </a:r>
          </a:p>
          <a:p>
            <a:pPr marL="0" indent="0">
              <a:lnSpc>
                <a:spcPct val="107000"/>
              </a:lnSpc>
              <a:spcAft>
                <a:spcPts val="800"/>
              </a:spcAft>
              <a:buNone/>
            </a:pPr>
            <a:r>
              <a:rPr lang="fr-FR" b="1" dirty="0">
                <a:effectLst/>
                <a:latin typeface="Calibri" panose="020F0502020204030204" pitchFamily="34" charset="0"/>
                <a:ea typeface="Calibri" panose="020F0502020204030204" pitchFamily="34" charset="0"/>
                <a:cs typeface="Times New Roman" panose="02020603050405020304" pitchFamily="18" charset="0"/>
              </a:rPr>
              <a:t>Syndrome :</a:t>
            </a:r>
          </a:p>
          <a:p>
            <a:pP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Ensemble de plusieurs symptômes ou signes en rapport avec un état pathologique donné et permettant, par leur groupement, d'orienter le diagnostic. La cause de la maladie n’est pas connue précisément,</a:t>
            </a:r>
          </a:p>
          <a:p>
            <a:pPr marL="0" indent="0">
              <a:buNone/>
            </a:pPr>
            <a:endParaRPr lang="fr-FR" dirty="0"/>
          </a:p>
        </p:txBody>
      </p:sp>
    </p:spTree>
    <p:extLst>
      <p:ext uri="{BB962C8B-B14F-4D97-AF65-F5344CB8AC3E}">
        <p14:creationId xmlns:p14="http://schemas.microsoft.com/office/powerpoint/2010/main" val="355801912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2BB4A9-A04B-423D-A776-D32A22FB6876}"/>
              </a:ext>
            </a:extLst>
          </p:cNvPr>
          <p:cNvSpPr>
            <a:spLocks noGrp="1"/>
          </p:cNvSpPr>
          <p:nvPr>
            <p:ph type="title"/>
          </p:nvPr>
        </p:nvSpPr>
        <p:spPr/>
        <p:txBody>
          <a:bodyPr/>
          <a:lstStyle/>
          <a:p>
            <a:r>
              <a:rPr lang="fr-FR" dirty="0"/>
              <a:t>Causes et facteurs</a:t>
            </a:r>
          </a:p>
        </p:txBody>
      </p:sp>
      <p:sp>
        <p:nvSpPr>
          <p:cNvPr id="3" name="Espace réservé du contenu 2">
            <a:extLst>
              <a:ext uri="{FF2B5EF4-FFF2-40B4-BE49-F238E27FC236}">
                <a16:creationId xmlns:a16="http://schemas.microsoft.com/office/drawing/2014/main" id="{7EB3AD91-0F24-48D4-8900-9A3C8E514F14}"/>
              </a:ext>
            </a:extLst>
          </p:cNvPr>
          <p:cNvSpPr>
            <a:spLocks noGrp="1"/>
          </p:cNvSpPr>
          <p:nvPr>
            <p:ph idx="1"/>
          </p:nvPr>
        </p:nvSpPr>
        <p:spPr>
          <a:xfrm>
            <a:off x="609600" y="1417637"/>
            <a:ext cx="10972800" cy="4708527"/>
          </a:xfrm>
        </p:spPr>
        <p:txBody>
          <a:bodyPr/>
          <a:lstStyle/>
          <a:p>
            <a:pPr marL="0" indent="0">
              <a:buNone/>
            </a:pPr>
            <a:r>
              <a:rPr lang="fr-FR" sz="2800" b="0" i="0" dirty="0">
                <a:effectLst/>
                <a:latin typeface="Arial" panose="020B0604020202020204" pitchFamily="34" charset="0"/>
              </a:rPr>
              <a:t>Les facteurs des maladies sont le domaine d'étude de l'étiologie et physiologie.</a:t>
            </a:r>
          </a:p>
          <a:p>
            <a:pPr marL="0" indent="0" algn="l">
              <a:buNone/>
            </a:pPr>
            <a:r>
              <a:rPr lang="fr-FR" sz="2800" b="0" i="0" dirty="0">
                <a:effectLst/>
                <a:latin typeface="Arial" panose="020B0604020202020204" pitchFamily="34" charset="0"/>
              </a:rPr>
              <a:t>Il existe de nombreux facteurs différents pouvant entraîner l'apparition d'une maladie.</a:t>
            </a:r>
          </a:p>
          <a:p>
            <a:pPr marL="0" indent="0" algn="l">
              <a:buNone/>
            </a:pPr>
            <a:r>
              <a:rPr lang="fr-FR" sz="2800" b="0" i="0" dirty="0">
                <a:effectLst/>
                <a:latin typeface="Arial" panose="020B0604020202020204" pitchFamily="34" charset="0"/>
              </a:rPr>
              <a:t>Ces facteurs peuvent être aussi bien intrinsèques qu'extrinsèques à l'organisme concerné par la maladie.</a:t>
            </a:r>
          </a:p>
          <a:p>
            <a:pPr marL="0" indent="0" algn="l">
              <a:buNone/>
            </a:pPr>
            <a:r>
              <a:rPr lang="fr-FR" sz="2800" b="0" i="0" dirty="0">
                <a:effectLst/>
                <a:latin typeface="Arial" panose="020B0604020202020204" pitchFamily="34" charset="0"/>
              </a:rPr>
              <a:t>La présence d'un facteur intrinsèque n'exclut pas celle d'un facteur extrinsèque, et inversement. Ainsi, de nombreuses maladies résultent d'une combinaison de facteurs intrinsèques et extrinsèques.</a:t>
            </a:r>
          </a:p>
          <a:p>
            <a:pPr marL="0" indent="0">
              <a:buNone/>
            </a:pPr>
            <a:endParaRPr lang="fr-FR" dirty="0"/>
          </a:p>
        </p:txBody>
      </p:sp>
    </p:spTree>
    <p:extLst>
      <p:ext uri="{BB962C8B-B14F-4D97-AF65-F5344CB8AC3E}">
        <p14:creationId xmlns:p14="http://schemas.microsoft.com/office/powerpoint/2010/main" val="88169327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F3F714-A4DF-4463-864A-5AAAEB93BB24}"/>
              </a:ext>
            </a:extLst>
          </p:cNvPr>
          <p:cNvSpPr>
            <a:spLocks noGrp="1"/>
          </p:cNvSpPr>
          <p:nvPr>
            <p:ph type="title"/>
          </p:nvPr>
        </p:nvSpPr>
        <p:spPr/>
        <p:txBody>
          <a:bodyPr/>
          <a:lstStyle/>
          <a:p>
            <a:r>
              <a:rPr lang="fr-FR" dirty="0"/>
              <a:t>Catégorisations des causes</a:t>
            </a:r>
          </a:p>
        </p:txBody>
      </p:sp>
      <p:sp>
        <p:nvSpPr>
          <p:cNvPr id="3" name="Espace réservé du contenu 2">
            <a:extLst>
              <a:ext uri="{FF2B5EF4-FFF2-40B4-BE49-F238E27FC236}">
                <a16:creationId xmlns:a16="http://schemas.microsoft.com/office/drawing/2014/main" id="{BA34E469-95B1-4B6D-B550-F2B3EA401385}"/>
              </a:ext>
            </a:extLst>
          </p:cNvPr>
          <p:cNvSpPr>
            <a:spLocks noGrp="1"/>
          </p:cNvSpPr>
          <p:nvPr>
            <p:ph idx="1"/>
          </p:nvPr>
        </p:nvSpPr>
        <p:spPr/>
        <p:txBody>
          <a:bodyPr/>
          <a:lstStyle/>
          <a:p>
            <a:r>
              <a:rPr lang="fr-FR" dirty="0">
                <a:hlinkClick r:id="rId2" action="ppaction://hlinksldjump"/>
              </a:rPr>
              <a:t>Les pesticides</a:t>
            </a:r>
            <a:r>
              <a:rPr lang="fr-FR" dirty="0"/>
              <a:t>	</a:t>
            </a:r>
          </a:p>
          <a:p>
            <a:r>
              <a:rPr lang="fr-FR" dirty="0">
                <a:hlinkClick r:id="rId3" action="ppaction://hlinksldjump"/>
              </a:rPr>
              <a:t>Des virus</a:t>
            </a:r>
            <a:endParaRPr lang="fr-FR" dirty="0"/>
          </a:p>
          <a:p>
            <a:r>
              <a:rPr lang="fr-FR" dirty="0">
                <a:hlinkClick r:id="rId4" action="ppaction://hlinksldjump"/>
              </a:rPr>
              <a:t>Des bactéries</a:t>
            </a:r>
            <a:endParaRPr lang="fr-FR" dirty="0"/>
          </a:p>
          <a:p>
            <a:r>
              <a:rPr lang="fr-FR" dirty="0">
                <a:hlinkClick r:id="rId5" action="ppaction://hlinksldjump"/>
              </a:rPr>
              <a:t>Des champignons à mycoses </a:t>
            </a:r>
            <a:endParaRPr lang="fr-FR" dirty="0"/>
          </a:p>
          <a:p>
            <a:r>
              <a:rPr lang="fr-FR" dirty="0">
                <a:hlinkClick r:id="rId6" action="ppaction://hlinksldjump"/>
              </a:rPr>
              <a:t>Des parasites</a:t>
            </a:r>
            <a:endParaRPr lang="fr-FR" dirty="0"/>
          </a:p>
          <a:p>
            <a:r>
              <a:rPr lang="fr-FR" dirty="0">
                <a:hlinkClick r:id="rId7" action="ppaction://hlinksldjump"/>
              </a:rPr>
              <a:t>Des prédateurs</a:t>
            </a:r>
            <a:endParaRPr lang="fr-FR" dirty="0"/>
          </a:p>
        </p:txBody>
      </p:sp>
    </p:spTree>
    <p:extLst>
      <p:ext uri="{BB962C8B-B14F-4D97-AF65-F5344CB8AC3E}">
        <p14:creationId xmlns:p14="http://schemas.microsoft.com/office/powerpoint/2010/main" val="210342215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6DA672-EAD2-4D0A-9BC1-3D32B7A005CA}"/>
              </a:ext>
            </a:extLst>
          </p:cNvPr>
          <p:cNvSpPr>
            <a:spLocks noGrp="1"/>
          </p:cNvSpPr>
          <p:nvPr>
            <p:ph type="title"/>
          </p:nvPr>
        </p:nvSpPr>
        <p:spPr/>
        <p:txBody>
          <a:bodyPr/>
          <a:lstStyle/>
          <a:p>
            <a:r>
              <a:rPr lang="fr-FR" dirty="0"/>
              <a:t>Les pesticides</a:t>
            </a:r>
          </a:p>
        </p:txBody>
      </p:sp>
      <p:sp>
        <p:nvSpPr>
          <p:cNvPr id="3" name="Espace réservé du contenu 2">
            <a:extLst>
              <a:ext uri="{FF2B5EF4-FFF2-40B4-BE49-F238E27FC236}">
                <a16:creationId xmlns:a16="http://schemas.microsoft.com/office/drawing/2014/main" id="{58E93D71-E21A-4E51-A6A9-A0CAA931B0BE}"/>
              </a:ext>
            </a:extLst>
          </p:cNvPr>
          <p:cNvSpPr>
            <a:spLocks noGrp="1"/>
          </p:cNvSpPr>
          <p:nvPr>
            <p:ph idx="1"/>
          </p:nvPr>
        </p:nvSpPr>
        <p:spPr/>
        <p:txBody>
          <a:bodyPr/>
          <a:lstStyle/>
          <a:p>
            <a:pPr marL="0" indent="0" algn="l">
              <a:buNone/>
            </a:pPr>
            <a:r>
              <a:rPr lang="fr-FR" b="1" u="sng" dirty="0"/>
              <a:t>Définition : </a:t>
            </a:r>
          </a:p>
          <a:p>
            <a:pPr algn="l"/>
            <a:r>
              <a:rPr lang="fr-FR" sz="2800" b="0" i="0" dirty="0">
                <a:effectLst/>
              </a:rPr>
              <a:t>Un </a:t>
            </a:r>
            <a:r>
              <a:rPr lang="fr-FR" sz="2800" b="1" i="0" dirty="0">
                <a:effectLst/>
              </a:rPr>
              <a:t>pesticide</a:t>
            </a:r>
            <a:r>
              <a:rPr lang="fr-FR" sz="2800" b="0" i="0" dirty="0">
                <a:effectLst/>
              </a:rPr>
              <a:t> est une substance utilisée pour lutter contre des organismes considérés comme nuisibles. C'est un terme générique qui rassemble les insecticides, les fongicides, les herbicides et les parasiticides conçus pour avoir une action biocide.</a:t>
            </a:r>
          </a:p>
          <a:p>
            <a:pPr marL="0" indent="0">
              <a:buNone/>
            </a:pPr>
            <a:r>
              <a:rPr lang="fr-FR" b="1" i="0" u="sng" dirty="0">
                <a:effectLst/>
              </a:rPr>
              <a:t>Bon à savoir </a:t>
            </a:r>
            <a:r>
              <a:rPr lang="fr-FR" b="1" i="0" dirty="0">
                <a:effectLst/>
              </a:rPr>
              <a:t>: </a:t>
            </a:r>
          </a:p>
          <a:p>
            <a:r>
              <a:rPr lang="fr-FR" dirty="0"/>
              <a:t>C</a:t>
            </a:r>
            <a:r>
              <a:rPr lang="fr-FR" b="0" i="0" dirty="0">
                <a:effectLst/>
              </a:rPr>
              <a:t>e qui soigne un être vivant peut le rendre toxique pour un autre être vivant qui le consomme</a:t>
            </a:r>
            <a:br>
              <a:rPr lang="fr-FR" b="0" i="0" dirty="0">
                <a:solidFill>
                  <a:srgbClr val="202124"/>
                </a:solidFill>
                <a:effectLst/>
                <a:latin typeface="arial" panose="020B0604020202020204" pitchFamily="34" charset="0"/>
              </a:rPr>
            </a:br>
            <a:endParaRPr lang="fr-FR" dirty="0"/>
          </a:p>
        </p:txBody>
      </p:sp>
    </p:spTree>
    <p:extLst>
      <p:ext uri="{BB962C8B-B14F-4D97-AF65-F5344CB8AC3E}">
        <p14:creationId xmlns:p14="http://schemas.microsoft.com/office/powerpoint/2010/main" val="51924923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CD96C9-71DC-4C36-ACA9-AB0E21094F19}"/>
              </a:ext>
            </a:extLst>
          </p:cNvPr>
          <p:cNvSpPr>
            <a:spLocks noGrp="1"/>
          </p:cNvSpPr>
          <p:nvPr>
            <p:ph type="title"/>
          </p:nvPr>
        </p:nvSpPr>
        <p:spPr/>
        <p:txBody>
          <a:bodyPr/>
          <a:lstStyle/>
          <a:p>
            <a:r>
              <a:rPr lang="fr-FR" dirty="0"/>
              <a:t>Exemples de pesticides nuisibles </a:t>
            </a:r>
            <a:br>
              <a:rPr lang="fr-FR" dirty="0"/>
            </a:br>
            <a:r>
              <a:rPr lang="fr-FR" dirty="0"/>
              <a:t>pour les abeilles</a:t>
            </a:r>
          </a:p>
        </p:txBody>
      </p:sp>
      <p:sp>
        <p:nvSpPr>
          <p:cNvPr id="3" name="Espace réservé du contenu 2">
            <a:extLst>
              <a:ext uri="{FF2B5EF4-FFF2-40B4-BE49-F238E27FC236}">
                <a16:creationId xmlns:a16="http://schemas.microsoft.com/office/drawing/2014/main" id="{07A5C766-8453-4CAC-8D7C-D402EA730D19}"/>
              </a:ext>
            </a:extLst>
          </p:cNvPr>
          <p:cNvSpPr>
            <a:spLocks noGrp="1"/>
          </p:cNvSpPr>
          <p:nvPr>
            <p:ph idx="1"/>
          </p:nvPr>
        </p:nvSpPr>
        <p:spPr>
          <a:xfrm>
            <a:off x="609600" y="2077107"/>
            <a:ext cx="10972800" cy="2703785"/>
          </a:xfrm>
        </p:spPr>
        <p:txBody>
          <a:bodyPr/>
          <a:lstStyle/>
          <a:p>
            <a:r>
              <a:rPr lang="fr-FR" dirty="0"/>
              <a:t>Les </a:t>
            </a:r>
            <a:r>
              <a:rPr lang="fr-FR" b="1" dirty="0"/>
              <a:t>néonicotinoïdes</a:t>
            </a:r>
            <a:r>
              <a:rPr lang="fr-FR" dirty="0"/>
              <a:t> et autres traitements végétaux</a:t>
            </a:r>
          </a:p>
          <a:p>
            <a:r>
              <a:rPr lang="fr-FR" dirty="0"/>
              <a:t>Le </a:t>
            </a:r>
            <a:r>
              <a:rPr lang="fr-FR" b="1" dirty="0"/>
              <a:t>produit de traitement du bois </a:t>
            </a:r>
            <a:r>
              <a:rPr lang="fr-FR" dirty="0"/>
              <a:t>(choix du bois de construction des ruches)</a:t>
            </a:r>
          </a:p>
          <a:p>
            <a:r>
              <a:rPr lang="fr-FR" dirty="0"/>
              <a:t>La </a:t>
            </a:r>
            <a:r>
              <a:rPr lang="fr-FR" b="1" dirty="0"/>
              <a:t>peinture</a:t>
            </a:r>
            <a:r>
              <a:rPr lang="fr-FR" dirty="0"/>
              <a:t> : être attentif à la peinture de vos ruches</a:t>
            </a:r>
          </a:p>
          <a:p>
            <a:endParaRPr lang="fr-FR" dirty="0"/>
          </a:p>
          <a:p>
            <a:endParaRPr lang="fr-FR" dirty="0"/>
          </a:p>
        </p:txBody>
      </p:sp>
      <p:sp>
        <p:nvSpPr>
          <p:cNvPr id="5" name="ZoneTexte 4">
            <a:extLst>
              <a:ext uri="{FF2B5EF4-FFF2-40B4-BE49-F238E27FC236}">
                <a16:creationId xmlns:a16="http://schemas.microsoft.com/office/drawing/2014/main" id="{4A476331-70AE-4115-97A4-06E83171D59D}"/>
              </a:ext>
            </a:extLst>
          </p:cNvPr>
          <p:cNvSpPr txBox="1"/>
          <p:nvPr/>
        </p:nvSpPr>
        <p:spPr>
          <a:xfrm>
            <a:off x="7886700" y="5561865"/>
            <a:ext cx="3695700" cy="369332"/>
          </a:xfrm>
          <a:prstGeom prst="rect">
            <a:avLst/>
          </a:prstGeom>
          <a:noFill/>
        </p:spPr>
        <p:txBody>
          <a:bodyPr wrap="square">
            <a:spAutoFit/>
          </a:bodyPr>
          <a:lstStyle/>
          <a:p>
            <a:r>
              <a:rPr lang="fr-FR" dirty="0">
                <a:hlinkClick r:id="rId2" action="ppaction://hlinksldjump"/>
              </a:rPr>
              <a:t>Retour aux causes de maladies</a:t>
            </a:r>
            <a:endParaRPr lang="fr-FR" dirty="0"/>
          </a:p>
        </p:txBody>
      </p:sp>
    </p:spTree>
    <p:extLst>
      <p:ext uri="{BB962C8B-B14F-4D97-AF65-F5344CB8AC3E}">
        <p14:creationId xmlns:p14="http://schemas.microsoft.com/office/powerpoint/2010/main" val="226488085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0F993-1F5B-4E79-A74C-77D83D9C340C}"/>
              </a:ext>
            </a:extLst>
          </p:cNvPr>
          <p:cNvSpPr>
            <a:spLocks noGrp="1"/>
          </p:cNvSpPr>
          <p:nvPr>
            <p:ph type="title"/>
          </p:nvPr>
        </p:nvSpPr>
        <p:spPr/>
        <p:txBody>
          <a:bodyPr/>
          <a:lstStyle/>
          <a:p>
            <a:r>
              <a:rPr lang="fr-FR" dirty="0"/>
              <a:t>Les virus</a:t>
            </a:r>
          </a:p>
        </p:txBody>
      </p:sp>
      <p:sp>
        <p:nvSpPr>
          <p:cNvPr id="3" name="Espace réservé du contenu 2">
            <a:extLst>
              <a:ext uri="{FF2B5EF4-FFF2-40B4-BE49-F238E27FC236}">
                <a16:creationId xmlns:a16="http://schemas.microsoft.com/office/drawing/2014/main" id="{564BE26F-3F4B-45E5-BBCF-0EF91FC7ED65}"/>
              </a:ext>
            </a:extLst>
          </p:cNvPr>
          <p:cNvSpPr>
            <a:spLocks noGrp="1"/>
          </p:cNvSpPr>
          <p:nvPr>
            <p:ph idx="1"/>
          </p:nvPr>
        </p:nvSpPr>
        <p:spPr/>
        <p:txBody>
          <a:bodyPr/>
          <a:lstStyle/>
          <a:p>
            <a:pPr marL="0" indent="0">
              <a:buNone/>
            </a:pPr>
            <a:r>
              <a:rPr lang="fr-FR" b="1" u="sng" dirty="0"/>
              <a:t>Définition</a:t>
            </a:r>
            <a:r>
              <a:rPr lang="fr-FR" b="1" dirty="0"/>
              <a:t> :</a:t>
            </a:r>
          </a:p>
          <a:p>
            <a:pPr marL="0" indent="0">
              <a:buNone/>
            </a:pPr>
            <a:r>
              <a:rPr lang="fr-FR" sz="2800" dirty="0">
                <a:effectLst/>
                <a:latin typeface="Arial" panose="020B0604020202020204" pitchFamily="34" charset="0"/>
                <a:ea typeface="Calibri" panose="020F0502020204030204" pitchFamily="34" charset="0"/>
                <a:cs typeface="Times New Roman" panose="02020603050405020304" pitchFamily="18" charset="0"/>
              </a:rPr>
              <a:t>Un </a:t>
            </a:r>
            <a:r>
              <a:rPr lang="fr-FR" sz="2800" b="1" dirty="0">
                <a:effectLst/>
                <a:latin typeface="Calibri" panose="020F0502020204030204" pitchFamily="34" charset="0"/>
                <a:ea typeface="Calibri" panose="020F0502020204030204" pitchFamily="34" charset="0"/>
                <a:cs typeface="Times New Roman" panose="02020603050405020304" pitchFamily="18" charset="0"/>
              </a:rPr>
              <a:t>virus</a:t>
            </a:r>
            <a:r>
              <a:rPr lang="fr-FR" sz="2800" dirty="0">
                <a:effectLst/>
                <a:latin typeface="Calibri" panose="020F0502020204030204" pitchFamily="34" charset="0"/>
                <a:ea typeface="Calibri" panose="020F0502020204030204" pitchFamily="34" charset="0"/>
                <a:cs typeface="Times New Roman" panose="02020603050405020304" pitchFamily="18" charset="0"/>
              </a:rPr>
              <a:t> est un </a:t>
            </a:r>
            <a:r>
              <a:rPr lang="fr-FR" sz="2800" dirty="0">
                <a:effectLst/>
                <a:latin typeface="Arial" panose="020B0604020202020204" pitchFamily="34" charset="0"/>
                <a:ea typeface="Calibri" panose="020F0502020204030204" pitchFamily="34" charset="0"/>
                <a:cs typeface="Times New Roman" panose="02020603050405020304" pitchFamily="18" charset="0"/>
              </a:rPr>
              <a:t>agent infectieux nécessitant un hôte, souvent une cellule, dont il utilise le métabolisme et les constituants pour se répliquer.</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b="1" u="sng" dirty="0"/>
              <a:t>Bon à savoir </a:t>
            </a:r>
            <a:r>
              <a:rPr lang="fr-FR" b="1" dirty="0"/>
              <a:t>:</a:t>
            </a:r>
          </a:p>
          <a:p>
            <a:pPr marL="0" indent="0">
              <a:buNone/>
            </a:pPr>
            <a:r>
              <a:rPr lang="fr-FR" sz="2800" dirty="0"/>
              <a:t>Pour les humains, sur les environ 5000 espèces décrites, 130 sont pathogènes</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420726387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85233-8BB6-4F9B-91AF-6FE55F2A01E5}"/>
              </a:ext>
            </a:extLst>
          </p:cNvPr>
          <p:cNvSpPr>
            <a:spLocks noGrp="1"/>
          </p:cNvSpPr>
          <p:nvPr>
            <p:ph type="title"/>
          </p:nvPr>
        </p:nvSpPr>
        <p:spPr/>
        <p:txBody>
          <a:bodyPr/>
          <a:lstStyle/>
          <a:p>
            <a:r>
              <a:rPr lang="fr-FR" dirty="0"/>
              <a:t>Quelques maladies virales des abeilles</a:t>
            </a:r>
          </a:p>
        </p:txBody>
      </p:sp>
      <p:sp>
        <p:nvSpPr>
          <p:cNvPr id="3" name="Espace réservé du contenu 2">
            <a:extLst>
              <a:ext uri="{FF2B5EF4-FFF2-40B4-BE49-F238E27FC236}">
                <a16:creationId xmlns:a16="http://schemas.microsoft.com/office/drawing/2014/main" id="{66393D79-8149-477A-A7D8-FF41E8CF1461}"/>
              </a:ext>
            </a:extLst>
          </p:cNvPr>
          <p:cNvSpPr>
            <a:spLocks noGrp="1"/>
          </p:cNvSpPr>
          <p:nvPr>
            <p:ph idx="1"/>
          </p:nvPr>
        </p:nvSpPr>
        <p:spPr/>
        <p:txBody>
          <a:bodyPr/>
          <a:lstStyle/>
          <a:p>
            <a:pPr marL="0" indent="0">
              <a:buNone/>
            </a:pPr>
            <a:r>
              <a:rPr lang="fr-FR" sz="2400" dirty="0"/>
              <a:t>ABPV : virus de la paralysie aigue</a:t>
            </a:r>
          </a:p>
          <a:p>
            <a:pPr marL="0" indent="0">
              <a:buNone/>
            </a:pPr>
            <a:r>
              <a:rPr lang="fr-FR" sz="2400" dirty="0"/>
              <a:t>BQCV : virus de la cellule royale noire</a:t>
            </a:r>
          </a:p>
          <a:p>
            <a:pPr marL="0" indent="0">
              <a:buNone/>
            </a:pPr>
            <a:r>
              <a:rPr lang="fr-FR" sz="2400" dirty="0"/>
              <a:t>BVX : virus X de l’abeille</a:t>
            </a:r>
          </a:p>
          <a:p>
            <a:pPr marL="0" indent="0">
              <a:buNone/>
            </a:pPr>
            <a:r>
              <a:rPr lang="fr-FR" sz="2400" dirty="0"/>
              <a:t>CBPV : </a:t>
            </a:r>
            <a:r>
              <a:rPr lang="fr-FR" sz="2400" dirty="0">
                <a:hlinkClick r:id="rId3" action="ppaction://hlinksldjump"/>
              </a:rPr>
              <a:t>virus de la paralysie chronique</a:t>
            </a:r>
            <a:endParaRPr lang="fr-FR" sz="2400" dirty="0"/>
          </a:p>
          <a:p>
            <a:pPr marL="0" indent="0">
              <a:buNone/>
            </a:pPr>
            <a:r>
              <a:rPr lang="fr-FR" sz="2400" dirty="0"/>
              <a:t>CWV : virus des ailes opaques</a:t>
            </a:r>
          </a:p>
          <a:p>
            <a:pPr marL="0" indent="0">
              <a:buNone/>
            </a:pPr>
            <a:r>
              <a:rPr lang="fr-FR" sz="2400" dirty="0"/>
              <a:t>DWV : </a:t>
            </a:r>
            <a:r>
              <a:rPr lang="fr-FR" sz="2400" dirty="0">
                <a:hlinkClick r:id="rId4" action="ppaction://hlinksldjump"/>
              </a:rPr>
              <a:t>virus des ailes déformées</a:t>
            </a:r>
            <a:endParaRPr lang="fr-FR" sz="2400" dirty="0"/>
          </a:p>
          <a:p>
            <a:pPr marL="0" indent="0">
              <a:buNone/>
            </a:pPr>
            <a:r>
              <a:rPr lang="fr-FR" sz="2400" dirty="0"/>
              <a:t>FV : virus filamenteux</a:t>
            </a:r>
          </a:p>
          <a:p>
            <a:pPr marL="0" indent="0">
              <a:buNone/>
            </a:pPr>
            <a:r>
              <a:rPr lang="fr-FR" sz="2400" dirty="0"/>
              <a:t>KBV : virus du Cachemire</a:t>
            </a:r>
          </a:p>
          <a:p>
            <a:pPr marL="0" indent="0">
              <a:buNone/>
            </a:pPr>
            <a:r>
              <a:rPr lang="fr-FR" sz="2400" dirty="0"/>
              <a:t>SBV : </a:t>
            </a:r>
            <a:r>
              <a:rPr lang="fr-FR" sz="2400" dirty="0">
                <a:hlinkClick r:id="rId5" action="ppaction://hlinksldjump"/>
              </a:rPr>
              <a:t>virus du couvain sacciforme</a:t>
            </a:r>
            <a:endParaRPr lang="fr-FR" sz="2400" dirty="0"/>
          </a:p>
          <a:p>
            <a:pPr marL="0" indent="0">
              <a:buNone/>
            </a:pPr>
            <a:r>
              <a:rPr lang="fr-FR" sz="2400" dirty="0"/>
              <a:t>SBPV : virus de la paralysie lente</a:t>
            </a:r>
          </a:p>
          <a:p>
            <a:pPr marL="0" indent="0">
              <a:buNone/>
            </a:pPr>
            <a:endParaRPr lang="fr-FR" dirty="0"/>
          </a:p>
        </p:txBody>
      </p:sp>
      <p:pic>
        <p:nvPicPr>
          <p:cNvPr id="3074" name="Picture 2" descr="Urgent invitation to join our CCS SEWING BEE and help make 10,000 MASKS! -  Catholic Community Services and Catholic Housing Services of Western  Washington">
            <a:extLst>
              <a:ext uri="{FF2B5EF4-FFF2-40B4-BE49-F238E27FC236}">
                <a16:creationId xmlns:a16="http://schemas.microsoft.com/office/drawing/2014/main" id="{0B955C0C-8F80-4CF2-996A-837445CC3F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5509" y="1427239"/>
            <a:ext cx="5206891" cy="400352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5ACC180-6874-403D-839E-B1FF4822378C}"/>
              </a:ext>
            </a:extLst>
          </p:cNvPr>
          <p:cNvSpPr txBox="1"/>
          <p:nvPr/>
        </p:nvSpPr>
        <p:spPr>
          <a:xfrm>
            <a:off x="7886700" y="5561865"/>
            <a:ext cx="3695700" cy="369332"/>
          </a:xfrm>
          <a:prstGeom prst="rect">
            <a:avLst/>
          </a:prstGeom>
          <a:noFill/>
        </p:spPr>
        <p:txBody>
          <a:bodyPr wrap="square">
            <a:spAutoFit/>
          </a:bodyPr>
          <a:lstStyle/>
          <a:p>
            <a:r>
              <a:rPr lang="fr-FR" dirty="0">
                <a:hlinkClick r:id="rId7" action="ppaction://hlinksldjump"/>
              </a:rPr>
              <a:t>Retour aux causes de maladies</a:t>
            </a:r>
            <a:endParaRPr lang="fr-FR" dirty="0"/>
          </a:p>
        </p:txBody>
      </p:sp>
    </p:spTree>
    <p:extLst>
      <p:ext uri="{BB962C8B-B14F-4D97-AF65-F5344CB8AC3E}">
        <p14:creationId xmlns:p14="http://schemas.microsoft.com/office/powerpoint/2010/main" val="292260330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AAA0CF-0CF2-403B-B772-98BEB338643F}"/>
              </a:ext>
            </a:extLst>
          </p:cNvPr>
          <p:cNvSpPr>
            <a:spLocks noGrp="1"/>
          </p:cNvSpPr>
          <p:nvPr>
            <p:ph type="title"/>
          </p:nvPr>
        </p:nvSpPr>
        <p:spPr/>
        <p:txBody>
          <a:bodyPr/>
          <a:lstStyle/>
          <a:p>
            <a:r>
              <a:rPr lang="fr-FR" dirty="0"/>
              <a:t>Maladie noire</a:t>
            </a:r>
          </a:p>
        </p:txBody>
      </p:sp>
      <p:pic>
        <p:nvPicPr>
          <p:cNvPr id="4098" name="Picture 2" descr="La maladie noire - L'apiculteur Amateur...">
            <a:extLst>
              <a:ext uri="{FF2B5EF4-FFF2-40B4-BE49-F238E27FC236}">
                <a16:creationId xmlns:a16="http://schemas.microsoft.com/office/drawing/2014/main" id="{8D7E78CD-C226-49E2-9A47-F09B5CDCC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887" y="1417638"/>
            <a:ext cx="4960226" cy="372017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3D49D14-22B4-4662-BD23-5A516A446606}"/>
              </a:ext>
            </a:extLst>
          </p:cNvPr>
          <p:cNvSpPr txBox="1"/>
          <p:nvPr/>
        </p:nvSpPr>
        <p:spPr>
          <a:xfrm>
            <a:off x="8019393" y="5653096"/>
            <a:ext cx="4987159" cy="369332"/>
          </a:xfrm>
          <a:prstGeom prst="rect">
            <a:avLst/>
          </a:prstGeom>
          <a:noFill/>
        </p:spPr>
        <p:txBody>
          <a:bodyPr wrap="square" rtlCol="0">
            <a:spAutoFit/>
          </a:bodyPr>
          <a:lstStyle/>
          <a:p>
            <a:r>
              <a:rPr lang="fr-FR" dirty="0">
                <a:solidFill>
                  <a:schemeClr val="bg2">
                    <a:lumMod val="75000"/>
                  </a:schemeClr>
                </a:solidFill>
                <a:hlinkClick r:id="rId4" action="ppaction://hlinksldjump"/>
              </a:rPr>
              <a:t>Retour aux maladies virales</a:t>
            </a:r>
            <a:endParaRPr lang="fr-FR" dirty="0">
              <a:solidFill>
                <a:schemeClr val="bg2">
                  <a:lumMod val="75000"/>
                </a:schemeClr>
              </a:solidFill>
            </a:endParaRPr>
          </a:p>
        </p:txBody>
      </p:sp>
    </p:spTree>
    <p:extLst>
      <p:ext uri="{BB962C8B-B14F-4D97-AF65-F5344CB8AC3E}">
        <p14:creationId xmlns:p14="http://schemas.microsoft.com/office/powerpoint/2010/main" val="182513134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AAA0CF-0CF2-403B-B772-98BEB338643F}"/>
              </a:ext>
            </a:extLst>
          </p:cNvPr>
          <p:cNvSpPr>
            <a:spLocks noGrp="1"/>
          </p:cNvSpPr>
          <p:nvPr>
            <p:ph type="title"/>
          </p:nvPr>
        </p:nvSpPr>
        <p:spPr/>
        <p:txBody>
          <a:bodyPr/>
          <a:lstStyle/>
          <a:p>
            <a:r>
              <a:rPr lang="fr-FR" dirty="0"/>
              <a:t>Virus des ailes déformées</a:t>
            </a:r>
          </a:p>
        </p:txBody>
      </p:sp>
      <p:sp>
        <p:nvSpPr>
          <p:cNvPr id="5" name="ZoneTexte 4">
            <a:extLst>
              <a:ext uri="{FF2B5EF4-FFF2-40B4-BE49-F238E27FC236}">
                <a16:creationId xmlns:a16="http://schemas.microsoft.com/office/drawing/2014/main" id="{F3D49D14-22B4-4662-BD23-5A516A446606}"/>
              </a:ext>
            </a:extLst>
          </p:cNvPr>
          <p:cNvSpPr txBox="1"/>
          <p:nvPr/>
        </p:nvSpPr>
        <p:spPr>
          <a:xfrm>
            <a:off x="8019393" y="5653096"/>
            <a:ext cx="4987159" cy="369332"/>
          </a:xfrm>
          <a:prstGeom prst="rect">
            <a:avLst/>
          </a:prstGeom>
          <a:noFill/>
        </p:spPr>
        <p:txBody>
          <a:bodyPr wrap="square" rtlCol="0">
            <a:spAutoFit/>
          </a:bodyPr>
          <a:lstStyle/>
          <a:p>
            <a:r>
              <a:rPr lang="fr-FR" dirty="0">
                <a:solidFill>
                  <a:schemeClr val="bg2">
                    <a:lumMod val="75000"/>
                  </a:schemeClr>
                </a:solidFill>
                <a:hlinkClick r:id="rId3" action="ppaction://hlinksldjump"/>
              </a:rPr>
              <a:t>Retour aux maladies virales</a:t>
            </a:r>
            <a:endParaRPr lang="fr-FR" dirty="0">
              <a:solidFill>
                <a:schemeClr val="bg2">
                  <a:lumMod val="75000"/>
                </a:schemeClr>
              </a:solidFill>
            </a:endParaRPr>
          </a:p>
        </p:txBody>
      </p:sp>
      <p:pic>
        <p:nvPicPr>
          <p:cNvPr id="5122" name="Picture 2" descr="dwv-biene-varroa">
            <a:extLst>
              <a:ext uri="{FF2B5EF4-FFF2-40B4-BE49-F238E27FC236}">
                <a16:creationId xmlns:a16="http://schemas.microsoft.com/office/drawing/2014/main" id="{874AE073-806B-4BEC-87EB-A268BACC05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861" y="1882779"/>
            <a:ext cx="5286375" cy="33051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che DWV Format A4">
            <a:extLst>
              <a:ext uri="{FF2B5EF4-FFF2-40B4-BE49-F238E27FC236}">
                <a16:creationId xmlns:a16="http://schemas.microsoft.com/office/drawing/2014/main" id="{C82C2C79-C12E-483F-9D65-6C5B68B569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236" y="1882779"/>
            <a:ext cx="5076457"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7779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8542EE4-E30E-46D7-9226-E59FB761DDE1}"/>
              </a:ext>
            </a:extLst>
          </p:cNvPr>
          <p:cNvSpPr>
            <a:spLocks noGrp="1"/>
          </p:cNvSpPr>
          <p:nvPr>
            <p:ph type="title"/>
          </p:nvPr>
        </p:nvSpPr>
        <p:spPr>
          <a:xfrm>
            <a:off x="3200400" y="274638"/>
            <a:ext cx="8382000" cy="955072"/>
          </a:xfrm>
        </p:spPr>
        <p:txBody>
          <a:bodyPr/>
          <a:lstStyle/>
          <a:p>
            <a:r>
              <a:rPr lang="fr-FR" dirty="0"/>
              <a:t>Couvain sacciforme</a:t>
            </a:r>
          </a:p>
        </p:txBody>
      </p:sp>
      <p:pic>
        <p:nvPicPr>
          <p:cNvPr id="5" name="Picture 2">
            <a:extLst>
              <a:ext uri="{FF2B5EF4-FFF2-40B4-BE49-F238E27FC236}">
                <a16:creationId xmlns:a16="http://schemas.microsoft.com/office/drawing/2014/main" id="{D8D8C139-1E80-4B34-83AB-45871017571B}"/>
              </a:ext>
            </a:extLst>
          </p:cNvPr>
          <p:cNvPicPr>
            <a:picLocks noChangeAspect="1" noChangeArrowheads="1"/>
          </p:cNvPicPr>
          <p:nvPr/>
        </p:nvPicPr>
        <p:blipFill>
          <a:blip r:embed="rId3"/>
          <a:srcRect/>
          <a:stretch>
            <a:fillRect/>
          </a:stretch>
        </p:blipFill>
        <p:spPr bwMode="auto">
          <a:xfrm>
            <a:off x="8198335" y="1229710"/>
            <a:ext cx="3281536" cy="4643437"/>
          </a:xfrm>
          <a:prstGeom prst="rect">
            <a:avLst/>
          </a:prstGeom>
          <a:noFill/>
          <a:ln w="9525">
            <a:noFill/>
            <a:miter lim="800000"/>
            <a:headEnd/>
            <a:tailEnd/>
          </a:ln>
        </p:spPr>
      </p:pic>
      <p:pic>
        <p:nvPicPr>
          <p:cNvPr id="6" name="Image 3">
            <a:extLst>
              <a:ext uri="{FF2B5EF4-FFF2-40B4-BE49-F238E27FC236}">
                <a16:creationId xmlns:a16="http://schemas.microsoft.com/office/drawing/2014/main" id="{39A3D3AE-5DD5-4436-AA11-A832B995E362}"/>
              </a:ext>
            </a:extLst>
          </p:cNvPr>
          <p:cNvPicPr>
            <a:picLocks noChangeAspect="1"/>
          </p:cNvPicPr>
          <p:nvPr/>
        </p:nvPicPr>
        <p:blipFill>
          <a:blip r:embed="rId4"/>
          <a:srcRect/>
          <a:stretch>
            <a:fillRect/>
          </a:stretch>
        </p:blipFill>
        <p:spPr bwMode="auto">
          <a:xfrm>
            <a:off x="712129" y="98401"/>
            <a:ext cx="2898173" cy="6214923"/>
          </a:xfrm>
          <a:prstGeom prst="rect">
            <a:avLst/>
          </a:prstGeom>
          <a:noFill/>
          <a:ln w="9525">
            <a:noFill/>
            <a:miter lim="800000"/>
            <a:headEnd/>
            <a:tailEnd/>
          </a:ln>
        </p:spPr>
      </p:pic>
      <p:pic>
        <p:nvPicPr>
          <p:cNvPr id="2050" name="Picture 2" descr="Fiche Couvain sacciforme A4">
            <a:extLst>
              <a:ext uri="{FF2B5EF4-FFF2-40B4-BE49-F238E27FC236}">
                <a16:creationId xmlns:a16="http://schemas.microsoft.com/office/drawing/2014/main" id="{07863A07-47FF-418A-AC17-E180D18D0F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3774283" y="1903110"/>
            <a:ext cx="4643435" cy="329663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C4F41ED4-D493-4555-8E12-38164B83993F}"/>
              </a:ext>
            </a:extLst>
          </p:cNvPr>
          <p:cNvSpPr txBox="1"/>
          <p:nvPr/>
        </p:nvSpPr>
        <p:spPr>
          <a:xfrm>
            <a:off x="6096000" y="6022428"/>
            <a:ext cx="4987159" cy="369332"/>
          </a:xfrm>
          <a:prstGeom prst="rect">
            <a:avLst/>
          </a:prstGeom>
          <a:noFill/>
        </p:spPr>
        <p:txBody>
          <a:bodyPr wrap="square" rtlCol="0">
            <a:spAutoFit/>
          </a:bodyPr>
          <a:lstStyle/>
          <a:p>
            <a:r>
              <a:rPr lang="fr-FR" dirty="0">
                <a:solidFill>
                  <a:schemeClr val="bg2">
                    <a:lumMod val="75000"/>
                  </a:schemeClr>
                </a:solidFill>
                <a:hlinkClick r:id="rId6" action="ppaction://hlinksldjump"/>
              </a:rPr>
              <a:t>Retour aux maladies virales</a:t>
            </a:r>
            <a:endParaRPr lang="fr-FR" dirty="0">
              <a:solidFill>
                <a:schemeClr val="bg2">
                  <a:lumMod val="75000"/>
                </a:schemeClr>
              </a:solidFill>
            </a:endParaRPr>
          </a:p>
        </p:txBody>
      </p:sp>
    </p:spTree>
    <p:extLst>
      <p:ext uri="{BB962C8B-B14F-4D97-AF65-F5344CB8AC3E}">
        <p14:creationId xmlns:p14="http://schemas.microsoft.com/office/powerpoint/2010/main" val="41305744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8624D6-0934-4D62-A242-274EB6CEC80C}"/>
              </a:ext>
            </a:extLst>
          </p:cNvPr>
          <p:cNvSpPr>
            <a:spLocks noGrp="1"/>
          </p:cNvSpPr>
          <p:nvPr>
            <p:ph type="title"/>
          </p:nvPr>
        </p:nvSpPr>
        <p:spPr/>
        <p:txBody>
          <a:bodyPr/>
          <a:lstStyle/>
          <a:p>
            <a:r>
              <a:rPr lang="fr-FR" dirty="0"/>
              <a:t>Les bactéries</a:t>
            </a:r>
          </a:p>
        </p:txBody>
      </p:sp>
      <p:sp>
        <p:nvSpPr>
          <p:cNvPr id="3" name="Espace réservé du contenu 2">
            <a:extLst>
              <a:ext uri="{FF2B5EF4-FFF2-40B4-BE49-F238E27FC236}">
                <a16:creationId xmlns:a16="http://schemas.microsoft.com/office/drawing/2014/main" id="{F09B91DE-3CF3-4992-80D8-EE88CCAAF505}"/>
              </a:ext>
            </a:extLst>
          </p:cNvPr>
          <p:cNvSpPr>
            <a:spLocks noGrp="1"/>
          </p:cNvSpPr>
          <p:nvPr>
            <p:ph idx="1"/>
          </p:nvPr>
        </p:nvSpPr>
        <p:spPr/>
        <p:txBody>
          <a:bodyPr/>
          <a:lstStyle/>
          <a:p>
            <a:pPr marL="0" indent="0">
              <a:buNone/>
            </a:pPr>
            <a:r>
              <a:rPr lang="fr-FR" b="1" u="sng" dirty="0"/>
              <a:t>Définition :</a:t>
            </a:r>
          </a:p>
          <a:p>
            <a:pPr marL="0" indent="0">
              <a:buNone/>
            </a:pPr>
            <a:r>
              <a:rPr lang="fr-FR" sz="2400" dirty="0">
                <a:effectLst/>
                <a:latin typeface="Calibri" panose="020F0502020204030204" pitchFamily="34" charset="0"/>
                <a:ea typeface="Calibri" panose="020F0502020204030204" pitchFamily="34" charset="0"/>
                <a:cs typeface="Times New Roman" panose="02020603050405020304" pitchFamily="18" charset="0"/>
              </a:rPr>
              <a:t>Nom commun de micro-organisme formé d'une seule cellule, sans noyau, à structure très simple, considéré comme ni animal ni végétal.</a:t>
            </a:r>
          </a:p>
          <a:p>
            <a:pPr marL="0" indent="0">
              <a:buNone/>
            </a:pPr>
            <a:endParaRPr lang="fr-FR" dirty="0"/>
          </a:p>
          <a:p>
            <a:pPr marL="0" indent="0">
              <a:buNone/>
            </a:pPr>
            <a:r>
              <a:rPr lang="fr-FR" b="1" u="sng" dirty="0"/>
              <a:t>Bon à savoir :</a:t>
            </a:r>
          </a:p>
          <a:p>
            <a:pPr marL="0" indent="0">
              <a:buNone/>
            </a:pPr>
            <a:r>
              <a:rPr lang="fr-FR" sz="2400" dirty="0">
                <a:effectLst/>
                <a:latin typeface="+mj-lt"/>
                <a:ea typeface="Calibri" panose="020F0502020204030204" pitchFamily="34" charset="0"/>
                <a:cs typeface="Times New Roman" panose="02020603050405020304" pitchFamily="18" charset="0"/>
              </a:rPr>
              <a:t>Les bactéries sont présentes dans tous les types de biotopes rencontrés sur Terre. Elles peuvent être isolées du sol, des eaux douces, marines ou saumâtres, de l’air, des profondeurs océaniques, des déchets radioactifs, de la croûte terrestre, sur la peau et dans l’intestin des animaux ou des humains.</a:t>
            </a:r>
          </a:p>
          <a:p>
            <a:pPr marL="0" indent="0">
              <a:buNone/>
            </a:pPr>
            <a:endParaRPr lang="fr-FR" dirty="0"/>
          </a:p>
        </p:txBody>
      </p:sp>
    </p:spTree>
    <p:extLst>
      <p:ext uri="{BB962C8B-B14F-4D97-AF65-F5344CB8AC3E}">
        <p14:creationId xmlns:p14="http://schemas.microsoft.com/office/powerpoint/2010/main" val="319549750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9A7D59-9D1B-4DF5-9F13-81B0E7F00B8D}"/>
              </a:ext>
            </a:extLst>
          </p:cNvPr>
          <p:cNvSpPr>
            <a:spLocks noGrp="1"/>
          </p:cNvSpPr>
          <p:nvPr>
            <p:ph type="title"/>
          </p:nvPr>
        </p:nvSpPr>
        <p:spPr/>
        <p:txBody>
          <a:bodyPr/>
          <a:lstStyle/>
          <a:p>
            <a:r>
              <a:rPr lang="fr-FR" dirty="0"/>
              <a:t>Exemple de maladies bactériennes</a:t>
            </a:r>
          </a:p>
        </p:txBody>
      </p:sp>
      <p:sp>
        <p:nvSpPr>
          <p:cNvPr id="3" name="Espace réservé du contenu 2">
            <a:extLst>
              <a:ext uri="{FF2B5EF4-FFF2-40B4-BE49-F238E27FC236}">
                <a16:creationId xmlns:a16="http://schemas.microsoft.com/office/drawing/2014/main" id="{7B16F4BE-C6F4-47CA-B12D-109F046EC72B}"/>
              </a:ext>
            </a:extLst>
          </p:cNvPr>
          <p:cNvSpPr>
            <a:spLocks noGrp="1"/>
          </p:cNvSpPr>
          <p:nvPr>
            <p:ph idx="1"/>
          </p:nvPr>
        </p:nvSpPr>
        <p:spPr/>
        <p:txBody>
          <a:bodyPr/>
          <a:lstStyle/>
          <a:p>
            <a:pPr marL="0" indent="0">
              <a:buNone/>
            </a:pPr>
            <a:r>
              <a:rPr lang="fr-FR" dirty="0" err="1"/>
              <a:t>Paenibacillus</a:t>
            </a:r>
            <a:r>
              <a:rPr lang="fr-FR" dirty="0"/>
              <a:t> </a:t>
            </a:r>
            <a:r>
              <a:rPr lang="fr-FR" dirty="0" err="1"/>
              <a:t>larvae</a:t>
            </a:r>
            <a:r>
              <a:rPr lang="fr-FR" dirty="0"/>
              <a:t> : </a:t>
            </a:r>
            <a:r>
              <a:rPr lang="fr-FR" dirty="0">
                <a:hlinkClick r:id="rId2" action="ppaction://hlinksldjump"/>
              </a:rPr>
              <a:t>loque américaine</a:t>
            </a:r>
            <a:endParaRPr lang="fr-FR" dirty="0"/>
          </a:p>
          <a:p>
            <a:pPr marL="0" indent="0">
              <a:buNone/>
            </a:pPr>
            <a:r>
              <a:rPr lang="fr-FR" dirty="0" err="1"/>
              <a:t>Melissococcus</a:t>
            </a:r>
            <a:r>
              <a:rPr lang="fr-FR" dirty="0"/>
              <a:t> </a:t>
            </a:r>
            <a:r>
              <a:rPr lang="fr-FR" dirty="0" err="1"/>
              <a:t>plutonius</a:t>
            </a:r>
            <a:r>
              <a:rPr lang="fr-FR" dirty="0"/>
              <a:t> : </a:t>
            </a:r>
            <a:r>
              <a:rPr lang="fr-FR" dirty="0">
                <a:hlinkClick r:id="rId3" action="ppaction://hlinksldjump"/>
              </a:rPr>
              <a:t>loque européenne</a:t>
            </a:r>
            <a:endParaRPr lang="fr-FR" dirty="0"/>
          </a:p>
        </p:txBody>
      </p:sp>
      <p:sp>
        <p:nvSpPr>
          <p:cNvPr id="4" name="ZoneTexte 3">
            <a:extLst>
              <a:ext uri="{FF2B5EF4-FFF2-40B4-BE49-F238E27FC236}">
                <a16:creationId xmlns:a16="http://schemas.microsoft.com/office/drawing/2014/main" id="{4D2BA2EF-409B-47D4-B455-650B66942039}"/>
              </a:ext>
            </a:extLst>
          </p:cNvPr>
          <p:cNvSpPr txBox="1"/>
          <p:nvPr/>
        </p:nvSpPr>
        <p:spPr>
          <a:xfrm>
            <a:off x="7886700" y="5561865"/>
            <a:ext cx="3695700" cy="369332"/>
          </a:xfrm>
          <a:prstGeom prst="rect">
            <a:avLst/>
          </a:prstGeom>
          <a:noFill/>
        </p:spPr>
        <p:txBody>
          <a:bodyPr wrap="square">
            <a:spAutoFit/>
          </a:bodyPr>
          <a:lstStyle/>
          <a:p>
            <a:r>
              <a:rPr lang="fr-FR" dirty="0">
                <a:hlinkClick r:id="rId4" action="ppaction://hlinksldjump"/>
              </a:rPr>
              <a:t>Retour aux causes de maladies</a:t>
            </a:r>
            <a:endParaRPr lang="fr-FR" dirty="0"/>
          </a:p>
        </p:txBody>
      </p:sp>
    </p:spTree>
    <p:extLst>
      <p:ext uri="{BB962C8B-B14F-4D97-AF65-F5344CB8AC3E}">
        <p14:creationId xmlns:p14="http://schemas.microsoft.com/office/powerpoint/2010/main" val="3975992079"/>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6C770-6CEE-429E-B054-AD367E599EF0}"/>
              </a:ext>
            </a:extLst>
          </p:cNvPr>
          <p:cNvSpPr>
            <a:spLocks noGrp="1"/>
          </p:cNvSpPr>
          <p:nvPr>
            <p:ph type="title"/>
          </p:nvPr>
        </p:nvSpPr>
        <p:spPr/>
        <p:txBody>
          <a:bodyPr/>
          <a:lstStyle/>
          <a:p>
            <a:r>
              <a:rPr lang="fr-FR" dirty="0"/>
              <a:t>loque américaine</a:t>
            </a:r>
          </a:p>
        </p:txBody>
      </p:sp>
      <p:sp>
        <p:nvSpPr>
          <p:cNvPr id="3" name="Espace réservé du contenu 2">
            <a:extLst>
              <a:ext uri="{FF2B5EF4-FFF2-40B4-BE49-F238E27FC236}">
                <a16:creationId xmlns:a16="http://schemas.microsoft.com/office/drawing/2014/main" id="{211470C1-D7E4-4AEA-B4AE-FD4DA7041625}"/>
              </a:ext>
            </a:extLst>
          </p:cNvPr>
          <p:cNvSpPr>
            <a:spLocks noGrp="1"/>
          </p:cNvSpPr>
          <p:nvPr>
            <p:ph idx="4294967295"/>
          </p:nvPr>
        </p:nvSpPr>
        <p:spPr>
          <a:xfrm>
            <a:off x="1363851" y="1890793"/>
            <a:ext cx="10972800" cy="4235370"/>
          </a:xfrm>
        </p:spPr>
        <p:txBody>
          <a:bodyPr/>
          <a:lstStyle/>
          <a:p>
            <a:endParaRPr lang="fr-FR" dirty="0"/>
          </a:p>
          <a:p>
            <a:endParaRPr lang="fr-FR" dirty="0"/>
          </a:p>
          <a:p>
            <a:endParaRPr lang="fr-FR" dirty="0"/>
          </a:p>
          <a:p>
            <a:endParaRPr lang="fr-FR" dirty="0"/>
          </a:p>
          <a:p>
            <a:endParaRPr lang="fr-FR" dirty="0"/>
          </a:p>
        </p:txBody>
      </p:sp>
      <p:pic>
        <p:nvPicPr>
          <p:cNvPr id="4" name="Picture 3">
            <a:extLst>
              <a:ext uri="{FF2B5EF4-FFF2-40B4-BE49-F238E27FC236}">
                <a16:creationId xmlns:a16="http://schemas.microsoft.com/office/drawing/2014/main" id="{037D7525-E96B-46C3-BEFC-984EC669098E}"/>
              </a:ext>
            </a:extLst>
          </p:cNvPr>
          <p:cNvPicPr>
            <a:picLocks noChangeAspect="1" noChangeArrowheads="1"/>
          </p:cNvPicPr>
          <p:nvPr/>
        </p:nvPicPr>
        <p:blipFill>
          <a:blip r:embed="rId3"/>
          <a:srcRect/>
          <a:stretch>
            <a:fillRect/>
          </a:stretch>
        </p:blipFill>
        <p:spPr bwMode="auto">
          <a:xfrm>
            <a:off x="609600" y="1271087"/>
            <a:ext cx="3770313" cy="2024062"/>
          </a:xfrm>
          <a:prstGeom prst="rect">
            <a:avLst/>
          </a:prstGeom>
          <a:noFill/>
          <a:ln w="9525">
            <a:noFill/>
            <a:miter lim="800000"/>
            <a:headEnd/>
            <a:tailEnd/>
          </a:ln>
        </p:spPr>
      </p:pic>
      <p:pic>
        <p:nvPicPr>
          <p:cNvPr id="5" name="Picture 4">
            <a:extLst>
              <a:ext uri="{FF2B5EF4-FFF2-40B4-BE49-F238E27FC236}">
                <a16:creationId xmlns:a16="http://schemas.microsoft.com/office/drawing/2014/main" id="{55C139FE-9F7F-4C0B-8757-126D889C66B0}"/>
              </a:ext>
            </a:extLst>
          </p:cNvPr>
          <p:cNvPicPr>
            <a:picLocks noChangeAspect="1" noChangeArrowheads="1"/>
          </p:cNvPicPr>
          <p:nvPr/>
        </p:nvPicPr>
        <p:blipFill>
          <a:blip r:embed="rId4"/>
          <a:srcRect/>
          <a:stretch>
            <a:fillRect/>
          </a:stretch>
        </p:blipFill>
        <p:spPr bwMode="auto">
          <a:xfrm>
            <a:off x="4750685" y="1248359"/>
            <a:ext cx="1716088" cy="4971312"/>
          </a:xfrm>
          <a:prstGeom prst="rect">
            <a:avLst/>
          </a:prstGeom>
          <a:noFill/>
          <a:ln w="9525">
            <a:noFill/>
            <a:miter lim="800000"/>
            <a:headEnd/>
            <a:tailEnd/>
          </a:ln>
          <a:effectLst/>
        </p:spPr>
      </p:pic>
      <p:pic>
        <p:nvPicPr>
          <p:cNvPr id="6" name="Picture 3">
            <a:extLst>
              <a:ext uri="{FF2B5EF4-FFF2-40B4-BE49-F238E27FC236}">
                <a16:creationId xmlns:a16="http://schemas.microsoft.com/office/drawing/2014/main" id="{2D62D716-FE6A-4BC6-80CB-783E4553DBF0}"/>
              </a:ext>
            </a:extLst>
          </p:cNvPr>
          <p:cNvPicPr>
            <a:picLocks noChangeAspect="1" noChangeArrowheads="1"/>
          </p:cNvPicPr>
          <p:nvPr/>
        </p:nvPicPr>
        <p:blipFill>
          <a:blip r:embed="rId5"/>
          <a:srcRect/>
          <a:stretch>
            <a:fillRect/>
          </a:stretch>
        </p:blipFill>
        <p:spPr bwMode="auto">
          <a:xfrm rot="10800000">
            <a:off x="609600" y="3429000"/>
            <a:ext cx="3782464" cy="2697163"/>
          </a:xfrm>
          <a:prstGeom prst="rect">
            <a:avLst/>
          </a:prstGeom>
          <a:noFill/>
          <a:ln w="9525">
            <a:noFill/>
            <a:miter lim="800000"/>
            <a:headEnd/>
            <a:tailEnd/>
          </a:ln>
          <a:effectLst/>
        </p:spPr>
      </p:pic>
      <p:sp>
        <p:nvSpPr>
          <p:cNvPr id="8" name="ZoneTexte 7">
            <a:extLst>
              <a:ext uri="{FF2B5EF4-FFF2-40B4-BE49-F238E27FC236}">
                <a16:creationId xmlns:a16="http://schemas.microsoft.com/office/drawing/2014/main" id="{7BDF56F6-FAF3-4259-8A82-1832CDD5089A}"/>
              </a:ext>
            </a:extLst>
          </p:cNvPr>
          <p:cNvSpPr txBox="1"/>
          <p:nvPr/>
        </p:nvSpPr>
        <p:spPr>
          <a:xfrm>
            <a:off x="7609668" y="5613682"/>
            <a:ext cx="4331353" cy="646331"/>
          </a:xfrm>
          <a:prstGeom prst="rect">
            <a:avLst/>
          </a:prstGeom>
          <a:noFill/>
        </p:spPr>
        <p:txBody>
          <a:bodyPr wrap="square">
            <a:spAutoFit/>
          </a:bodyPr>
          <a:lstStyle/>
          <a:p>
            <a:pPr marL="0" indent="0" algn="r">
              <a:buNone/>
            </a:pPr>
            <a:r>
              <a:rPr lang="fr-FR" sz="1800" dirty="0">
                <a:hlinkClick r:id="rId6" action="ppaction://hlinksldjump"/>
              </a:rPr>
              <a:t>Retour à la liste des maladies bactériennes</a:t>
            </a:r>
            <a:br>
              <a:rPr lang="fr-FR" sz="1800" dirty="0"/>
            </a:br>
            <a:r>
              <a:rPr lang="fr-FR" sz="1800" dirty="0">
                <a:hlinkClick r:id="rId7" action="ppaction://hlinksldjump"/>
              </a:rPr>
              <a:t>Retour aux causes</a:t>
            </a:r>
            <a:endParaRPr lang="fr-FR" sz="1800" dirty="0"/>
          </a:p>
        </p:txBody>
      </p:sp>
      <p:pic>
        <p:nvPicPr>
          <p:cNvPr id="9" name="Picture 2">
            <a:extLst>
              <a:ext uri="{FF2B5EF4-FFF2-40B4-BE49-F238E27FC236}">
                <a16:creationId xmlns:a16="http://schemas.microsoft.com/office/drawing/2014/main" id="{B6E234E0-45A5-49A0-A3CF-31072619309B}"/>
              </a:ext>
            </a:extLst>
          </p:cNvPr>
          <p:cNvPicPr>
            <a:picLocks noChangeAspect="1" noChangeArrowheads="1"/>
          </p:cNvPicPr>
          <p:nvPr/>
        </p:nvPicPr>
        <p:blipFill>
          <a:blip r:embed="rId8"/>
          <a:srcRect/>
          <a:stretch>
            <a:fillRect/>
          </a:stretch>
        </p:blipFill>
        <p:spPr bwMode="auto">
          <a:xfrm>
            <a:off x="6812938" y="1288701"/>
            <a:ext cx="5128083" cy="4042716"/>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373761911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6C770-6CEE-429E-B054-AD367E599EF0}"/>
              </a:ext>
            </a:extLst>
          </p:cNvPr>
          <p:cNvSpPr>
            <a:spLocks noGrp="1"/>
          </p:cNvSpPr>
          <p:nvPr>
            <p:ph type="title"/>
          </p:nvPr>
        </p:nvSpPr>
        <p:spPr/>
        <p:txBody>
          <a:bodyPr/>
          <a:lstStyle/>
          <a:p>
            <a:r>
              <a:rPr lang="fr-FR" dirty="0"/>
              <a:t>loque européenne</a:t>
            </a:r>
          </a:p>
        </p:txBody>
      </p:sp>
      <p:pic>
        <p:nvPicPr>
          <p:cNvPr id="4" name="Picture 4">
            <a:extLst>
              <a:ext uri="{FF2B5EF4-FFF2-40B4-BE49-F238E27FC236}">
                <a16:creationId xmlns:a16="http://schemas.microsoft.com/office/drawing/2014/main" id="{5D9613DA-1D6E-4F72-AF63-E6F1F19E36AA}"/>
              </a:ext>
            </a:extLst>
          </p:cNvPr>
          <p:cNvPicPr>
            <a:picLocks noChangeAspect="1" noChangeArrowheads="1"/>
          </p:cNvPicPr>
          <p:nvPr/>
        </p:nvPicPr>
        <p:blipFill>
          <a:blip r:embed="rId3"/>
          <a:srcRect/>
          <a:stretch>
            <a:fillRect/>
          </a:stretch>
        </p:blipFill>
        <p:spPr bwMode="auto">
          <a:xfrm>
            <a:off x="859940" y="1600201"/>
            <a:ext cx="4858603" cy="3452246"/>
          </a:xfrm>
          <a:prstGeom prst="rect">
            <a:avLst/>
          </a:prstGeom>
          <a:noFill/>
          <a:ln w="9525">
            <a:noFill/>
            <a:miter lim="800000"/>
            <a:headEnd/>
            <a:tailEnd/>
          </a:ln>
        </p:spPr>
      </p:pic>
      <p:sp>
        <p:nvSpPr>
          <p:cNvPr id="8" name="ZoneTexte 7">
            <a:extLst>
              <a:ext uri="{FF2B5EF4-FFF2-40B4-BE49-F238E27FC236}">
                <a16:creationId xmlns:a16="http://schemas.microsoft.com/office/drawing/2014/main" id="{8D2219E5-576E-49E4-99EF-EB01A39273EF}"/>
              </a:ext>
            </a:extLst>
          </p:cNvPr>
          <p:cNvSpPr txBox="1"/>
          <p:nvPr/>
        </p:nvSpPr>
        <p:spPr>
          <a:xfrm>
            <a:off x="7609668" y="5613682"/>
            <a:ext cx="4331353" cy="646331"/>
          </a:xfrm>
          <a:prstGeom prst="rect">
            <a:avLst/>
          </a:prstGeom>
          <a:noFill/>
        </p:spPr>
        <p:txBody>
          <a:bodyPr wrap="square">
            <a:spAutoFit/>
          </a:bodyPr>
          <a:lstStyle/>
          <a:p>
            <a:pPr marL="0" indent="0" algn="r">
              <a:buNone/>
            </a:pPr>
            <a:r>
              <a:rPr lang="fr-FR" sz="1800" dirty="0">
                <a:hlinkClick r:id="rId4" action="ppaction://hlinksldjump"/>
              </a:rPr>
              <a:t>Retour à la liste des maladies bactériennes</a:t>
            </a:r>
            <a:br>
              <a:rPr lang="fr-FR" sz="1800" dirty="0"/>
            </a:br>
            <a:r>
              <a:rPr lang="fr-FR" sz="1800" dirty="0">
                <a:hlinkClick r:id="rId5" action="ppaction://hlinksldjump"/>
              </a:rPr>
              <a:t>Retour aux causes</a:t>
            </a:r>
            <a:endParaRPr lang="fr-FR" sz="1800" dirty="0"/>
          </a:p>
        </p:txBody>
      </p:sp>
      <p:pic>
        <p:nvPicPr>
          <p:cNvPr id="9" name="Image 1">
            <a:extLst>
              <a:ext uri="{FF2B5EF4-FFF2-40B4-BE49-F238E27FC236}">
                <a16:creationId xmlns:a16="http://schemas.microsoft.com/office/drawing/2014/main" id="{B9DE8EDA-01C1-48A7-A40F-AE7A67D2B535}"/>
              </a:ext>
            </a:extLst>
          </p:cNvPr>
          <p:cNvPicPr>
            <a:picLocks noChangeAspect="1"/>
          </p:cNvPicPr>
          <p:nvPr/>
        </p:nvPicPr>
        <p:blipFill>
          <a:blip r:embed="rId6"/>
          <a:srcRect/>
          <a:stretch>
            <a:fillRect/>
          </a:stretch>
        </p:blipFill>
        <p:spPr bwMode="auto">
          <a:xfrm>
            <a:off x="6153149" y="1578803"/>
            <a:ext cx="4955285" cy="3452246"/>
          </a:xfrm>
          <a:prstGeom prst="rect">
            <a:avLst/>
          </a:prstGeom>
          <a:noFill/>
          <a:ln w="9525">
            <a:noFill/>
            <a:miter lim="800000"/>
            <a:headEnd/>
            <a:tailEnd/>
          </a:ln>
        </p:spPr>
      </p:pic>
    </p:spTree>
    <p:extLst>
      <p:ext uri="{BB962C8B-B14F-4D97-AF65-F5344CB8AC3E}">
        <p14:creationId xmlns:p14="http://schemas.microsoft.com/office/powerpoint/2010/main" val="66243832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77DF8-1ECE-4B6C-A7A4-E2FC398D983D}"/>
              </a:ext>
            </a:extLst>
          </p:cNvPr>
          <p:cNvSpPr>
            <a:spLocks noGrp="1"/>
          </p:cNvSpPr>
          <p:nvPr>
            <p:ph type="title"/>
          </p:nvPr>
        </p:nvSpPr>
        <p:spPr/>
        <p:txBody>
          <a:bodyPr/>
          <a:lstStyle/>
          <a:p>
            <a:r>
              <a:rPr lang="fr-FR" dirty="0"/>
              <a:t>Les champignons à mycose</a:t>
            </a:r>
          </a:p>
        </p:txBody>
      </p:sp>
      <p:sp>
        <p:nvSpPr>
          <p:cNvPr id="3" name="Espace réservé du contenu 2">
            <a:extLst>
              <a:ext uri="{FF2B5EF4-FFF2-40B4-BE49-F238E27FC236}">
                <a16:creationId xmlns:a16="http://schemas.microsoft.com/office/drawing/2014/main" id="{6E0EDA65-664A-4E5C-B355-273593504D91}"/>
              </a:ext>
            </a:extLst>
          </p:cNvPr>
          <p:cNvSpPr>
            <a:spLocks noGrp="1"/>
          </p:cNvSpPr>
          <p:nvPr>
            <p:ph idx="1"/>
          </p:nvPr>
        </p:nvSpPr>
        <p:spPr/>
        <p:txBody>
          <a:bodyPr/>
          <a:lstStyle/>
          <a:p>
            <a:pPr marL="0" indent="0">
              <a:buNone/>
            </a:pPr>
            <a:r>
              <a:rPr lang="fr-FR" b="1" u="sng" dirty="0"/>
              <a:t>Définition : </a:t>
            </a:r>
          </a:p>
          <a:p>
            <a:pPr marL="0" indent="0">
              <a:buNone/>
            </a:pPr>
            <a:r>
              <a:rPr lang="fr-FR" sz="2800" dirty="0">
                <a:effectLst/>
                <a:latin typeface="Arial" panose="020B0604020202020204" pitchFamily="34" charset="0"/>
                <a:ea typeface="Calibri" panose="020F0502020204030204" pitchFamily="34" charset="0"/>
                <a:cs typeface="Times New Roman" panose="02020603050405020304" pitchFamily="18" charset="0"/>
              </a:rPr>
              <a:t>Une </a:t>
            </a:r>
            <a:r>
              <a:rPr lang="fr-FR" sz="2800" b="1" dirty="0">
                <a:effectLst/>
                <a:latin typeface="Calibri" panose="020F0502020204030204" pitchFamily="34" charset="0"/>
                <a:ea typeface="Calibri" panose="020F0502020204030204" pitchFamily="34" charset="0"/>
                <a:cs typeface="Times New Roman" panose="02020603050405020304" pitchFamily="18" charset="0"/>
              </a:rPr>
              <a:t>mycose</a:t>
            </a:r>
            <a:r>
              <a:rPr lang="fr-FR" sz="2800" dirty="0">
                <a:effectLst/>
                <a:latin typeface="Calibri" panose="020F0502020204030204" pitchFamily="34" charset="0"/>
                <a:ea typeface="Calibri" panose="020F0502020204030204" pitchFamily="34" charset="0"/>
                <a:cs typeface="Times New Roman" panose="02020603050405020304" pitchFamily="18" charset="0"/>
              </a:rPr>
              <a:t> est une </a:t>
            </a:r>
            <a:r>
              <a:rPr lang="fr-FR" sz="2800" dirty="0">
                <a:effectLst/>
                <a:latin typeface="Arial" panose="020B0604020202020204" pitchFamily="34" charset="0"/>
                <a:ea typeface="Calibri" panose="020F0502020204030204" pitchFamily="34" charset="0"/>
                <a:cs typeface="Times New Roman" panose="02020603050405020304" pitchFamily="18" charset="0"/>
              </a:rPr>
              <a:t>infection fongique provoquée par une ou plusieurs espèces de microchampignons parasites ou saprophytes.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b="1" u="sng" dirty="0"/>
              <a:t>Bon à savoir :</a:t>
            </a:r>
          </a:p>
          <a:p>
            <a:pPr marL="0" indent="0">
              <a:buNone/>
            </a:pPr>
            <a:r>
              <a:rPr lang="fr-FR" sz="2800" dirty="0"/>
              <a:t>En ancien français on utilisait le mot « </a:t>
            </a:r>
            <a:r>
              <a:rPr lang="fr-FR" sz="2800" dirty="0" err="1"/>
              <a:t>fonges</a:t>
            </a:r>
            <a:r>
              <a:rPr lang="fr-FR" sz="2800" dirty="0"/>
              <a:t> » pour désigner les champignons</a:t>
            </a:r>
          </a:p>
        </p:txBody>
      </p:sp>
    </p:spTree>
    <p:extLst>
      <p:ext uri="{BB962C8B-B14F-4D97-AF65-F5344CB8AC3E}">
        <p14:creationId xmlns:p14="http://schemas.microsoft.com/office/powerpoint/2010/main" val="108933913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1EEA1-32E2-4761-8FDE-B45F0D0F35A1}"/>
              </a:ext>
            </a:extLst>
          </p:cNvPr>
          <p:cNvSpPr>
            <a:spLocks noGrp="1"/>
          </p:cNvSpPr>
          <p:nvPr>
            <p:ph type="title"/>
          </p:nvPr>
        </p:nvSpPr>
        <p:spPr/>
        <p:txBody>
          <a:bodyPr/>
          <a:lstStyle/>
          <a:p>
            <a:r>
              <a:rPr lang="fr-FR" dirty="0" err="1"/>
              <a:t>Ascophérose</a:t>
            </a:r>
            <a:br>
              <a:rPr lang="fr-FR" dirty="0"/>
            </a:br>
            <a:r>
              <a:rPr lang="fr-FR" dirty="0"/>
              <a:t>ou maladie du couvain plâtré</a:t>
            </a:r>
          </a:p>
        </p:txBody>
      </p:sp>
      <p:pic>
        <p:nvPicPr>
          <p:cNvPr id="4" name="Picture 2">
            <a:extLst>
              <a:ext uri="{FF2B5EF4-FFF2-40B4-BE49-F238E27FC236}">
                <a16:creationId xmlns:a16="http://schemas.microsoft.com/office/drawing/2014/main" id="{43FB7098-5C6E-4D64-AEB1-5E6B9ACF2928}"/>
              </a:ext>
            </a:extLst>
          </p:cNvPr>
          <p:cNvPicPr>
            <a:picLocks noChangeAspect="1" noChangeArrowheads="1"/>
          </p:cNvPicPr>
          <p:nvPr/>
        </p:nvPicPr>
        <p:blipFill>
          <a:blip r:embed="rId3"/>
          <a:srcRect t="9535"/>
          <a:stretch>
            <a:fillRect/>
          </a:stretch>
        </p:blipFill>
        <p:spPr bwMode="auto">
          <a:xfrm>
            <a:off x="6617834" y="1600201"/>
            <a:ext cx="4347223" cy="3932694"/>
          </a:xfrm>
          <a:prstGeom prst="rect">
            <a:avLst/>
          </a:prstGeom>
          <a:noFill/>
          <a:ln w="9525">
            <a:noFill/>
            <a:miter lim="800000"/>
            <a:headEnd/>
            <a:tailEnd/>
          </a:ln>
        </p:spPr>
      </p:pic>
      <p:pic>
        <p:nvPicPr>
          <p:cNvPr id="5" name="Image 1">
            <a:extLst>
              <a:ext uri="{FF2B5EF4-FFF2-40B4-BE49-F238E27FC236}">
                <a16:creationId xmlns:a16="http://schemas.microsoft.com/office/drawing/2014/main" id="{97223BA6-D546-40B8-B656-266432F98B3E}"/>
              </a:ext>
            </a:extLst>
          </p:cNvPr>
          <p:cNvPicPr>
            <a:picLocks noChangeAspect="1"/>
          </p:cNvPicPr>
          <p:nvPr/>
        </p:nvPicPr>
        <p:blipFill>
          <a:blip r:embed="rId4"/>
          <a:srcRect/>
          <a:stretch>
            <a:fillRect/>
          </a:stretch>
        </p:blipFill>
        <p:spPr bwMode="auto">
          <a:xfrm>
            <a:off x="410075" y="1600201"/>
            <a:ext cx="5511952" cy="4707609"/>
          </a:xfrm>
          <a:prstGeom prst="rect">
            <a:avLst/>
          </a:prstGeom>
          <a:noFill/>
          <a:ln w="9525">
            <a:noFill/>
            <a:miter lim="800000"/>
            <a:headEnd/>
            <a:tailEnd/>
          </a:ln>
        </p:spPr>
      </p:pic>
      <p:sp>
        <p:nvSpPr>
          <p:cNvPr id="7" name="ZoneTexte 6">
            <a:extLst>
              <a:ext uri="{FF2B5EF4-FFF2-40B4-BE49-F238E27FC236}">
                <a16:creationId xmlns:a16="http://schemas.microsoft.com/office/drawing/2014/main" id="{AD0A9AAB-43B0-4BF8-850B-85458A4ACE45}"/>
              </a:ext>
            </a:extLst>
          </p:cNvPr>
          <p:cNvSpPr txBox="1"/>
          <p:nvPr/>
        </p:nvSpPr>
        <p:spPr>
          <a:xfrm>
            <a:off x="8732634" y="5938478"/>
            <a:ext cx="2612125" cy="369332"/>
          </a:xfrm>
          <a:prstGeom prst="rect">
            <a:avLst/>
          </a:prstGeom>
          <a:noFill/>
        </p:spPr>
        <p:txBody>
          <a:bodyPr wrap="square">
            <a:spAutoFit/>
          </a:bodyPr>
          <a:lstStyle/>
          <a:p>
            <a:pPr algn="r"/>
            <a:r>
              <a:rPr lang="fr-FR" sz="1800" dirty="0">
                <a:hlinkClick r:id="rId5" action="ppaction://hlinksldjump"/>
              </a:rPr>
              <a:t>Retour aux causes</a:t>
            </a:r>
            <a:endParaRPr lang="fr-FR" dirty="0"/>
          </a:p>
        </p:txBody>
      </p:sp>
    </p:spTree>
    <p:extLst>
      <p:ext uri="{BB962C8B-B14F-4D97-AF65-F5344CB8AC3E}">
        <p14:creationId xmlns:p14="http://schemas.microsoft.com/office/powerpoint/2010/main" val="648449386"/>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8FFDB1-0996-4B8F-A911-6BD2062609FE}"/>
              </a:ext>
            </a:extLst>
          </p:cNvPr>
          <p:cNvSpPr>
            <a:spLocks noGrp="1"/>
          </p:cNvSpPr>
          <p:nvPr>
            <p:ph type="title"/>
          </p:nvPr>
        </p:nvSpPr>
        <p:spPr/>
        <p:txBody>
          <a:bodyPr/>
          <a:lstStyle/>
          <a:p>
            <a:r>
              <a:rPr lang="fr-FR" dirty="0"/>
              <a:t>Les parasites</a:t>
            </a:r>
          </a:p>
        </p:txBody>
      </p:sp>
      <p:sp>
        <p:nvSpPr>
          <p:cNvPr id="3" name="Espace réservé du contenu 2">
            <a:extLst>
              <a:ext uri="{FF2B5EF4-FFF2-40B4-BE49-F238E27FC236}">
                <a16:creationId xmlns:a16="http://schemas.microsoft.com/office/drawing/2014/main" id="{7DF13101-C507-410F-9589-5255F186ED47}"/>
              </a:ext>
            </a:extLst>
          </p:cNvPr>
          <p:cNvSpPr>
            <a:spLocks noGrp="1"/>
          </p:cNvSpPr>
          <p:nvPr>
            <p:ph idx="1"/>
          </p:nvPr>
        </p:nvSpPr>
        <p:spPr/>
        <p:txBody>
          <a:bodyPr/>
          <a:lstStyle/>
          <a:p>
            <a:pPr marL="0" indent="0">
              <a:buNone/>
            </a:pPr>
            <a:r>
              <a:rPr lang="fr-FR" b="1" u="sng" dirty="0"/>
              <a:t>Définition :</a:t>
            </a:r>
          </a:p>
          <a:p>
            <a:r>
              <a:rPr lang="fr-FR" sz="2800" b="0" i="0" dirty="0">
                <a:effectLst/>
                <a:latin typeface="FiraSans Regular"/>
              </a:rPr>
              <a:t>Organisme animal ou végétal qui se nourrit strictement aux dépens d'un organisme hôte d'une espèce différente, de façon permanente ou pendant une phase de son cycle vital.</a:t>
            </a:r>
          </a:p>
          <a:p>
            <a:pPr marL="0" indent="0">
              <a:buNone/>
            </a:pPr>
            <a:r>
              <a:rPr lang="fr-FR" b="1" u="sng" dirty="0"/>
              <a:t>Bon à savoir :</a:t>
            </a:r>
          </a:p>
          <a:p>
            <a:r>
              <a:rPr lang="fr-FR" sz="2800" b="0" i="0" dirty="0">
                <a:effectLst/>
                <a:latin typeface="Arial" panose="020B0604020202020204" pitchFamily="34" charset="0"/>
              </a:rPr>
              <a:t>Les trois espèces de chauves souris hématophages (vampires d’Amérique tropicale) se nourrissent du sang d'autres animaux, elles sont considérées comme des parasites.</a:t>
            </a:r>
            <a:endParaRPr lang="fr-FR" sz="2800" u="sng" dirty="0"/>
          </a:p>
        </p:txBody>
      </p:sp>
    </p:spTree>
    <p:extLst>
      <p:ext uri="{BB962C8B-B14F-4D97-AF65-F5344CB8AC3E}">
        <p14:creationId xmlns:p14="http://schemas.microsoft.com/office/powerpoint/2010/main" val="257356433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EE1300-AF39-4EE2-9CDD-0DC8BDB982B9}"/>
              </a:ext>
            </a:extLst>
          </p:cNvPr>
          <p:cNvSpPr>
            <a:spLocks noGrp="1"/>
          </p:cNvSpPr>
          <p:nvPr>
            <p:ph type="title"/>
          </p:nvPr>
        </p:nvSpPr>
        <p:spPr/>
        <p:txBody>
          <a:bodyPr/>
          <a:lstStyle/>
          <a:p>
            <a:r>
              <a:rPr lang="fr-FR" dirty="0"/>
              <a:t>Maladie dues à des parasites des abeilles</a:t>
            </a:r>
          </a:p>
        </p:txBody>
      </p:sp>
      <p:sp>
        <p:nvSpPr>
          <p:cNvPr id="3" name="Espace réservé du contenu 2">
            <a:extLst>
              <a:ext uri="{FF2B5EF4-FFF2-40B4-BE49-F238E27FC236}">
                <a16:creationId xmlns:a16="http://schemas.microsoft.com/office/drawing/2014/main" id="{6BA6B5FD-0F97-4FC9-8E73-CE0C99CC6925}"/>
              </a:ext>
            </a:extLst>
          </p:cNvPr>
          <p:cNvSpPr>
            <a:spLocks noGrp="1"/>
          </p:cNvSpPr>
          <p:nvPr>
            <p:ph idx="4294967295"/>
          </p:nvPr>
        </p:nvSpPr>
        <p:spPr>
          <a:xfrm>
            <a:off x="0" y="1600201"/>
            <a:ext cx="10972800" cy="3807372"/>
          </a:xfrm>
        </p:spPr>
        <p:txBody>
          <a:bodyPr/>
          <a:lstStyle/>
          <a:p>
            <a:r>
              <a:rPr lang="fr-FR" dirty="0" err="1"/>
              <a:t>Amibioses</a:t>
            </a:r>
            <a:r>
              <a:rPr lang="fr-FR" dirty="0"/>
              <a:t> des tubes de Malpighi</a:t>
            </a:r>
          </a:p>
          <a:p>
            <a:r>
              <a:rPr lang="fr-FR" dirty="0">
                <a:hlinkClick r:id="rId3" action="ppaction://hlinksldjump"/>
              </a:rPr>
              <a:t>Nosémose</a:t>
            </a:r>
            <a:r>
              <a:rPr lang="fr-FR" dirty="0"/>
              <a:t> : </a:t>
            </a:r>
            <a:r>
              <a:rPr lang="fr-FR" dirty="0" err="1"/>
              <a:t>Nosema</a:t>
            </a:r>
            <a:r>
              <a:rPr lang="fr-FR" dirty="0"/>
              <a:t> apis ou </a:t>
            </a:r>
            <a:r>
              <a:rPr lang="fr-FR" dirty="0" err="1"/>
              <a:t>Nosema</a:t>
            </a:r>
            <a:r>
              <a:rPr lang="fr-FR" dirty="0"/>
              <a:t> </a:t>
            </a:r>
            <a:r>
              <a:rPr lang="fr-FR" dirty="0" err="1"/>
              <a:t>ceranae</a:t>
            </a:r>
            <a:endParaRPr lang="fr-FR" dirty="0"/>
          </a:p>
          <a:p>
            <a:r>
              <a:rPr lang="fr-FR" dirty="0">
                <a:hlinkClick r:id="rId4" action="ppaction://hlinksldjump"/>
              </a:rPr>
              <a:t>Acariose des trachées </a:t>
            </a:r>
            <a:r>
              <a:rPr lang="fr-FR" dirty="0"/>
              <a:t>: </a:t>
            </a:r>
            <a:r>
              <a:rPr lang="fr-FR" dirty="0" err="1"/>
              <a:t>Acarapis</a:t>
            </a:r>
            <a:r>
              <a:rPr lang="fr-FR" dirty="0"/>
              <a:t> </a:t>
            </a:r>
            <a:r>
              <a:rPr lang="fr-FR" dirty="0" err="1"/>
              <a:t>woodi</a:t>
            </a:r>
            <a:r>
              <a:rPr lang="fr-FR" dirty="0"/>
              <a:t> </a:t>
            </a:r>
          </a:p>
          <a:p>
            <a:r>
              <a:rPr lang="fr-FR" dirty="0">
                <a:hlinkClick r:id="rId5" action="ppaction://hlinksldjump"/>
              </a:rPr>
              <a:t>Varroose</a:t>
            </a:r>
            <a:r>
              <a:rPr lang="fr-FR" dirty="0"/>
              <a:t> : Varroa </a:t>
            </a:r>
            <a:r>
              <a:rPr lang="fr-FR" dirty="0" err="1"/>
              <a:t>destructor</a:t>
            </a:r>
            <a:endParaRPr lang="fr-FR" dirty="0"/>
          </a:p>
          <a:p>
            <a:r>
              <a:rPr lang="fr-FR" dirty="0">
                <a:hlinkClick r:id="rId6" action="ppaction://hlinksldjump"/>
              </a:rPr>
              <a:t>Acariose du couvain</a:t>
            </a:r>
            <a:r>
              <a:rPr lang="fr-FR" dirty="0"/>
              <a:t>: </a:t>
            </a:r>
            <a:r>
              <a:rPr lang="fr-FR" dirty="0" err="1"/>
              <a:t>Tropilaeps</a:t>
            </a:r>
            <a:r>
              <a:rPr lang="fr-FR" dirty="0"/>
              <a:t> </a:t>
            </a:r>
            <a:r>
              <a:rPr lang="fr-FR" dirty="0" err="1"/>
              <a:t>clareae</a:t>
            </a:r>
            <a:endParaRPr lang="fr-FR" dirty="0"/>
          </a:p>
          <a:p>
            <a:r>
              <a:rPr lang="fr-FR" dirty="0"/>
              <a:t>Pou des abeilles : </a:t>
            </a:r>
            <a:r>
              <a:rPr lang="fr-FR" dirty="0" err="1"/>
              <a:t>Braula</a:t>
            </a:r>
            <a:r>
              <a:rPr lang="fr-FR" dirty="0"/>
              <a:t> </a:t>
            </a:r>
            <a:r>
              <a:rPr lang="fr-FR" dirty="0" err="1"/>
              <a:t>coeca</a:t>
            </a:r>
            <a:endParaRPr lang="fr-FR" dirty="0"/>
          </a:p>
          <a:p>
            <a:endParaRPr lang="fr-FR" dirty="0"/>
          </a:p>
        </p:txBody>
      </p:sp>
      <p:sp>
        <p:nvSpPr>
          <p:cNvPr id="7" name="ZoneTexte 6">
            <a:extLst>
              <a:ext uri="{FF2B5EF4-FFF2-40B4-BE49-F238E27FC236}">
                <a16:creationId xmlns:a16="http://schemas.microsoft.com/office/drawing/2014/main" id="{D6232922-CB79-480F-8869-7FEED7BD5035}"/>
              </a:ext>
            </a:extLst>
          </p:cNvPr>
          <p:cNvSpPr txBox="1"/>
          <p:nvPr/>
        </p:nvSpPr>
        <p:spPr>
          <a:xfrm>
            <a:off x="4658710" y="5590136"/>
            <a:ext cx="6164316" cy="369332"/>
          </a:xfrm>
          <a:prstGeom prst="rect">
            <a:avLst/>
          </a:prstGeom>
          <a:noFill/>
        </p:spPr>
        <p:txBody>
          <a:bodyPr wrap="square">
            <a:spAutoFit/>
          </a:bodyPr>
          <a:lstStyle/>
          <a:p>
            <a:pPr algn="r"/>
            <a:r>
              <a:rPr lang="fr-FR" sz="1800" dirty="0">
                <a:hlinkClick r:id="rId7" action="ppaction://hlinksldjump"/>
              </a:rPr>
              <a:t>Retour aux causes</a:t>
            </a:r>
            <a:endParaRPr lang="fr-FR" dirty="0"/>
          </a:p>
        </p:txBody>
      </p:sp>
    </p:spTree>
    <p:extLst>
      <p:ext uri="{BB962C8B-B14F-4D97-AF65-F5344CB8AC3E}">
        <p14:creationId xmlns:p14="http://schemas.microsoft.com/office/powerpoint/2010/main" val="195491149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086866A-1DBA-4331-BEB6-3758527A43B6}"/>
              </a:ext>
            </a:extLst>
          </p:cNvPr>
          <p:cNvSpPr>
            <a:spLocks noGrp="1"/>
          </p:cNvSpPr>
          <p:nvPr>
            <p:ph type="title"/>
          </p:nvPr>
        </p:nvSpPr>
        <p:spPr/>
        <p:txBody>
          <a:bodyPr/>
          <a:lstStyle/>
          <a:p>
            <a:r>
              <a:rPr lang="fr-FR" dirty="0"/>
              <a:t>Nosémose</a:t>
            </a:r>
          </a:p>
        </p:txBody>
      </p:sp>
      <p:pic>
        <p:nvPicPr>
          <p:cNvPr id="5" name="Picture 2">
            <a:extLst>
              <a:ext uri="{FF2B5EF4-FFF2-40B4-BE49-F238E27FC236}">
                <a16:creationId xmlns:a16="http://schemas.microsoft.com/office/drawing/2014/main" id="{31E07502-F6DD-4328-9DD4-7E511519DA21}"/>
              </a:ext>
            </a:extLst>
          </p:cNvPr>
          <p:cNvPicPr>
            <a:picLocks noChangeAspect="1" noChangeArrowheads="1"/>
          </p:cNvPicPr>
          <p:nvPr/>
        </p:nvPicPr>
        <p:blipFill>
          <a:blip r:embed="rId3"/>
          <a:srcRect/>
          <a:stretch>
            <a:fillRect/>
          </a:stretch>
        </p:blipFill>
        <p:spPr bwMode="auto">
          <a:xfrm>
            <a:off x="3219014" y="1212850"/>
            <a:ext cx="5662229" cy="5238135"/>
          </a:xfrm>
          <a:prstGeom prst="rect">
            <a:avLst/>
          </a:prstGeom>
          <a:noFill/>
          <a:ln w="9525">
            <a:noFill/>
            <a:miter lim="800000"/>
            <a:headEnd/>
            <a:tailEnd/>
          </a:ln>
        </p:spPr>
      </p:pic>
      <p:sp>
        <p:nvSpPr>
          <p:cNvPr id="6" name="ZoneTexte 5">
            <a:extLst>
              <a:ext uri="{FF2B5EF4-FFF2-40B4-BE49-F238E27FC236}">
                <a16:creationId xmlns:a16="http://schemas.microsoft.com/office/drawing/2014/main" id="{D0F49E2A-9A82-40F5-B387-7527AAD9A665}"/>
              </a:ext>
            </a:extLst>
          </p:cNvPr>
          <p:cNvSpPr txBox="1"/>
          <p:nvPr/>
        </p:nvSpPr>
        <p:spPr>
          <a:xfrm>
            <a:off x="725214" y="4924436"/>
            <a:ext cx="2585545" cy="830997"/>
          </a:xfrm>
          <a:prstGeom prst="rect">
            <a:avLst/>
          </a:prstGeom>
          <a:noFill/>
        </p:spPr>
        <p:txBody>
          <a:bodyPr wrap="square" rtlCol="0">
            <a:spAutoFit/>
          </a:bodyPr>
          <a:lstStyle/>
          <a:p>
            <a:pPr algn="ctr"/>
            <a:r>
              <a:rPr lang="fr-FR" sz="2400" dirty="0">
                <a:solidFill>
                  <a:schemeClr val="bg2">
                    <a:lumMod val="75000"/>
                  </a:schemeClr>
                </a:solidFill>
                <a:hlinkClick r:id="rId4" action="ppaction://hlinksldjump"/>
              </a:rPr>
              <a:t>Retour au menu des parasites</a:t>
            </a:r>
            <a:endParaRPr lang="fr-FR" sz="2400" dirty="0">
              <a:solidFill>
                <a:schemeClr val="bg2">
                  <a:lumMod val="75000"/>
                </a:schemeClr>
              </a:solidFill>
            </a:endParaRPr>
          </a:p>
        </p:txBody>
      </p:sp>
      <p:pic>
        <p:nvPicPr>
          <p:cNvPr id="7" name="Image 1">
            <a:extLst>
              <a:ext uri="{FF2B5EF4-FFF2-40B4-BE49-F238E27FC236}">
                <a16:creationId xmlns:a16="http://schemas.microsoft.com/office/drawing/2014/main" id="{490B6A67-FA92-4B4B-9D70-4977A0C732BC}"/>
              </a:ext>
            </a:extLst>
          </p:cNvPr>
          <p:cNvPicPr>
            <a:picLocks noChangeAspect="1"/>
          </p:cNvPicPr>
          <p:nvPr/>
        </p:nvPicPr>
        <p:blipFill>
          <a:blip r:embed="rId5"/>
          <a:srcRect/>
          <a:stretch>
            <a:fillRect/>
          </a:stretch>
        </p:blipFill>
        <p:spPr bwMode="auto">
          <a:xfrm>
            <a:off x="1052787" y="1417638"/>
            <a:ext cx="1930400" cy="2952750"/>
          </a:xfrm>
          <a:prstGeom prst="rect">
            <a:avLst/>
          </a:prstGeom>
          <a:noFill/>
          <a:ln w="9525">
            <a:noFill/>
            <a:miter lim="800000"/>
            <a:headEnd/>
            <a:tailEnd/>
          </a:ln>
        </p:spPr>
      </p:pic>
      <p:pic>
        <p:nvPicPr>
          <p:cNvPr id="8" name="Image 2">
            <a:extLst>
              <a:ext uri="{FF2B5EF4-FFF2-40B4-BE49-F238E27FC236}">
                <a16:creationId xmlns:a16="http://schemas.microsoft.com/office/drawing/2014/main" id="{C62B30DA-8A7B-4A5C-8070-A79DB0343A54}"/>
              </a:ext>
            </a:extLst>
          </p:cNvPr>
          <p:cNvPicPr>
            <a:picLocks noChangeAspect="1"/>
          </p:cNvPicPr>
          <p:nvPr/>
        </p:nvPicPr>
        <p:blipFill>
          <a:blip r:embed="rId6"/>
          <a:srcRect/>
          <a:stretch>
            <a:fillRect/>
          </a:stretch>
        </p:blipFill>
        <p:spPr bwMode="auto">
          <a:xfrm>
            <a:off x="9117070" y="1735935"/>
            <a:ext cx="3074930" cy="2697107"/>
          </a:xfrm>
          <a:prstGeom prst="rect">
            <a:avLst/>
          </a:prstGeom>
          <a:solidFill>
            <a:schemeClr val="bg1"/>
          </a:solidFill>
          <a:ln w="9525">
            <a:noFill/>
            <a:miter lim="800000"/>
            <a:headEnd/>
            <a:tailEnd/>
          </a:ln>
        </p:spPr>
      </p:pic>
    </p:spTree>
    <p:extLst>
      <p:ext uri="{BB962C8B-B14F-4D97-AF65-F5344CB8AC3E}">
        <p14:creationId xmlns:p14="http://schemas.microsoft.com/office/powerpoint/2010/main" val="269561292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CB78D1-1212-47CB-9F52-FEBA5C524E60}"/>
              </a:ext>
            </a:extLst>
          </p:cNvPr>
          <p:cNvSpPr>
            <a:spLocks noGrp="1"/>
          </p:cNvSpPr>
          <p:nvPr>
            <p:ph type="title"/>
          </p:nvPr>
        </p:nvSpPr>
        <p:spPr/>
        <p:txBody>
          <a:bodyPr/>
          <a:lstStyle/>
          <a:p>
            <a:r>
              <a:rPr lang="fr-FR" dirty="0"/>
              <a:t>L’acariose</a:t>
            </a:r>
          </a:p>
        </p:txBody>
      </p:sp>
      <p:pic>
        <p:nvPicPr>
          <p:cNvPr id="3" name="Picture 2">
            <a:extLst>
              <a:ext uri="{FF2B5EF4-FFF2-40B4-BE49-F238E27FC236}">
                <a16:creationId xmlns:a16="http://schemas.microsoft.com/office/drawing/2014/main" id="{70A6C9BD-9610-4AF7-B364-F15482B7D3B6}"/>
              </a:ext>
            </a:extLst>
          </p:cNvPr>
          <p:cNvPicPr>
            <a:picLocks noChangeAspect="1" noChangeArrowheads="1"/>
          </p:cNvPicPr>
          <p:nvPr/>
        </p:nvPicPr>
        <p:blipFill>
          <a:blip r:embed="rId3"/>
          <a:srcRect/>
          <a:stretch>
            <a:fillRect/>
          </a:stretch>
        </p:blipFill>
        <p:spPr bwMode="auto">
          <a:xfrm>
            <a:off x="3474524" y="1417638"/>
            <a:ext cx="7792566" cy="4904334"/>
          </a:xfrm>
          <a:prstGeom prst="rect">
            <a:avLst/>
          </a:prstGeom>
          <a:noFill/>
          <a:ln w="9525">
            <a:noFill/>
            <a:miter lim="800000"/>
            <a:headEnd/>
            <a:tailEnd/>
          </a:ln>
        </p:spPr>
      </p:pic>
      <p:sp>
        <p:nvSpPr>
          <p:cNvPr id="4" name="ZoneTexte 3">
            <a:extLst>
              <a:ext uri="{FF2B5EF4-FFF2-40B4-BE49-F238E27FC236}">
                <a16:creationId xmlns:a16="http://schemas.microsoft.com/office/drawing/2014/main" id="{9ADF3655-BE94-4E00-B257-2E7ED87625B9}"/>
              </a:ext>
            </a:extLst>
          </p:cNvPr>
          <p:cNvSpPr txBox="1"/>
          <p:nvPr/>
        </p:nvSpPr>
        <p:spPr>
          <a:xfrm>
            <a:off x="293831" y="5944826"/>
            <a:ext cx="3180693" cy="369332"/>
          </a:xfrm>
          <a:prstGeom prst="rect">
            <a:avLst/>
          </a:prstGeom>
          <a:noFill/>
        </p:spPr>
        <p:txBody>
          <a:bodyPr wrap="square">
            <a:spAutoFit/>
          </a:bodyPr>
          <a:lstStyle/>
          <a:p>
            <a:r>
              <a:rPr lang="fr-FR" sz="1800" dirty="0">
                <a:solidFill>
                  <a:schemeClr val="bg2">
                    <a:lumMod val="75000"/>
                  </a:schemeClr>
                </a:solidFill>
                <a:hlinkClick r:id="rId4" action="ppaction://hlinksldjump"/>
              </a:rPr>
              <a:t>Retour au menu des parasites</a:t>
            </a:r>
            <a:endParaRPr lang="fr-FR" sz="1800" dirty="0">
              <a:solidFill>
                <a:schemeClr val="bg2">
                  <a:lumMod val="75000"/>
                </a:schemeClr>
              </a:solidFill>
            </a:endParaRPr>
          </a:p>
        </p:txBody>
      </p:sp>
    </p:spTree>
    <p:extLst>
      <p:ext uri="{BB962C8B-B14F-4D97-AF65-F5344CB8AC3E}">
        <p14:creationId xmlns:p14="http://schemas.microsoft.com/office/powerpoint/2010/main" val="391722593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A52A585-AFAF-432D-B9B5-31E4ECF02B00}"/>
              </a:ext>
            </a:extLst>
          </p:cNvPr>
          <p:cNvPicPr>
            <a:picLocks noChangeAspect="1" noChangeArrowheads="1"/>
          </p:cNvPicPr>
          <p:nvPr/>
        </p:nvPicPr>
        <p:blipFill>
          <a:blip r:embed="rId3"/>
          <a:srcRect/>
          <a:stretch>
            <a:fillRect/>
          </a:stretch>
        </p:blipFill>
        <p:spPr bwMode="auto">
          <a:xfrm>
            <a:off x="8104155" y="4346059"/>
            <a:ext cx="3742147" cy="2054742"/>
          </a:xfrm>
          <a:prstGeom prst="rect">
            <a:avLst/>
          </a:prstGeom>
          <a:noFill/>
          <a:ln w="9525">
            <a:noFill/>
            <a:miter lim="800000"/>
            <a:headEnd/>
            <a:tailEnd/>
          </a:ln>
        </p:spPr>
      </p:pic>
      <p:sp>
        <p:nvSpPr>
          <p:cNvPr id="2" name="Titre 1">
            <a:extLst>
              <a:ext uri="{FF2B5EF4-FFF2-40B4-BE49-F238E27FC236}">
                <a16:creationId xmlns:a16="http://schemas.microsoft.com/office/drawing/2014/main" id="{3DF4EDB8-A430-43F6-B890-3C63AF646006}"/>
              </a:ext>
            </a:extLst>
          </p:cNvPr>
          <p:cNvSpPr>
            <a:spLocks noGrp="1"/>
          </p:cNvSpPr>
          <p:nvPr>
            <p:ph type="title"/>
          </p:nvPr>
        </p:nvSpPr>
        <p:spPr/>
        <p:txBody>
          <a:bodyPr/>
          <a:lstStyle/>
          <a:p>
            <a:r>
              <a:rPr lang="fr-FR" dirty="0"/>
              <a:t>Le varroa</a:t>
            </a:r>
          </a:p>
        </p:txBody>
      </p:sp>
      <p:pic>
        <p:nvPicPr>
          <p:cNvPr id="5" name="Picture 3">
            <a:extLst>
              <a:ext uri="{FF2B5EF4-FFF2-40B4-BE49-F238E27FC236}">
                <a16:creationId xmlns:a16="http://schemas.microsoft.com/office/drawing/2014/main" id="{D191F708-429F-4280-BBAD-C4216ECC3D24}"/>
              </a:ext>
            </a:extLst>
          </p:cNvPr>
          <p:cNvPicPr>
            <a:picLocks noChangeAspect="1" noChangeArrowheads="1"/>
          </p:cNvPicPr>
          <p:nvPr/>
        </p:nvPicPr>
        <p:blipFill>
          <a:blip r:embed="rId4"/>
          <a:srcRect/>
          <a:stretch>
            <a:fillRect/>
          </a:stretch>
        </p:blipFill>
        <p:spPr bwMode="auto">
          <a:xfrm>
            <a:off x="8104156" y="23493"/>
            <a:ext cx="3742146" cy="2006693"/>
          </a:xfrm>
          <a:prstGeom prst="rect">
            <a:avLst/>
          </a:prstGeom>
          <a:noFill/>
          <a:ln w="9525">
            <a:noFill/>
            <a:miter lim="800000"/>
            <a:headEnd/>
            <a:tailEnd/>
          </a:ln>
        </p:spPr>
      </p:pic>
      <p:pic>
        <p:nvPicPr>
          <p:cNvPr id="6" name="Picture 3">
            <a:extLst>
              <a:ext uri="{FF2B5EF4-FFF2-40B4-BE49-F238E27FC236}">
                <a16:creationId xmlns:a16="http://schemas.microsoft.com/office/drawing/2014/main" id="{E2769B37-A0F0-44EB-9A46-6F44A2034EE9}"/>
              </a:ext>
            </a:extLst>
          </p:cNvPr>
          <p:cNvPicPr>
            <a:picLocks noChangeAspect="1" noChangeArrowheads="1"/>
          </p:cNvPicPr>
          <p:nvPr/>
        </p:nvPicPr>
        <p:blipFill>
          <a:blip r:embed="rId5"/>
          <a:srcRect t="13394"/>
          <a:stretch>
            <a:fillRect/>
          </a:stretch>
        </p:blipFill>
        <p:spPr bwMode="auto">
          <a:xfrm>
            <a:off x="185980" y="1258093"/>
            <a:ext cx="3094108" cy="2006693"/>
          </a:xfrm>
          <a:prstGeom prst="rect">
            <a:avLst/>
          </a:prstGeom>
          <a:noFill/>
          <a:ln w="9525">
            <a:noFill/>
            <a:miter lim="800000"/>
            <a:headEnd/>
            <a:tailEnd/>
          </a:ln>
          <a:effectLst/>
        </p:spPr>
      </p:pic>
      <p:pic>
        <p:nvPicPr>
          <p:cNvPr id="7" name="Picture 2">
            <a:extLst>
              <a:ext uri="{FF2B5EF4-FFF2-40B4-BE49-F238E27FC236}">
                <a16:creationId xmlns:a16="http://schemas.microsoft.com/office/drawing/2014/main" id="{9016427F-1F55-4B73-AE5D-8F86AC80E13C}"/>
              </a:ext>
            </a:extLst>
          </p:cNvPr>
          <p:cNvPicPr>
            <a:picLocks noChangeAspect="1" noChangeArrowheads="1"/>
          </p:cNvPicPr>
          <p:nvPr/>
        </p:nvPicPr>
        <p:blipFill>
          <a:blip r:embed="rId6"/>
          <a:srcRect l="21828"/>
          <a:stretch>
            <a:fillRect/>
          </a:stretch>
        </p:blipFill>
        <p:spPr bwMode="auto">
          <a:xfrm rot="5400000">
            <a:off x="9048550" y="1317049"/>
            <a:ext cx="1853360" cy="3742148"/>
          </a:xfrm>
          <a:prstGeom prst="rect">
            <a:avLst/>
          </a:prstGeom>
          <a:noFill/>
          <a:ln w="9525">
            <a:noFill/>
            <a:miter lim="800000"/>
            <a:headEnd/>
            <a:tailEnd/>
          </a:ln>
        </p:spPr>
      </p:pic>
      <p:pic>
        <p:nvPicPr>
          <p:cNvPr id="8" name="Image 5">
            <a:extLst>
              <a:ext uri="{FF2B5EF4-FFF2-40B4-BE49-F238E27FC236}">
                <a16:creationId xmlns:a16="http://schemas.microsoft.com/office/drawing/2014/main" id="{794E68DA-E890-4236-8962-952D02882F4A}"/>
              </a:ext>
            </a:extLst>
          </p:cNvPr>
          <p:cNvPicPr>
            <a:picLocks noChangeAspect="1"/>
          </p:cNvPicPr>
          <p:nvPr/>
        </p:nvPicPr>
        <p:blipFill>
          <a:blip r:embed="rId7"/>
          <a:srcRect/>
          <a:stretch>
            <a:fillRect/>
          </a:stretch>
        </p:blipFill>
        <p:spPr bwMode="auto">
          <a:xfrm>
            <a:off x="149580" y="3593214"/>
            <a:ext cx="3094108" cy="1895812"/>
          </a:xfrm>
          <a:prstGeom prst="rect">
            <a:avLst/>
          </a:prstGeom>
          <a:noFill/>
          <a:ln w="9525">
            <a:noFill/>
            <a:miter lim="800000"/>
            <a:headEnd/>
            <a:tailEnd/>
          </a:ln>
        </p:spPr>
      </p:pic>
      <p:pic>
        <p:nvPicPr>
          <p:cNvPr id="9" name="Image 3">
            <a:extLst>
              <a:ext uri="{FF2B5EF4-FFF2-40B4-BE49-F238E27FC236}">
                <a16:creationId xmlns:a16="http://schemas.microsoft.com/office/drawing/2014/main" id="{EA2B9F6B-401E-466D-912C-CB3D4A843EF7}"/>
              </a:ext>
            </a:extLst>
          </p:cNvPr>
          <p:cNvPicPr>
            <a:picLocks noChangeAspect="1"/>
          </p:cNvPicPr>
          <p:nvPr/>
        </p:nvPicPr>
        <p:blipFill>
          <a:blip r:embed="rId8"/>
          <a:srcRect t="3028"/>
          <a:stretch>
            <a:fillRect/>
          </a:stretch>
        </p:blipFill>
        <p:spPr bwMode="auto">
          <a:xfrm>
            <a:off x="3708228" y="1258093"/>
            <a:ext cx="3989388" cy="932898"/>
          </a:xfrm>
          <a:prstGeom prst="rect">
            <a:avLst/>
          </a:prstGeom>
          <a:noFill/>
          <a:ln w="9525">
            <a:noFill/>
            <a:miter lim="800000"/>
            <a:headEnd/>
            <a:tailEnd/>
          </a:ln>
        </p:spPr>
      </p:pic>
      <p:pic>
        <p:nvPicPr>
          <p:cNvPr id="10" name="Picture 2">
            <a:extLst>
              <a:ext uri="{FF2B5EF4-FFF2-40B4-BE49-F238E27FC236}">
                <a16:creationId xmlns:a16="http://schemas.microsoft.com/office/drawing/2014/main" id="{B863345D-F890-4218-BEDB-A12D418900F8}"/>
              </a:ext>
            </a:extLst>
          </p:cNvPr>
          <p:cNvPicPr>
            <a:picLocks noChangeAspect="1" noChangeArrowheads="1"/>
          </p:cNvPicPr>
          <p:nvPr/>
        </p:nvPicPr>
        <p:blipFill>
          <a:blip r:embed="rId9"/>
          <a:srcRect/>
          <a:stretch>
            <a:fillRect/>
          </a:stretch>
        </p:blipFill>
        <p:spPr bwMode="auto">
          <a:xfrm>
            <a:off x="3697369" y="3157258"/>
            <a:ext cx="3916705" cy="2331768"/>
          </a:xfrm>
          <a:prstGeom prst="rect">
            <a:avLst/>
          </a:prstGeom>
          <a:noFill/>
          <a:ln w="9525">
            <a:noFill/>
            <a:miter lim="800000"/>
            <a:headEnd/>
            <a:tailEnd/>
          </a:ln>
        </p:spPr>
      </p:pic>
      <p:sp>
        <p:nvSpPr>
          <p:cNvPr id="12" name="ZoneTexte 11">
            <a:extLst>
              <a:ext uri="{FF2B5EF4-FFF2-40B4-BE49-F238E27FC236}">
                <a16:creationId xmlns:a16="http://schemas.microsoft.com/office/drawing/2014/main" id="{21404D57-625B-4643-B91F-E1BF8E1A9785}"/>
              </a:ext>
            </a:extLst>
          </p:cNvPr>
          <p:cNvSpPr txBox="1"/>
          <p:nvPr/>
        </p:nvSpPr>
        <p:spPr>
          <a:xfrm>
            <a:off x="2400299" y="5728165"/>
            <a:ext cx="6093372" cy="369332"/>
          </a:xfrm>
          <a:prstGeom prst="rect">
            <a:avLst/>
          </a:prstGeom>
          <a:noFill/>
        </p:spPr>
        <p:txBody>
          <a:bodyPr wrap="square">
            <a:spAutoFit/>
          </a:bodyPr>
          <a:lstStyle/>
          <a:p>
            <a:r>
              <a:rPr lang="fr-FR" sz="1800" dirty="0">
                <a:solidFill>
                  <a:schemeClr val="bg2">
                    <a:lumMod val="75000"/>
                  </a:schemeClr>
                </a:solidFill>
                <a:hlinkClick r:id="rId10" action="ppaction://hlinksldjump"/>
              </a:rPr>
              <a:t>Retour au menu des parasites</a:t>
            </a:r>
            <a:endParaRPr lang="fr-FR" sz="1800" dirty="0">
              <a:solidFill>
                <a:schemeClr val="bg2">
                  <a:lumMod val="75000"/>
                </a:schemeClr>
              </a:solidFill>
            </a:endParaRPr>
          </a:p>
        </p:txBody>
      </p:sp>
    </p:spTree>
    <p:extLst>
      <p:ext uri="{BB962C8B-B14F-4D97-AF65-F5344CB8AC3E}">
        <p14:creationId xmlns:p14="http://schemas.microsoft.com/office/powerpoint/2010/main" val="257108046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06A24-C329-44F7-87CA-64EA88E35806}"/>
              </a:ext>
            </a:extLst>
          </p:cNvPr>
          <p:cNvSpPr>
            <a:spLocks noGrp="1"/>
          </p:cNvSpPr>
          <p:nvPr>
            <p:ph type="title"/>
          </p:nvPr>
        </p:nvSpPr>
        <p:spPr/>
        <p:txBody>
          <a:bodyPr/>
          <a:lstStyle/>
          <a:p>
            <a:r>
              <a:rPr lang="fr-FR" sz="4400" dirty="0">
                <a:solidFill>
                  <a:schemeClr val="bg1"/>
                </a:solidFill>
              </a:rPr>
              <a:t> </a:t>
            </a:r>
            <a:r>
              <a:rPr lang="fr-FR" sz="4400" dirty="0" err="1"/>
              <a:t>Tropilaelaps</a:t>
            </a:r>
            <a:r>
              <a:rPr lang="fr-FR" sz="4400" dirty="0"/>
              <a:t> </a:t>
            </a:r>
            <a:endParaRPr lang="fr-FR" dirty="0"/>
          </a:p>
        </p:txBody>
      </p:sp>
      <p:pic>
        <p:nvPicPr>
          <p:cNvPr id="3" name="Picture 2" descr="téléchargement">
            <a:extLst>
              <a:ext uri="{FF2B5EF4-FFF2-40B4-BE49-F238E27FC236}">
                <a16:creationId xmlns:a16="http://schemas.microsoft.com/office/drawing/2014/main" id="{3094DF2B-0D92-4909-83D6-A4BC17D4C3A8}"/>
              </a:ext>
            </a:extLst>
          </p:cNvPr>
          <p:cNvPicPr>
            <a:picLocks noChangeAspect="1" noChangeArrowheads="1"/>
          </p:cNvPicPr>
          <p:nvPr/>
        </p:nvPicPr>
        <p:blipFill>
          <a:blip r:embed="rId3" cstate="print"/>
          <a:srcRect/>
          <a:stretch>
            <a:fillRect/>
          </a:stretch>
        </p:blipFill>
        <p:spPr bwMode="auto">
          <a:xfrm>
            <a:off x="2900857" y="1417638"/>
            <a:ext cx="6868844" cy="4373300"/>
          </a:xfrm>
          <a:prstGeom prst="rect">
            <a:avLst/>
          </a:prstGeom>
          <a:solidFill>
            <a:srgbClr val="00B0F0"/>
          </a:solidFill>
          <a:ln w="9525">
            <a:noFill/>
            <a:miter lim="800000"/>
            <a:headEnd/>
            <a:tailEnd/>
          </a:ln>
        </p:spPr>
      </p:pic>
      <p:sp>
        <p:nvSpPr>
          <p:cNvPr id="4" name="ZoneTexte 3">
            <a:extLst>
              <a:ext uri="{FF2B5EF4-FFF2-40B4-BE49-F238E27FC236}">
                <a16:creationId xmlns:a16="http://schemas.microsoft.com/office/drawing/2014/main" id="{15DEC3FD-7520-40F0-965A-4C8BE0F58D46}"/>
              </a:ext>
            </a:extLst>
          </p:cNvPr>
          <p:cNvSpPr txBox="1"/>
          <p:nvPr/>
        </p:nvSpPr>
        <p:spPr>
          <a:xfrm>
            <a:off x="3594538" y="5790938"/>
            <a:ext cx="6006662" cy="523220"/>
          </a:xfrm>
          <a:prstGeom prst="rect">
            <a:avLst/>
          </a:prstGeom>
          <a:noFill/>
        </p:spPr>
        <p:txBody>
          <a:bodyPr wrap="square" rtlCol="0">
            <a:spAutoFit/>
          </a:bodyPr>
          <a:lstStyle/>
          <a:p>
            <a:r>
              <a:rPr lang="fr-FR" sz="2800" dirty="0">
                <a:solidFill>
                  <a:schemeClr val="bg2">
                    <a:lumMod val="75000"/>
                  </a:schemeClr>
                </a:solidFill>
              </a:rPr>
              <a:t>Varroa              vs                 </a:t>
            </a:r>
            <a:r>
              <a:rPr lang="fr-FR" sz="2800" dirty="0" err="1">
                <a:solidFill>
                  <a:schemeClr val="bg2">
                    <a:lumMod val="75000"/>
                  </a:schemeClr>
                </a:solidFill>
              </a:rPr>
              <a:t>Tropilaelaps</a:t>
            </a:r>
            <a:endParaRPr lang="fr-FR" sz="2800" dirty="0">
              <a:solidFill>
                <a:schemeClr val="bg2">
                  <a:lumMod val="75000"/>
                </a:schemeClr>
              </a:solidFill>
            </a:endParaRPr>
          </a:p>
        </p:txBody>
      </p:sp>
      <p:sp>
        <p:nvSpPr>
          <p:cNvPr id="6" name="ZoneTexte 5">
            <a:extLst>
              <a:ext uri="{FF2B5EF4-FFF2-40B4-BE49-F238E27FC236}">
                <a16:creationId xmlns:a16="http://schemas.microsoft.com/office/drawing/2014/main" id="{37E93A86-89FE-4D95-BEBE-664AE31A4E55}"/>
              </a:ext>
            </a:extLst>
          </p:cNvPr>
          <p:cNvSpPr txBox="1"/>
          <p:nvPr/>
        </p:nvSpPr>
        <p:spPr>
          <a:xfrm>
            <a:off x="67004" y="5944826"/>
            <a:ext cx="3180693" cy="369332"/>
          </a:xfrm>
          <a:prstGeom prst="rect">
            <a:avLst/>
          </a:prstGeom>
          <a:noFill/>
        </p:spPr>
        <p:txBody>
          <a:bodyPr wrap="square">
            <a:spAutoFit/>
          </a:bodyPr>
          <a:lstStyle/>
          <a:p>
            <a:r>
              <a:rPr lang="fr-FR" sz="1800" dirty="0">
                <a:solidFill>
                  <a:schemeClr val="bg2">
                    <a:lumMod val="75000"/>
                  </a:schemeClr>
                </a:solidFill>
                <a:hlinkClick r:id="rId4" action="ppaction://hlinksldjump"/>
              </a:rPr>
              <a:t>Retour au menu des parasites</a:t>
            </a:r>
            <a:endParaRPr lang="fr-FR" sz="1800" dirty="0">
              <a:solidFill>
                <a:schemeClr val="bg2">
                  <a:lumMod val="75000"/>
                </a:schemeClr>
              </a:solidFill>
            </a:endParaRPr>
          </a:p>
        </p:txBody>
      </p:sp>
    </p:spTree>
    <p:extLst>
      <p:ext uri="{BB962C8B-B14F-4D97-AF65-F5344CB8AC3E}">
        <p14:creationId xmlns:p14="http://schemas.microsoft.com/office/powerpoint/2010/main" val="190329241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05A3D5-86D1-4D0E-818E-ED36544E2A0F}"/>
              </a:ext>
            </a:extLst>
          </p:cNvPr>
          <p:cNvSpPr>
            <a:spLocks noGrp="1"/>
          </p:cNvSpPr>
          <p:nvPr>
            <p:ph type="title"/>
          </p:nvPr>
        </p:nvSpPr>
        <p:spPr/>
        <p:txBody>
          <a:bodyPr/>
          <a:lstStyle/>
          <a:p>
            <a:r>
              <a:rPr lang="fr-FR" dirty="0"/>
              <a:t>Les prédateurs</a:t>
            </a:r>
          </a:p>
        </p:txBody>
      </p:sp>
      <p:sp>
        <p:nvSpPr>
          <p:cNvPr id="3" name="Espace réservé du contenu 2">
            <a:extLst>
              <a:ext uri="{FF2B5EF4-FFF2-40B4-BE49-F238E27FC236}">
                <a16:creationId xmlns:a16="http://schemas.microsoft.com/office/drawing/2014/main" id="{68EAF233-8A50-43EE-8102-5CEBF5480824}"/>
              </a:ext>
            </a:extLst>
          </p:cNvPr>
          <p:cNvSpPr>
            <a:spLocks noGrp="1"/>
          </p:cNvSpPr>
          <p:nvPr>
            <p:ph idx="1"/>
          </p:nvPr>
        </p:nvSpPr>
        <p:spPr>
          <a:xfrm>
            <a:off x="609600" y="1255363"/>
            <a:ext cx="10972800" cy="4870801"/>
          </a:xfrm>
        </p:spPr>
        <p:txBody>
          <a:bodyPr/>
          <a:lstStyle/>
          <a:p>
            <a:pPr marL="0" indent="0">
              <a:buNone/>
            </a:pPr>
            <a:r>
              <a:rPr lang="fr-FR" b="1" u="sng" dirty="0"/>
              <a:t>Définition :</a:t>
            </a:r>
          </a:p>
          <a:p>
            <a:r>
              <a:rPr lang="fr-FR" sz="2800" dirty="0">
                <a:effectLst/>
              </a:rPr>
              <a:t>Une espèce dénommée </a:t>
            </a:r>
            <a:r>
              <a:rPr lang="fr-FR" sz="2800" b="1" dirty="0">
                <a:effectLst/>
              </a:rPr>
              <a:t>prédateur</a:t>
            </a:r>
            <a:r>
              <a:rPr lang="fr-FR" sz="2800" dirty="0">
                <a:effectLst/>
              </a:rPr>
              <a:t>, consomme entièrement ou partiellement une à plusieurs espèces dénommée(s) </a:t>
            </a:r>
            <a:r>
              <a:rPr lang="fr-FR" sz="2800" b="1" dirty="0">
                <a:effectLst/>
              </a:rPr>
              <a:t>proies</a:t>
            </a:r>
            <a:r>
              <a:rPr lang="fr-FR" sz="2800" dirty="0">
                <a:effectLst/>
              </a:rPr>
              <a:t>, généralement en les tuant, pour s'en nourrir ou pour alimenter sa progéniture. </a:t>
            </a:r>
          </a:p>
          <a:p>
            <a:endParaRPr lang="fr-FR" sz="2800" u="sng" dirty="0"/>
          </a:p>
          <a:p>
            <a:pPr marL="0" indent="0">
              <a:buNone/>
            </a:pPr>
            <a:r>
              <a:rPr lang="fr-FR" b="1" u="sng" dirty="0"/>
              <a:t>Bon à savoir :</a:t>
            </a:r>
          </a:p>
          <a:p>
            <a:pPr marL="0" indent="0">
              <a:buNone/>
            </a:pPr>
            <a:r>
              <a:rPr lang="fr-FR" sz="2800" dirty="0"/>
              <a:t>Il existe des végétaux qui sont des prédateurs : les plantes carnivores</a:t>
            </a:r>
          </a:p>
        </p:txBody>
      </p:sp>
    </p:spTree>
    <p:extLst>
      <p:ext uri="{BB962C8B-B14F-4D97-AF65-F5344CB8AC3E}">
        <p14:creationId xmlns:p14="http://schemas.microsoft.com/office/powerpoint/2010/main" val="192619127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6853DF-0FC3-4593-9476-24C703D10CEB}"/>
              </a:ext>
            </a:extLst>
          </p:cNvPr>
          <p:cNvSpPr>
            <a:spLocks noGrp="1"/>
          </p:cNvSpPr>
          <p:nvPr>
            <p:ph type="title"/>
          </p:nvPr>
        </p:nvSpPr>
        <p:spPr/>
        <p:txBody>
          <a:bodyPr/>
          <a:lstStyle/>
          <a:p>
            <a:r>
              <a:rPr lang="fr-FR" dirty="0"/>
              <a:t>Quelques prédateurs des abeilles</a:t>
            </a:r>
          </a:p>
        </p:txBody>
      </p:sp>
      <p:sp>
        <p:nvSpPr>
          <p:cNvPr id="3" name="Espace réservé du contenu 2">
            <a:extLst>
              <a:ext uri="{FF2B5EF4-FFF2-40B4-BE49-F238E27FC236}">
                <a16:creationId xmlns:a16="http://schemas.microsoft.com/office/drawing/2014/main" id="{FCB74699-0056-4B41-8A56-071657EDD14A}"/>
              </a:ext>
            </a:extLst>
          </p:cNvPr>
          <p:cNvSpPr>
            <a:spLocks noGrp="1"/>
          </p:cNvSpPr>
          <p:nvPr>
            <p:ph idx="1"/>
          </p:nvPr>
        </p:nvSpPr>
        <p:spPr/>
        <p:txBody>
          <a:bodyPr/>
          <a:lstStyle/>
          <a:p>
            <a:r>
              <a:rPr lang="fr-FR" dirty="0">
                <a:hlinkClick r:id="rId2" action="ppaction://hlinksldjump"/>
              </a:rPr>
              <a:t>Les Ours</a:t>
            </a:r>
            <a:endParaRPr lang="fr-FR" dirty="0"/>
          </a:p>
          <a:p>
            <a:r>
              <a:rPr lang="fr-FR" dirty="0">
                <a:hlinkClick r:id="rId3" action="ppaction://hlinksldjump"/>
              </a:rPr>
              <a:t>Les mésanges</a:t>
            </a:r>
            <a:endParaRPr lang="fr-FR" dirty="0"/>
          </a:p>
          <a:p>
            <a:r>
              <a:rPr lang="fr-FR" dirty="0">
                <a:hlinkClick r:id="rId4" action="ppaction://hlinksldjump"/>
              </a:rPr>
              <a:t>Les fausses teignes </a:t>
            </a:r>
            <a:r>
              <a:rPr lang="fr-FR" dirty="0"/>
              <a:t>: </a:t>
            </a:r>
            <a:r>
              <a:rPr lang="fr-FR" dirty="0" err="1"/>
              <a:t>Galleria</a:t>
            </a:r>
            <a:r>
              <a:rPr lang="fr-FR" dirty="0"/>
              <a:t> </a:t>
            </a:r>
            <a:r>
              <a:rPr lang="fr-FR" dirty="0" err="1"/>
              <a:t>mellonella</a:t>
            </a:r>
            <a:r>
              <a:rPr lang="fr-FR" dirty="0"/>
              <a:t> et </a:t>
            </a:r>
            <a:r>
              <a:rPr lang="fr-FR" dirty="0" err="1"/>
              <a:t>Acroea</a:t>
            </a:r>
            <a:r>
              <a:rPr lang="fr-FR" dirty="0"/>
              <a:t> </a:t>
            </a:r>
            <a:r>
              <a:rPr lang="fr-FR" dirty="0" err="1"/>
              <a:t>alvaria</a:t>
            </a:r>
            <a:endParaRPr lang="fr-FR" dirty="0"/>
          </a:p>
          <a:p>
            <a:r>
              <a:rPr lang="fr-FR" dirty="0">
                <a:hlinkClick r:id="rId5" action="ppaction://hlinksldjump"/>
              </a:rPr>
              <a:t>Le frelon asiatique</a:t>
            </a:r>
            <a:endParaRPr lang="fr-FR" dirty="0"/>
          </a:p>
          <a:p>
            <a:r>
              <a:rPr lang="fr-FR" dirty="0">
                <a:hlinkClick r:id="rId6" action="ppaction://hlinksldjump"/>
              </a:rPr>
              <a:t>Le petit coléoptère </a:t>
            </a:r>
            <a:r>
              <a:rPr lang="fr-FR" dirty="0"/>
              <a:t>de la ruche : </a:t>
            </a:r>
            <a:r>
              <a:rPr lang="fr-FR" dirty="0" err="1"/>
              <a:t>Aethina</a:t>
            </a:r>
            <a:r>
              <a:rPr lang="fr-FR" dirty="0"/>
              <a:t> </a:t>
            </a:r>
            <a:r>
              <a:rPr lang="fr-FR" dirty="0" err="1"/>
              <a:t>tumida</a:t>
            </a:r>
            <a:endParaRPr lang="fr-FR" dirty="0"/>
          </a:p>
        </p:txBody>
      </p:sp>
      <p:sp>
        <p:nvSpPr>
          <p:cNvPr id="4" name="ZoneTexte 3">
            <a:extLst>
              <a:ext uri="{FF2B5EF4-FFF2-40B4-BE49-F238E27FC236}">
                <a16:creationId xmlns:a16="http://schemas.microsoft.com/office/drawing/2014/main" id="{C1E790E5-0F9B-4245-B95F-968F61981B95}"/>
              </a:ext>
            </a:extLst>
          </p:cNvPr>
          <p:cNvSpPr txBox="1"/>
          <p:nvPr/>
        </p:nvSpPr>
        <p:spPr>
          <a:xfrm>
            <a:off x="7886700" y="5561865"/>
            <a:ext cx="3695700" cy="369332"/>
          </a:xfrm>
          <a:prstGeom prst="rect">
            <a:avLst/>
          </a:prstGeom>
          <a:noFill/>
        </p:spPr>
        <p:txBody>
          <a:bodyPr wrap="square">
            <a:spAutoFit/>
          </a:bodyPr>
          <a:lstStyle/>
          <a:p>
            <a:r>
              <a:rPr lang="fr-FR" dirty="0">
                <a:hlinkClick r:id="rId7" action="ppaction://hlinksldjump"/>
              </a:rPr>
              <a:t>Retour aux causes de maladies</a:t>
            </a:r>
            <a:endParaRPr lang="fr-FR" dirty="0"/>
          </a:p>
        </p:txBody>
      </p:sp>
    </p:spTree>
    <p:extLst>
      <p:ext uri="{BB962C8B-B14F-4D97-AF65-F5344CB8AC3E}">
        <p14:creationId xmlns:p14="http://schemas.microsoft.com/office/powerpoint/2010/main" val="1229853789"/>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ADE09D-2279-4277-9FF5-85909338BA1B}"/>
              </a:ext>
            </a:extLst>
          </p:cNvPr>
          <p:cNvSpPr>
            <a:spLocks noGrp="1"/>
          </p:cNvSpPr>
          <p:nvPr>
            <p:ph type="title"/>
          </p:nvPr>
        </p:nvSpPr>
        <p:spPr>
          <a:xfrm>
            <a:off x="609600" y="274638"/>
            <a:ext cx="1606658" cy="1143000"/>
          </a:xfrm>
        </p:spPr>
        <p:txBody>
          <a:bodyPr/>
          <a:lstStyle/>
          <a:p>
            <a:r>
              <a:rPr lang="fr-FR" dirty="0"/>
              <a:t>Les ours</a:t>
            </a:r>
          </a:p>
        </p:txBody>
      </p:sp>
      <p:pic>
        <p:nvPicPr>
          <p:cNvPr id="4" name="oso en colmenar">
            <a:hlinkClick r:id="" action="ppaction://media"/>
            <a:extLst>
              <a:ext uri="{FF2B5EF4-FFF2-40B4-BE49-F238E27FC236}">
                <a16:creationId xmlns:a16="http://schemas.microsoft.com/office/drawing/2014/main" id="{8B320554-BAFE-4469-9439-18B69269534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25580" y="390875"/>
            <a:ext cx="9822025" cy="5568224"/>
          </a:xfrm>
        </p:spPr>
      </p:pic>
      <p:sp>
        <p:nvSpPr>
          <p:cNvPr id="5" name="ZoneTexte 4">
            <a:extLst>
              <a:ext uri="{FF2B5EF4-FFF2-40B4-BE49-F238E27FC236}">
                <a16:creationId xmlns:a16="http://schemas.microsoft.com/office/drawing/2014/main" id="{6436C554-507E-4FAE-8C16-7459A6CD36D0}"/>
              </a:ext>
            </a:extLst>
          </p:cNvPr>
          <p:cNvSpPr txBox="1"/>
          <p:nvPr/>
        </p:nvSpPr>
        <p:spPr>
          <a:xfrm>
            <a:off x="371959" y="6089522"/>
            <a:ext cx="2647628" cy="369332"/>
          </a:xfrm>
          <a:prstGeom prst="rect">
            <a:avLst/>
          </a:prstGeom>
          <a:noFill/>
        </p:spPr>
        <p:txBody>
          <a:bodyPr wrap="square" rtlCol="0">
            <a:spAutoFit/>
          </a:bodyPr>
          <a:lstStyle/>
          <a:p>
            <a:r>
              <a:rPr lang="fr-FR" dirty="0">
                <a:solidFill>
                  <a:schemeClr val="bg2">
                    <a:lumMod val="75000"/>
                  </a:schemeClr>
                </a:solidFill>
                <a:hlinkClick r:id="rId6" action="ppaction://hlinksldjump"/>
              </a:rPr>
              <a:t>Retour liste prédateurs</a:t>
            </a:r>
            <a:endParaRPr lang="fr-FR" dirty="0">
              <a:solidFill>
                <a:schemeClr val="bg2">
                  <a:lumMod val="75000"/>
                </a:schemeClr>
              </a:solidFill>
            </a:endParaRPr>
          </a:p>
        </p:txBody>
      </p:sp>
    </p:spTree>
    <p:extLst>
      <p:ext uri="{BB962C8B-B14F-4D97-AF65-F5344CB8AC3E}">
        <p14:creationId xmlns:p14="http://schemas.microsoft.com/office/powerpoint/2010/main" val="138490556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6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6D3FD-CF9F-4DE0-B987-7DA35F0EA77A}"/>
              </a:ext>
            </a:extLst>
          </p:cNvPr>
          <p:cNvSpPr>
            <a:spLocks noGrp="1"/>
          </p:cNvSpPr>
          <p:nvPr>
            <p:ph type="title"/>
          </p:nvPr>
        </p:nvSpPr>
        <p:spPr/>
        <p:txBody>
          <a:bodyPr/>
          <a:lstStyle/>
          <a:p>
            <a:r>
              <a:rPr lang="fr-FR" dirty="0"/>
              <a:t>Les mésanges</a:t>
            </a:r>
          </a:p>
        </p:txBody>
      </p:sp>
      <p:pic>
        <p:nvPicPr>
          <p:cNvPr id="3" name="Image 2">
            <a:extLst>
              <a:ext uri="{FF2B5EF4-FFF2-40B4-BE49-F238E27FC236}">
                <a16:creationId xmlns:a16="http://schemas.microsoft.com/office/drawing/2014/main" id="{2FAD98B6-F83D-4BB5-9A55-F35CCBFCA5F8}"/>
              </a:ext>
            </a:extLst>
          </p:cNvPr>
          <p:cNvPicPr>
            <a:picLocks noChangeAspect="1"/>
          </p:cNvPicPr>
          <p:nvPr/>
        </p:nvPicPr>
        <p:blipFill>
          <a:blip r:embed="rId2"/>
          <a:stretch>
            <a:fillRect/>
          </a:stretch>
        </p:blipFill>
        <p:spPr>
          <a:xfrm>
            <a:off x="6205781" y="1853531"/>
            <a:ext cx="4560454" cy="3762375"/>
          </a:xfrm>
          <a:prstGeom prst="rect">
            <a:avLst/>
          </a:prstGeom>
        </p:spPr>
      </p:pic>
      <p:pic>
        <p:nvPicPr>
          <p:cNvPr id="4" name="Image 3">
            <a:extLst>
              <a:ext uri="{FF2B5EF4-FFF2-40B4-BE49-F238E27FC236}">
                <a16:creationId xmlns:a16="http://schemas.microsoft.com/office/drawing/2014/main" id="{84E3664C-8EE6-4CB7-9AEB-273A9D22A5AB}"/>
              </a:ext>
            </a:extLst>
          </p:cNvPr>
          <p:cNvPicPr>
            <a:picLocks noChangeAspect="1"/>
          </p:cNvPicPr>
          <p:nvPr/>
        </p:nvPicPr>
        <p:blipFill>
          <a:blip r:embed="rId3"/>
          <a:stretch>
            <a:fillRect/>
          </a:stretch>
        </p:blipFill>
        <p:spPr>
          <a:xfrm>
            <a:off x="1199828" y="1842280"/>
            <a:ext cx="3810000" cy="3762375"/>
          </a:xfrm>
          <a:prstGeom prst="rect">
            <a:avLst/>
          </a:prstGeom>
        </p:spPr>
      </p:pic>
      <p:sp>
        <p:nvSpPr>
          <p:cNvPr id="6" name="ZoneTexte 5">
            <a:extLst>
              <a:ext uri="{FF2B5EF4-FFF2-40B4-BE49-F238E27FC236}">
                <a16:creationId xmlns:a16="http://schemas.microsoft.com/office/drawing/2014/main" id="{FD4EE255-DDC2-4212-8CF4-51BEC06A985D}"/>
              </a:ext>
            </a:extLst>
          </p:cNvPr>
          <p:cNvSpPr txBox="1"/>
          <p:nvPr/>
        </p:nvSpPr>
        <p:spPr>
          <a:xfrm>
            <a:off x="4149672" y="5867133"/>
            <a:ext cx="6098582" cy="369332"/>
          </a:xfrm>
          <a:prstGeom prst="rect">
            <a:avLst/>
          </a:prstGeom>
          <a:noFill/>
        </p:spPr>
        <p:txBody>
          <a:bodyPr wrap="square">
            <a:spAutoFit/>
          </a:bodyPr>
          <a:lstStyle/>
          <a:p>
            <a:r>
              <a:rPr lang="fr-FR" dirty="0">
                <a:solidFill>
                  <a:schemeClr val="bg2">
                    <a:lumMod val="75000"/>
                  </a:schemeClr>
                </a:solidFill>
                <a:hlinkClick r:id="rId4" action="ppaction://hlinksldjump"/>
              </a:rPr>
              <a:t>Retour liste prédateurs</a:t>
            </a:r>
            <a:endParaRPr lang="fr-FR" dirty="0">
              <a:solidFill>
                <a:schemeClr val="bg2">
                  <a:lumMod val="75000"/>
                </a:schemeClr>
              </a:solidFill>
            </a:endParaRPr>
          </a:p>
        </p:txBody>
      </p:sp>
    </p:spTree>
    <p:extLst>
      <p:ext uri="{BB962C8B-B14F-4D97-AF65-F5344CB8AC3E}">
        <p14:creationId xmlns:p14="http://schemas.microsoft.com/office/powerpoint/2010/main" val="7229268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8E91D4-8FB8-4832-8340-751294DD4183}"/>
              </a:ext>
            </a:extLst>
          </p:cNvPr>
          <p:cNvSpPr>
            <a:spLocks noGrp="1"/>
          </p:cNvSpPr>
          <p:nvPr>
            <p:ph type="title"/>
          </p:nvPr>
        </p:nvSpPr>
        <p:spPr>
          <a:xfrm>
            <a:off x="934163" y="496888"/>
            <a:ext cx="4132881" cy="1143000"/>
          </a:xfrm>
        </p:spPr>
        <p:txBody>
          <a:bodyPr/>
          <a:lstStyle/>
          <a:p>
            <a:r>
              <a:rPr lang="fr-FR" dirty="0"/>
              <a:t>Les fausses-teignes</a:t>
            </a:r>
          </a:p>
        </p:txBody>
      </p:sp>
      <p:pic>
        <p:nvPicPr>
          <p:cNvPr id="4" name="Espace réservé du contenu 3">
            <a:extLst>
              <a:ext uri="{FF2B5EF4-FFF2-40B4-BE49-F238E27FC236}">
                <a16:creationId xmlns:a16="http://schemas.microsoft.com/office/drawing/2014/main" id="{B75E357F-3630-4D21-AA7A-AA91DB15F188}"/>
              </a:ext>
            </a:extLst>
          </p:cNvPr>
          <p:cNvPicPr>
            <a:picLocks noChangeAspect="1"/>
          </p:cNvPicPr>
          <p:nvPr/>
        </p:nvPicPr>
        <p:blipFill>
          <a:blip r:embed="rId3"/>
          <a:srcRect/>
          <a:stretch>
            <a:fillRect/>
          </a:stretch>
        </p:blipFill>
        <p:spPr>
          <a:xfrm>
            <a:off x="609600" y="1989138"/>
            <a:ext cx="4735513" cy="3689350"/>
          </a:xfrm>
          <a:prstGeom prst="rect">
            <a:avLst/>
          </a:prstGeom>
        </p:spPr>
      </p:pic>
      <p:pic>
        <p:nvPicPr>
          <p:cNvPr id="5" name="Picture 2" descr="https://encrypted-tbn0.gstatic.com/images?q=tbn:ANd9GcRc8JnEFycovDKkntS4Z06OBlhoxkFfztvnKA3OZAtoD4OmGt4B&amp;s">
            <a:extLst>
              <a:ext uri="{FF2B5EF4-FFF2-40B4-BE49-F238E27FC236}">
                <a16:creationId xmlns:a16="http://schemas.microsoft.com/office/drawing/2014/main" id="{F2D4B301-0E4A-479C-AEF6-1FF967D8853A}"/>
              </a:ext>
            </a:extLst>
          </p:cNvPr>
          <p:cNvPicPr>
            <a:picLocks noChangeAspect="1" noChangeArrowheads="1"/>
          </p:cNvPicPr>
          <p:nvPr/>
        </p:nvPicPr>
        <p:blipFill>
          <a:blip r:embed="rId4"/>
          <a:srcRect/>
          <a:stretch>
            <a:fillRect/>
          </a:stretch>
        </p:blipFill>
        <p:spPr bwMode="auto">
          <a:xfrm>
            <a:off x="6551103" y="3267471"/>
            <a:ext cx="4313237" cy="3114657"/>
          </a:xfrm>
          <a:prstGeom prst="rect">
            <a:avLst/>
          </a:prstGeom>
          <a:noFill/>
        </p:spPr>
      </p:pic>
      <p:pic>
        <p:nvPicPr>
          <p:cNvPr id="6" name="Image 2">
            <a:extLst>
              <a:ext uri="{FF2B5EF4-FFF2-40B4-BE49-F238E27FC236}">
                <a16:creationId xmlns:a16="http://schemas.microsoft.com/office/drawing/2014/main" id="{B656FFB8-545A-4D0B-877D-F5D7EE0E2D05}"/>
              </a:ext>
            </a:extLst>
          </p:cNvPr>
          <p:cNvPicPr>
            <a:picLocks noChangeAspect="1"/>
          </p:cNvPicPr>
          <p:nvPr/>
        </p:nvPicPr>
        <p:blipFill>
          <a:blip r:embed="rId5"/>
          <a:srcRect/>
          <a:stretch>
            <a:fillRect/>
          </a:stretch>
        </p:blipFill>
        <p:spPr bwMode="auto">
          <a:xfrm>
            <a:off x="6551104" y="274638"/>
            <a:ext cx="4313237" cy="2730500"/>
          </a:xfrm>
          <a:prstGeom prst="rect">
            <a:avLst/>
          </a:prstGeom>
          <a:noFill/>
          <a:ln w="9525">
            <a:noFill/>
            <a:miter lim="800000"/>
            <a:headEnd/>
            <a:tailEnd/>
          </a:ln>
        </p:spPr>
      </p:pic>
      <p:sp>
        <p:nvSpPr>
          <p:cNvPr id="8" name="ZoneTexte 7">
            <a:extLst>
              <a:ext uri="{FF2B5EF4-FFF2-40B4-BE49-F238E27FC236}">
                <a16:creationId xmlns:a16="http://schemas.microsoft.com/office/drawing/2014/main" id="{8B714BF2-06F2-4532-8827-C4317D008619}"/>
              </a:ext>
            </a:extLst>
          </p:cNvPr>
          <p:cNvSpPr txBox="1"/>
          <p:nvPr/>
        </p:nvSpPr>
        <p:spPr>
          <a:xfrm>
            <a:off x="1762933" y="5827196"/>
            <a:ext cx="6098582" cy="369332"/>
          </a:xfrm>
          <a:prstGeom prst="rect">
            <a:avLst/>
          </a:prstGeom>
          <a:noFill/>
        </p:spPr>
        <p:txBody>
          <a:bodyPr wrap="square">
            <a:spAutoFit/>
          </a:bodyPr>
          <a:lstStyle/>
          <a:p>
            <a:r>
              <a:rPr lang="fr-FR" dirty="0">
                <a:solidFill>
                  <a:schemeClr val="bg2">
                    <a:lumMod val="75000"/>
                  </a:schemeClr>
                </a:solidFill>
                <a:hlinkClick r:id="rId6" action="ppaction://hlinksldjump"/>
              </a:rPr>
              <a:t>Retour liste prédateurs</a:t>
            </a:r>
            <a:endParaRPr lang="fr-FR" dirty="0">
              <a:solidFill>
                <a:schemeClr val="bg2">
                  <a:lumMod val="75000"/>
                </a:schemeClr>
              </a:solidFill>
            </a:endParaRPr>
          </a:p>
        </p:txBody>
      </p:sp>
    </p:spTree>
    <p:extLst>
      <p:ext uri="{BB962C8B-B14F-4D97-AF65-F5344CB8AC3E}">
        <p14:creationId xmlns:p14="http://schemas.microsoft.com/office/powerpoint/2010/main" val="4242356824"/>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5BCD8-6C52-4064-B351-6D5BB2158E63}"/>
              </a:ext>
            </a:extLst>
          </p:cNvPr>
          <p:cNvSpPr>
            <a:spLocks noGrp="1"/>
          </p:cNvSpPr>
          <p:nvPr>
            <p:ph type="title"/>
          </p:nvPr>
        </p:nvSpPr>
        <p:spPr/>
        <p:txBody>
          <a:bodyPr/>
          <a:lstStyle/>
          <a:p>
            <a:r>
              <a:rPr lang="fr-FR" dirty="0"/>
              <a:t>Le frelon asiatique</a:t>
            </a:r>
          </a:p>
        </p:txBody>
      </p:sp>
      <p:sp>
        <p:nvSpPr>
          <p:cNvPr id="4" name="ZoneTexte 3">
            <a:extLst>
              <a:ext uri="{FF2B5EF4-FFF2-40B4-BE49-F238E27FC236}">
                <a16:creationId xmlns:a16="http://schemas.microsoft.com/office/drawing/2014/main" id="{D2293B32-8BAB-4BEC-8853-E1E6EF7FFC64}"/>
              </a:ext>
            </a:extLst>
          </p:cNvPr>
          <p:cNvSpPr txBox="1"/>
          <p:nvPr/>
        </p:nvSpPr>
        <p:spPr>
          <a:xfrm>
            <a:off x="8737170" y="5913916"/>
            <a:ext cx="6098582" cy="369332"/>
          </a:xfrm>
          <a:prstGeom prst="rect">
            <a:avLst/>
          </a:prstGeom>
          <a:noFill/>
        </p:spPr>
        <p:txBody>
          <a:bodyPr wrap="square">
            <a:spAutoFit/>
          </a:bodyPr>
          <a:lstStyle/>
          <a:p>
            <a:r>
              <a:rPr lang="fr-FR" dirty="0">
                <a:solidFill>
                  <a:schemeClr val="bg2">
                    <a:lumMod val="75000"/>
                  </a:schemeClr>
                </a:solidFill>
                <a:hlinkClick r:id="rId2" action="ppaction://hlinksldjump"/>
              </a:rPr>
              <a:t>Retour liste prédateurs</a:t>
            </a:r>
            <a:endParaRPr lang="fr-FR" dirty="0">
              <a:solidFill>
                <a:schemeClr val="bg2">
                  <a:lumMod val="75000"/>
                </a:schemeClr>
              </a:solidFill>
            </a:endParaRPr>
          </a:p>
        </p:txBody>
      </p:sp>
      <p:pic>
        <p:nvPicPr>
          <p:cNvPr id="6" name="Image 5">
            <a:extLst>
              <a:ext uri="{FF2B5EF4-FFF2-40B4-BE49-F238E27FC236}">
                <a16:creationId xmlns:a16="http://schemas.microsoft.com/office/drawing/2014/main" id="{1BD29683-5030-4FED-B4DA-D405AB695E93}"/>
              </a:ext>
            </a:extLst>
          </p:cNvPr>
          <p:cNvPicPr>
            <a:picLocks noChangeAspect="1"/>
          </p:cNvPicPr>
          <p:nvPr/>
        </p:nvPicPr>
        <p:blipFill>
          <a:blip r:embed="rId3"/>
          <a:stretch>
            <a:fillRect/>
          </a:stretch>
        </p:blipFill>
        <p:spPr>
          <a:xfrm>
            <a:off x="5782966" y="1171575"/>
            <a:ext cx="8026400" cy="4514850"/>
          </a:xfrm>
          <a:prstGeom prst="rect">
            <a:avLst/>
          </a:prstGeom>
        </p:spPr>
      </p:pic>
      <p:pic>
        <p:nvPicPr>
          <p:cNvPr id="5" name="Image 4">
            <a:extLst>
              <a:ext uri="{FF2B5EF4-FFF2-40B4-BE49-F238E27FC236}">
                <a16:creationId xmlns:a16="http://schemas.microsoft.com/office/drawing/2014/main" id="{D3870BDA-98E4-4730-A34E-DD75E558FB8C}"/>
              </a:ext>
            </a:extLst>
          </p:cNvPr>
          <p:cNvPicPr>
            <a:picLocks noChangeAspect="1"/>
          </p:cNvPicPr>
          <p:nvPr/>
        </p:nvPicPr>
        <p:blipFill>
          <a:blip r:embed="rId4"/>
          <a:stretch>
            <a:fillRect/>
          </a:stretch>
        </p:blipFill>
        <p:spPr>
          <a:xfrm>
            <a:off x="0" y="1171575"/>
            <a:ext cx="6619875" cy="4514850"/>
          </a:xfrm>
          <a:prstGeom prst="rect">
            <a:avLst/>
          </a:prstGeom>
        </p:spPr>
      </p:pic>
    </p:spTree>
    <p:extLst>
      <p:ext uri="{BB962C8B-B14F-4D97-AF65-F5344CB8AC3E}">
        <p14:creationId xmlns:p14="http://schemas.microsoft.com/office/powerpoint/2010/main" val="4047827360"/>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B9DBE5-3CEC-4C22-994E-2C027AC4D894}"/>
              </a:ext>
            </a:extLst>
          </p:cNvPr>
          <p:cNvSpPr>
            <a:spLocks noGrp="1"/>
          </p:cNvSpPr>
          <p:nvPr>
            <p:ph type="title"/>
          </p:nvPr>
        </p:nvSpPr>
        <p:spPr/>
        <p:txBody>
          <a:bodyPr/>
          <a:lstStyle/>
          <a:p>
            <a:r>
              <a:rPr lang="fr-FR" dirty="0"/>
              <a:t>Le petit coléoptère</a:t>
            </a:r>
          </a:p>
        </p:txBody>
      </p:sp>
      <p:pic>
        <p:nvPicPr>
          <p:cNvPr id="3" name="Picture 2">
            <a:extLst>
              <a:ext uri="{FF2B5EF4-FFF2-40B4-BE49-F238E27FC236}">
                <a16:creationId xmlns:a16="http://schemas.microsoft.com/office/drawing/2014/main" id="{F3AE8FFD-54EA-4705-AA60-182F885CF8D9}"/>
              </a:ext>
            </a:extLst>
          </p:cNvPr>
          <p:cNvPicPr>
            <a:picLocks noChangeAspect="1" noChangeArrowheads="1"/>
          </p:cNvPicPr>
          <p:nvPr/>
        </p:nvPicPr>
        <p:blipFill>
          <a:blip r:embed="rId3"/>
          <a:srcRect/>
          <a:stretch>
            <a:fillRect/>
          </a:stretch>
        </p:blipFill>
        <p:spPr bwMode="auto">
          <a:xfrm>
            <a:off x="146344" y="1417638"/>
            <a:ext cx="5949656" cy="4720219"/>
          </a:xfrm>
          <a:prstGeom prst="rect">
            <a:avLst/>
          </a:prstGeom>
          <a:noFill/>
          <a:ln w="9525">
            <a:noFill/>
            <a:miter lim="800000"/>
            <a:headEnd/>
            <a:tailEnd/>
          </a:ln>
        </p:spPr>
      </p:pic>
      <p:pic>
        <p:nvPicPr>
          <p:cNvPr id="4" name="Picture 2">
            <a:extLst>
              <a:ext uri="{FF2B5EF4-FFF2-40B4-BE49-F238E27FC236}">
                <a16:creationId xmlns:a16="http://schemas.microsoft.com/office/drawing/2014/main" id="{460C01E3-8B8E-4DE6-8A3C-97323CFF0507}"/>
              </a:ext>
            </a:extLst>
          </p:cNvPr>
          <p:cNvPicPr>
            <a:picLocks noChangeAspect="1" noChangeArrowheads="1"/>
          </p:cNvPicPr>
          <p:nvPr/>
        </p:nvPicPr>
        <p:blipFill>
          <a:blip r:embed="rId4"/>
          <a:srcRect/>
          <a:stretch>
            <a:fillRect/>
          </a:stretch>
        </p:blipFill>
        <p:spPr bwMode="auto">
          <a:xfrm>
            <a:off x="6096000" y="1644147"/>
            <a:ext cx="5845969" cy="4267200"/>
          </a:xfrm>
          <a:prstGeom prst="rect">
            <a:avLst/>
          </a:prstGeom>
          <a:noFill/>
          <a:ln w="9525">
            <a:noFill/>
            <a:miter lim="800000"/>
            <a:headEnd/>
            <a:tailEnd/>
          </a:ln>
        </p:spPr>
      </p:pic>
      <p:sp>
        <p:nvSpPr>
          <p:cNvPr id="6" name="ZoneTexte 5">
            <a:extLst>
              <a:ext uri="{FF2B5EF4-FFF2-40B4-BE49-F238E27FC236}">
                <a16:creationId xmlns:a16="http://schemas.microsoft.com/office/drawing/2014/main" id="{211D65F7-15CF-4AC8-AB2A-BA66A167F002}"/>
              </a:ext>
            </a:extLst>
          </p:cNvPr>
          <p:cNvSpPr txBox="1"/>
          <p:nvPr/>
        </p:nvSpPr>
        <p:spPr>
          <a:xfrm>
            <a:off x="7435312" y="5953191"/>
            <a:ext cx="6098582" cy="369332"/>
          </a:xfrm>
          <a:prstGeom prst="rect">
            <a:avLst/>
          </a:prstGeom>
          <a:noFill/>
        </p:spPr>
        <p:txBody>
          <a:bodyPr wrap="square">
            <a:spAutoFit/>
          </a:bodyPr>
          <a:lstStyle/>
          <a:p>
            <a:r>
              <a:rPr lang="fr-FR" dirty="0">
                <a:solidFill>
                  <a:schemeClr val="bg2">
                    <a:lumMod val="75000"/>
                  </a:schemeClr>
                </a:solidFill>
                <a:hlinkClick r:id="rId5" action="ppaction://hlinksldjump"/>
              </a:rPr>
              <a:t>Retour liste prédateurs</a:t>
            </a:r>
            <a:endParaRPr lang="fr-FR" dirty="0">
              <a:solidFill>
                <a:schemeClr val="bg2">
                  <a:lumMod val="75000"/>
                </a:schemeClr>
              </a:solidFill>
            </a:endParaRPr>
          </a:p>
        </p:txBody>
      </p:sp>
    </p:spTree>
    <p:extLst>
      <p:ext uri="{BB962C8B-B14F-4D97-AF65-F5344CB8AC3E}">
        <p14:creationId xmlns:p14="http://schemas.microsoft.com/office/powerpoint/2010/main" val="2262007290"/>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3AD564-BE50-4647-BC1A-6A046A237800}"/>
              </a:ext>
            </a:extLst>
          </p:cNvPr>
          <p:cNvSpPr>
            <a:spLocks noGrp="1"/>
          </p:cNvSpPr>
          <p:nvPr>
            <p:ph type="title"/>
          </p:nvPr>
        </p:nvSpPr>
        <p:spPr/>
        <p:txBody>
          <a:bodyPr/>
          <a:lstStyle/>
          <a:p>
            <a:r>
              <a:rPr lang="fr-FR" dirty="0"/>
              <a:t>Législation</a:t>
            </a:r>
          </a:p>
        </p:txBody>
      </p:sp>
      <p:sp>
        <p:nvSpPr>
          <p:cNvPr id="3" name="Espace réservé du contenu 2">
            <a:extLst>
              <a:ext uri="{FF2B5EF4-FFF2-40B4-BE49-F238E27FC236}">
                <a16:creationId xmlns:a16="http://schemas.microsoft.com/office/drawing/2014/main" id="{FDBC3A7E-9675-4705-9094-B0F0413BF262}"/>
              </a:ext>
            </a:extLst>
          </p:cNvPr>
          <p:cNvSpPr>
            <a:spLocks noGrp="1"/>
          </p:cNvSpPr>
          <p:nvPr>
            <p:ph idx="1"/>
          </p:nvPr>
        </p:nvSpPr>
        <p:spPr/>
        <p:txBody>
          <a:bodyPr/>
          <a:lstStyle/>
          <a:p>
            <a:pPr marL="0" indent="0">
              <a:buNone/>
            </a:pPr>
            <a:r>
              <a:rPr lang="fr-FR" b="1" dirty="0"/>
              <a:t>Les dangers sanitaires :</a:t>
            </a:r>
          </a:p>
          <a:p>
            <a:pPr marL="0" indent="0">
              <a:buNone/>
            </a:pPr>
            <a:r>
              <a:rPr lang="fr-FR" sz="3200" dirty="0"/>
              <a:t>Certaines maladies des abeilles sont si dangereuses qu</a:t>
            </a:r>
            <a:r>
              <a:rPr lang="fr-FR" altLang="fr-FR" sz="3200" dirty="0"/>
              <a:t>’</a:t>
            </a:r>
            <a:r>
              <a:rPr lang="fr-FR" sz="3200" dirty="0"/>
              <a:t>elles font l</a:t>
            </a:r>
            <a:r>
              <a:rPr lang="fr-FR" altLang="fr-FR" sz="3200" dirty="0"/>
              <a:t>’</a:t>
            </a:r>
            <a:r>
              <a:rPr lang="fr-FR" sz="3200" dirty="0"/>
              <a:t>objet d</a:t>
            </a:r>
            <a:r>
              <a:rPr lang="fr-FR" altLang="fr-FR" sz="3200" dirty="0"/>
              <a:t>’</a:t>
            </a:r>
            <a:r>
              <a:rPr lang="fr-FR" sz="3200" dirty="0"/>
              <a:t>une réglementation particulière : ces maladies nécessitent une prise en charge collective afin de limiter leurs effets.</a:t>
            </a:r>
          </a:p>
          <a:p>
            <a:pPr marL="0" indent="0">
              <a:buNone/>
            </a:pPr>
            <a:r>
              <a:rPr lang="fr-FR" dirty="0"/>
              <a:t>Les dangers sanitaires </a:t>
            </a:r>
            <a:r>
              <a:rPr lang="fr-FR" sz="3200" dirty="0"/>
              <a:t>regroupent à la fois les maladies liées aux agents pathogènes et aux substances dangereuses. Ceux-ci sont classés en trois catégories :</a:t>
            </a:r>
          </a:p>
          <a:p>
            <a:pPr marL="0" indent="0">
              <a:buNone/>
            </a:pPr>
            <a:endParaRPr lang="fr-FR" sz="3200" dirty="0"/>
          </a:p>
          <a:p>
            <a:pPr marL="0" indent="0">
              <a:buNone/>
            </a:pPr>
            <a:endParaRPr lang="fr-FR" dirty="0"/>
          </a:p>
        </p:txBody>
      </p:sp>
    </p:spTree>
    <p:extLst>
      <p:ext uri="{BB962C8B-B14F-4D97-AF65-F5344CB8AC3E}">
        <p14:creationId xmlns:p14="http://schemas.microsoft.com/office/powerpoint/2010/main" val="37535309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AE4FD1-45E9-4CE3-A8D3-3783CB80DD19}"/>
              </a:ext>
            </a:extLst>
          </p:cNvPr>
          <p:cNvSpPr>
            <a:spLocks noGrp="1"/>
          </p:cNvSpPr>
          <p:nvPr>
            <p:ph type="title"/>
          </p:nvPr>
        </p:nvSpPr>
        <p:spPr/>
        <p:txBody>
          <a:bodyPr/>
          <a:lstStyle/>
          <a:p>
            <a:r>
              <a:rPr lang="fr-FR" dirty="0"/>
              <a:t>Les dangers sanitaires</a:t>
            </a:r>
          </a:p>
        </p:txBody>
      </p:sp>
      <p:sp>
        <p:nvSpPr>
          <p:cNvPr id="3" name="Espace réservé du contenu 2">
            <a:extLst>
              <a:ext uri="{FF2B5EF4-FFF2-40B4-BE49-F238E27FC236}">
                <a16:creationId xmlns:a16="http://schemas.microsoft.com/office/drawing/2014/main" id="{1CFCFDB9-12B5-47C1-ADAB-3083DE395825}"/>
              </a:ext>
            </a:extLst>
          </p:cNvPr>
          <p:cNvSpPr>
            <a:spLocks noGrp="1"/>
          </p:cNvSpPr>
          <p:nvPr>
            <p:ph idx="1"/>
          </p:nvPr>
        </p:nvSpPr>
        <p:spPr>
          <a:xfrm>
            <a:off x="346841" y="1229711"/>
            <a:ext cx="11235559" cy="4896454"/>
          </a:xfrm>
        </p:spPr>
        <p:txBody>
          <a:bodyPr/>
          <a:lstStyle/>
          <a:p>
            <a:pPr marL="457200" lvl="1" indent="0">
              <a:buNone/>
            </a:pPr>
            <a:r>
              <a:rPr lang="fr-FR" b="1" u="sng" dirty="0">
                <a:solidFill>
                  <a:schemeClr val="bg2">
                    <a:lumMod val="75000"/>
                  </a:schemeClr>
                </a:solidFill>
              </a:rPr>
              <a:t>Les dangers sanitaires de 1ere catégorie</a:t>
            </a:r>
            <a:r>
              <a:rPr lang="fr-FR" dirty="0">
                <a:solidFill>
                  <a:schemeClr val="bg2">
                    <a:lumMod val="75000"/>
                  </a:schemeClr>
                </a:solidFill>
              </a:rPr>
              <a:t>, gérés par l</a:t>
            </a:r>
            <a:r>
              <a:rPr lang="fr-FR" altLang="fr-FR" dirty="0">
                <a:solidFill>
                  <a:schemeClr val="bg2">
                    <a:lumMod val="75000"/>
                  </a:schemeClr>
                </a:solidFill>
              </a:rPr>
              <a:t>’</a:t>
            </a:r>
            <a:r>
              <a:rPr lang="fr-FR" dirty="0">
                <a:solidFill>
                  <a:schemeClr val="bg2">
                    <a:lumMod val="75000"/>
                  </a:schemeClr>
                </a:solidFill>
              </a:rPr>
              <a:t>Etat (maladies transmissibles aux humains ou dangers ayant un impact économique important nécessitant des mesures de prévention, de surveillance ou de lutte dans un but d'intérêt général).</a:t>
            </a:r>
          </a:p>
          <a:p>
            <a:pPr marL="457200" lvl="1" indent="0">
              <a:buNone/>
            </a:pPr>
            <a:r>
              <a:rPr lang="fr-FR" b="1" u="sng" dirty="0">
                <a:solidFill>
                  <a:schemeClr val="bg2">
                    <a:lumMod val="75000"/>
                  </a:schemeClr>
                </a:solidFill>
              </a:rPr>
              <a:t>Les dangers sanitaires de 2e catégorie</a:t>
            </a:r>
            <a:r>
              <a:rPr lang="fr-FR" dirty="0">
                <a:solidFill>
                  <a:schemeClr val="bg2">
                    <a:lumMod val="75000"/>
                  </a:schemeClr>
                </a:solidFill>
              </a:rPr>
              <a:t>, pour lesquels il peut être nécessaire, dans un but d'intérêt collectif, de mettre en œuvre des mesures de prévention, de surveillance ou de lutte. Ils seront gérés par les Organismes à Vocation Sanitaires (OVS : GDSA, GDS...).</a:t>
            </a:r>
          </a:p>
          <a:p>
            <a:pPr marL="457200" lvl="1" indent="0">
              <a:buNone/>
            </a:pPr>
            <a:r>
              <a:rPr lang="fr-FR" b="1" u="sng" dirty="0">
                <a:solidFill>
                  <a:schemeClr val="bg2">
                    <a:lumMod val="75000"/>
                  </a:schemeClr>
                </a:solidFill>
              </a:rPr>
              <a:t>Les dangers sanitaires de 3e catégorie </a:t>
            </a:r>
            <a:r>
              <a:rPr lang="fr-FR" dirty="0">
                <a:solidFill>
                  <a:schemeClr val="bg2">
                    <a:lumMod val="75000"/>
                  </a:schemeClr>
                </a:solidFill>
              </a:rPr>
              <a:t>(tous ceux qui ne sont pas classés en 1re ou 2e catégorie) seront gérés par des initiatives privées.</a:t>
            </a:r>
          </a:p>
          <a:p>
            <a:pPr marL="0" indent="0">
              <a:buNone/>
            </a:pPr>
            <a:endParaRPr lang="fr-FR" dirty="0"/>
          </a:p>
        </p:txBody>
      </p:sp>
    </p:spTree>
    <p:extLst>
      <p:ext uri="{BB962C8B-B14F-4D97-AF65-F5344CB8AC3E}">
        <p14:creationId xmlns:p14="http://schemas.microsoft.com/office/powerpoint/2010/main" val="2396134973"/>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4CE7805-2101-4E47-9510-08FB52FCD0A5}"/>
              </a:ext>
            </a:extLst>
          </p:cNvPr>
          <p:cNvSpPr>
            <a:spLocks noGrp="1"/>
          </p:cNvSpPr>
          <p:nvPr>
            <p:ph type="title"/>
          </p:nvPr>
        </p:nvSpPr>
        <p:spPr/>
        <p:txBody>
          <a:bodyPr/>
          <a:lstStyle/>
          <a:p>
            <a:r>
              <a:rPr lang="fr-FR" dirty="0"/>
              <a:t>Classement des maladies</a:t>
            </a:r>
          </a:p>
        </p:txBody>
      </p:sp>
      <p:sp>
        <p:nvSpPr>
          <p:cNvPr id="7" name="ZoneTexte 6">
            <a:extLst>
              <a:ext uri="{FF2B5EF4-FFF2-40B4-BE49-F238E27FC236}">
                <a16:creationId xmlns:a16="http://schemas.microsoft.com/office/drawing/2014/main" id="{547B1A7D-E306-47AC-A77A-CEEA55903074}"/>
              </a:ext>
            </a:extLst>
          </p:cNvPr>
          <p:cNvSpPr txBox="1"/>
          <p:nvPr/>
        </p:nvSpPr>
        <p:spPr>
          <a:xfrm>
            <a:off x="641128" y="1291642"/>
            <a:ext cx="3300248" cy="5078313"/>
          </a:xfrm>
          <a:prstGeom prst="rect">
            <a:avLst/>
          </a:prstGeom>
          <a:solidFill>
            <a:schemeClr val="tx1">
              <a:lumMod val="85000"/>
            </a:schemeClr>
          </a:solidFill>
        </p:spPr>
        <p:txBody>
          <a:bodyPr wrap="square" rtlCol="0">
            <a:spAutoFit/>
          </a:bodyPr>
          <a:lstStyle/>
          <a:p>
            <a:r>
              <a:rPr lang="fr-FR" b="1" dirty="0">
                <a:solidFill>
                  <a:schemeClr val="bg2">
                    <a:lumMod val="75000"/>
                  </a:schemeClr>
                </a:solidFill>
              </a:rPr>
              <a:t>1ère catégorie</a:t>
            </a:r>
          </a:p>
          <a:p>
            <a:endParaRPr lang="fr-FR" b="1" dirty="0">
              <a:solidFill>
                <a:schemeClr val="bg2">
                  <a:lumMod val="75000"/>
                </a:schemeClr>
              </a:solidFill>
            </a:endParaRPr>
          </a:p>
          <a:p>
            <a:pPr marL="685800" lvl="1" indent="-285750">
              <a:buFont typeface="Arial" panose="020B0604020202020204" pitchFamily="34" charset="0"/>
              <a:buChar char="•"/>
            </a:pPr>
            <a:r>
              <a:rPr lang="fr-FR" sz="1800" dirty="0">
                <a:solidFill>
                  <a:schemeClr val="bg2">
                    <a:lumMod val="75000"/>
                  </a:schemeClr>
                </a:solidFill>
              </a:rPr>
              <a:t>La loque Américaine</a:t>
            </a:r>
          </a:p>
          <a:p>
            <a:pPr marL="685800" lvl="1" indent="-285750">
              <a:buFont typeface="Arial" panose="020B0604020202020204" pitchFamily="34" charset="0"/>
              <a:buChar char="•"/>
            </a:pPr>
            <a:r>
              <a:rPr lang="fr-FR" sz="1800" dirty="0">
                <a:solidFill>
                  <a:schemeClr val="bg2">
                    <a:lumMod val="75000"/>
                  </a:schemeClr>
                </a:solidFill>
              </a:rPr>
              <a:t>La Nosémose ( </a:t>
            </a:r>
            <a:r>
              <a:rPr lang="fr-FR" sz="1800" dirty="0" err="1">
                <a:solidFill>
                  <a:schemeClr val="bg2">
                    <a:lumMod val="75000"/>
                  </a:schemeClr>
                </a:solidFill>
              </a:rPr>
              <a:t>Nosema</a:t>
            </a:r>
            <a:r>
              <a:rPr lang="fr-FR" sz="1800" dirty="0">
                <a:solidFill>
                  <a:schemeClr val="bg2">
                    <a:lumMod val="75000"/>
                  </a:schemeClr>
                </a:solidFill>
              </a:rPr>
              <a:t> apis, </a:t>
            </a:r>
            <a:r>
              <a:rPr lang="fr-FR" sz="1800" dirty="0" err="1">
                <a:solidFill>
                  <a:schemeClr val="bg2">
                    <a:lumMod val="75000"/>
                  </a:schemeClr>
                </a:solidFill>
              </a:rPr>
              <a:t>Nosema</a:t>
            </a:r>
            <a:r>
              <a:rPr lang="fr-FR" sz="1800" dirty="0">
                <a:solidFill>
                  <a:schemeClr val="bg2">
                    <a:lumMod val="75000"/>
                  </a:schemeClr>
                </a:solidFill>
              </a:rPr>
              <a:t> </a:t>
            </a:r>
            <a:r>
              <a:rPr lang="fr-FR" sz="1800" dirty="0" err="1">
                <a:solidFill>
                  <a:schemeClr val="bg2">
                    <a:lumMod val="75000"/>
                  </a:schemeClr>
                </a:solidFill>
              </a:rPr>
              <a:t>ceranae</a:t>
            </a:r>
            <a:r>
              <a:rPr lang="fr-FR" sz="1800" dirty="0">
                <a:solidFill>
                  <a:schemeClr val="bg2">
                    <a:lumMod val="75000"/>
                  </a:schemeClr>
                </a:solidFill>
              </a:rPr>
              <a:t>)</a:t>
            </a:r>
          </a:p>
          <a:p>
            <a:pPr marL="685800" lvl="1" indent="-285750">
              <a:buFont typeface="Arial" panose="020B0604020202020204" pitchFamily="34" charset="0"/>
              <a:buChar char="•"/>
            </a:pPr>
            <a:r>
              <a:rPr lang="fr-FR" sz="1800" dirty="0" err="1">
                <a:solidFill>
                  <a:schemeClr val="bg2">
                    <a:lumMod val="75000"/>
                  </a:schemeClr>
                </a:solidFill>
              </a:rPr>
              <a:t>Aethina</a:t>
            </a:r>
            <a:r>
              <a:rPr lang="fr-FR" sz="1800" dirty="0">
                <a:solidFill>
                  <a:schemeClr val="bg2">
                    <a:lumMod val="75000"/>
                  </a:schemeClr>
                </a:solidFill>
              </a:rPr>
              <a:t> </a:t>
            </a:r>
            <a:r>
              <a:rPr lang="fr-FR" sz="1800" dirty="0" err="1">
                <a:solidFill>
                  <a:schemeClr val="bg2">
                    <a:lumMod val="75000"/>
                  </a:schemeClr>
                </a:solidFill>
              </a:rPr>
              <a:t>tumida</a:t>
            </a:r>
            <a:endParaRPr lang="fr-FR" sz="1800" dirty="0">
              <a:solidFill>
                <a:schemeClr val="bg2">
                  <a:lumMod val="75000"/>
                </a:schemeClr>
              </a:solidFill>
            </a:endParaRPr>
          </a:p>
          <a:p>
            <a:pPr marL="685800" lvl="1" indent="-285750">
              <a:buFont typeface="Arial" panose="020B0604020202020204" pitchFamily="34" charset="0"/>
              <a:buChar char="•"/>
            </a:pPr>
            <a:r>
              <a:rPr lang="fr-FR" sz="1800" dirty="0" err="1">
                <a:solidFill>
                  <a:schemeClr val="bg2">
                    <a:lumMod val="75000"/>
                  </a:schemeClr>
                </a:solidFill>
              </a:rPr>
              <a:t>Tropilaeps</a:t>
            </a:r>
            <a:endParaRPr lang="fr-FR" dirty="0">
              <a:solidFill>
                <a:schemeClr val="bg2">
                  <a:lumMod val="75000"/>
                </a:schemeClr>
              </a:solidFill>
            </a:endParaRPr>
          </a:p>
          <a:p>
            <a:pPr marL="685800" lvl="1" indent="-285750">
              <a:buFont typeface="Arial" panose="020B0604020202020204" pitchFamily="34" charset="0"/>
              <a:buChar char="•"/>
            </a:pPr>
            <a:endParaRPr lang="fr-FR" sz="1800" dirty="0">
              <a:solidFill>
                <a:schemeClr val="bg2">
                  <a:lumMod val="75000"/>
                </a:schemeClr>
              </a:solidFill>
            </a:endParaRPr>
          </a:p>
          <a:p>
            <a:pPr marL="400050" lvl="1" algn="just"/>
            <a:r>
              <a:rPr lang="fr-FR" sz="1800" b="1" dirty="0">
                <a:solidFill>
                  <a:schemeClr val="bg2">
                    <a:lumMod val="75000"/>
                  </a:schemeClr>
                </a:solidFill>
              </a:rPr>
              <a:t>Tous les dangers sanitaires de 1</a:t>
            </a:r>
            <a:r>
              <a:rPr lang="fr-FR" sz="1800" b="1" baseline="30000" dirty="0">
                <a:solidFill>
                  <a:schemeClr val="bg2">
                    <a:lumMod val="75000"/>
                  </a:schemeClr>
                </a:solidFill>
              </a:rPr>
              <a:t>ère</a:t>
            </a:r>
            <a:r>
              <a:rPr lang="fr-FR" sz="1800" b="1" dirty="0">
                <a:solidFill>
                  <a:schemeClr val="bg2">
                    <a:lumMod val="75000"/>
                  </a:schemeClr>
                </a:solidFill>
              </a:rPr>
              <a:t> catégorie engendrent automatiquement un  A.P.D.I (Arrêté Préfectoral de Déclaration d</a:t>
            </a:r>
            <a:r>
              <a:rPr lang="fr-FR" altLang="fr-FR" sz="1800" b="1" dirty="0">
                <a:solidFill>
                  <a:schemeClr val="bg2">
                    <a:lumMod val="75000"/>
                  </a:schemeClr>
                </a:solidFill>
              </a:rPr>
              <a:t>’</a:t>
            </a:r>
            <a:r>
              <a:rPr lang="fr-FR" sz="1800" b="1" dirty="0">
                <a:solidFill>
                  <a:schemeClr val="bg2">
                    <a:lumMod val="75000"/>
                  </a:schemeClr>
                </a:solidFill>
              </a:rPr>
              <a:t>Infection) et à la fin des travaux d’</a:t>
            </a:r>
            <a:r>
              <a:rPr lang="fr-FR" sz="1800" b="1" dirty="0" err="1">
                <a:solidFill>
                  <a:schemeClr val="bg2">
                    <a:lumMod val="75000"/>
                  </a:schemeClr>
                </a:solidFill>
              </a:rPr>
              <a:t>assainnissement</a:t>
            </a:r>
            <a:r>
              <a:rPr lang="fr-FR" sz="1800" b="1" dirty="0">
                <a:solidFill>
                  <a:schemeClr val="bg2">
                    <a:lumMod val="75000"/>
                  </a:schemeClr>
                </a:solidFill>
              </a:rPr>
              <a:t> et après constatation par le TSA   à une  levée de l</a:t>
            </a:r>
            <a:r>
              <a:rPr lang="fr-FR" altLang="fr-FR" sz="1800" b="1" dirty="0">
                <a:solidFill>
                  <a:schemeClr val="bg2">
                    <a:lumMod val="75000"/>
                  </a:schemeClr>
                </a:solidFill>
              </a:rPr>
              <a:t>’</a:t>
            </a:r>
            <a:r>
              <a:rPr lang="fr-FR" sz="1800" b="1" dirty="0">
                <a:solidFill>
                  <a:schemeClr val="bg2">
                    <a:lumMod val="75000"/>
                  </a:schemeClr>
                </a:solidFill>
              </a:rPr>
              <a:t>A.P.D.I.  </a:t>
            </a:r>
          </a:p>
          <a:p>
            <a:endParaRPr lang="fr-FR" dirty="0">
              <a:solidFill>
                <a:schemeClr val="bg2">
                  <a:lumMod val="75000"/>
                </a:schemeClr>
              </a:solidFill>
            </a:endParaRPr>
          </a:p>
        </p:txBody>
      </p:sp>
      <p:sp>
        <p:nvSpPr>
          <p:cNvPr id="8" name="ZoneTexte 7">
            <a:extLst>
              <a:ext uri="{FF2B5EF4-FFF2-40B4-BE49-F238E27FC236}">
                <a16:creationId xmlns:a16="http://schemas.microsoft.com/office/drawing/2014/main" id="{FE3DFB2D-9951-4ABA-9D7D-59A965C52759}"/>
              </a:ext>
            </a:extLst>
          </p:cNvPr>
          <p:cNvSpPr txBox="1"/>
          <p:nvPr/>
        </p:nvSpPr>
        <p:spPr>
          <a:xfrm>
            <a:off x="4637689" y="1291642"/>
            <a:ext cx="2916621" cy="1446550"/>
          </a:xfrm>
          <a:prstGeom prst="rect">
            <a:avLst/>
          </a:prstGeom>
          <a:solidFill>
            <a:schemeClr val="tx1">
              <a:lumMod val="85000"/>
            </a:schemeClr>
          </a:solidFill>
        </p:spPr>
        <p:txBody>
          <a:bodyPr wrap="square" rtlCol="0">
            <a:spAutoFit/>
          </a:bodyPr>
          <a:lstStyle/>
          <a:p>
            <a:pPr marL="0" indent="0"/>
            <a:r>
              <a:rPr lang="fr-FR" sz="1700" b="1" dirty="0">
                <a:solidFill>
                  <a:schemeClr val="bg2">
                    <a:lumMod val="75000"/>
                  </a:schemeClr>
                </a:solidFill>
              </a:rPr>
              <a:t>2</a:t>
            </a:r>
            <a:r>
              <a:rPr lang="fr-FR" sz="1700" b="1" baseline="30000" dirty="0">
                <a:solidFill>
                  <a:schemeClr val="bg2">
                    <a:lumMod val="75000"/>
                  </a:schemeClr>
                </a:solidFill>
              </a:rPr>
              <a:t>ème</a:t>
            </a:r>
            <a:r>
              <a:rPr lang="fr-FR" sz="1700" b="1" dirty="0">
                <a:solidFill>
                  <a:schemeClr val="bg2">
                    <a:lumMod val="75000"/>
                  </a:schemeClr>
                </a:solidFill>
              </a:rPr>
              <a:t> catégorie</a:t>
            </a:r>
          </a:p>
          <a:p>
            <a:pPr marL="0" indent="0"/>
            <a:endParaRPr lang="fr-FR" sz="1700" b="1" dirty="0">
              <a:solidFill>
                <a:schemeClr val="bg2">
                  <a:lumMod val="75000"/>
                </a:schemeClr>
              </a:solidFill>
            </a:endParaRPr>
          </a:p>
          <a:p>
            <a:pPr marL="685800" lvl="1" indent="-285750">
              <a:buFont typeface="Arial" panose="020B0604020202020204" pitchFamily="34" charset="0"/>
              <a:buChar char="•"/>
            </a:pPr>
            <a:r>
              <a:rPr lang="fr-FR" sz="1800" dirty="0" err="1">
                <a:solidFill>
                  <a:schemeClr val="bg2">
                    <a:lumMod val="75000"/>
                  </a:schemeClr>
                </a:solidFill>
              </a:rPr>
              <a:t>Varroase</a:t>
            </a:r>
            <a:endParaRPr lang="fr-FR" sz="1800" dirty="0">
              <a:solidFill>
                <a:schemeClr val="bg2">
                  <a:lumMod val="75000"/>
                </a:schemeClr>
              </a:solidFill>
            </a:endParaRPr>
          </a:p>
          <a:p>
            <a:pPr marL="685800" lvl="1" indent="-285750">
              <a:buFont typeface="Arial" panose="020B0604020202020204" pitchFamily="34" charset="0"/>
              <a:buChar char="•"/>
            </a:pPr>
            <a:r>
              <a:rPr lang="fr-FR" sz="1800" dirty="0">
                <a:solidFill>
                  <a:schemeClr val="bg2">
                    <a:lumMod val="75000"/>
                  </a:schemeClr>
                </a:solidFill>
              </a:rPr>
              <a:t>Frelon asiatique</a:t>
            </a:r>
          </a:p>
          <a:p>
            <a:pPr marL="685800" lvl="1" indent="-285750">
              <a:buFont typeface="Arial" panose="020B0604020202020204" pitchFamily="34" charset="0"/>
              <a:buChar char="•"/>
            </a:pPr>
            <a:endParaRPr lang="fr-FR" sz="1800" dirty="0">
              <a:solidFill>
                <a:schemeClr val="bg2">
                  <a:lumMod val="75000"/>
                </a:schemeClr>
              </a:solidFill>
            </a:endParaRPr>
          </a:p>
        </p:txBody>
      </p:sp>
      <p:sp>
        <p:nvSpPr>
          <p:cNvPr id="10" name="ZoneTexte 9">
            <a:extLst>
              <a:ext uri="{FF2B5EF4-FFF2-40B4-BE49-F238E27FC236}">
                <a16:creationId xmlns:a16="http://schemas.microsoft.com/office/drawing/2014/main" id="{E6AB8307-4913-45B7-A1ED-A171B7049252}"/>
              </a:ext>
            </a:extLst>
          </p:cNvPr>
          <p:cNvSpPr txBox="1"/>
          <p:nvPr/>
        </p:nvSpPr>
        <p:spPr>
          <a:xfrm>
            <a:off x="8455575" y="1291642"/>
            <a:ext cx="2916621" cy="1446550"/>
          </a:xfrm>
          <a:prstGeom prst="rect">
            <a:avLst/>
          </a:prstGeom>
          <a:solidFill>
            <a:schemeClr val="tx1">
              <a:lumMod val="85000"/>
            </a:schemeClr>
          </a:solidFill>
        </p:spPr>
        <p:txBody>
          <a:bodyPr wrap="square" rtlCol="0">
            <a:spAutoFit/>
          </a:bodyPr>
          <a:lstStyle/>
          <a:p>
            <a:pPr marL="0" indent="0"/>
            <a:r>
              <a:rPr lang="fr-FR" sz="1700" b="1" dirty="0">
                <a:solidFill>
                  <a:schemeClr val="bg2">
                    <a:lumMod val="75000"/>
                  </a:schemeClr>
                </a:solidFill>
              </a:rPr>
              <a:t>3ème catégorie</a:t>
            </a:r>
          </a:p>
          <a:p>
            <a:pPr marL="0" indent="0"/>
            <a:endParaRPr lang="fr-FR" sz="1700" b="1" dirty="0">
              <a:solidFill>
                <a:schemeClr val="bg2">
                  <a:lumMod val="75000"/>
                </a:schemeClr>
              </a:solidFill>
            </a:endParaRPr>
          </a:p>
          <a:p>
            <a:pPr marL="400050" lvl="1" indent="0"/>
            <a:r>
              <a:rPr lang="fr-FR" sz="1800" dirty="0">
                <a:solidFill>
                  <a:schemeClr val="bg2">
                    <a:lumMod val="75000"/>
                  </a:schemeClr>
                </a:solidFill>
              </a:rPr>
              <a:t>Tous Les autres cas</a:t>
            </a:r>
          </a:p>
          <a:p>
            <a:pPr marL="400050" lvl="1" indent="0"/>
            <a:r>
              <a:rPr lang="fr-FR" sz="1800" dirty="0">
                <a:solidFill>
                  <a:schemeClr val="bg2">
                    <a:lumMod val="75000"/>
                  </a:schemeClr>
                </a:solidFill>
              </a:rPr>
              <a:t>Ex : Loque Européenne</a:t>
            </a:r>
          </a:p>
          <a:p>
            <a:pPr marL="400050" lvl="1" indent="0"/>
            <a:endParaRPr lang="fr-FR" sz="1800" dirty="0">
              <a:solidFill>
                <a:schemeClr val="bg2">
                  <a:lumMod val="75000"/>
                </a:schemeClr>
              </a:solidFill>
            </a:endParaRPr>
          </a:p>
        </p:txBody>
      </p:sp>
    </p:spTree>
    <p:extLst>
      <p:ext uri="{BB962C8B-B14F-4D97-AF65-F5344CB8AC3E}">
        <p14:creationId xmlns:p14="http://schemas.microsoft.com/office/powerpoint/2010/main" val="3767595"/>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F253FD-1238-4DCD-A1B5-D91DE2EE0374}"/>
              </a:ext>
            </a:extLst>
          </p:cNvPr>
          <p:cNvSpPr>
            <a:spLocks noGrp="1"/>
          </p:cNvSpPr>
          <p:nvPr>
            <p:ph type="title"/>
          </p:nvPr>
        </p:nvSpPr>
        <p:spPr/>
        <p:txBody>
          <a:bodyPr/>
          <a:lstStyle/>
          <a:p>
            <a:r>
              <a:rPr lang="fr-FR" sz="4400" b="1" dirty="0">
                <a:ln w="900" cmpd="sng">
                  <a:noFill/>
                  <a:prstDash val="solid"/>
                </a:ln>
              </a:rPr>
              <a:t>APDI : Arrêté préfectoral de </a:t>
            </a:r>
            <a:br>
              <a:rPr lang="fr-FR" sz="4400" b="1" dirty="0">
                <a:ln w="900" cmpd="sng">
                  <a:noFill/>
                  <a:prstDash val="solid"/>
                </a:ln>
              </a:rPr>
            </a:br>
            <a:r>
              <a:rPr lang="fr-FR" sz="4400" b="1" dirty="0">
                <a:ln w="900" cmpd="sng">
                  <a:noFill/>
                  <a:prstDash val="solid"/>
                </a:ln>
              </a:rPr>
              <a:t>déclaration d’infection</a:t>
            </a:r>
            <a:endParaRPr lang="fr-FR" dirty="0"/>
          </a:p>
        </p:txBody>
      </p:sp>
      <p:sp>
        <p:nvSpPr>
          <p:cNvPr id="4" name="ZoneTexte 3">
            <a:extLst>
              <a:ext uri="{FF2B5EF4-FFF2-40B4-BE49-F238E27FC236}">
                <a16:creationId xmlns:a16="http://schemas.microsoft.com/office/drawing/2014/main" id="{A6572958-4897-4938-A566-54C2E2743314}"/>
              </a:ext>
            </a:extLst>
          </p:cNvPr>
          <p:cNvSpPr txBox="1"/>
          <p:nvPr/>
        </p:nvSpPr>
        <p:spPr>
          <a:xfrm>
            <a:off x="472965" y="1629637"/>
            <a:ext cx="11240813" cy="4524315"/>
          </a:xfrm>
          <a:prstGeom prst="rect">
            <a:avLst/>
          </a:prstGeom>
          <a:noFill/>
        </p:spPr>
        <p:txBody>
          <a:bodyPr wrap="square">
            <a:spAutoFit/>
          </a:bodyPr>
          <a:lstStyle/>
          <a:p>
            <a:pPr marL="0" indent="0">
              <a:buNone/>
            </a:pPr>
            <a:r>
              <a:rPr lang="fr-FR" sz="2400" dirty="0">
                <a:solidFill>
                  <a:schemeClr val="bg2">
                    <a:lumMod val="75000"/>
                  </a:schemeClr>
                </a:solidFill>
              </a:rPr>
              <a:t>L’ APDI préparé par le TSA validé par le vétérinaire conseil est envoyé à la DDSCPP pour signature et affichage à la mairie de la commune du rucher infesté.</a:t>
            </a:r>
          </a:p>
          <a:p>
            <a:pPr marL="0" indent="0">
              <a:buNone/>
            </a:pPr>
            <a:r>
              <a:rPr lang="fr-FR" sz="2400" dirty="0">
                <a:solidFill>
                  <a:schemeClr val="bg2">
                    <a:lumMod val="75000"/>
                  </a:schemeClr>
                </a:solidFill>
              </a:rPr>
              <a:t>Trois zones sanitaires sont alors définies :</a:t>
            </a:r>
          </a:p>
          <a:p>
            <a:pPr marL="0" indent="0">
              <a:buNone/>
            </a:pPr>
            <a:endParaRPr lang="fr-FR" sz="2400" dirty="0">
              <a:solidFill>
                <a:schemeClr val="bg2">
                  <a:lumMod val="75000"/>
                </a:schemeClr>
              </a:solidFill>
            </a:endParaRPr>
          </a:p>
          <a:p>
            <a:pPr marL="0" indent="0">
              <a:buNone/>
            </a:pPr>
            <a:r>
              <a:rPr lang="fr-FR" sz="2400" dirty="0">
                <a:solidFill>
                  <a:schemeClr val="bg2">
                    <a:lumMod val="75000"/>
                  </a:schemeClr>
                </a:solidFill>
              </a:rPr>
              <a:t>         </a:t>
            </a:r>
            <a:r>
              <a:rPr lang="fr-FR" sz="2400" u="sng" dirty="0">
                <a:solidFill>
                  <a:schemeClr val="bg2">
                    <a:lumMod val="75000"/>
                  </a:schemeClr>
                </a:solidFill>
              </a:rPr>
              <a:t>1.  ZONE DE CONFINEMENT </a:t>
            </a:r>
          </a:p>
          <a:p>
            <a:pPr marL="0" indent="0">
              <a:buNone/>
            </a:pPr>
            <a:r>
              <a:rPr lang="fr-FR" sz="2400" dirty="0">
                <a:solidFill>
                  <a:schemeClr val="bg2">
                    <a:lumMod val="75000"/>
                  </a:schemeClr>
                </a:solidFill>
              </a:rPr>
              <a:t>                   l</a:t>
            </a:r>
            <a:r>
              <a:rPr lang="fr-FR" altLang="fr-FR" sz="2400" dirty="0">
                <a:solidFill>
                  <a:schemeClr val="bg2">
                    <a:lumMod val="75000"/>
                  </a:schemeClr>
                </a:solidFill>
              </a:rPr>
              <a:t>’</a:t>
            </a:r>
            <a:r>
              <a:rPr lang="fr-FR" sz="2400" dirty="0">
                <a:solidFill>
                  <a:schemeClr val="bg2">
                    <a:lumMod val="75000"/>
                  </a:schemeClr>
                </a:solidFill>
              </a:rPr>
              <a:t>intégralité du rucher infesté avec toutes les ruches. Après le 15 juillet,  	destruction  systématique par le feu avec indemnisation,</a:t>
            </a:r>
          </a:p>
          <a:p>
            <a:pPr marL="0" indent="0">
              <a:buNone/>
            </a:pPr>
            <a:r>
              <a:rPr lang="fr-FR" sz="2400" dirty="0">
                <a:solidFill>
                  <a:schemeClr val="bg2">
                    <a:lumMod val="75000"/>
                  </a:schemeClr>
                </a:solidFill>
              </a:rPr>
              <a:t>         </a:t>
            </a:r>
            <a:r>
              <a:rPr lang="fr-FR" sz="2400" u="sng" dirty="0">
                <a:solidFill>
                  <a:schemeClr val="bg2">
                    <a:lumMod val="75000"/>
                  </a:schemeClr>
                </a:solidFill>
              </a:rPr>
              <a:t>2. ZONE DE PROTECTION</a:t>
            </a:r>
          </a:p>
          <a:p>
            <a:pPr marL="0" indent="0">
              <a:buNone/>
            </a:pPr>
            <a:r>
              <a:rPr lang="fr-FR" sz="2400" dirty="0">
                <a:solidFill>
                  <a:schemeClr val="bg2">
                    <a:lumMod val="75000"/>
                  </a:schemeClr>
                </a:solidFill>
              </a:rPr>
              <a:t>                   Sur 3 kilomètres , le TSA visite tous les ruchers  et toutes les colonies  </a:t>
            </a:r>
          </a:p>
          <a:p>
            <a:pPr marL="0" indent="0">
              <a:buNone/>
            </a:pPr>
            <a:r>
              <a:rPr lang="fr-FR" sz="2400" dirty="0">
                <a:solidFill>
                  <a:schemeClr val="bg2">
                    <a:lumMod val="75000"/>
                  </a:schemeClr>
                </a:solidFill>
              </a:rPr>
              <a:t>         </a:t>
            </a:r>
            <a:r>
              <a:rPr lang="fr-FR" sz="2400" u="sng" dirty="0">
                <a:solidFill>
                  <a:schemeClr val="bg2">
                    <a:lumMod val="75000"/>
                  </a:schemeClr>
                </a:solidFill>
              </a:rPr>
              <a:t>3. ZONE DE SURVEILLANCE</a:t>
            </a:r>
            <a:endParaRPr lang="fr-FR" sz="2400" dirty="0">
              <a:solidFill>
                <a:schemeClr val="bg2">
                  <a:lumMod val="75000"/>
                </a:schemeClr>
              </a:solidFill>
            </a:endParaRPr>
          </a:p>
          <a:p>
            <a:pPr marL="0" indent="0">
              <a:buNone/>
            </a:pPr>
            <a:r>
              <a:rPr lang="fr-FR" sz="2400" dirty="0">
                <a:solidFill>
                  <a:schemeClr val="bg2">
                    <a:lumMod val="75000"/>
                  </a:schemeClr>
                </a:solidFill>
              </a:rPr>
              <a:t>                   2 kilomètres  autour de la zone de protection, on ne peut pas bouger les 	ruches jusqu</a:t>
            </a:r>
            <a:r>
              <a:rPr lang="fr-FR" altLang="fr-FR" sz="2400" dirty="0">
                <a:solidFill>
                  <a:schemeClr val="bg2">
                    <a:lumMod val="75000"/>
                  </a:schemeClr>
                </a:solidFill>
              </a:rPr>
              <a:t>’</a:t>
            </a:r>
            <a:r>
              <a:rPr lang="fr-FR" sz="2400" dirty="0">
                <a:solidFill>
                  <a:schemeClr val="bg2">
                    <a:lumMod val="75000"/>
                  </a:schemeClr>
                </a:solidFill>
              </a:rPr>
              <a:t>à la visite du TSA.  </a:t>
            </a:r>
          </a:p>
        </p:txBody>
      </p:sp>
    </p:spTree>
    <p:extLst>
      <p:ext uri="{BB962C8B-B14F-4D97-AF65-F5344CB8AC3E}">
        <p14:creationId xmlns:p14="http://schemas.microsoft.com/office/powerpoint/2010/main" val="3288442127"/>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F8DB21-FE54-4005-ABE7-23FAB9BE170C}"/>
              </a:ext>
            </a:extLst>
          </p:cNvPr>
          <p:cNvSpPr>
            <a:spLocks noGrp="1"/>
          </p:cNvSpPr>
          <p:nvPr>
            <p:ph type="title"/>
          </p:nvPr>
        </p:nvSpPr>
        <p:spPr/>
        <p:txBody>
          <a:bodyPr/>
          <a:lstStyle/>
          <a:p>
            <a:r>
              <a:rPr lang="fr-FR" dirty="0"/>
              <a:t>Observer ses colonies pour </a:t>
            </a:r>
            <a:br>
              <a:rPr lang="fr-FR" dirty="0"/>
            </a:br>
            <a:r>
              <a:rPr lang="fr-FR" dirty="0"/>
              <a:t>prévenir les maladies</a:t>
            </a:r>
          </a:p>
        </p:txBody>
      </p:sp>
      <p:sp>
        <p:nvSpPr>
          <p:cNvPr id="3" name="Espace réservé du contenu 2">
            <a:extLst>
              <a:ext uri="{FF2B5EF4-FFF2-40B4-BE49-F238E27FC236}">
                <a16:creationId xmlns:a16="http://schemas.microsoft.com/office/drawing/2014/main" id="{270D80BD-2598-4174-88B3-056F9F1255A5}"/>
              </a:ext>
            </a:extLst>
          </p:cNvPr>
          <p:cNvSpPr>
            <a:spLocks noGrp="1"/>
          </p:cNvSpPr>
          <p:nvPr>
            <p:ph idx="1"/>
          </p:nvPr>
        </p:nvSpPr>
        <p:spPr/>
        <p:txBody>
          <a:bodyPr/>
          <a:lstStyle/>
          <a:p>
            <a:pPr marL="0" indent="0">
              <a:lnSpc>
                <a:spcPct val="80000"/>
              </a:lnSpc>
              <a:buNone/>
            </a:pPr>
            <a:r>
              <a:rPr lang="fr-FR" sz="2400" dirty="0">
                <a:solidFill>
                  <a:schemeClr val="bg2">
                    <a:lumMod val="75000"/>
                  </a:schemeClr>
                </a:solidFill>
              </a:rPr>
              <a:t>Une colonie est en mauvaise santé quand le taux parasitaire dépasse un certain seuil : la présence de varroas ou de larves </a:t>
            </a:r>
            <a:r>
              <a:rPr lang="fr-FR" sz="2400" dirty="0" err="1">
                <a:solidFill>
                  <a:schemeClr val="bg2">
                    <a:lumMod val="75000"/>
                  </a:schemeClr>
                </a:solidFill>
              </a:rPr>
              <a:t>mycosées</a:t>
            </a:r>
            <a:r>
              <a:rPr lang="fr-FR" sz="2400" dirty="0">
                <a:solidFill>
                  <a:schemeClr val="bg2">
                    <a:lumMod val="75000"/>
                  </a:schemeClr>
                </a:solidFill>
              </a:rPr>
              <a:t> ne signifie pas que la colonie est en danger.</a:t>
            </a:r>
          </a:p>
          <a:p>
            <a:pPr marL="0" indent="0">
              <a:lnSpc>
                <a:spcPct val="80000"/>
              </a:lnSpc>
              <a:buNone/>
            </a:pPr>
            <a:endParaRPr lang="fr-FR" sz="2400" dirty="0">
              <a:solidFill>
                <a:schemeClr val="bg2">
                  <a:lumMod val="75000"/>
                </a:schemeClr>
              </a:solidFill>
            </a:endParaRPr>
          </a:p>
          <a:p>
            <a:pPr marL="0" indent="0">
              <a:lnSpc>
                <a:spcPct val="80000"/>
              </a:lnSpc>
              <a:buNone/>
            </a:pPr>
            <a:r>
              <a:rPr lang="fr-FR" sz="2400" dirty="0">
                <a:solidFill>
                  <a:schemeClr val="bg2">
                    <a:lumMod val="75000"/>
                  </a:schemeClr>
                </a:solidFill>
              </a:rPr>
              <a:t> </a:t>
            </a:r>
            <a:r>
              <a:rPr lang="fr-FR" sz="2400" b="1" dirty="0">
                <a:solidFill>
                  <a:schemeClr val="bg2">
                    <a:lumMod val="75000"/>
                  </a:schemeClr>
                </a:solidFill>
              </a:rPr>
              <a:t>Premiers signes</a:t>
            </a:r>
            <a:r>
              <a:rPr lang="fr-FR" sz="2400" dirty="0">
                <a:solidFill>
                  <a:schemeClr val="bg2">
                    <a:lumMod val="75000"/>
                  </a:schemeClr>
                </a:solidFill>
              </a:rPr>
              <a:t> : faire attention à l</a:t>
            </a:r>
            <a:r>
              <a:rPr lang="fr-FR" altLang="fr-FR" sz="2400" dirty="0">
                <a:solidFill>
                  <a:schemeClr val="bg2">
                    <a:lumMod val="75000"/>
                  </a:schemeClr>
                </a:solidFill>
              </a:rPr>
              <a:t>’</a:t>
            </a:r>
            <a:r>
              <a:rPr lang="fr-FR" sz="2400" dirty="0">
                <a:solidFill>
                  <a:schemeClr val="bg2">
                    <a:lumMod val="75000"/>
                  </a:schemeClr>
                </a:solidFill>
              </a:rPr>
              <a:t>impression générale que nous montre la colonie lors d</a:t>
            </a:r>
            <a:r>
              <a:rPr lang="fr-FR" altLang="fr-FR" sz="2400" dirty="0">
                <a:solidFill>
                  <a:schemeClr val="bg2">
                    <a:lumMod val="75000"/>
                  </a:schemeClr>
                </a:solidFill>
              </a:rPr>
              <a:t>’</a:t>
            </a:r>
            <a:r>
              <a:rPr lang="fr-FR" sz="2400" dirty="0">
                <a:solidFill>
                  <a:schemeClr val="bg2">
                    <a:lumMod val="75000"/>
                  </a:schemeClr>
                </a:solidFill>
              </a:rPr>
              <a:t>une visite </a:t>
            </a:r>
          </a:p>
          <a:p>
            <a:pPr marL="0" indent="0">
              <a:lnSpc>
                <a:spcPct val="80000"/>
              </a:lnSpc>
              <a:buNone/>
            </a:pPr>
            <a:r>
              <a:rPr lang="fr-FR" sz="2400" dirty="0"/>
              <a:t>	</a:t>
            </a:r>
            <a:r>
              <a:rPr lang="fr-FR" sz="2400" dirty="0">
                <a:solidFill>
                  <a:schemeClr val="bg2">
                    <a:lumMod val="75000"/>
                  </a:schemeClr>
                </a:solidFill>
              </a:rPr>
              <a:t>Aspect extérieur de la ruche </a:t>
            </a:r>
          </a:p>
          <a:p>
            <a:pPr marL="0" indent="0">
              <a:lnSpc>
                <a:spcPct val="80000"/>
              </a:lnSpc>
              <a:buNone/>
            </a:pPr>
            <a:r>
              <a:rPr lang="fr-FR" sz="2400" dirty="0">
                <a:solidFill>
                  <a:schemeClr val="bg2">
                    <a:lumMod val="75000"/>
                  </a:schemeClr>
                </a:solidFill>
              </a:rPr>
              <a:t>	Aspect du couvain (mosaïque)</a:t>
            </a:r>
          </a:p>
          <a:p>
            <a:pPr marL="0" indent="0">
              <a:lnSpc>
                <a:spcPct val="80000"/>
              </a:lnSpc>
              <a:buNone/>
            </a:pPr>
            <a:r>
              <a:rPr lang="fr-FR" sz="2400" dirty="0">
                <a:solidFill>
                  <a:schemeClr val="bg2">
                    <a:lumMod val="75000"/>
                  </a:schemeClr>
                </a:solidFill>
              </a:rPr>
              <a:t>	L</a:t>
            </a:r>
            <a:r>
              <a:rPr lang="fr-FR" altLang="fr-FR" sz="2400" dirty="0">
                <a:solidFill>
                  <a:schemeClr val="bg2">
                    <a:lumMod val="75000"/>
                  </a:schemeClr>
                </a:solidFill>
              </a:rPr>
              <a:t>’</a:t>
            </a:r>
            <a:r>
              <a:rPr lang="fr-FR" sz="2400" dirty="0">
                <a:solidFill>
                  <a:schemeClr val="bg2">
                    <a:lumMod val="75000"/>
                  </a:schemeClr>
                </a:solidFill>
              </a:rPr>
              <a:t>odeur de la ruche </a:t>
            </a:r>
          </a:p>
          <a:p>
            <a:pPr marL="0" indent="0">
              <a:lnSpc>
                <a:spcPct val="80000"/>
              </a:lnSpc>
              <a:buNone/>
            </a:pPr>
            <a:r>
              <a:rPr lang="fr-FR" sz="2400" dirty="0">
                <a:solidFill>
                  <a:schemeClr val="bg2">
                    <a:lumMod val="75000"/>
                  </a:schemeClr>
                </a:solidFill>
              </a:rPr>
              <a:t>	Le développement de la colonie </a:t>
            </a:r>
          </a:p>
          <a:p>
            <a:pPr marL="0" indent="0">
              <a:lnSpc>
                <a:spcPct val="80000"/>
              </a:lnSpc>
              <a:buNone/>
            </a:pPr>
            <a:r>
              <a:rPr lang="fr-FR" sz="2400" dirty="0">
                <a:solidFill>
                  <a:schemeClr val="bg2">
                    <a:lumMod val="75000"/>
                  </a:schemeClr>
                </a:solidFill>
              </a:rPr>
              <a:t>	L</a:t>
            </a:r>
            <a:r>
              <a:rPr lang="fr-FR" altLang="fr-FR" sz="2400" dirty="0">
                <a:solidFill>
                  <a:schemeClr val="bg2">
                    <a:lumMod val="75000"/>
                  </a:schemeClr>
                </a:solidFill>
              </a:rPr>
              <a:t>’</a:t>
            </a:r>
            <a:r>
              <a:rPr lang="fr-FR" sz="2400" dirty="0">
                <a:solidFill>
                  <a:schemeClr val="bg2">
                    <a:lumMod val="75000"/>
                  </a:schemeClr>
                </a:solidFill>
              </a:rPr>
              <a:t>activité des abeilles </a:t>
            </a:r>
          </a:p>
          <a:p>
            <a:pPr marL="0" indent="0">
              <a:lnSpc>
                <a:spcPct val="80000"/>
              </a:lnSpc>
              <a:buNone/>
            </a:pPr>
            <a:r>
              <a:rPr lang="fr-FR" sz="2400" dirty="0">
                <a:solidFill>
                  <a:schemeClr val="bg2">
                    <a:lumMod val="75000"/>
                  </a:schemeClr>
                </a:solidFill>
              </a:rPr>
              <a:t>	Présence de teignes</a:t>
            </a:r>
          </a:p>
          <a:p>
            <a:endParaRPr lang="fr-FR" sz="2000" dirty="0"/>
          </a:p>
        </p:txBody>
      </p:sp>
    </p:spTree>
    <p:extLst>
      <p:ext uri="{BB962C8B-B14F-4D97-AF65-F5344CB8AC3E}">
        <p14:creationId xmlns:p14="http://schemas.microsoft.com/office/powerpoint/2010/main" val="282532021"/>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965EA2B-6AF8-48BE-A8B3-910B9F4A432A}"/>
              </a:ext>
            </a:extLst>
          </p:cNvPr>
          <p:cNvSpPr>
            <a:spLocks noGrp="1"/>
          </p:cNvSpPr>
          <p:nvPr>
            <p:ph type="title"/>
          </p:nvPr>
        </p:nvSpPr>
        <p:spPr/>
        <p:txBody>
          <a:bodyPr/>
          <a:lstStyle/>
          <a:p>
            <a:r>
              <a:rPr lang="fr-FR" dirty="0"/>
              <a:t>Connaitre les risques et les éviter</a:t>
            </a:r>
          </a:p>
        </p:txBody>
      </p:sp>
      <p:sp>
        <p:nvSpPr>
          <p:cNvPr id="4" name="Espace réservé du contenu 3">
            <a:extLst>
              <a:ext uri="{FF2B5EF4-FFF2-40B4-BE49-F238E27FC236}">
                <a16:creationId xmlns:a16="http://schemas.microsoft.com/office/drawing/2014/main" id="{931BD79F-87EE-4B44-A947-3AB0B4AA4B7F}"/>
              </a:ext>
            </a:extLst>
          </p:cNvPr>
          <p:cNvSpPr>
            <a:spLocks noGrp="1"/>
          </p:cNvSpPr>
          <p:nvPr>
            <p:ph idx="1"/>
          </p:nvPr>
        </p:nvSpPr>
        <p:spPr>
          <a:xfrm>
            <a:off x="609600" y="1417639"/>
            <a:ext cx="10972800" cy="4708526"/>
          </a:xfrm>
        </p:spPr>
        <p:txBody>
          <a:bodyPr/>
          <a:lstStyle/>
          <a:p>
            <a:pPr>
              <a:lnSpc>
                <a:spcPct val="80000"/>
              </a:lnSpc>
            </a:pPr>
            <a:r>
              <a:rPr lang="fr-FR" sz="2400" dirty="0"/>
              <a:t>Colonies faibles </a:t>
            </a:r>
          </a:p>
          <a:p>
            <a:pPr>
              <a:lnSpc>
                <a:spcPct val="80000"/>
              </a:lnSpc>
            </a:pPr>
            <a:r>
              <a:rPr lang="fr-FR" sz="2400" dirty="0"/>
              <a:t>Une mauvaise aération hivernale des ruches </a:t>
            </a:r>
          </a:p>
          <a:p>
            <a:pPr>
              <a:lnSpc>
                <a:spcPct val="80000"/>
              </a:lnSpc>
            </a:pPr>
            <a:r>
              <a:rPr lang="fr-FR" sz="2400" dirty="0"/>
              <a:t>Le pillage </a:t>
            </a:r>
          </a:p>
          <a:p>
            <a:pPr>
              <a:lnSpc>
                <a:spcPct val="80000"/>
              </a:lnSpc>
            </a:pPr>
            <a:r>
              <a:rPr lang="fr-FR" sz="2400" dirty="0"/>
              <a:t>Des abeilles non adaptées à l</a:t>
            </a:r>
            <a:r>
              <a:rPr lang="fr-FR" altLang="fr-FR" sz="2400" dirty="0"/>
              <a:t>’</a:t>
            </a:r>
            <a:r>
              <a:rPr lang="fr-FR" sz="2400" dirty="0"/>
              <a:t>environnement (moins résistantes)</a:t>
            </a:r>
          </a:p>
          <a:p>
            <a:pPr>
              <a:lnSpc>
                <a:spcPct val="80000"/>
              </a:lnSpc>
            </a:pPr>
            <a:r>
              <a:rPr lang="fr-FR" sz="2400" dirty="0"/>
              <a:t>Un mauvais entretien des abords du rucher (entraine excès d</a:t>
            </a:r>
            <a:r>
              <a:rPr lang="fr-FR" altLang="fr-FR" sz="2400" dirty="0"/>
              <a:t>’</a:t>
            </a:r>
            <a:r>
              <a:rPr lang="fr-FR" sz="2400" dirty="0"/>
              <a:t>humidité et mauvais ensoleillement) </a:t>
            </a:r>
          </a:p>
          <a:p>
            <a:pPr>
              <a:lnSpc>
                <a:spcPct val="80000"/>
              </a:lnSpc>
            </a:pPr>
            <a:r>
              <a:rPr lang="fr-FR" sz="2400" dirty="0"/>
              <a:t>Des visites trop fréquentes (stress) </a:t>
            </a:r>
          </a:p>
          <a:p>
            <a:pPr>
              <a:lnSpc>
                <a:spcPct val="80000"/>
              </a:lnSpc>
            </a:pPr>
            <a:r>
              <a:rPr lang="fr-FR" sz="2400" dirty="0"/>
              <a:t>Transfert  de cadres d</a:t>
            </a:r>
            <a:r>
              <a:rPr lang="fr-FR" altLang="fr-FR" sz="2400" dirty="0"/>
              <a:t>’</a:t>
            </a:r>
            <a:r>
              <a:rPr lang="fr-FR" sz="2400" dirty="0"/>
              <a:t>une ruche vers une autre </a:t>
            </a:r>
          </a:p>
          <a:p>
            <a:pPr>
              <a:lnSpc>
                <a:spcPct val="80000"/>
              </a:lnSpc>
            </a:pPr>
            <a:r>
              <a:rPr lang="fr-FR" sz="2400" dirty="0"/>
              <a:t>Un nourrissement d</a:t>
            </a:r>
            <a:r>
              <a:rPr lang="fr-FR" altLang="fr-FR" sz="2400" dirty="0"/>
              <a:t>’</a:t>
            </a:r>
            <a:r>
              <a:rPr lang="fr-FR" sz="2400" dirty="0"/>
              <a:t>hiver trop tardif </a:t>
            </a:r>
          </a:p>
          <a:p>
            <a:pPr>
              <a:lnSpc>
                <a:spcPct val="80000"/>
              </a:lnSpc>
            </a:pPr>
            <a:r>
              <a:rPr lang="fr-FR" sz="2400" dirty="0"/>
              <a:t>Présence de rayons trop vieux </a:t>
            </a:r>
          </a:p>
          <a:p>
            <a:pPr>
              <a:lnSpc>
                <a:spcPct val="80000"/>
              </a:lnSpc>
            </a:pPr>
            <a:r>
              <a:rPr lang="fr-FR" sz="2400" dirty="0"/>
              <a:t>Récupération d</a:t>
            </a:r>
            <a:r>
              <a:rPr lang="fr-FR" altLang="fr-FR" sz="2400" dirty="0"/>
              <a:t>’</a:t>
            </a:r>
            <a:r>
              <a:rPr lang="fr-FR" sz="2400" dirty="0"/>
              <a:t>essaims d</a:t>
            </a:r>
            <a:r>
              <a:rPr lang="fr-FR" altLang="fr-FR" sz="2400" dirty="0"/>
              <a:t>’</a:t>
            </a:r>
            <a:r>
              <a:rPr lang="fr-FR" sz="2400" dirty="0"/>
              <a:t>origine inconnue </a:t>
            </a:r>
          </a:p>
          <a:p>
            <a:pPr>
              <a:lnSpc>
                <a:spcPct val="80000"/>
              </a:lnSpc>
            </a:pPr>
            <a:r>
              <a:rPr lang="fr-FR" sz="2400" dirty="0"/>
              <a:t>Matériel non désinfecté </a:t>
            </a:r>
          </a:p>
          <a:p>
            <a:pPr>
              <a:lnSpc>
                <a:spcPct val="80000"/>
              </a:lnSpc>
            </a:pPr>
            <a:r>
              <a:rPr lang="fr-FR" sz="2400" dirty="0"/>
              <a:t>Utilisation de miel pour nourrissement dont l</a:t>
            </a:r>
            <a:r>
              <a:rPr lang="fr-FR" altLang="fr-FR" sz="2400" dirty="0"/>
              <a:t>’</a:t>
            </a:r>
            <a:r>
              <a:rPr lang="fr-FR" sz="2400" dirty="0"/>
              <a:t>origine est inconnue (loque)</a:t>
            </a:r>
          </a:p>
          <a:p>
            <a:endParaRPr lang="fr-FR" sz="2400" dirty="0"/>
          </a:p>
        </p:txBody>
      </p:sp>
    </p:spTree>
    <p:extLst>
      <p:ext uri="{BB962C8B-B14F-4D97-AF65-F5344CB8AC3E}">
        <p14:creationId xmlns:p14="http://schemas.microsoft.com/office/powerpoint/2010/main" val="2611730838"/>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F8DB21-FE54-4005-ABE7-23FAB9BE170C}"/>
              </a:ext>
            </a:extLst>
          </p:cNvPr>
          <p:cNvSpPr>
            <a:spLocks noGrp="1"/>
          </p:cNvSpPr>
          <p:nvPr>
            <p:ph type="title"/>
          </p:nvPr>
        </p:nvSpPr>
        <p:spPr/>
        <p:txBody>
          <a:bodyPr/>
          <a:lstStyle/>
          <a:p>
            <a:r>
              <a:rPr lang="fr-FR" dirty="0"/>
              <a:t>Observez le couvain</a:t>
            </a:r>
          </a:p>
        </p:txBody>
      </p:sp>
      <p:pic>
        <p:nvPicPr>
          <p:cNvPr id="4" name="Image 1">
            <a:extLst>
              <a:ext uri="{FF2B5EF4-FFF2-40B4-BE49-F238E27FC236}">
                <a16:creationId xmlns:a16="http://schemas.microsoft.com/office/drawing/2014/main" id="{5ABB0D51-5087-426C-9B06-9E21F3B55717}"/>
              </a:ext>
            </a:extLst>
          </p:cNvPr>
          <p:cNvPicPr>
            <a:picLocks noChangeAspect="1" noChangeArrowheads="1"/>
          </p:cNvPicPr>
          <p:nvPr/>
        </p:nvPicPr>
        <p:blipFill>
          <a:blip r:embed="rId3"/>
          <a:srcRect t="9195" r="31136"/>
          <a:stretch>
            <a:fillRect/>
          </a:stretch>
        </p:blipFill>
        <p:spPr bwMode="auto">
          <a:xfrm>
            <a:off x="1524000" y="1815882"/>
            <a:ext cx="4275855" cy="3727668"/>
          </a:xfrm>
          <a:prstGeom prst="rect">
            <a:avLst/>
          </a:prstGeom>
          <a:noFill/>
        </p:spPr>
      </p:pic>
      <p:pic>
        <p:nvPicPr>
          <p:cNvPr id="5" name="Image 25" descr="Beau couvain.jpg">
            <a:extLst>
              <a:ext uri="{FF2B5EF4-FFF2-40B4-BE49-F238E27FC236}">
                <a16:creationId xmlns:a16="http://schemas.microsoft.com/office/drawing/2014/main" id="{8E6EBDA7-0273-49E1-9518-A8477CCE26BF}"/>
              </a:ext>
            </a:extLst>
          </p:cNvPr>
          <p:cNvPicPr>
            <a:picLocks noChangeAspect="1" noChangeArrowheads="1"/>
          </p:cNvPicPr>
          <p:nvPr/>
        </p:nvPicPr>
        <p:blipFill>
          <a:blip r:embed="rId4">
            <a:lum bright="10000"/>
          </a:blip>
          <a:srcRect r="8870"/>
          <a:stretch>
            <a:fillRect/>
          </a:stretch>
        </p:blipFill>
        <p:spPr bwMode="auto">
          <a:xfrm>
            <a:off x="6511192" y="1815882"/>
            <a:ext cx="4535195" cy="3727668"/>
          </a:xfrm>
          <a:prstGeom prst="rect">
            <a:avLst/>
          </a:prstGeom>
          <a:noFill/>
        </p:spPr>
      </p:pic>
    </p:spTree>
    <p:extLst>
      <p:ext uri="{BB962C8B-B14F-4D97-AF65-F5344CB8AC3E}">
        <p14:creationId xmlns:p14="http://schemas.microsoft.com/office/powerpoint/2010/main" val="2561053428"/>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75000"/>
            <a:alpha val="81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C40D28-4D91-452C-A258-E43B6F48DBEB}"/>
              </a:ext>
            </a:extLst>
          </p:cNvPr>
          <p:cNvSpPr>
            <a:spLocks noGrp="1"/>
          </p:cNvSpPr>
          <p:nvPr>
            <p:ph type="title"/>
          </p:nvPr>
        </p:nvSpPr>
        <p:spPr/>
        <p:txBody>
          <a:bodyPr/>
          <a:lstStyle/>
          <a:p>
            <a:endParaRPr lang="fr-FR"/>
          </a:p>
        </p:txBody>
      </p:sp>
      <p:pic>
        <p:nvPicPr>
          <p:cNvPr id="3" name="Picture 2" descr="Image associée">
            <a:extLst>
              <a:ext uri="{FF2B5EF4-FFF2-40B4-BE49-F238E27FC236}">
                <a16:creationId xmlns:a16="http://schemas.microsoft.com/office/drawing/2014/main" id="{0D8C6E10-794D-491D-82C0-CDA3311297BF}"/>
              </a:ext>
            </a:extLst>
          </p:cNvPr>
          <p:cNvPicPr>
            <a:picLocks noChangeAspect="1" noChangeArrowheads="1"/>
          </p:cNvPicPr>
          <p:nvPr/>
        </p:nvPicPr>
        <p:blipFill>
          <a:blip r:embed="rId2">
            <a:lum bright="-20000"/>
          </a:blip>
          <a:srcRect/>
          <a:stretch>
            <a:fillRect/>
          </a:stretch>
        </p:blipFill>
        <p:spPr bwMode="auto">
          <a:xfrm>
            <a:off x="1600746" y="274638"/>
            <a:ext cx="8988425" cy="6031569"/>
          </a:xfrm>
          <a:prstGeom prst="rect">
            <a:avLst/>
          </a:prstGeom>
          <a:noFill/>
        </p:spPr>
      </p:pic>
    </p:spTree>
    <p:extLst>
      <p:ext uri="{BB962C8B-B14F-4D97-AF65-F5344CB8AC3E}">
        <p14:creationId xmlns:p14="http://schemas.microsoft.com/office/powerpoint/2010/main" val="1558933596"/>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D8DA887-CCDA-4C68-8461-DDF15BECC67E}"/>
              </a:ext>
            </a:extLst>
          </p:cNvPr>
          <p:cNvSpPr>
            <a:spLocks noGrp="1"/>
          </p:cNvSpPr>
          <p:nvPr>
            <p:ph type="title"/>
          </p:nvPr>
        </p:nvSpPr>
        <p:spPr/>
        <p:txBody>
          <a:bodyPr/>
          <a:lstStyle/>
          <a:p>
            <a:r>
              <a:rPr lang="fr-FR" dirty="0"/>
              <a:t>Quelques règles d’hygiène</a:t>
            </a:r>
          </a:p>
        </p:txBody>
      </p:sp>
      <p:sp>
        <p:nvSpPr>
          <p:cNvPr id="4" name="Espace réservé du contenu 3">
            <a:extLst>
              <a:ext uri="{FF2B5EF4-FFF2-40B4-BE49-F238E27FC236}">
                <a16:creationId xmlns:a16="http://schemas.microsoft.com/office/drawing/2014/main" id="{5520BF18-F8AD-4AC2-90BA-2293C0AED3AE}"/>
              </a:ext>
            </a:extLst>
          </p:cNvPr>
          <p:cNvSpPr>
            <a:spLocks noGrp="1"/>
          </p:cNvSpPr>
          <p:nvPr>
            <p:ph idx="1"/>
          </p:nvPr>
        </p:nvSpPr>
        <p:spPr/>
        <p:txBody>
          <a:bodyPr/>
          <a:lstStyle/>
          <a:p>
            <a:pPr marL="0" indent="0" algn="l" fontAlgn="auto">
              <a:spcAft>
                <a:spcPts val="0"/>
              </a:spcAft>
              <a:buNone/>
              <a:defRPr/>
            </a:pPr>
            <a:r>
              <a:rPr lang="fr-FR" sz="2400" dirty="0">
                <a:ln w="900" cmpd="sng">
                  <a:noFill/>
                  <a:prstDash val="solid"/>
                </a:ln>
                <a:solidFill>
                  <a:schemeClr val="bg2">
                    <a:lumMod val="75000"/>
                  </a:schemeClr>
                </a:solidFill>
              </a:rPr>
              <a:t>La plupart des maladies précédemment décrites peuvent être évitées si vous pratiquez une apiculture hygiénique et méthodique ( lavages fréquents des outils , des mains et des protections ) dans un seau d’eau fortement javellisée (1 berlingot  de 4,8 % de C.A  ( Chlore Actif ) pour 2,5 litres d’eau ). Laisser agir 30 minutes minimum.  Ce mélange est  valable la journée de travail</a:t>
            </a:r>
          </a:p>
          <a:p>
            <a:pPr marL="0" indent="0" algn="l" fontAlgn="auto">
              <a:spcAft>
                <a:spcPts val="0"/>
              </a:spcAft>
              <a:buNone/>
              <a:defRPr/>
            </a:pPr>
            <a:endParaRPr lang="fr-FR" sz="2400" dirty="0">
              <a:ln w="12700">
                <a:noFill/>
                <a:prstDash val="solid"/>
              </a:ln>
              <a:solidFill>
                <a:schemeClr val="bg2">
                  <a:lumMod val="75000"/>
                </a:schemeClr>
              </a:solidFill>
            </a:endParaRPr>
          </a:p>
          <a:p>
            <a:pPr fontAlgn="auto">
              <a:spcAft>
                <a:spcPts val="0"/>
              </a:spcAft>
              <a:defRPr/>
            </a:pPr>
            <a:r>
              <a:rPr lang="fr-FR" sz="2400" dirty="0">
                <a:ln w="10541" cmpd="sng">
                  <a:noFill/>
                  <a:prstDash val="solid"/>
                </a:ln>
                <a:solidFill>
                  <a:schemeClr val="bg2">
                    <a:lumMod val="75000"/>
                  </a:schemeClr>
                </a:solidFill>
              </a:rPr>
              <a:t>Passer</a:t>
            </a:r>
            <a:r>
              <a:rPr lang="fr-FR" sz="2400" dirty="0">
                <a:ln w="12700">
                  <a:noFill/>
                  <a:prstDash val="solid"/>
                </a:ln>
                <a:solidFill>
                  <a:schemeClr val="bg2">
                    <a:lumMod val="75000"/>
                  </a:schemeClr>
                </a:solidFill>
              </a:rPr>
              <a:t> </a:t>
            </a:r>
            <a:r>
              <a:rPr lang="fr-FR" sz="2400" dirty="0">
                <a:ln w="900" cmpd="sng">
                  <a:noFill/>
                  <a:prstDash val="solid"/>
                </a:ln>
                <a:solidFill>
                  <a:schemeClr val="bg2">
                    <a:lumMod val="75000"/>
                  </a:schemeClr>
                </a:solidFill>
              </a:rPr>
              <a:t>à la flamme ( chalumeau ) tout ce qui est possible</a:t>
            </a:r>
          </a:p>
          <a:p>
            <a:pPr fontAlgn="auto">
              <a:spcAft>
                <a:spcPts val="0"/>
              </a:spcAft>
              <a:defRPr/>
            </a:pPr>
            <a:r>
              <a:rPr lang="fr-FR" sz="2400" dirty="0">
                <a:ln w="10541" cmpd="sng">
                  <a:noFill/>
                  <a:prstDash val="solid"/>
                </a:ln>
                <a:solidFill>
                  <a:schemeClr val="bg2">
                    <a:lumMod val="75000"/>
                  </a:schemeClr>
                </a:solidFill>
              </a:rPr>
              <a:t>Laver les gants à la javel</a:t>
            </a:r>
            <a:endParaRPr lang="fr-FR" sz="2400" dirty="0">
              <a:ln w="12700">
                <a:noFill/>
                <a:prstDash val="solid"/>
              </a:ln>
              <a:solidFill>
                <a:schemeClr val="bg2">
                  <a:lumMod val="75000"/>
                </a:schemeClr>
              </a:solidFill>
            </a:endParaRPr>
          </a:p>
          <a:p>
            <a:pPr fontAlgn="auto">
              <a:spcAft>
                <a:spcPts val="0"/>
              </a:spcAft>
              <a:defRPr/>
            </a:pPr>
            <a:r>
              <a:rPr lang="fr-FR" sz="2400" dirty="0">
                <a:ln w="10541" cmpd="sng">
                  <a:noFill/>
                  <a:prstDash val="solid"/>
                </a:ln>
                <a:solidFill>
                  <a:schemeClr val="bg2">
                    <a:lumMod val="75000"/>
                  </a:schemeClr>
                </a:solidFill>
              </a:rPr>
              <a:t>Réformer</a:t>
            </a:r>
            <a:r>
              <a:rPr lang="fr-FR" sz="2400" dirty="0">
                <a:ln w="12700">
                  <a:noFill/>
                  <a:prstDash val="solid"/>
                </a:ln>
                <a:solidFill>
                  <a:schemeClr val="bg2">
                    <a:lumMod val="75000"/>
                  </a:schemeClr>
                </a:solidFill>
              </a:rPr>
              <a:t> </a:t>
            </a:r>
            <a:r>
              <a:rPr lang="fr-FR" sz="2400" dirty="0">
                <a:ln w="900" cmpd="sng">
                  <a:noFill/>
                  <a:prstDash val="solid"/>
                </a:ln>
                <a:solidFill>
                  <a:schemeClr val="bg2">
                    <a:lumMod val="75000"/>
                  </a:schemeClr>
                </a:solidFill>
              </a:rPr>
              <a:t>tout ce qui est en mauvais état </a:t>
            </a:r>
            <a:endParaRPr lang="fr-FR" sz="2400" dirty="0">
              <a:ln w="12700">
                <a:noFill/>
                <a:prstDash val="solid"/>
              </a:ln>
              <a:solidFill>
                <a:schemeClr val="bg2">
                  <a:lumMod val="75000"/>
                </a:schemeClr>
              </a:solidFill>
            </a:endParaRPr>
          </a:p>
          <a:p>
            <a:pPr fontAlgn="auto">
              <a:spcAft>
                <a:spcPts val="0"/>
              </a:spcAft>
              <a:defRPr/>
            </a:pPr>
            <a:r>
              <a:rPr lang="fr-FR" sz="2400" dirty="0">
                <a:ln w="10541" cmpd="sng">
                  <a:noFill/>
                  <a:prstDash val="solid"/>
                </a:ln>
                <a:solidFill>
                  <a:schemeClr val="bg2">
                    <a:lumMod val="75000"/>
                  </a:schemeClr>
                </a:solidFill>
              </a:rPr>
              <a:t>Conserver</a:t>
            </a:r>
            <a:r>
              <a:rPr lang="fr-FR" sz="2400" dirty="0">
                <a:ln w="12700">
                  <a:noFill/>
                  <a:prstDash val="solid"/>
                </a:ln>
                <a:solidFill>
                  <a:schemeClr val="bg2">
                    <a:lumMod val="75000"/>
                  </a:schemeClr>
                </a:solidFill>
              </a:rPr>
              <a:t> </a:t>
            </a:r>
            <a:r>
              <a:rPr lang="fr-FR" sz="2400" dirty="0">
                <a:ln w="900" cmpd="sng">
                  <a:noFill/>
                  <a:prstDash val="solid"/>
                </a:ln>
                <a:solidFill>
                  <a:schemeClr val="bg2">
                    <a:lumMod val="75000"/>
                  </a:schemeClr>
                </a:solidFill>
              </a:rPr>
              <a:t>en hivernage que les colonies suffisamment fortes</a:t>
            </a:r>
            <a:endParaRPr lang="fr-FR" sz="2400" dirty="0">
              <a:ln w="12700">
                <a:noFill/>
                <a:prstDash val="solid"/>
              </a:ln>
              <a:solidFill>
                <a:schemeClr val="bg2">
                  <a:lumMod val="75000"/>
                </a:schemeClr>
              </a:solidFill>
            </a:endParaRPr>
          </a:p>
          <a:p>
            <a:pPr fontAlgn="auto">
              <a:spcAft>
                <a:spcPts val="0"/>
              </a:spcAft>
              <a:defRPr/>
            </a:pPr>
            <a:r>
              <a:rPr lang="fr-FR" sz="2400" dirty="0">
                <a:ln w="10541" cmpd="sng">
                  <a:noFill/>
                  <a:prstDash val="solid"/>
                </a:ln>
                <a:solidFill>
                  <a:schemeClr val="bg2">
                    <a:lumMod val="75000"/>
                  </a:schemeClr>
                </a:solidFill>
              </a:rPr>
              <a:t>Changer</a:t>
            </a:r>
            <a:r>
              <a:rPr lang="fr-FR" sz="2400" dirty="0">
                <a:ln w="12700">
                  <a:noFill/>
                  <a:prstDash val="solid"/>
                </a:ln>
                <a:solidFill>
                  <a:schemeClr val="bg2">
                    <a:lumMod val="75000"/>
                  </a:schemeClr>
                </a:solidFill>
              </a:rPr>
              <a:t> </a:t>
            </a:r>
            <a:r>
              <a:rPr lang="fr-FR" sz="2400" dirty="0">
                <a:ln w="900" cmpd="sng">
                  <a:noFill/>
                  <a:prstDash val="solid"/>
                </a:ln>
                <a:solidFill>
                  <a:schemeClr val="bg2">
                    <a:lumMod val="75000"/>
                  </a:schemeClr>
                </a:solidFill>
              </a:rPr>
              <a:t>fréquemment les cires</a:t>
            </a:r>
          </a:p>
          <a:p>
            <a:pPr marL="0" indent="0">
              <a:buNone/>
            </a:pPr>
            <a:endParaRPr lang="fr-FR" sz="2400" dirty="0"/>
          </a:p>
        </p:txBody>
      </p:sp>
    </p:spTree>
    <p:extLst>
      <p:ext uri="{BB962C8B-B14F-4D97-AF65-F5344CB8AC3E}">
        <p14:creationId xmlns:p14="http://schemas.microsoft.com/office/powerpoint/2010/main" val="1134149455"/>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4F3B61-86BC-4647-AECB-F554FF468D3A}"/>
              </a:ext>
            </a:extLst>
          </p:cNvPr>
          <p:cNvSpPr>
            <a:spLocks noGrp="1"/>
          </p:cNvSpPr>
          <p:nvPr>
            <p:ph type="title"/>
          </p:nvPr>
        </p:nvSpPr>
        <p:spPr>
          <a:xfrm>
            <a:off x="609600" y="2071907"/>
            <a:ext cx="10972800" cy="1143000"/>
          </a:xfrm>
        </p:spPr>
        <p:txBody>
          <a:bodyPr/>
          <a:lstStyle/>
          <a:p>
            <a:r>
              <a:rPr lang="fr-FR" dirty="0">
                <a:hlinkClick r:id="rId2" action="ppaction://hlinkpres?slideindex=5&amp;slidetitle=Présentation PowerPoint"/>
              </a:rPr>
              <a:t>Retour au menu général</a:t>
            </a:r>
            <a:endParaRPr lang="fr-FR" dirty="0"/>
          </a:p>
        </p:txBody>
      </p:sp>
    </p:spTree>
    <p:extLst>
      <p:ext uri="{BB962C8B-B14F-4D97-AF65-F5344CB8AC3E}">
        <p14:creationId xmlns:p14="http://schemas.microsoft.com/office/powerpoint/2010/main" val="2156514237"/>
      </p:ext>
    </p:extLst>
  </p:cSld>
  <p:clrMapOvr>
    <a:masterClrMapping/>
  </p:clrMapOvr>
  <p:transition spd="slow"/>
</p:sld>
</file>

<file path=ppt/theme/theme1.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Feuille.thmx</Template>
  <TotalTime>25949</TotalTime>
  <Words>3417</Words>
  <Application>Microsoft Office PowerPoint</Application>
  <PresentationFormat>Grand écran</PresentationFormat>
  <Paragraphs>392</Paragraphs>
  <Slides>40</Slides>
  <Notes>18</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40</vt:i4>
      </vt:variant>
    </vt:vector>
  </HeadingPairs>
  <TitlesOfParts>
    <vt:vector size="46" baseType="lpstr">
      <vt:lpstr>Arial</vt:lpstr>
      <vt:lpstr>Arial</vt:lpstr>
      <vt:lpstr>Calibri</vt:lpstr>
      <vt:lpstr>FiraSans Regular</vt:lpstr>
      <vt:lpstr>Wingdings</vt:lpstr>
      <vt:lpstr>Noir</vt:lpstr>
      <vt:lpstr>Le sanitaire apicole</vt:lpstr>
      <vt:lpstr>Définitions:</vt:lpstr>
      <vt:lpstr>Causes et facteurs</vt:lpstr>
      <vt:lpstr>Catégorisations des causes</vt:lpstr>
      <vt:lpstr>Les pesticides</vt:lpstr>
      <vt:lpstr>Exemples de pesticides nuisibles  pour les abeilles</vt:lpstr>
      <vt:lpstr>Les virus</vt:lpstr>
      <vt:lpstr>Quelques maladies virales des abeilles</vt:lpstr>
      <vt:lpstr>Maladie noire</vt:lpstr>
      <vt:lpstr>Virus des ailes déformées</vt:lpstr>
      <vt:lpstr>Couvain sacciforme</vt:lpstr>
      <vt:lpstr>Les bactéries</vt:lpstr>
      <vt:lpstr>Exemple de maladies bactériennes</vt:lpstr>
      <vt:lpstr>loque américaine</vt:lpstr>
      <vt:lpstr>loque européenne</vt:lpstr>
      <vt:lpstr>Les champignons à mycose</vt:lpstr>
      <vt:lpstr>Ascophérose ou maladie du couvain plâtré</vt:lpstr>
      <vt:lpstr>Les parasites</vt:lpstr>
      <vt:lpstr>Maladie dues à des parasites des abeilles</vt:lpstr>
      <vt:lpstr>Nosémose</vt:lpstr>
      <vt:lpstr>L’acariose</vt:lpstr>
      <vt:lpstr>Le varroa</vt:lpstr>
      <vt:lpstr> Tropilaelaps </vt:lpstr>
      <vt:lpstr>Les prédateurs</vt:lpstr>
      <vt:lpstr>Quelques prédateurs des abeilles</vt:lpstr>
      <vt:lpstr>Les ours</vt:lpstr>
      <vt:lpstr>Les mésanges</vt:lpstr>
      <vt:lpstr>Les fausses-teignes</vt:lpstr>
      <vt:lpstr>Le frelon asiatique</vt:lpstr>
      <vt:lpstr>Le petit coléoptère</vt:lpstr>
      <vt:lpstr>Législation</vt:lpstr>
      <vt:lpstr>Les dangers sanitaires</vt:lpstr>
      <vt:lpstr>Classement des maladies</vt:lpstr>
      <vt:lpstr>APDI : Arrêté préfectoral de  déclaration d’infection</vt:lpstr>
      <vt:lpstr>Observer ses colonies pour  prévenir les maladies</vt:lpstr>
      <vt:lpstr>Connaitre les risques et les éviter</vt:lpstr>
      <vt:lpstr>Observez le couvain</vt:lpstr>
      <vt:lpstr>Présentation PowerPoint</vt:lpstr>
      <vt:lpstr>Quelques règles d’hygiène</vt:lpstr>
      <vt:lpstr>Retour au menu général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d’Apiculture</dc:title>
  <dc:creator>Joseph Mario HIDALGO</dc:creator>
  <cp:lastModifiedBy>Gérard Corvée</cp:lastModifiedBy>
  <cp:revision>838</cp:revision>
  <dcterms:created xsi:type="dcterms:W3CDTF">2013-11-26T13:19:51Z</dcterms:created>
  <dcterms:modified xsi:type="dcterms:W3CDTF">2020-12-28T14:57:52Z</dcterms:modified>
</cp:coreProperties>
</file>