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8"/>
  </p:handoutMasterIdLst>
  <p:sldIdLst>
    <p:sldId id="256" r:id="rId2"/>
    <p:sldId id="288" r:id="rId3"/>
    <p:sldId id="269" r:id="rId4"/>
    <p:sldId id="270" r:id="rId5"/>
    <p:sldId id="271" r:id="rId6"/>
    <p:sldId id="272" r:id="rId7"/>
    <p:sldId id="291" r:id="rId8"/>
    <p:sldId id="260" r:id="rId9"/>
    <p:sldId id="261" r:id="rId10"/>
    <p:sldId id="262" r:id="rId11"/>
    <p:sldId id="263" r:id="rId12"/>
    <p:sldId id="273" r:id="rId13"/>
    <p:sldId id="275" r:id="rId14"/>
    <p:sldId id="277" r:id="rId15"/>
    <p:sldId id="289" r:id="rId16"/>
    <p:sldId id="264" r:id="rId17"/>
    <p:sldId id="278" r:id="rId18"/>
    <p:sldId id="279" r:id="rId19"/>
    <p:sldId id="283" r:id="rId20"/>
    <p:sldId id="284" r:id="rId21"/>
    <p:sldId id="285" r:id="rId22"/>
    <p:sldId id="286" r:id="rId23"/>
    <p:sldId id="287" r:id="rId24"/>
    <p:sldId id="293" r:id="rId25"/>
    <p:sldId id="294" r:id="rId26"/>
    <p:sldId id="292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F6F5802-CBF7-4D65-99E1-AC80D12230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4D888F-2845-48C0-8195-D5AA3D9A7F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845C1-44FF-4F85-96C4-6D4A703E458D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174A922-BBC0-4033-B0A0-BE84004C1F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9171353-4D3C-4BFF-AF1A-F5F77B7ACC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A761B-7C6B-496B-B0DF-6D06C1CE48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084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E9D71F-C927-48CF-86A3-33B25CD10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CE93167-A00A-4AE7-A81C-4D6A2E624D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D036EE-CD70-40C6-86C8-2C8EDCE0A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F15314-86D1-4B53-BF26-D036CDECA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EFF37A-3A33-4B99-8683-0D1D8291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79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EC22B8-B89C-461B-8781-AF8F7334F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ACEC2F-FA60-48CF-99C8-F9936D38F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2D1A7A-FED0-4A6A-B4C6-EE7F41D24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E82E6A-5976-4F8E-A0C9-56C75F3C9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498753-DC3A-4982-B412-01E71DB04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106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F02BFA-2D41-43A0-981D-C0D21EAE1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7DDA5A-F3FA-4F06-AD62-4C94F0AE4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54128D-7BEF-45B6-A5A5-B2A89A808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BA9C65-6ABE-4BAC-8ACB-8B663AFDC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9E598B-8101-49AE-8DCF-82956AA60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94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FFC2DF-AACA-4FCE-8367-3C24060D8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804DFA-337C-47DE-A6FC-DEACE8F237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791A0A-8F34-4F5F-9D1F-BC287A31B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AAD01D-11C1-48C5-AE10-F8C3616B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A62835-D5E5-4E9D-8BE1-DCD37C6F1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551378-3290-4D56-B0D8-9CBA4509B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324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7CC05E-4795-4FBC-A825-1FA33BF4D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31DC20-EE79-4D03-AF8F-B97F0D7D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0EBF78-D876-41D4-A4E7-241F18CA08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2C1F2E-0671-4CCE-BD8C-B9E1AF2463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91DF277-7BB3-49B2-8F87-C4439F6087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6DBA285-3547-4FE0-9B55-943C26DCA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4C4F7C-4A98-4293-88C9-92C8B9985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8413FDC-5137-4DD1-9F40-703AA42AF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36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F58DE3-32EA-4D8A-95A5-F58D1D7F3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F35862-8601-430F-A435-9542D74C9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8A95380-7A4B-4462-B5D2-BDEA4C215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253F76-420D-4127-8256-A82121010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4921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03BAEA3-B7AA-4FA1-BDF3-952629FE4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F85BD29-D0E0-4751-99D1-61E904B1A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7BAC4D-FA90-4B3B-8E92-6E9B2CBB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89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D17313-ECC8-4E83-8E79-3445E1E3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260FEA-85A6-4332-954B-57ED915EB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D7078D-D588-4D7F-A862-7601D204A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025086-4868-4635-B46C-4E24B6D23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450EA6-3BB7-4A02-98F3-BD33E1D92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302AC3-8215-4DBA-99DD-3B189A20D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308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DB8A29-241A-4AF8-BE76-046FB2B5C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1913CA-4162-403A-9C4F-91B15A19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CF769C-B923-421A-8DCA-ACE59B536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1235CB-149F-43D9-9F12-4DEA00FEC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600483-F64D-4DD7-8C43-A87258E4B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48F271-B9DF-4938-957F-9061572B6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77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675A2D-7A75-48EE-85E8-69DE04648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4934581-4CC7-4008-A093-10B7A71F2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607088-4EF9-4AFD-A6F2-95B3A1D7A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B12654-43F1-4352-B143-3669B2AA1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4946EB-6D90-4895-8724-30DC9D046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72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8C623C-BA22-45B4-95E7-7F2BA94327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2C3232-4097-4BE1-B5B2-5A941F5F8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8BE2BA-9349-4C00-8205-DD421F6A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FE787E-9CFC-4404-95E4-FB672B6C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B314B0-DA27-46C9-A817-3FAFD982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53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34CA345-CDCD-4457-962A-DE454BA19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091" y="0"/>
            <a:ext cx="10515600" cy="900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307F26-8881-44AE-A032-367C40DD5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55D504-7912-4290-9FFD-1E8EA3D9EE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C91EB-CAF4-4BF0-A4A8-E68C800DAB28}" type="datetimeFigureOut">
              <a:rPr lang="fr-FR" smtClean="0"/>
              <a:t>15/02/2022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35E9B5-CE98-48A6-AE13-979F4E37C1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6955E-5BA3-41E0-9763-E829B9940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5AB3E-A096-43E7-A789-989B3639DC73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0C16729-058C-4E18-AC81-1499023E45BE}"/>
              </a:ext>
            </a:extLst>
          </p:cNvPr>
          <p:cNvSpPr txBox="1"/>
          <p:nvPr userDrawn="1"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 </a:t>
            </a:r>
            <a:r>
              <a:rPr lang="fr-FR" dirty="0">
                <a:solidFill>
                  <a:srgbClr val="FFFF00"/>
                </a:solidFill>
              </a:rPr>
              <a:t>CETA ABEILLE NOIRE de l’ORNE: Comment choisir une ruche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6E5EC40-9975-4D98-80F5-3C4E58DD79F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691" y="6290726"/>
            <a:ext cx="432882" cy="49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8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4.xml"/><Relationship Id="rId4" Type="http://schemas.openxmlformats.org/officeDocument/2006/relationships/slide" Target="slide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179379-7754-43A1-97F7-6CF36270A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8602"/>
            <a:ext cx="9144000" cy="1002001"/>
          </a:xfrm>
        </p:spPr>
        <p:txBody>
          <a:bodyPr/>
          <a:lstStyle/>
          <a:p>
            <a:r>
              <a:rPr lang="fr-FR" dirty="0"/>
              <a:t>Quelle ruche choisir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BAF046C-5E53-4368-8E30-1F11516A22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1EDDCC1D-DFC9-49D1-998F-BAD50B7D6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380259"/>
            <a:ext cx="9525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793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C607530-ADCF-406B-85FD-388BCBF7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6000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fr-FR" b="1" dirty="0"/>
              <a:t>Les types de ruches selon leur conduite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E91F5AA-E153-4AC7-884C-C79F4CF25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16002"/>
            <a:ext cx="6019800" cy="5841998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fr-FR" b="1" dirty="0"/>
              <a:t>Conduite fixiste</a:t>
            </a:r>
            <a:r>
              <a:rPr lang="fr-FR" dirty="0"/>
              <a:t>:</a:t>
            </a:r>
          </a:p>
          <a:p>
            <a:pPr marL="0" indent="0">
              <a:buNone/>
            </a:pPr>
            <a:r>
              <a:rPr lang="fr-FR" dirty="0"/>
              <a:t>Les abeilles bâtissent leurs rayons de cire.</a:t>
            </a:r>
          </a:p>
          <a:p>
            <a:r>
              <a:rPr lang="fr-FR" dirty="0">
                <a:hlinkClick r:id="rId2" action="ppaction://hlinksldjump"/>
              </a:rPr>
              <a:t>Ruches naturelles</a:t>
            </a:r>
            <a:endParaRPr lang="fr-FR" dirty="0"/>
          </a:p>
          <a:p>
            <a:r>
              <a:rPr lang="fr-FR" dirty="0">
                <a:hlinkClick r:id="rId3" action="ppaction://hlinksldjump"/>
              </a:rPr>
              <a:t>Ruches fabriquées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899601F-D76B-41F4-BF89-C761FF44A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1016001"/>
            <a:ext cx="6172200" cy="584199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fr-FR" b="1" dirty="0"/>
              <a:t>Conduite mobiliste :</a:t>
            </a:r>
          </a:p>
          <a:p>
            <a:pPr marL="0" indent="0">
              <a:buNone/>
            </a:pPr>
            <a:r>
              <a:rPr lang="fr-FR" dirty="0"/>
              <a:t>Les abeilles vivent dans des ruches à cadres.</a:t>
            </a:r>
          </a:p>
          <a:p>
            <a:pPr marL="457200" lvl="1" indent="0">
              <a:buNone/>
            </a:pPr>
            <a:r>
              <a:rPr lang="fr-FR" sz="2800" dirty="0">
                <a:hlinkClick r:id="rId4" action="ppaction://hlinksldjump"/>
              </a:rPr>
              <a:t>3 grandes familles :</a:t>
            </a:r>
            <a:endParaRPr lang="fr-FR" sz="2800" dirty="0"/>
          </a:p>
          <a:p>
            <a:pPr lvl="1"/>
            <a:r>
              <a:rPr lang="fr-FR" sz="1800" dirty="0"/>
              <a:t>Ruches horizontales</a:t>
            </a:r>
          </a:p>
          <a:p>
            <a:pPr lvl="1"/>
            <a:r>
              <a:rPr lang="fr-FR" sz="1800" dirty="0"/>
              <a:t>Ruches à hausses</a:t>
            </a:r>
          </a:p>
          <a:p>
            <a:pPr lvl="1"/>
            <a:r>
              <a:rPr lang="fr-FR" sz="1800" dirty="0"/>
              <a:t>Ruches divisibles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49366D-7052-4CF9-BF51-D64DDF34B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509" y="4008070"/>
            <a:ext cx="3466565" cy="25999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8C0B17-BE95-42D4-9F83-B9E82E062F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6624" y="4008070"/>
            <a:ext cx="4611139" cy="259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0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E7268-CF18-4A0F-AA39-7403ACAAE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Troncs d’arbres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CE3DF6-6EF9-4E85-9737-522800A7A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65381"/>
            <a:ext cx="5181600" cy="4911581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En gaulois </a:t>
            </a:r>
            <a:r>
              <a:rPr lang="fr-FR" b="1" dirty="0" err="1"/>
              <a:t>rusc</a:t>
            </a:r>
            <a:r>
              <a:rPr lang="fr-FR" dirty="0"/>
              <a:t> signifie écorce, c’est l’ancêtre du mot ruche.</a:t>
            </a:r>
          </a:p>
          <a:p>
            <a:pPr marL="0" indent="0">
              <a:buNone/>
            </a:pPr>
            <a:r>
              <a:rPr lang="fr-FR" dirty="0"/>
              <a:t>Le tronc d’arbre est l’habitat originel de l’abeille.</a:t>
            </a:r>
          </a:p>
          <a:p>
            <a:pPr marL="0" indent="0">
              <a:buNone/>
            </a:pPr>
            <a:r>
              <a:rPr lang="fr-FR" dirty="0"/>
              <a:t>Lors de l’essaimage, les abeilles « éclaireuses » cherchent des cavités au volume adéquat pour leur colonie.</a:t>
            </a:r>
          </a:p>
        </p:txBody>
      </p:sp>
      <p:pic>
        <p:nvPicPr>
          <p:cNvPr id="3074" name="Picture 2" descr="Un blog pour les abeilles » Installation des abeilles dans une ruche tronc">
            <a:extLst>
              <a:ext uri="{FF2B5EF4-FFF2-40B4-BE49-F238E27FC236}">
                <a16:creationId xmlns:a16="http://schemas.microsoft.com/office/drawing/2014/main" id="{0536BB2C-7741-4E95-AC1C-73A55EB5DE8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328" y="1265381"/>
            <a:ext cx="6108508" cy="421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48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197438-AD09-4818-8AC0-D83DF827C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CD74CD-4E8D-47F8-A458-4BF40E4B1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96291"/>
            <a:ext cx="5181600" cy="468067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Les murs anciens , bâtis avec de la terre peuvent recevoir des colonies d’abeilles dans leurs </a:t>
            </a:r>
            <a:r>
              <a:rPr lang="fr-FR" dirty="0" err="1"/>
              <a:t>infractuosités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/>
              <a:t>L’église de St </a:t>
            </a:r>
            <a:r>
              <a:rPr lang="fr-FR" dirty="0" err="1"/>
              <a:t>Céneri</a:t>
            </a:r>
            <a:r>
              <a:rPr lang="fr-FR" dirty="0"/>
              <a:t> le </a:t>
            </a:r>
            <a:r>
              <a:rPr lang="fr-FR" dirty="0" err="1"/>
              <a:t>Gérei</a:t>
            </a:r>
            <a:r>
              <a:rPr lang="fr-FR" dirty="0"/>
              <a:t> tout près d’Alençon abrite une colonie dans ses murs. Celle-ci a été conservée lors de la restauration du bâtiment.</a:t>
            </a:r>
          </a:p>
        </p:txBody>
      </p:sp>
      <p:pic>
        <p:nvPicPr>
          <p:cNvPr id="4098" name="Picture 2" descr="Bee Fun: A Saint-Ceneri le Gerei, les abeilles protègent l&amp;#39;église">
            <a:extLst>
              <a:ext uri="{FF2B5EF4-FFF2-40B4-BE49-F238E27FC236}">
                <a16:creationId xmlns:a16="http://schemas.microsoft.com/office/drawing/2014/main" id="{43FCB873-20DF-4DF3-BCF7-F71649AD852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96291"/>
            <a:ext cx="6019800" cy="447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16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465F11-1C57-429F-AE11-CE8C4E2F7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Toits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9A71FD-7551-4FC7-B761-4663FFDC59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7891"/>
            <a:ext cx="5181600" cy="457907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Il est fréquent de trouver des abeilles qui s’installent sous les toitures.</a:t>
            </a:r>
          </a:p>
          <a:p>
            <a:pPr marL="0" indent="0">
              <a:buNone/>
            </a:pPr>
            <a:r>
              <a:rPr lang="fr-FR" dirty="0"/>
              <a:t>Malheureusement peu survivent à l’hiver.</a:t>
            </a:r>
          </a:p>
          <a:p>
            <a:pPr marL="0" indent="0">
              <a:buNone/>
            </a:pPr>
            <a:r>
              <a:rPr lang="fr-FR" dirty="0"/>
              <a:t>On trouve aussi des nids de frelons asiatiques : méfiance.</a:t>
            </a:r>
          </a:p>
        </p:txBody>
      </p:sp>
      <p:pic>
        <p:nvPicPr>
          <p:cNvPr id="5122" name="Picture 2" descr="lucchaumont.com : capture-récolte d&amp;#39;essaims d&amp;#39;abeilles en Allier en Auvergne">
            <a:extLst>
              <a:ext uri="{FF2B5EF4-FFF2-40B4-BE49-F238E27FC236}">
                <a16:creationId xmlns:a16="http://schemas.microsoft.com/office/drawing/2014/main" id="{A35E197D-6A99-48DE-AE68-13073FCF38C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891" y="1597891"/>
            <a:ext cx="6326468" cy="424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936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705538-2A3D-4720-A640-C86F1C0C7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Fenêtres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B97ECA-0E01-4619-A52D-118715E85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60945"/>
            <a:ext cx="5181600" cy="461601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Les résidences secondaires aux volets fermés constituent des lieux où les abeilles s’installent facilement lors des essaimages.</a:t>
            </a:r>
          </a:p>
          <a:p>
            <a:pPr marL="0" indent="0">
              <a:buNone/>
            </a:pPr>
            <a:r>
              <a:rPr lang="fr-FR" dirty="0"/>
              <a:t>Le résident secondaire est souvent paniqué alors que l’essaim et très facile à récupérer : On travaille de l’intérieur de la maison.</a:t>
            </a:r>
          </a:p>
        </p:txBody>
      </p:sp>
      <p:pic>
        <p:nvPicPr>
          <p:cNvPr id="6146" name="Picture 2" descr="photo 2">
            <a:extLst>
              <a:ext uri="{FF2B5EF4-FFF2-40B4-BE49-F238E27FC236}">
                <a16:creationId xmlns:a16="http://schemas.microsoft.com/office/drawing/2014/main" id="{DE0F45CE-9EDB-4FB1-8227-CB2D7BA693D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018" y="1560945"/>
            <a:ext cx="7636164" cy="365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338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705538-2A3D-4720-A640-C86F1C0C7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Cheminées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B97ECA-0E01-4619-A52D-118715E85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46909"/>
            <a:ext cx="5181600" cy="49300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Autre lieu de choix : les cheminées</a:t>
            </a:r>
          </a:p>
          <a:p>
            <a:pPr marL="0" indent="0">
              <a:buNone/>
            </a:pPr>
            <a:r>
              <a:rPr lang="fr-FR" dirty="0"/>
              <a:t>Dès qu’elle est installée, la colonie est pratiquement irrécupérable.</a:t>
            </a:r>
          </a:p>
          <a:p>
            <a:pPr marL="0" indent="0">
              <a:buNone/>
            </a:pPr>
            <a:r>
              <a:rPr lang="fr-FR" dirty="0"/>
              <a:t>Ne jamais tenter la récupération de l’essaim si vous ne disposez pas d’une nacelle : c’est trop dangereux.</a:t>
            </a:r>
          </a:p>
          <a:p>
            <a:pPr marL="0" indent="0">
              <a:buNone/>
            </a:pPr>
            <a:r>
              <a:rPr lang="fr-FR" dirty="0"/>
              <a:t>S’il vient juste d’arriver, faites de la fumée dans le foyer pour le chasser.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2" action="ppaction://hlinksldjump"/>
              </a:rPr>
              <a:t>Retour au menu</a:t>
            </a:r>
            <a:endParaRPr lang="fr-FR" dirty="0"/>
          </a:p>
        </p:txBody>
      </p:sp>
      <p:pic>
        <p:nvPicPr>
          <p:cNvPr id="7170" name="Picture 2" descr="Le nid de Sinceny est impressionnant.">
            <a:extLst>
              <a:ext uri="{FF2B5EF4-FFF2-40B4-BE49-F238E27FC236}">
                <a16:creationId xmlns:a16="http://schemas.microsoft.com/office/drawing/2014/main" id="{A914D034-A327-4E1A-B9B2-DA9F3CEB509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891" y="1339272"/>
            <a:ext cx="6863960" cy="385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80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5F8CAE-7733-4A90-AD1F-3164A9DF2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Panier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01E20A-56F9-4BC1-9C39-1065CF242A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00257"/>
            <a:ext cx="5181600" cy="527670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Vannerie de paille de seigle cousue en spirale avec de la ronce.</a:t>
            </a:r>
          </a:p>
          <a:p>
            <a:pPr marL="0" indent="0">
              <a:buNone/>
            </a:pPr>
            <a:r>
              <a:rPr lang="fr-FR" dirty="0"/>
              <a:t>Le seigle pourrit très lentement, on l’utilisait pour les toits de chaume et pour faire des contenants dont des ruches.</a:t>
            </a:r>
          </a:p>
          <a:p>
            <a:pPr marL="0" indent="0">
              <a:buNone/>
            </a:pPr>
            <a:r>
              <a:rPr lang="fr-FR" dirty="0"/>
              <a:t>La Manche est célèbre pour ses murs à abeilles.</a:t>
            </a:r>
          </a:p>
          <a:p>
            <a:pPr marL="0" indent="0">
              <a:buNone/>
            </a:pPr>
            <a:r>
              <a:rPr lang="fr-FR" dirty="0"/>
              <a:t>Le plus beau : Tessy sur Vire</a:t>
            </a:r>
          </a:p>
          <a:p>
            <a:pPr marL="0" indent="0">
              <a:buNone/>
            </a:pPr>
            <a:r>
              <a:rPr lang="fr-FR" dirty="0"/>
              <a:t>Une association le fait revivre</a:t>
            </a:r>
          </a:p>
        </p:txBody>
      </p:sp>
      <p:pic>
        <p:nvPicPr>
          <p:cNvPr id="8194" name="Picture 2" descr="Le Mur à Abeilles - Mairie de Tessy-Bocage">
            <a:extLst>
              <a:ext uri="{FF2B5EF4-FFF2-40B4-BE49-F238E27FC236}">
                <a16:creationId xmlns:a16="http://schemas.microsoft.com/office/drawing/2014/main" id="{C727F2CA-581A-4CC8-A8DF-5BD8A550940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47738"/>
            <a:ext cx="60198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920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574562-6901-447E-854F-492FF416F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Ruches –tronc ou </a:t>
            </a:r>
            <a:r>
              <a:rPr lang="fr-FR" dirty="0" err="1"/>
              <a:t>Brusc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91FAAB-26B4-422E-BD11-8CB9A77F1F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13163"/>
            <a:ext cx="5181600" cy="4763799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Ruche cévenole : </a:t>
            </a:r>
          </a:p>
          <a:p>
            <a:pPr marL="0" indent="0">
              <a:buNone/>
            </a:pPr>
            <a:r>
              <a:rPr lang="fr-FR" dirty="0" err="1"/>
              <a:t>Brusc</a:t>
            </a:r>
            <a:r>
              <a:rPr lang="fr-FR" dirty="0"/>
              <a:t> ou </a:t>
            </a:r>
            <a:r>
              <a:rPr lang="fr-FR" dirty="0" err="1"/>
              <a:t>burnat</a:t>
            </a:r>
            <a:r>
              <a:rPr lang="fr-FR" dirty="0"/>
              <a:t> selon les lieux.</a:t>
            </a:r>
          </a:p>
          <a:p>
            <a:pPr marL="0" indent="0">
              <a:buNone/>
            </a:pPr>
            <a:r>
              <a:rPr lang="fr-FR" dirty="0"/>
              <a:t>Faite dans un tronc de châtaignier creusé et recouvert d’une pierre plate appelée lauze.</a:t>
            </a:r>
          </a:p>
        </p:txBody>
      </p:sp>
      <p:pic>
        <p:nvPicPr>
          <p:cNvPr id="9218" name="Picture 2" descr="cliquer pour fermer le zoom">
            <a:extLst>
              <a:ext uri="{FF2B5EF4-FFF2-40B4-BE49-F238E27FC236}">
                <a16:creationId xmlns:a16="http://schemas.microsoft.com/office/drawing/2014/main" id="{08F45675-D9D1-4AD1-878E-08275A14592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799" y="1413163"/>
            <a:ext cx="6093691" cy="457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648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F8F23-37A5-4DC0-8ACB-9896B1E55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Warré ou ruche populaire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BA49C3-DB2C-4CFD-9989-6DC955C3FF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794327"/>
            <a:ext cx="5181600" cy="53826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Du nom de son créateur l’abbé Emile Warré (1867-1951)</a:t>
            </a:r>
          </a:p>
          <a:p>
            <a:pPr marL="0" indent="0">
              <a:buNone/>
            </a:pPr>
            <a:r>
              <a:rPr lang="fr-FR" dirty="0"/>
              <a:t>Construite sous la forme d’une petite divisible pour se rapprocher de la forme du tronc d’arbre.</a:t>
            </a:r>
          </a:p>
          <a:p>
            <a:pPr marL="0" indent="0">
              <a:buNone/>
            </a:pPr>
            <a:r>
              <a:rPr lang="fr-FR" dirty="0"/>
              <a:t>Les abeilles bâtissent naturellement (pas de cadres) le but : proposer une ruche facile à construire d’où le nom de ruche populaire.</a:t>
            </a:r>
          </a:p>
          <a:p>
            <a:pPr marL="0" indent="0">
              <a:buNone/>
            </a:pPr>
            <a:r>
              <a:rPr lang="fr-FR" dirty="0"/>
              <a:t>Rebaptisée ruche écologique (pourquoi?) elle est très à la mode.</a:t>
            </a:r>
          </a:p>
        </p:txBody>
      </p:sp>
      <p:pic>
        <p:nvPicPr>
          <p:cNvPr id="10242" name="Picture 2" descr="Image dans Infobox.">
            <a:extLst>
              <a:ext uri="{FF2B5EF4-FFF2-40B4-BE49-F238E27FC236}">
                <a16:creationId xmlns:a16="http://schemas.microsoft.com/office/drawing/2014/main" id="{F923FA87-1F55-4D92-B6DC-B9878C2D70C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650" y="900257"/>
            <a:ext cx="5414175" cy="527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955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AF1BF3-4AC4-49C8-BFB0-77DA61C7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Kenyane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01CAD4-3922-4462-AB11-31454CABE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7855" y="785091"/>
            <a:ext cx="6456218" cy="5391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Ou KTBH pour Kenyan top bar </a:t>
            </a:r>
            <a:r>
              <a:rPr lang="fr-FR" sz="2400" dirty="0" err="1"/>
              <a:t>hive</a:t>
            </a:r>
            <a:endParaRPr lang="fr-FR" sz="2400" dirty="0"/>
          </a:p>
          <a:p>
            <a:pPr marL="0" indent="0">
              <a:buNone/>
            </a:pPr>
            <a:r>
              <a:rPr lang="fr-FR" sz="2400" b="0" i="0" u="none" strike="noStrike" dirty="0">
                <a:effectLst/>
              </a:rPr>
              <a:t>Mise au point par l’agence canadienne de développement international</a:t>
            </a:r>
            <a:r>
              <a:rPr lang="fr-FR" sz="2400" b="0" i="0" dirty="0">
                <a:effectLst/>
              </a:rPr>
              <a:t> </a:t>
            </a:r>
            <a:r>
              <a:rPr lang="fr-FR" sz="2400" b="0" i="0" dirty="0">
                <a:solidFill>
                  <a:srgbClr val="202122"/>
                </a:solidFill>
                <a:effectLst/>
              </a:rPr>
              <a:t>(ACDI) dans le cadre d'un projet initial de quatre ans à l'étranger qui a débuté au Kenya en 1971.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202122"/>
                </a:solidFill>
              </a:rPr>
              <a:t>Le but : éviter la destruction des colonies pour récupérer le miel en proposant une ruche facile à construire.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202122"/>
                </a:solidFill>
              </a:rPr>
              <a:t>Résultats mitigés sous nos cieux.</a:t>
            </a:r>
          </a:p>
          <a:p>
            <a:pPr marL="0" indent="0">
              <a:buNone/>
            </a:pPr>
            <a:endParaRPr lang="fr-FR" sz="2400" dirty="0">
              <a:solidFill>
                <a:srgbClr val="202122"/>
              </a:solidFill>
            </a:endParaRPr>
          </a:p>
          <a:p>
            <a:pPr marL="0" indent="0">
              <a:buNone/>
            </a:pPr>
            <a:endParaRPr lang="fr-FR" sz="2400" dirty="0">
              <a:solidFill>
                <a:srgbClr val="202122"/>
              </a:solidFill>
            </a:endParaRPr>
          </a:p>
          <a:p>
            <a:pPr marL="0" indent="0">
              <a:buNone/>
            </a:pPr>
            <a:r>
              <a:rPr lang="fr-FR" sz="2400" dirty="0">
                <a:hlinkClick r:id="rId2" action="ppaction://hlinksldjump"/>
              </a:rPr>
              <a:t>Retour au menu</a:t>
            </a:r>
            <a:endParaRPr lang="fr-FR" sz="2400" dirty="0"/>
          </a:p>
          <a:p>
            <a:pPr marL="0" indent="0">
              <a:buNone/>
            </a:pPr>
            <a:endParaRPr lang="fr-FR" sz="2400" dirty="0">
              <a:solidFill>
                <a:srgbClr val="202122"/>
              </a:solidFill>
            </a:endParaRPr>
          </a:p>
          <a:p>
            <a:pPr marL="0" indent="0">
              <a:buNone/>
            </a:pPr>
            <a:endParaRPr lang="fr-FR" sz="2400" dirty="0">
              <a:solidFill>
                <a:srgbClr val="202122"/>
              </a:solidFill>
            </a:endParaRPr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11266" name="Picture 2" descr="ruche kenyane">
            <a:extLst>
              <a:ext uri="{FF2B5EF4-FFF2-40B4-BE49-F238E27FC236}">
                <a16:creationId xmlns:a16="http://schemas.microsoft.com/office/drawing/2014/main" id="{4B58D487-1F3C-4019-B6D0-516A5CC4D85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417" y="1002963"/>
            <a:ext cx="3126509" cy="416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67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86A5BC-C1B9-460C-B55E-F6BAA1C5E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90" y="-100701"/>
            <a:ext cx="10515600" cy="916675"/>
          </a:xfrm>
        </p:spPr>
        <p:txBody>
          <a:bodyPr/>
          <a:lstStyle/>
          <a:p>
            <a:pPr algn="ctr"/>
            <a:r>
              <a:rPr lang="fr-FR" b="1" dirty="0"/>
              <a:t>Ruches à cadres : déclinaisons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5B5636-3204-4C3A-8CF4-2AA3A6A41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936" y="815973"/>
            <a:ext cx="3494547" cy="5427809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/>
              <a:t>Ruche horizontales</a:t>
            </a:r>
          </a:p>
          <a:p>
            <a:pPr marL="0" indent="0">
              <a:buNone/>
            </a:pPr>
            <a:r>
              <a:rPr lang="fr-FR" sz="2400" u="sng" dirty="0"/>
              <a:t>Principe : </a:t>
            </a:r>
          </a:p>
          <a:p>
            <a:pPr marL="0" indent="0" algn="just">
              <a:buNone/>
            </a:pPr>
            <a:r>
              <a:rPr lang="fr-FR" sz="2400" dirty="0"/>
              <a:t>La colonie développe son couvain au plus près de l’entrée et stocke le miel vers le fond de la caisse.</a:t>
            </a:r>
          </a:p>
          <a:p>
            <a:pPr marL="0" indent="0" algn="just">
              <a:buNone/>
            </a:pPr>
            <a:r>
              <a:rPr lang="fr-FR" sz="2400" dirty="0"/>
              <a:t>Ce sont principalement des ruches à cadres, cependant la ruche kenyane où les abeilles construisent librement est une ruche horizontale.</a:t>
            </a:r>
          </a:p>
          <a:p>
            <a:pPr marL="0" indent="0">
              <a:buNone/>
            </a:pPr>
            <a:r>
              <a:rPr lang="fr-FR" sz="2400" dirty="0">
                <a:hlinkClick r:id="rId2" action="ppaction://hlinksldjump"/>
              </a:rPr>
              <a:t>Quelques exemples</a:t>
            </a:r>
            <a:r>
              <a:rPr lang="fr-FR" sz="2400" dirty="0"/>
              <a:t> :</a:t>
            </a:r>
          </a:p>
          <a:p>
            <a:pPr marL="0" indent="0" algn="ctr">
              <a:buNone/>
            </a:pP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912DC0D-296A-481F-9CAA-D2EC48AD6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8726" y="815974"/>
            <a:ext cx="3494547" cy="542780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/>
              <a:t>Ruches à hausses</a:t>
            </a:r>
          </a:p>
          <a:p>
            <a:pPr marL="0" indent="0">
              <a:buNone/>
            </a:pPr>
            <a:r>
              <a:rPr lang="fr-FR" sz="2400" u="sng" dirty="0"/>
              <a:t>Principe : </a:t>
            </a:r>
          </a:p>
          <a:p>
            <a:pPr marL="0" indent="0" algn="just">
              <a:buNone/>
            </a:pPr>
            <a:r>
              <a:rPr lang="fr-FR" sz="2400" dirty="0"/>
              <a:t>Un corps de ruche avec des grands cadres pour recevoir le couvain surmonté de hausses contenant des demi-cadres pour stocker le miel.</a:t>
            </a:r>
          </a:p>
          <a:p>
            <a:pPr marL="0" indent="0" algn="just">
              <a:buNone/>
            </a:pPr>
            <a:r>
              <a:rPr lang="fr-FR" sz="2400" dirty="0"/>
              <a:t>C’est le type de ruches le plus répandu en France.</a:t>
            </a:r>
          </a:p>
          <a:p>
            <a:pPr marL="0" indent="0" algn="just">
              <a:buNone/>
            </a:pPr>
            <a:r>
              <a:rPr lang="fr-FR" sz="2400" dirty="0">
                <a:hlinkClick r:id="rId3" action="ppaction://hlinksldjump"/>
              </a:rPr>
              <a:t>Quelques exemples</a:t>
            </a:r>
            <a:r>
              <a:rPr lang="fr-FR" sz="2400" dirty="0"/>
              <a:t>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4E485C-B873-4D15-9FD6-B4F6B9BDF29A}"/>
              </a:ext>
            </a:extLst>
          </p:cNvPr>
          <p:cNvSpPr txBox="1"/>
          <p:nvPr/>
        </p:nvSpPr>
        <p:spPr>
          <a:xfrm>
            <a:off x="8326517" y="828382"/>
            <a:ext cx="3494547" cy="54154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fr-FR" sz="2800" b="1" dirty="0"/>
              <a:t>Ruches divisibles</a:t>
            </a:r>
          </a:p>
          <a:p>
            <a:pPr marL="0" indent="0">
              <a:buNone/>
            </a:pPr>
            <a:r>
              <a:rPr lang="fr-FR" sz="2400" u="sng" dirty="0"/>
              <a:t>Principe:</a:t>
            </a:r>
          </a:p>
          <a:p>
            <a:pPr marL="0" indent="0" algn="just">
              <a:buNone/>
            </a:pPr>
            <a:r>
              <a:rPr lang="fr-FR" sz="2400" dirty="0"/>
              <a:t>Ruche composées d’éléments (</a:t>
            </a:r>
            <a:r>
              <a:rPr lang="fr-FR" sz="2400" dirty="0" err="1"/>
              <a:t>elt</a:t>
            </a:r>
            <a:r>
              <a:rPr lang="fr-FR" sz="2400" dirty="0"/>
              <a:t>) identiques</a:t>
            </a:r>
          </a:p>
          <a:p>
            <a:pPr marL="0" indent="0" algn="just">
              <a:buNone/>
            </a:pPr>
            <a:r>
              <a:rPr lang="fr-FR" sz="2400" dirty="0"/>
              <a:t>Le corps à couvain = 2elts La hausse à miel = 1elt </a:t>
            </a:r>
            <a:r>
              <a:rPr lang="fr-FR" sz="2400" u="sng" dirty="0"/>
              <a:t>Avantage</a:t>
            </a:r>
            <a:r>
              <a:rPr lang="fr-FR" sz="2400" dirty="0"/>
              <a:t> : facilite la division des colonies pour produire des essaims</a:t>
            </a:r>
          </a:p>
          <a:p>
            <a:pPr marL="0" indent="0">
              <a:buNone/>
            </a:pPr>
            <a:r>
              <a:rPr lang="fr-FR" sz="2400" u="sng" dirty="0"/>
              <a:t>Inconvénient</a:t>
            </a:r>
            <a:r>
              <a:rPr lang="fr-FR" sz="2400" dirty="0"/>
              <a:t> : L’élément qui a contenu du couvain peut servir au miel.              (problème des acaricides)</a:t>
            </a:r>
          </a:p>
          <a:p>
            <a:r>
              <a:rPr lang="fr-FR" sz="2400" dirty="0">
                <a:hlinkClick r:id="rId4" action="ppaction://hlinksldjump"/>
              </a:rPr>
              <a:t>Quelques exemples</a:t>
            </a:r>
            <a:r>
              <a:rPr lang="fr-FR" sz="2400" dirty="0"/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489670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A342FE-6B27-49ED-B668-A9FE247BF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Ruche horizontale De Layens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DCEDCB-D6A6-4674-9E5B-82FE79DE16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4727" y="831273"/>
            <a:ext cx="6096000" cy="5345690"/>
          </a:xfrm>
        </p:spPr>
        <p:txBody>
          <a:bodyPr/>
          <a:lstStyle/>
          <a:p>
            <a:pPr marL="0" indent="0">
              <a:buNone/>
            </a:pPr>
            <a:r>
              <a:rPr lang="fr-FR" b="1" i="0" dirty="0">
                <a:effectLst/>
              </a:rPr>
              <a:t>Georges de Layens</a:t>
            </a:r>
            <a:r>
              <a:rPr lang="fr-FR" b="0" i="0" dirty="0">
                <a:effectLst/>
              </a:rPr>
              <a:t> (1834-1897) est un apiculteur et botaniste français.</a:t>
            </a:r>
          </a:p>
          <a:p>
            <a:pPr marL="0" indent="0">
              <a:buNone/>
            </a:pPr>
            <a:r>
              <a:rPr lang="fr-FR" dirty="0"/>
              <a:t>Il a mis au point une ruche horizontale avec des cadres de 37cm de haut et 33 de large. Idéal pour l’abeille et compliqué pour l’apiculteur.</a:t>
            </a:r>
          </a:p>
          <a:p>
            <a:pPr marL="0" indent="0">
              <a:buNone/>
            </a:pPr>
            <a:r>
              <a:rPr lang="fr-FR" dirty="0"/>
              <a:t>Un ouvrage de référence : </a:t>
            </a:r>
            <a:r>
              <a:rPr lang="fr-FR" b="0" i="0" dirty="0">
                <a:effectLst/>
              </a:rPr>
              <a:t>Gaston Bonnier et Georges de Layens ont décrit cette ruche dans leur fameux ouvrage: « </a:t>
            </a:r>
            <a:r>
              <a:rPr lang="fr-FR" b="1" i="0" dirty="0">
                <a:effectLst/>
              </a:rPr>
              <a:t>Cours complet d’apiculture </a:t>
            </a:r>
            <a:r>
              <a:rPr lang="fr-FR" b="0" i="0" dirty="0">
                <a:effectLst/>
              </a:rPr>
              <a:t>».</a:t>
            </a:r>
            <a:endParaRPr lang="fr-FR" dirty="0"/>
          </a:p>
        </p:txBody>
      </p:sp>
      <p:pic>
        <p:nvPicPr>
          <p:cNvPr id="12290" name="Picture 2" descr="4-layens">
            <a:extLst>
              <a:ext uri="{FF2B5EF4-FFF2-40B4-BE49-F238E27FC236}">
                <a16:creationId xmlns:a16="http://schemas.microsoft.com/office/drawing/2014/main" id="{00619587-C45F-4C0D-A38D-47A98709EFD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819" y="4303686"/>
            <a:ext cx="5181600" cy="153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B9291750-04B2-47B8-9CF0-6A451A600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332" y="1440547"/>
            <a:ext cx="4129087" cy="274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5458F0-B001-4E81-B7AD-1D59CED42427}"/>
              </a:ext>
            </a:extLst>
          </p:cNvPr>
          <p:cNvSpPr txBox="1"/>
          <p:nvPr/>
        </p:nvSpPr>
        <p:spPr>
          <a:xfrm>
            <a:off x="7906327" y="5938982"/>
            <a:ext cx="2087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Variantes</a:t>
            </a:r>
          </a:p>
        </p:txBody>
      </p:sp>
    </p:spTree>
    <p:extLst>
      <p:ext uri="{BB962C8B-B14F-4D97-AF65-F5344CB8AC3E}">
        <p14:creationId xmlns:p14="http://schemas.microsoft.com/office/powerpoint/2010/main" val="2993658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A57C3C-AF27-45CD-BB09-A974FEA5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Ruche horizontale : Kenyane ou KTBH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D3F61-2467-49FC-BAA3-6D86C5B01A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03927"/>
            <a:ext cx="5181600" cy="477303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Déjà citée comme ruche à construction libre, la Kenyane est une ruche horizontale.</a:t>
            </a:r>
          </a:p>
          <a:p>
            <a:pPr marL="0" indent="0">
              <a:buNone/>
            </a:pPr>
            <a:r>
              <a:rPr lang="fr-FR" dirty="0"/>
              <a:t>Elle est peu adaptée à nos climats car la gestion de la chaleur est difficile pour les abeilles en hiver.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3314" name="Picture 2" descr="Galerie - La ruche horizontale | Ruche kenyane, Plans de ruche, Ruche">
            <a:extLst>
              <a:ext uri="{FF2B5EF4-FFF2-40B4-BE49-F238E27FC236}">
                <a16:creationId xmlns:a16="http://schemas.microsoft.com/office/drawing/2014/main" id="{5583FD86-67E5-40B8-AC36-231CD055F6E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146" y="1403927"/>
            <a:ext cx="5474854" cy="343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801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A57C3C-AF27-45CD-BB09-A974FEA5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Ruche horizontale : Alsacienne ou Bastian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D3F61-2467-49FC-BAA3-6D86C5B01A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7612" y="900256"/>
            <a:ext cx="5181600" cy="496512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A la fois horizontale et à hausse.</a:t>
            </a:r>
          </a:p>
          <a:p>
            <a:pPr marL="0" indent="0">
              <a:buNone/>
            </a:pPr>
            <a:r>
              <a:rPr lang="fr-FR" dirty="0"/>
              <a:t>C’est une ruche qui est souvent installée en rucher couvert.</a:t>
            </a:r>
          </a:p>
          <a:p>
            <a:pPr marL="0" indent="0">
              <a:buNone/>
            </a:pPr>
            <a:r>
              <a:rPr lang="fr-FR" dirty="0"/>
              <a:t>10 à 14 cadres par niveau</a:t>
            </a:r>
          </a:p>
        </p:txBody>
      </p:sp>
      <p:pic>
        <p:nvPicPr>
          <p:cNvPr id="14338" name="Picture 2" descr="Frédéric BASTIAN – Syndicat des Apiculteurs Pasteur Bastian Wissembourg">
            <a:extLst>
              <a:ext uri="{FF2B5EF4-FFF2-40B4-BE49-F238E27FC236}">
                <a16:creationId xmlns:a16="http://schemas.microsoft.com/office/drawing/2014/main" id="{69855CC7-1DD7-4203-903F-113DE20C8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854" y="2907204"/>
            <a:ext cx="2475346" cy="295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La ruche, l&amp;#39;Alsacienne Haute - Apiculture">
            <a:extLst>
              <a:ext uri="{FF2B5EF4-FFF2-40B4-BE49-F238E27FC236}">
                <a16:creationId xmlns:a16="http://schemas.microsoft.com/office/drawing/2014/main" id="{B9A237FD-FEC7-4695-8274-999C3E9D097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66788"/>
            <a:ext cx="601980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3741606-60CC-4B6F-9A90-E0313FB951C4}"/>
              </a:ext>
            </a:extLst>
          </p:cNvPr>
          <p:cNvSpPr txBox="1"/>
          <p:nvPr/>
        </p:nvSpPr>
        <p:spPr>
          <a:xfrm>
            <a:off x="9291783" y="5548169"/>
            <a:ext cx="258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4" action="ppaction://hlinksldjump"/>
              </a:rPr>
              <a:t>Retour au menu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987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B951FB-026A-4F68-B935-1FB7F2130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Ruches à cadres : historique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66EF04-9B93-4081-811D-BA02A6F04E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Il semblerait que le premier a avoir penser à mettre des cadres dans une caisse fut </a:t>
            </a:r>
            <a:r>
              <a:rPr lang="fr-FR" b="0" i="0" dirty="0">
                <a:solidFill>
                  <a:srgbClr val="202122"/>
                </a:solidFill>
                <a:effectLst/>
              </a:rPr>
              <a:t>Charles Paix de </a:t>
            </a:r>
            <a:r>
              <a:rPr lang="fr-FR" b="0" i="0" dirty="0" err="1">
                <a:solidFill>
                  <a:srgbClr val="202122"/>
                </a:solidFill>
                <a:effectLst/>
              </a:rPr>
              <a:t>Beauvoys</a:t>
            </a:r>
            <a:r>
              <a:rPr lang="fr-FR" b="0" i="0" dirty="0">
                <a:solidFill>
                  <a:srgbClr val="202122"/>
                </a:solidFill>
                <a:effectLst/>
              </a:rPr>
              <a:t> (</a:t>
            </a:r>
            <a:r>
              <a:rPr lang="fr-FR" b="0" i="1" dirty="0" err="1">
                <a:solidFill>
                  <a:srgbClr val="202122"/>
                </a:solidFill>
                <a:effectLst/>
              </a:rPr>
              <a:t>Debeauvoys</a:t>
            </a:r>
            <a:r>
              <a:rPr lang="fr-FR" b="0" i="0" dirty="0">
                <a:solidFill>
                  <a:srgbClr val="202122"/>
                </a:solidFill>
                <a:effectLst/>
              </a:rPr>
              <a:t>), né le 27 Août 1797 et mort le 17 janvier 1864, à Seiches (Maine-et- Loire).</a:t>
            </a:r>
          </a:p>
          <a:p>
            <a:pPr marL="0" indent="0">
              <a:buNone/>
            </a:pPr>
            <a:r>
              <a:rPr lang="fr-FR" dirty="0">
                <a:solidFill>
                  <a:srgbClr val="202122"/>
                </a:solidFill>
              </a:rPr>
              <a:t>Cependant il est admit que Charles Dadant fut celui qui popularisa le principe du cadre.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21CCA02-9DC5-4E4D-B241-3F160A4496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17370" y="1825625"/>
            <a:ext cx="4291260" cy="4351338"/>
          </a:xfrm>
        </p:spPr>
      </p:pic>
    </p:spTree>
    <p:extLst>
      <p:ext uri="{BB962C8B-B14F-4D97-AF65-F5344CB8AC3E}">
        <p14:creationId xmlns:p14="http://schemas.microsoft.com/office/powerpoint/2010/main" val="1268993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0D3857-3F35-4EE8-9F61-3618C1624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Ruche à hausses : Dadant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59E4C7-F703-4F7B-8EE6-1FA2B9E3D3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218" y="900257"/>
            <a:ext cx="5659582" cy="5276706"/>
          </a:xfrm>
        </p:spPr>
        <p:txBody>
          <a:bodyPr/>
          <a:lstStyle/>
          <a:p>
            <a:pPr marL="0" indent="0">
              <a:buNone/>
            </a:pPr>
            <a:r>
              <a:rPr lang="fr-FR" u="sng" dirty="0"/>
              <a:t>Caractéristiques</a:t>
            </a:r>
            <a:r>
              <a:rPr lang="fr-FR" dirty="0"/>
              <a:t> : </a:t>
            </a:r>
          </a:p>
          <a:p>
            <a:pPr marL="0" indent="0">
              <a:buNone/>
            </a:pPr>
            <a:r>
              <a:rPr lang="fr-FR" dirty="0"/>
              <a:t>Initialement la « Dadant » est une ruche carrée à 12 cadres. Actuellement le modèle le plus commun est à 10 cadres. </a:t>
            </a:r>
          </a:p>
          <a:p>
            <a:pPr marL="0" indent="0">
              <a:buNone/>
            </a:pPr>
            <a:r>
              <a:rPr lang="fr-FR" dirty="0"/>
              <a:t>Le format du cadre Dadant normalisé est appelé « cadre Dadant-</a:t>
            </a:r>
            <a:r>
              <a:rPr lang="fr-FR" dirty="0" err="1"/>
              <a:t>Blatt</a:t>
            </a:r>
            <a:r>
              <a:rPr lang="fr-FR" dirty="0"/>
              <a:t> ».</a:t>
            </a:r>
          </a:p>
          <a:p>
            <a:pPr marL="0" indent="0">
              <a:buNone/>
            </a:pPr>
            <a:r>
              <a:rPr lang="fr-FR" dirty="0"/>
              <a:t>La hauteur du corps est de 305mm, la hausse fait 170mm </a:t>
            </a:r>
          </a:p>
          <a:p>
            <a:pPr marL="0" indent="0">
              <a:buNone/>
            </a:pPr>
            <a:r>
              <a:rPr lang="fr-FR" dirty="0"/>
              <a:t>Soit corps + 1hausse = 475mm</a:t>
            </a:r>
          </a:p>
        </p:txBody>
      </p:sp>
      <p:pic>
        <p:nvPicPr>
          <p:cNvPr id="1026" name="Picture 2" descr="Image dans Infobox.">
            <a:extLst>
              <a:ext uri="{FF2B5EF4-FFF2-40B4-BE49-F238E27FC236}">
                <a16:creationId xmlns:a16="http://schemas.microsoft.com/office/drawing/2014/main" id="{9A404FA7-3EF9-49C7-934E-F848680108C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511" y="900257"/>
            <a:ext cx="2857500" cy="387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9C8CDD4-4107-487B-810F-EEC11BCAF6F6}"/>
              </a:ext>
            </a:extLst>
          </p:cNvPr>
          <p:cNvSpPr txBox="1"/>
          <p:nvPr/>
        </p:nvSpPr>
        <p:spPr>
          <a:xfrm>
            <a:off x="6400510" y="4959927"/>
            <a:ext cx="54312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i="0" dirty="0">
                <a:effectLst/>
              </a:rPr>
              <a:t>Charles Dadant</a:t>
            </a:r>
            <a:r>
              <a:rPr lang="fr-FR" sz="1400" b="0" i="0" dirty="0">
                <a:effectLst/>
              </a:rPr>
              <a:t> est né le </a:t>
            </a:r>
            <a:r>
              <a:rPr lang="fr-FR" sz="1400" u="none" strike="noStrike" dirty="0">
                <a:effectLst/>
              </a:rPr>
              <a:t>23</a:t>
            </a:r>
            <a:r>
              <a:rPr lang="fr-FR" sz="1400" dirty="0"/>
              <a:t> </a:t>
            </a:r>
            <a:r>
              <a:rPr lang="fr-FR" sz="1400" u="none" strike="noStrike" dirty="0">
                <a:effectLst/>
              </a:rPr>
              <a:t>mai</a:t>
            </a:r>
            <a:r>
              <a:rPr lang="fr-FR" sz="1400" dirty="0"/>
              <a:t> </a:t>
            </a:r>
            <a:r>
              <a:rPr lang="fr-FR" sz="1400" u="none" strike="noStrike" dirty="0">
                <a:effectLst/>
              </a:rPr>
              <a:t>1817</a:t>
            </a:r>
            <a:r>
              <a:rPr lang="fr-FR" sz="1400" b="0" i="0" dirty="0">
                <a:effectLst/>
              </a:rPr>
              <a:t> à </a:t>
            </a:r>
            <a:r>
              <a:rPr lang="fr-FR" sz="1400" b="0" i="0" u="none" strike="noStrike" dirty="0">
                <a:effectLst/>
              </a:rPr>
              <a:t>Vaux-sous-Aubigny France </a:t>
            </a:r>
            <a:r>
              <a:rPr lang="fr-FR" sz="1400" b="0" i="0" dirty="0">
                <a:effectLst/>
              </a:rPr>
              <a:t>et mort le </a:t>
            </a:r>
            <a:r>
              <a:rPr lang="fr-FR" sz="1400" u="none" strike="noStrike" dirty="0">
                <a:effectLst/>
              </a:rPr>
              <a:t>16</a:t>
            </a:r>
            <a:r>
              <a:rPr lang="fr-FR" sz="1400" dirty="0"/>
              <a:t> </a:t>
            </a:r>
            <a:r>
              <a:rPr lang="fr-FR" sz="1400" u="none" strike="noStrike" dirty="0">
                <a:effectLst/>
              </a:rPr>
              <a:t>juillet</a:t>
            </a:r>
            <a:r>
              <a:rPr lang="fr-FR" sz="1400" dirty="0"/>
              <a:t> </a:t>
            </a:r>
            <a:r>
              <a:rPr lang="fr-FR" sz="1400" u="none" strike="noStrike" dirty="0">
                <a:effectLst/>
              </a:rPr>
              <a:t>1902</a:t>
            </a:r>
            <a:r>
              <a:rPr lang="fr-FR" sz="1400" b="0" i="0" dirty="0">
                <a:effectLst/>
              </a:rPr>
              <a:t> à </a:t>
            </a:r>
            <a:r>
              <a:rPr lang="fr-FR" sz="1400" b="0" i="0" u="none" strike="noStrike" dirty="0">
                <a:effectLst/>
              </a:rPr>
              <a:t>Hamilton</a:t>
            </a:r>
            <a:r>
              <a:rPr lang="fr-FR" sz="1400" b="0" i="0" dirty="0">
                <a:effectLst/>
              </a:rPr>
              <a:t> dans l’</a:t>
            </a:r>
            <a:r>
              <a:rPr lang="fr-FR" sz="1400" b="0" i="0" u="none" strike="noStrike" dirty="0">
                <a:effectLst/>
              </a:rPr>
              <a:t>Illinois</a:t>
            </a:r>
            <a:r>
              <a:rPr lang="fr-FR" sz="1400" b="0" i="0" dirty="0">
                <a:effectLst/>
              </a:rPr>
              <a:t> (</a:t>
            </a:r>
            <a:r>
              <a:rPr lang="fr-FR" sz="1400" b="0" i="0" u="none" strike="noStrike" dirty="0">
                <a:effectLst/>
              </a:rPr>
              <a:t>États-Unis</a:t>
            </a:r>
            <a:r>
              <a:rPr lang="fr-FR" sz="1400" b="0" i="0" dirty="0">
                <a:effectLst/>
              </a:rPr>
              <a:t>) où il émigra en </a:t>
            </a:r>
            <a:r>
              <a:rPr lang="fr-FR" sz="1400" b="0" i="0" u="none" strike="noStrike" dirty="0">
                <a:effectLst/>
              </a:rPr>
              <a:t>1863</a:t>
            </a:r>
            <a:r>
              <a:rPr lang="fr-FR" sz="1400" b="0" i="0" dirty="0">
                <a:effectLst/>
              </a:rPr>
              <a:t>. Dadant est considéré comme l'un des fondateurs de l'</a:t>
            </a:r>
            <a:r>
              <a:rPr lang="fr-FR" sz="1400" b="0" i="0" u="none" strike="noStrike" dirty="0">
                <a:effectLst/>
              </a:rPr>
              <a:t>apiculture</a:t>
            </a:r>
            <a:r>
              <a:rPr lang="fr-FR" sz="1400" b="0" i="0" dirty="0">
                <a:effectLst/>
              </a:rPr>
              <a:t> moderne.</a:t>
            </a:r>
            <a:endParaRPr lang="fr-FR" sz="1400" dirty="0"/>
          </a:p>
        </p:txBody>
      </p:sp>
      <p:pic>
        <p:nvPicPr>
          <p:cNvPr id="1028" name="Picture 4" descr="Ruche Dadant 10 Cadres Toit Chalet 84€">
            <a:extLst>
              <a:ext uri="{FF2B5EF4-FFF2-40B4-BE49-F238E27FC236}">
                <a16:creationId xmlns:a16="http://schemas.microsoft.com/office/drawing/2014/main" id="{395A95DC-3DCE-4B19-8E88-23CC19C0A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108" y="1163782"/>
            <a:ext cx="2853892" cy="335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148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0D3857-3F35-4EE8-9F61-3618C1624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Ruche à hausses : </a:t>
            </a:r>
            <a:r>
              <a:rPr lang="fr-FR" dirty="0" err="1"/>
              <a:t>Voirnot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59E4C7-F703-4F7B-8EE6-1FA2B9E3D3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1673" y="1006764"/>
            <a:ext cx="5798127" cy="5170199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C’est la ruche aux cadres carrés (35cm)</a:t>
            </a:r>
          </a:p>
          <a:p>
            <a:pPr marL="0" indent="0">
              <a:buNone/>
            </a:pPr>
            <a:r>
              <a:rPr lang="fr-FR" dirty="0"/>
              <a:t>Elle était une des plus répandues en Normandie.</a:t>
            </a:r>
          </a:p>
          <a:p>
            <a:pPr marL="0" indent="0">
              <a:buNone/>
            </a:pPr>
            <a:r>
              <a:rPr lang="fr-FR" dirty="0"/>
              <a:t>Le corps fait 435mm de haut et la hausse 200mm.</a:t>
            </a:r>
          </a:p>
          <a:p>
            <a:pPr marL="0" indent="0">
              <a:buNone/>
            </a:pPr>
            <a:r>
              <a:rPr lang="fr-FR" dirty="0"/>
              <a:t>Les dimensions ne sont pas forcement standardisées d’un fabricant à l’autre.</a:t>
            </a:r>
          </a:p>
          <a:p>
            <a:pPr marL="0" indent="0">
              <a:buNone/>
            </a:pPr>
            <a:r>
              <a:rPr lang="fr-FR" dirty="0"/>
              <a:t>Avantage : les abeilles peuvent stocker une couronne de miel au dessus du couvain.</a:t>
            </a:r>
          </a:p>
          <a:p>
            <a:pPr marL="0" indent="0">
              <a:buNone/>
            </a:pPr>
            <a:r>
              <a:rPr lang="fr-FR" dirty="0">
                <a:hlinkClick r:id="rId2" action="ppaction://hlinksldjump"/>
              </a:rPr>
              <a:t>Retour au menu</a:t>
            </a:r>
            <a:endParaRPr lang="fr-FR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D93C6830-CC95-42F4-B5EB-7B3992C78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182" y="758464"/>
            <a:ext cx="3415145" cy="278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D77FCA-4380-4E05-8B95-C3D439D3C4F9}"/>
              </a:ext>
            </a:extLst>
          </p:cNvPr>
          <p:cNvSpPr txBox="1"/>
          <p:nvPr/>
        </p:nvSpPr>
        <p:spPr>
          <a:xfrm>
            <a:off x="6296025" y="3591640"/>
            <a:ext cx="56743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Jean-Baptiste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Voirnot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 né le 29 avril 1844 à Moivrons (Meurthe-et-Moselle, France) dans une famille modeste. Ordonné prêtre le 13 août 1871, il devient en 1872 curé de Villers-sous-Prény, village de 350 habitants et paroisse réputée difficile. C'est ici qu'il va pratiquer l'arboriculture et l'apiculture, et mettre au point la ruche cubique de 41 X 41 cm qui pour des raisons commerciales et de standardisation a été ramenée à L=41 l=43 h=41cm.</a:t>
            </a:r>
          </a:p>
          <a:p>
            <a:endParaRPr lang="fr-FR" dirty="0"/>
          </a:p>
        </p:txBody>
      </p:sp>
      <p:pic>
        <p:nvPicPr>
          <p:cNvPr id="2050" name="Picture 2" descr="Apiculture : Jean-Baptiste Voirnot - Des Goûts et des COULEURS">
            <a:extLst>
              <a:ext uri="{FF2B5EF4-FFF2-40B4-BE49-F238E27FC236}">
                <a16:creationId xmlns:a16="http://schemas.microsoft.com/office/drawing/2014/main" id="{0090ABFF-21A9-4646-BEFE-D99FB3CD67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34" y="758464"/>
            <a:ext cx="2483716" cy="278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84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B5D8B5-FDE4-4508-A359-7A364052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Langstroth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C32262-7F57-4F9F-B6B6-4DDD087E9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00257"/>
            <a:ext cx="5181600" cy="527670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C’est la première divisible à être conçue comme telle.</a:t>
            </a:r>
          </a:p>
          <a:p>
            <a:pPr marL="0" indent="0">
              <a:buNone/>
            </a:pPr>
            <a:r>
              <a:rPr lang="fr-FR" dirty="0"/>
              <a:t>Les dimensions Longueur x largeur sont les mêmes que celles de la ruche Dadant.</a:t>
            </a:r>
          </a:p>
          <a:p>
            <a:pPr marL="0" indent="0">
              <a:buNone/>
            </a:pPr>
            <a:r>
              <a:rPr lang="fr-FR" dirty="0"/>
              <a:t>2 éléments </a:t>
            </a:r>
            <a:r>
              <a:rPr lang="fr-FR" dirty="0" err="1"/>
              <a:t>Langstroth</a:t>
            </a:r>
            <a:r>
              <a:rPr lang="fr-FR" dirty="0"/>
              <a:t> (235mm) ont la même hauteur qu’un corps de ruche Dadant surmonté de sa hausse.</a:t>
            </a:r>
          </a:p>
          <a:p>
            <a:pPr marL="0" indent="0">
              <a:buNone/>
            </a:pPr>
            <a:r>
              <a:rPr lang="fr-FR" dirty="0"/>
              <a:t>Ruche du sud de la France et de tous les professionnels américains.</a:t>
            </a:r>
          </a:p>
        </p:txBody>
      </p:sp>
      <p:pic>
        <p:nvPicPr>
          <p:cNvPr id="15362" name="Picture 2" descr="Image dans Infobox.">
            <a:extLst>
              <a:ext uri="{FF2B5EF4-FFF2-40B4-BE49-F238E27FC236}">
                <a16:creationId xmlns:a16="http://schemas.microsoft.com/office/drawing/2014/main" id="{CE1A57CE-66BA-4C86-B2F6-6F6F05D0602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945" y="900257"/>
            <a:ext cx="2209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FFA0F24-32CD-4936-80E5-C412A3E0CFF1}"/>
              </a:ext>
            </a:extLst>
          </p:cNvPr>
          <p:cNvSpPr txBox="1"/>
          <p:nvPr/>
        </p:nvSpPr>
        <p:spPr>
          <a:xfrm>
            <a:off x="6576291" y="4147127"/>
            <a:ext cx="53016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Langstroth</a:t>
            </a:r>
            <a:r>
              <a:rPr lang="fr-F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pasteur passionné par les </a:t>
            </a:r>
            <a:r>
              <a:rPr lang="fr-FR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insectes</a:t>
            </a:r>
            <a:r>
              <a:rPr lang="fr-F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s'intéresse à l'apiculture vers l'âge de 40 ans. Il se consacre à la construction de ruches et publie plusieurs ouvrages. À l'été 1851, il découvre la distance des abeilles </a:t>
            </a:r>
            <a:r>
              <a:rPr lang="fr-FR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b="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bee</a:t>
            </a:r>
            <a:r>
              <a:rPr lang="fr-FR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space</a:t>
            </a:r>
            <a:r>
              <a:rPr lang="fr-FR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),</a:t>
            </a:r>
            <a:r>
              <a:rPr lang="fr-F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de l'ordre de 8-10 mm qui n'est plus comblée de </a:t>
            </a:r>
            <a:r>
              <a:rPr lang="fr-FR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cire</a:t>
            </a:r>
            <a:r>
              <a:rPr lang="fr-F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et de </a:t>
            </a:r>
            <a:r>
              <a:rPr lang="fr-FR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propolis</a:t>
            </a:r>
            <a:r>
              <a:rPr lang="fr-F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par les </a:t>
            </a:r>
            <a:r>
              <a:rPr lang="fr-FR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abeilles</a:t>
            </a:r>
            <a:r>
              <a:rPr lang="fr-F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364" name="Picture 4" descr="Apiculteur, tout savoir sur la ruche Langstroth">
            <a:extLst>
              <a:ext uri="{FF2B5EF4-FFF2-40B4-BE49-F238E27FC236}">
                <a16:creationId xmlns:a16="http://schemas.microsoft.com/office/drawing/2014/main" id="{E3C25ECD-F5A2-43CE-B805-DEB144F53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954" y="920406"/>
            <a:ext cx="4425372" cy="294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229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A26F0F-81DC-46FF-A8B9-7F3F91AC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Warré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4BD8E5-14BE-46BB-90A5-23A5D66AE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00257"/>
            <a:ext cx="5181600" cy="527670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C’est une petite divisible </a:t>
            </a:r>
          </a:p>
          <a:p>
            <a:pPr marL="0" indent="0">
              <a:buNone/>
            </a:pPr>
            <a:r>
              <a:rPr lang="fr-FR" dirty="0"/>
              <a:t>(30 x30 x 21 cm)</a:t>
            </a:r>
          </a:p>
          <a:p>
            <a:pPr marL="0" indent="0">
              <a:buNone/>
            </a:pPr>
            <a:r>
              <a:rPr lang="fr-FR" dirty="0"/>
              <a:t>Initialement elle n’avait pas de cadres seulement des barrettes.</a:t>
            </a:r>
          </a:p>
          <a:p>
            <a:pPr marL="0" indent="0">
              <a:buNone/>
            </a:pPr>
            <a:r>
              <a:rPr lang="fr-FR" dirty="0"/>
              <a:t>Il est judicieux de remplacer certaines barrettes par des cadres pour faciliter le suivi des colonies.</a:t>
            </a:r>
          </a:p>
          <a:p>
            <a:pPr marL="0" indent="0">
              <a:buNone/>
            </a:pPr>
            <a:r>
              <a:rPr lang="fr-FR" dirty="0"/>
              <a:t>C’est une ruche pratique pour l’élevage de reines.</a:t>
            </a:r>
          </a:p>
        </p:txBody>
      </p:sp>
      <p:pic>
        <p:nvPicPr>
          <p:cNvPr id="16386" name="Picture 2" descr="Agrandir la warré: sens dessus-dessous - Histoires d&amp;#39;abeilles">
            <a:extLst>
              <a:ext uri="{FF2B5EF4-FFF2-40B4-BE49-F238E27FC236}">
                <a16:creationId xmlns:a16="http://schemas.microsoft.com/office/drawing/2014/main" id="{ABBFF377-B384-4906-AB85-4B0651C97E1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900257"/>
            <a:ext cx="6139873" cy="407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68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10DCB5-6462-4FB2-B4D4-19206CAFF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Claerr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D866BA-E10C-4548-A488-D200B0EBE4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00257"/>
            <a:ext cx="5181600" cy="527670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Mise au point par l’apiculteur Gérard </a:t>
            </a:r>
            <a:r>
              <a:rPr lang="fr-FR" dirty="0" err="1"/>
              <a:t>Claerr</a:t>
            </a:r>
            <a:r>
              <a:rPr lang="fr-FR" dirty="0"/>
              <a:t>, c’est une divisible à 9 cadres. </a:t>
            </a:r>
          </a:p>
          <a:p>
            <a:pPr marL="0" indent="0">
              <a:buNone/>
            </a:pPr>
            <a:r>
              <a:rPr lang="fr-FR" dirty="0"/>
              <a:t>Les dimensions de ces cadres correspondent au cadre Bastian que l’on aurait pivoté de 90°.</a:t>
            </a:r>
          </a:p>
          <a:p>
            <a:pPr marL="0" indent="0">
              <a:buNone/>
            </a:pPr>
            <a:r>
              <a:rPr lang="fr-FR" dirty="0"/>
              <a:t>N’est pas commercialisée (brevet) mais on peut la fabriquer : les plans sont en libre accès.</a:t>
            </a:r>
          </a:p>
          <a:p>
            <a:pPr marL="0" indent="0">
              <a:buNone/>
            </a:pPr>
            <a:r>
              <a:rPr lang="fr-FR" dirty="0"/>
              <a:t>Elle est plus stable au vent que la ruche Warré.</a:t>
            </a:r>
          </a:p>
        </p:txBody>
      </p:sp>
      <p:pic>
        <p:nvPicPr>
          <p:cNvPr id="17410" name="Picture 2" descr="CE QUE VOUS FAITES POUR LA PLANèTE (8). Aux petits soins pour les abeilles  à Waldighoffen">
            <a:extLst>
              <a:ext uri="{FF2B5EF4-FFF2-40B4-BE49-F238E27FC236}">
                <a16:creationId xmlns:a16="http://schemas.microsoft.com/office/drawing/2014/main" id="{1E7C558C-0422-421D-9B5F-E4C99C18ADA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9" y="904443"/>
            <a:ext cx="6102927" cy="457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679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5009E8-04AE-427D-BDB6-82773B8A7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Dadant divisible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D9F709-8200-4814-B031-5CA5B364E5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43965"/>
            <a:ext cx="5181600" cy="4232997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Faite à partir de hausses Dadant</a:t>
            </a:r>
          </a:p>
          <a:p>
            <a:pPr marL="0" indent="0">
              <a:buNone/>
            </a:pPr>
            <a:r>
              <a:rPr lang="fr-FR" dirty="0"/>
              <a:t>Inconvénient : Le cadre est un peu bas malgré tout.</a:t>
            </a:r>
          </a:p>
          <a:p>
            <a:pPr marL="0" indent="0">
              <a:buNone/>
            </a:pPr>
            <a:r>
              <a:rPr lang="fr-FR" dirty="0"/>
              <a:t>Avantage : Permet de s’initier à la conduite en divisible.</a:t>
            </a:r>
          </a:p>
          <a:p>
            <a:pPr marL="0" indent="0">
              <a:buNone/>
            </a:pPr>
            <a:r>
              <a:rPr lang="fr-FR" dirty="0"/>
              <a:t>Permet de multiplier facilement ses colonies.</a:t>
            </a:r>
          </a:p>
        </p:txBody>
      </p:sp>
      <p:pic>
        <p:nvPicPr>
          <p:cNvPr id="18434" name="Picture 2" descr="Apiculture Archives - FRED L&amp;#39;APICULTEUR - Exometeofraiture">
            <a:extLst>
              <a:ext uri="{FF2B5EF4-FFF2-40B4-BE49-F238E27FC236}">
                <a16:creationId xmlns:a16="http://schemas.microsoft.com/office/drawing/2014/main" id="{B6311627-7AE2-486C-8E32-B1A1F074BAA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527" y="1943966"/>
            <a:ext cx="5312324" cy="237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243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FBDAC-B15D-4CC6-8978-FFA76D336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Voirnot</a:t>
            </a:r>
            <a:r>
              <a:rPr lang="fr-FR" dirty="0"/>
              <a:t> divisible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D002EC-332F-4857-B4A6-F45CCA05E4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6362"/>
            <a:ext cx="5181600" cy="4800601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Idem que pour Dadant avec </a:t>
            </a:r>
          </a:p>
          <a:p>
            <a:pPr marL="0" indent="0">
              <a:buNone/>
            </a:pPr>
            <a:r>
              <a:rPr lang="fr-FR" dirty="0"/>
              <a:t>l’avantage d’un cadre plus haut et moins long.</a:t>
            </a:r>
          </a:p>
          <a:p>
            <a:pPr marL="0" indent="0">
              <a:buNone/>
            </a:pPr>
            <a:r>
              <a:rPr lang="fr-FR" dirty="0"/>
              <a:t>Probablement la meilleure façon de conduire des ruches en divisible sous le climat normand.</a:t>
            </a:r>
          </a:p>
          <a:p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B2C316B1-0C15-4D9A-BB9A-1FBFEAE5F1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02060" y="1341726"/>
            <a:ext cx="3085662" cy="4351338"/>
          </a:xfrm>
        </p:spPr>
      </p:pic>
    </p:spTree>
    <p:extLst>
      <p:ext uri="{BB962C8B-B14F-4D97-AF65-F5344CB8AC3E}">
        <p14:creationId xmlns:p14="http://schemas.microsoft.com/office/powerpoint/2010/main" val="1877767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FBDAC-B15D-4CC6-8978-FFA76D336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Mini-Plus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D779D6-63F8-485D-B854-FAEADA2DDD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Petite ruche en polystyrène destinée aux fécondations des reines.</a:t>
            </a:r>
          </a:p>
          <a:p>
            <a:pPr marL="0" indent="0">
              <a:buNone/>
            </a:pPr>
            <a:r>
              <a:rPr lang="fr-FR" dirty="0"/>
              <a:t>6 cadrons par éléments.</a:t>
            </a:r>
          </a:p>
          <a:p>
            <a:pPr marL="0" indent="0">
              <a:buNone/>
            </a:pPr>
            <a:r>
              <a:rPr lang="fr-FR" dirty="0"/>
              <a:t>Le </a:t>
            </a:r>
            <a:r>
              <a:rPr lang="fr-FR" dirty="0" err="1"/>
              <a:t>cadron</a:t>
            </a:r>
            <a:r>
              <a:rPr lang="fr-FR" dirty="0"/>
              <a:t> correspond à un demi-cadre de hausse Dadant.</a:t>
            </a:r>
          </a:p>
        </p:txBody>
      </p:sp>
      <p:pic>
        <p:nvPicPr>
          <p:cNvPr id="20484" name="Picture 4" descr="Cadrons Mini Plus - Les Abeilles de Céline">
            <a:extLst>
              <a:ext uri="{FF2B5EF4-FFF2-40B4-BE49-F238E27FC236}">
                <a16:creationId xmlns:a16="http://schemas.microsoft.com/office/drawing/2014/main" id="{606A7856-7363-45B9-8C9E-AA8926D235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1503610"/>
            <a:ext cx="5881255" cy="433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981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FBDAC-B15D-4CC6-8978-FFA76D336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CA9D02-7648-4B4A-B310-10E7D59EF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00257"/>
            <a:ext cx="5181600" cy="527670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D779D6-63F8-485D-B854-FAEADA2DDD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482" name="Picture 2" descr="Experience ruche">
            <a:extLst>
              <a:ext uri="{FF2B5EF4-FFF2-40B4-BE49-F238E27FC236}">
                <a16:creationId xmlns:a16="http://schemas.microsoft.com/office/drawing/2014/main" id="{DE7A5046-B3A5-4C05-B3B2-25BF737A5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631" y="222539"/>
            <a:ext cx="8172739" cy="537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473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FBDAC-B15D-4CC6-8978-FFA76D336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Miel-couvain</a:t>
            </a:r>
          </a:p>
        </p:txBody>
      </p:sp>
      <p:pic>
        <p:nvPicPr>
          <p:cNvPr id="19458" name="Picture 2" descr="Experience ruche">
            <a:extLst>
              <a:ext uri="{FF2B5EF4-FFF2-40B4-BE49-F238E27FC236}">
                <a16:creationId xmlns:a16="http://schemas.microsoft.com/office/drawing/2014/main" id="{9E149A30-D2A1-40FC-894C-796322A4DEB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91" y="1439542"/>
            <a:ext cx="10515600" cy="376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D66DB9C-C69B-4D4F-AA1C-26B893ACF816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172200" y="900113"/>
            <a:ext cx="5181600" cy="99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8DBA41-D6C6-46C5-8F1D-B91ADB5B26C4}"/>
              </a:ext>
            </a:extLst>
          </p:cNvPr>
          <p:cNvSpPr txBox="1"/>
          <p:nvPr/>
        </p:nvSpPr>
        <p:spPr>
          <a:xfrm>
            <a:off x="7906327" y="5418458"/>
            <a:ext cx="3521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 action="ppaction://hlinksldjump"/>
              </a:rPr>
              <a:t>Retour au menu ruches à cadres</a:t>
            </a:r>
            <a:endParaRPr lang="fr-FR" dirty="0"/>
          </a:p>
          <a:p>
            <a:r>
              <a:rPr lang="fr-FR" dirty="0">
                <a:hlinkClick r:id="rId4" action="ppaction://hlinksldjump"/>
              </a:rPr>
              <a:t>Retour au menu général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288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1443</Words>
  <Application>Microsoft Office PowerPoint</Application>
  <PresentationFormat>Grand écran</PresentationFormat>
  <Paragraphs>140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Thème Office</vt:lpstr>
      <vt:lpstr>Quelle ruche choisir ?</vt:lpstr>
      <vt:lpstr>Les types de ruches selon leur conduite</vt:lpstr>
      <vt:lpstr>Troncs d’arbres</vt:lpstr>
      <vt:lpstr>Murs</vt:lpstr>
      <vt:lpstr>Toits</vt:lpstr>
      <vt:lpstr>Fenêtres</vt:lpstr>
      <vt:lpstr>Cheminées</vt:lpstr>
      <vt:lpstr>Panier</vt:lpstr>
      <vt:lpstr>Ruches –tronc ou Brusc</vt:lpstr>
      <vt:lpstr>Warré ou ruche populaire</vt:lpstr>
      <vt:lpstr>Kenyane</vt:lpstr>
      <vt:lpstr>Ruches à cadres : déclinaisons</vt:lpstr>
      <vt:lpstr>Ruche horizontale De Layens</vt:lpstr>
      <vt:lpstr>Ruche horizontale : Kenyane ou KTBH</vt:lpstr>
      <vt:lpstr>Ruche horizontale : Alsacienne ou Bastian</vt:lpstr>
      <vt:lpstr>Ruches à cadres : historique</vt:lpstr>
      <vt:lpstr>Ruche à hausses : Dadant</vt:lpstr>
      <vt:lpstr>Ruche à hausses : Voirnot</vt:lpstr>
      <vt:lpstr>Langstroth</vt:lpstr>
      <vt:lpstr>Warré</vt:lpstr>
      <vt:lpstr>Claerr</vt:lpstr>
      <vt:lpstr>Dadant divisible</vt:lpstr>
      <vt:lpstr>Voirnot divisible</vt:lpstr>
      <vt:lpstr>Mini-Plus</vt:lpstr>
      <vt:lpstr>Présentation PowerPoint</vt:lpstr>
      <vt:lpstr>Miel-couvain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Quelle ruche choisir ?</dc:title>
  <dc:creator>Gérard Corvée</dc:creator>
  <cp:lastModifiedBy>Gérard Corvée</cp:lastModifiedBy>
  <cp:revision>13</cp:revision>
  <dcterms:created xsi:type="dcterms:W3CDTF">2022-02-12T08:13:32Z</dcterms:created>
  <dcterms:modified xsi:type="dcterms:W3CDTF">2022-02-15T14:28:18Z</dcterms:modified>
</cp:coreProperties>
</file>