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361" r:id="rId2"/>
    <p:sldId id="325" r:id="rId3"/>
    <p:sldId id="317" r:id="rId4"/>
    <p:sldId id="364" r:id="rId5"/>
    <p:sldId id="366" r:id="rId6"/>
    <p:sldId id="367" r:id="rId7"/>
    <p:sldId id="368" r:id="rId8"/>
    <p:sldId id="369" r:id="rId9"/>
    <p:sldId id="370" r:id="rId10"/>
    <p:sldId id="371" r:id="rId11"/>
    <p:sldId id="372" r:id="rId12"/>
    <p:sldId id="373" r:id="rId13"/>
    <p:sldId id="374" r:id="rId14"/>
    <p:sldId id="375" r:id="rId15"/>
    <p:sldId id="376" r:id="rId16"/>
    <p:sldId id="377" r:id="rId17"/>
    <p:sldId id="378" r:id="rId18"/>
    <p:sldId id="379" r:id="rId19"/>
    <p:sldId id="380" r:id="rId20"/>
    <p:sldId id="381" r:id="rId21"/>
    <p:sldId id="382" r:id="rId22"/>
    <p:sldId id="383" r:id="rId23"/>
    <p:sldId id="384" r:id="rId24"/>
    <p:sldId id="385" r:id="rId25"/>
    <p:sldId id="386" r:id="rId26"/>
    <p:sldId id="387" r:id="rId27"/>
    <p:sldId id="388" r:id="rId28"/>
    <p:sldId id="389" r:id="rId29"/>
    <p:sldId id="390" r:id="rId30"/>
    <p:sldId id="391" r:id="rId31"/>
    <p:sldId id="392" r:id="rId32"/>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77157" autoAdjust="0"/>
  </p:normalViewPr>
  <p:slideViewPr>
    <p:cSldViewPr>
      <p:cViewPr varScale="1">
        <p:scale>
          <a:sx n="88" d="100"/>
          <a:sy n="88" d="100"/>
        </p:scale>
        <p:origin x="1872" y="84"/>
      </p:cViewPr>
      <p:guideLst>
        <p:guide orient="horz" pos="2160"/>
        <p:guide pos="2880"/>
      </p:guideLst>
    </p:cSldViewPr>
  </p:slideViewPr>
  <p:outlineViewPr>
    <p:cViewPr>
      <p:scale>
        <a:sx n="33" d="100"/>
        <a:sy n="33" d="100"/>
      </p:scale>
      <p:origin x="0" y="1152"/>
    </p:cViewPr>
  </p:outlineViewPr>
  <p:notesTextViewPr>
    <p:cViewPr>
      <p:scale>
        <a:sx n="1" d="1"/>
        <a:sy n="1" d="1"/>
      </p:scale>
      <p:origin x="0" y="0"/>
    </p:cViewPr>
  </p:notesTextViewPr>
  <p:sorterViewPr>
    <p:cViewPr>
      <p:scale>
        <a:sx n="66" d="100"/>
        <a:sy n="66" d="100"/>
      </p:scale>
      <p:origin x="0" y="0"/>
    </p:cViewPr>
  </p:sorterViewPr>
  <p:notesViewPr>
    <p:cSldViewPr>
      <p:cViewPr>
        <p:scale>
          <a:sx n="120" d="100"/>
          <a:sy n="120" d="100"/>
        </p:scale>
        <p:origin x="-112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AB1AE956-BA57-4383-8C61-BBAACA988866}" type="datetimeFigureOut">
              <a:rPr lang="fr-FR"/>
              <a:pPr>
                <a:defRPr/>
              </a:pPr>
              <a:t>19/04/2019</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0B1E7D9-674C-4C01-AB2E-2236A0B77BD8}" type="slidenum">
              <a:rPr lang="fr-FR"/>
              <a:pPr>
                <a:defRPr/>
              </a:pPr>
              <a:t>‹N°›</a:t>
            </a:fld>
            <a:endParaRPr lang="fr-FR"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9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a:p>
        </p:txBody>
      </p:sp>
      <p:sp>
        <p:nvSpPr>
          <p:cNvPr id="1946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E2B475E-883E-47A8-A682-F3012760100E}" type="slidenum">
              <a:rPr lang="fr-FR"/>
              <a:pPr fontAlgn="base">
                <a:spcBef>
                  <a:spcPct val="0"/>
                </a:spcBef>
                <a:spcAft>
                  <a:spcPct val="0"/>
                </a:spcAft>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048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a:p>
        </p:txBody>
      </p:sp>
      <p:sp>
        <p:nvSpPr>
          <p:cNvPr id="2048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CB898A-9CB0-4B4B-A67A-97979A0E4878}" type="slidenum">
              <a:rPr lang="fr-FR"/>
              <a:pPr fontAlgn="base">
                <a:spcBef>
                  <a:spcPct val="0"/>
                </a:spcBef>
                <a:spcAft>
                  <a:spcPct val="0"/>
                </a:spcAft>
              </a:pPr>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lstStyle/>
          <a:p>
            <a:pPr fontAlgn="auto">
              <a:spcBef>
                <a:spcPts val="0"/>
              </a:spcBef>
              <a:spcAft>
                <a:spcPts val="0"/>
              </a:spcAft>
              <a:defRPr/>
            </a:pPr>
            <a:r>
              <a:rPr lang="fr-FR" b="1" kern="1800" dirty="0">
                <a:solidFill>
                  <a:schemeClr val="accent6"/>
                </a:solidFill>
                <a:latin typeface="Times New Roman" pitchFamily="18" charset="0"/>
                <a:ea typeface="Times New Roman"/>
                <a:cs typeface="Times New Roman" pitchFamily="18" charset="0"/>
              </a:rPr>
              <a:t>Eléments du référentiel de la première séance théorique :</a:t>
            </a:r>
          </a:p>
          <a:p>
            <a:pPr fontAlgn="auto">
              <a:spcBef>
                <a:spcPts val="0"/>
              </a:spcBef>
              <a:spcAft>
                <a:spcPts val="0"/>
              </a:spcAft>
              <a:buFont typeface="Wingdings" pitchFamily="2" charset="2"/>
              <a:buChar char="§"/>
              <a:defRPr/>
            </a:pPr>
            <a:r>
              <a:rPr lang="fr-FR" dirty="0"/>
              <a:t>Estimation de la force et de la qualité de la colonie.</a:t>
            </a:r>
          </a:p>
          <a:p>
            <a:pPr fontAlgn="auto">
              <a:spcBef>
                <a:spcPts val="0"/>
              </a:spcBef>
              <a:spcAft>
                <a:spcPts val="0"/>
              </a:spcAft>
              <a:buFont typeface="Wingdings" pitchFamily="2" charset="2"/>
              <a:buChar char="§"/>
              <a:defRPr/>
            </a:pPr>
            <a:r>
              <a:rPr lang="fr-FR" dirty="0"/>
              <a:t>Traitement des colonies faibles</a:t>
            </a:r>
          </a:p>
          <a:p>
            <a:pPr fontAlgn="auto">
              <a:spcBef>
                <a:spcPts val="0"/>
              </a:spcBef>
              <a:spcAft>
                <a:spcPts val="0"/>
              </a:spcAft>
              <a:buFont typeface="Wingdings" pitchFamily="2" charset="2"/>
              <a:buChar char="§"/>
              <a:defRPr/>
            </a:pPr>
            <a:r>
              <a:rPr lang="fr-FR" dirty="0"/>
              <a:t>Où placer les cadres de cire gaufrée</a:t>
            </a:r>
          </a:p>
          <a:p>
            <a:pPr fontAlgn="auto">
              <a:spcBef>
                <a:spcPts val="0"/>
              </a:spcBef>
              <a:spcAft>
                <a:spcPts val="0"/>
              </a:spcAft>
              <a:buFont typeface="Wingdings" pitchFamily="2" charset="2"/>
              <a:buChar char="§"/>
              <a:defRPr/>
            </a:pPr>
            <a:r>
              <a:rPr lang="fr-FR" dirty="0"/>
              <a:t>Pose des hausses, à quel moment, avec ou sans grille à reine, nature des cadres utilisés</a:t>
            </a:r>
          </a:p>
          <a:p>
            <a:pPr fontAlgn="auto">
              <a:spcBef>
                <a:spcPts val="0"/>
              </a:spcBef>
              <a:spcAft>
                <a:spcPts val="0"/>
              </a:spcAft>
              <a:buFont typeface="Wingdings" pitchFamily="2" charset="2"/>
              <a:buChar char="§"/>
              <a:defRPr/>
            </a:pPr>
            <a:r>
              <a:rPr lang="fr-FR" dirty="0"/>
              <a:t>Contrôle de leur remplissage. A quel stade envisager la pose éventuelle de la 2ème, dessus, dessous cette dernière</a:t>
            </a:r>
          </a:p>
          <a:p>
            <a:pPr fontAlgn="auto">
              <a:spcBef>
                <a:spcPts val="0"/>
              </a:spcBef>
              <a:spcAft>
                <a:spcPts val="0"/>
              </a:spcAft>
              <a:buFont typeface="Wingdings" pitchFamily="2" charset="2"/>
              <a:buChar char="§"/>
              <a:defRPr/>
            </a:pPr>
            <a:r>
              <a:rPr lang="fr-FR" dirty="0"/>
              <a:t>Méthodes simples de division avec et sans recherche de reine. Utilisation de la fiche technique qui sera distribuée</a:t>
            </a:r>
          </a:p>
          <a:p>
            <a:pPr fontAlgn="auto">
              <a:spcBef>
                <a:spcPts val="0"/>
              </a:spcBef>
              <a:spcAft>
                <a:spcPts val="0"/>
              </a:spcAft>
              <a:buFont typeface="Wingdings" pitchFamily="2" charset="2"/>
              <a:buChar char="§"/>
              <a:defRPr/>
            </a:pPr>
            <a:r>
              <a:rPr lang="fr-FR" dirty="0"/>
              <a:t>Quelle race élever? Notions de sélection, systèmes de notes, punaises…</a:t>
            </a:r>
          </a:p>
          <a:p>
            <a:pPr fontAlgn="auto">
              <a:spcBef>
                <a:spcPts val="0"/>
              </a:spcBef>
              <a:spcAft>
                <a:spcPts val="0"/>
              </a:spcAft>
              <a:buFont typeface="Wingdings" pitchFamily="2" charset="2"/>
              <a:buChar char="§"/>
              <a:defRPr/>
            </a:pPr>
            <a:r>
              <a:rPr lang="fr-FR" dirty="0"/>
              <a:t>Quels moyens pour prévenir et réduire l'essaimage</a:t>
            </a:r>
          </a:p>
          <a:p>
            <a:pPr fontAlgn="auto">
              <a:spcBef>
                <a:spcPts val="0"/>
              </a:spcBef>
              <a:spcAft>
                <a:spcPts val="0"/>
              </a:spcAft>
              <a:buFont typeface="Wingdings" pitchFamily="2" charset="2"/>
              <a:buChar char="§"/>
              <a:defRPr/>
            </a:pPr>
            <a:r>
              <a:rPr lang="fr-FR" dirty="0"/>
              <a:t>Reconnaître les différents types de cellules</a:t>
            </a:r>
          </a:p>
          <a:p>
            <a:pPr fontAlgn="auto">
              <a:spcBef>
                <a:spcPts val="0"/>
              </a:spcBef>
              <a:spcAft>
                <a:spcPts val="0"/>
              </a:spcAft>
              <a:buFont typeface="Wingdings" pitchFamily="2" charset="2"/>
              <a:buChar char="§"/>
              <a:defRPr/>
            </a:pPr>
            <a:r>
              <a:rPr lang="fr-FR" dirty="0"/>
              <a:t>Les essaims primaires, secondaires, tertiaires.</a:t>
            </a:r>
          </a:p>
          <a:p>
            <a:pPr fontAlgn="auto">
              <a:spcBef>
                <a:spcPts val="0"/>
              </a:spcBef>
              <a:spcAft>
                <a:spcPts val="0"/>
              </a:spcAft>
              <a:buFont typeface="Wingdings" pitchFamily="2" charset="2"/>
              <a:buChar char="§"/>
              <a:defRPr/>
            </a:pPr>
            <a:r>
              <a:rPr lang="fr-FR" dirty="0"/>
              <a:t>Le piégeage</a:t>
            </a:r>
          </a:p>
          <a:p>
            <a:pPr fontAlgn="auto">
              <a:spcBef>
                <a:spcPts val="0"/>
              </a:spcBef>
              <a:spcAft>
                <a:spcPts val="0"/>
              </a:spcAft>
              <a:buFont typeface="Wingdings" pitchFamily="2" charset="2"/>
              <a:buChar char="§"/>
              <a:defRPr/>
            </a:pPr>
            <a:r>
              <a:rPr lang="fr-FR" dirty="0"/>
              <a:t>La récupération des essaims naturels, leur enruchement, leur nourrissement, leur déplacement</a:t>
            </a:r>
          </a:p>
        </p:txBody>
      </p:sp>
      <p:sp>
        <p:nvSpPr>
          <p:cNvPr id="368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C63CA90-E610-4627-91A4-568D662CE0C2}" type="slidenum">
              <a:rPr lang="fr-FR"/>
              <a:pPr fontAlgn="base">
                <a:spcBef>
                  <a:spcPct val="0"/>
                </a:spcBef>
                <a:spcAft>
                  <a:spcPct val="0"/>
                </a:spcAft>
              </a:pPr>
              <a:t>4</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lstStyle/>
          <a:p>
            <a:pPr fontAlgn="auto">
              <a:spcBef>
                <a:spcPts val="0"/>
              </a:spcBef>
              <a:spcAft>
                <a:spcPts val="0"/>
              </a:spcAft>
              <a:defRPr/>
            </a:pPr>
            <a:r>
              <a:rPr lang="fr-FR" b="1" kern="1800" dirty="0">
                <a:solidFill>
                  <a:schemeClr val="accent6"/>
                </a:solidFill>
                <a:latin typeface="Times New Roman" pitchFamily="18" charset="0"/>
                <a:ea typeface="Times New Roman"/>
                <a:cs typeface="Times New Roman" pitchFamily="18" charset="0"/>
              </a:rPr>
              <a:t>Traitement des colonies faibles :</a:t>
            </a:r>
            <a:endParaRPr lang="fr-FR" b="1" dirty="0"/>
          </a:p>
          <a:p>
            <a:pPr marL="270510" fontAlgn="auto">
              <a:lnSpc>
                <a:spcPct val="115000"/>
              </a:lnSpc>
              <a:spcBef>
                <a:spcPts val="0"/>
              </a:spcBef>
              <a:spcAft>
                <a:spcPts val="0"/>
              </a:spcAft>
              <a:defRPr/>
            </a:pPr>
            <a:r>
              <a:rPr lang="fr-FR" kern="1800" dirty="0">
                <a:latin typeface="Trebuchet MS"/>
                <a:ea typeface="Times New Roman"/>
                <a:cs typeface="Times New Roman"/>
              </a:rPr>
              <a:t>Se demander pourquoi telle colonie est plus faible que la moyenne du rucher :</a:t>
            </a:r>
            <a:endParaRPr lang="fr-FR" dirty="0">
              <a:latin typeface="Times New Roman"/>
              <a:ea typeface="Calibri"/>
              <a:cs typeface="Times New Roman"/>
            </a:endParaRPr>
          </a:p>
          <a:p>
            <a:pPr fontAlgn="auto">
              <a:lnSpc>
                <a:spcPct val="115000"/>
              </a:lnSpc>
              <a:spcBef>
                <a:spcPts val="0"/>
              </a:spcBef>
              <a:spcAft>
                <a:spcPts val="0"/>
              </a:spcAft>
              <a:buFont typeface="Symbol"/>
              <a:buChar char=""/>
              <a:defRPr/>
            </a:pPr>
            <a:r>
              <a:rPr lang="fr-FR" kern="1800" dirty="0">
                <a:latin typeface="Trebuchet MS"/>
                <a:ea typeface="Times New Roman"/>
                <a:cs typeface="Times New Roman"/>
              </a:rPr>
              <a:t>Ce peut être un essaim tardif ou trop faible en fin de saison précédente, avec une grappe insuffisante et un manque de jeunes abeilles.</a:t>
            </a:r>
            <a:endParaRPr lang="fr-FR" dirty="0">
              <a:latin typeface="Times New Roman"/>
              <a:ea typeface="Calibri"/>
              <a:cs typeface="Times New Roman"/>
            </a:endParaRPr>
          </a:p>
          <a:p>
            <a:pPr fontAlgn="auto">
              <a:lnSpc>
                <a:spcPct val="115000"/>
              </a:lnSpc>
              <a:spcBef>
                <a:spcPts val="0"/>
              </a:spcBef>
              <a:spcAft>
                <a:spcPts val="0"/>
              </a:spcAft>
              <a:buFont typeface="Symbol"/>
              <a:buChar char=""/>
              <a:defRPr/>
            </a:pPr>
            <a:r>
              <a:rPr lang="fr-FR" kern="1800" dirty="0">
                <a:latin typeface="Trebuchet MS"/>
                <a:ea typeface="Times New Roman"/>
                <a:cs typeface="Times New Roman"/>
              </a:rPr>
              <a:t>Une colonie mal hivernée, manquant de provisions.</a:t>
            </a:r>
            <a:endParaRPr lang="fr-FR" dirty="0">
              <a:latin typeface="Times New Roman"/>
              <a:ea typeface="Calibri"/>
              <a:cs typeface="Times New Roman"/>
            </a:endParaRPr>
          </a:p>
          <a:p>
            <a:pPr fontAlgn="auto">
              <a:lnSpc>
                <a:spcPct val="115000"/>
              </a:lnSpc>
              <a:spcBef>
                <a:spcPts val="0"/>
              </a:spcBef>
              <a:spcAft>
                <a:spcPts val="0"/>
              </a:spcAft>
              <a:buFont typeface="Symbol"/>
              <a:buChar char=""/>
              <a:defRPr/>
            </a:pPr>
            <a:r>
              <a:rPr lang="fr-FR" kern="1800" dirty="0">
                <a:latin typeface="Trebuchet MS"/>
                <a:ea typeface="Times New Roman"/>
                <a:cs typeface="Times New Roman"/>
              </a:rPr>
              <a:t>Une colonie dérangée pendant l’hiver.</a:t>
            </a:r>
            <a:endParaRPr lang="fr-FR" dirty="0">
              <a:latin typeface="Times New Roman"/>
              <a:ea typeface="Calibri"/>
              <a:cs typeface="Times New Roman"/>
            </a:endParaRPr>
          </a:p>
          <a:p>
            <a:pPr marL="270510" fontAlgn="auto">
              <a:lnSpc>
                <a:spcPct val="115000"/>
              </a:lnSpc>
              <a:spcBef>
                <a:spcPts val="0"/>
              </a:spcBef>
              <a:spcAft>
                <a:spcPts val="1000"/>
              </a:spcAft>
              <a:defRPr/>
            </a:pPr>
            <a:r>
              <a:rPr lang="fr-FR" kern="1800" dirty="0">
                <a:latin typeface="Trebuchet MS"/>
                <a:ea typeface="Times New Roman"/>
                <a:cs typeface="Times New Roman"/>
              </a:rPr>
              <a:t>Avec un peu de temps le retard peut être comblé et tout peut rentrer dans l’ordre</a:t>
            </a:r>
            <a:endParaRPr lang="fr-FR" dirty="0">
              <a:ea typeface="Calibri"/>
              <a:cs typeface="Times New Roman"/>
            </a:endParaRPr>
          </a:p>
          <a:p>
            <a:pPr fontAlgn="auto">
              <a:spcBef>
                <a:spcPts val="0"/>
              </a:spcBef>
              <a:spcAft>
                <a:spcPts val="0"/>
              </a:spcAft>
              <a:defRPr/>
            </a:pPr>
            <a:r>
              <a:rPr lang="fr-FR" dirty="0"/>
              <a:t>Au 25 avril le diagnostic peut être donné : si la faiblesse persiste c’est que  la qualité de la reine est en cause.</a:t>
            </a:r>
          </a:p>
          <a:p>
            <a:pPr fontAlgn="auto">
              <a:spcBef>
                <a:spcPts val="0"/>
              </a:spcBef>
              <a:spcAft>
                <a:spcPts val="0"/>
              </a:spcAft>
              <a:defRPr/>
            </a:pPr>
            <a:r>
              <a:rPr lang="fr-FR" dirty="0"/>
              <a:t>Plusieurs solutions :</a:t>
            </a:r>
          </a:p>
          <a:p>
            <a:pPr fontAlgn="auto">
              <a:spcBef>
                <a:spcPts val="0"/>
              </a:spcBef>
              <a:spcAft>
                <a:spcPts val="0"/>
              </a:spcAft>
              <a:defRPr/>
            </a:pPr>
            <a:r>
              <a:rPr lang="fr-FR" dirty="0"/>
              <a:t>Supprimer la reine : la colonie en élèvera une autre probablement meilleure.</a:t>
            </a:r>
          </a:p>
          <a:p>
            <a:pPr fontAlgn="auto">
              <a:spcBef>
                <a:spcPts val="0"/>
              </a:spcBef>
              <a:spcAft>
                <a:spcPts val="0"/>
              </a:spcAft>
              <a:defRPr/>
            </a:pPr>
            <a:r>
              <a:rPr lang="fr-FR" dirty="0"/>
              <a:t>Après avoir éliminé la reine, lui confier une cellule d’élevage.</a:t>
            </a:r>
          </a:p>
          <a:p>
            <a:pPr fontAlgn="auto">
              <a:spcBef>
                <a:spcPts val="0"/>
              </a:spcBef>
              <a:spcAft>
                <a:spcPts val="0"/>
              </a:spcAft>
              <a:defRPr/>
            </a:pPr>
            <a:r>
              <a:rPr lang="fr-FR" dirty="0"/>
              <a:t>Changer la reine (si on peut disposer ou se procurer une reine d’hivernage)</a:t>
            </a:r>
          </a:p>
          <a:p>
            <a:pPr fontAlgn="auto">
              <a:spcBef>
                <a:spcPts val="0"/>
              </a:spcBef>
              <a:spcAft>
                <a:spcPts val="0"/>
              </a:spcAft>
              <a:defRPr/>
            </a:pPr>
            <a:endParaRPr lang="fr-FR" dirty="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BBCD876-9413-4028-AC70-BFBE7CC79951}" type="slidenum">
              <a:rPr lang="fr-FR"/>
              <a:pPr fontAlgn="base">
                <a:spcBef>
                  <a:spcPct val="0"/>
                </a:spcBef>
                <a:spcAft>
                  <a:spcPct val="0"/>
                </a:spcAft>
              </a:pPr>
              <a:t>5</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993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Où placer les cadres de cire gaufrée :</a:t>
            </a:r>
            <a:endParaRPr lang="fr-FR"/>
          </a:p>
          <a:p>
            <a:pPr>
              <a:spcBef>
                <a:spcPct val="0"/>
              </a:spcBef>
              <a:buFontTx/>
              <a:buChar char="•"/>
            </a:pPr>
            <a:r>
              <a:rPr lang="fr-FR"/>
              <a:t>Les cires gaufrées se placent de part et d’autre du couvain, avant ou après la planche de pollen, selon la force de la colonie et la météo.</a:t>
            </a:r>
          </a:p>
          <a:p>
            <a:pPr>
              <a:spcBef>
                <a:spcPct val="0"/>
              </a:spcBef>
              <a:buFontTx/>
              <a:buChar char="•"/>
            </a:pPr>
            <a:r>
              <a:rPr lang="fr-FR"/>
              <a:t>Quand on peut il est préférable de n’en placer qu’une ou 2 à la fois en reculant d’autant la partition </a:t>
            </a:r>
            <a:r>
              <a:rPr lang="fr-FR">
                <a:solidFill>
                  <a:srgbClr val="C00000"/>
                </a:solidFill>
              </a:rPr>
              <a:t>(Passage d’une colonie de ruchette en ruche)</a:t>
            </a:r>
          </a:p>
          <a:p>
            <a:pPr>
              <a:spcBef>
                <a:spcPct val="0"/>
              </a:spcBef>
            </a:pPr>
            <a:endParaRPr lang="fr-FR"/>
          </a:p>
        </p:txBody>
      </p:sp>
      <p:sp>
        <p:nvSpPr>
          <p:cNvPr id="3994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D1252C-203E-4379-9AF8-F3661BF726EC}" type="slidenum">
              <a:rPr lang="fr-FR"/>
              <a:pPr fontAlgn="base">
                <a:spcBef>
                  <a:spcPct val="0"/>
                </a:spcBef>
                <a:spcAft>
                  <a:spcPct val="0"/>
                </a:spcAft>
              </a:pPr>
              <a:t>6</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09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dirty="0"/>
              <a:t>Pose des hausses, à quel moment, avec ou sans grille à reine, nature des cadres utilisés :</a:t>
            </a:r>
            <a:endParaRPr lang="fr-FR" dirty="0"/>
          </a:p>
          <a:p>
            <a:pPr>
              <a:spcBef>
                <a:spcPct val="0"/>
              </a:spcBef>
            </a:pPr>
            <a:r>
              <a:rPr lang="fr-FR" dirty="0"/>
              <a:t>La pose de la hausse s’effectue en fonction de 3 critères principaux qui sont :</a:t>
            </a:r>
          </a:p>
          <a:p>
            <a:pPr>
              <a:spcBef>
                <a:spcPct val="0"/>
              </a:spcBef>
            </a:pPr>
            <a:r>
              <a:rPr lang="fr-FR" dirty="0"/>
              <a:t>La force de la colonie, la flore disponible et le climat.</a:t>
            </a:r>
          </a:p>
          <a:p>
            <a:pPr>
              <a:spcBef>
                <a:spcPct val="0"/>
              </a:spcBef>
            </a:pPr>
            <a:r>
              <a:rPr lang="fr-FR" dirty="0"/>
              <a:t>L’appréciation doit se faire colonie par colonie</a:t>
            </a:r>
          </a:p>
          <a:p>
            <a:pPr>
              <a:spcBef>
                <a:spcPct val="0"/>
              </a:spcBef>
            </a:pPr>
            <a:r>
              <a:rPr lang="fr-FR" dirty="0"/>
              <a:t>Plutôt trop tôt que trop tard.</a:t>
            </a:r>
          </a:p>
          <a:p>
            <a:pPr>
              <a:spcBef>
                <a:spcPct val="0"/>
              </a:spcBef>
            </a:pPr>
            <a:r>
              <a:rPr lang="fr-FR" dirty="0"/>
              <a:t>De toute façon (sauf pour les colonies faibles) à la floraison du colza.</a:t>
            </a:r>
          </a:p>
          <a:p>
            <a:pPr>
              <a:spcBef>
                <a:spcPct val="0"/>
              </a:spcBef>
            </a:pPr>
            <a:r>
              <a:rPr lang="fr-FR" dirty="0"/>
              <a:t>On peut éviter les déperditions de chaleur en plaçant un carré de plastique au dessus du couvain.</a:t>
            </a:r>
          </a:p>
          <a:p>
            <a:pPr>
              <a:spcBef>
                <a:spcPct val="0"/>
              </a:spcBef>
            </a:pPr>
            <a:r>
              <a:rPr lang="fr-FR" dirty="0"/>
              <a:t>L’utilisation de la grille à reine empêche la reine de pondre dans les hausses</a:t>
            </a:r>
          </a:p>
          <a:p>
            <a:pPr>
              <a:spcBef>
                <a:spcPct val="0"/>
              </a:spcBef>
            </a:pPr>
            <a:r>
              <a:rPr lang="fr-FR" dirty="0"/>
              <a:t>Sans couvain les cadres de hausses vieillissent moins vite.</a:t>
            </a:r>
          </a:p>
          <a:p>
            <a:pPr>
              <a:spcBef>
                <a:spcPct val="0"/>
              </a:spcBef>
            </a:pPr>
            <a:r>
              <a:rPr lang="fr-FR" dirty="0"/>
              <a:t>Cette limitation du champ de ponte peut cependant </a:t>
            </a:r>
            <a:r>
              <a:rPr lang="fr-FR" dirty="0">
                <a:solidFill>
                  <a:srgbClr val="C00000"/>
                </a:solidFill>
              </a:rPr>
              <a:t>favoriser</a:t>
            </a:r>
            <a:r>
              <a:rPr lang="fr-FR" dirty="0"/>
              <a:t> l’essaimage d’autant que les abeilles sont gênées et ralenties</a:t>
            </a:r>
          </a:p>
          <a:p>
            <a:pPr>
              <a:spcBef>
                <a:spcPct val="0"/>
              </a:spcBef>
            </a:pPr>
            <a:r>
              <a:rPr lang="fr-FR" dirty="0"/>
              <a:t>Passé la récolte de printemps la grille à reine peut être retirée</a:t>
            </a:r>
          </a:p>
          <a:p>
            <a:pPr>
              <a:spcBef>
                <a:spcPct val="0"/>
              </a:spcBef>
            </a:pPr>
            <a:r>
              <a:rPr lang="fr-FR" dirty="0"/>
              <a:t>On limitera le nombre de cadre gaufrés à bâtir à 2 ou 3 maximum en première hausse. On peut en placer beaucoup plus en seconde hausse (présence de nombreuses jeunes abeilles)</a:t>
            </a:r>
          </a:p>
          <a:p>
            <a:pPr>
              <a:spcBef>
                <a:spcPct val="0"/>
              </a:spcBef>
            </a:pPr>
            <a:endParaRPr lang="fr-FR" dirty="0"/>
          </a:p>
        </p:txBody>
      </p:sp>
      <p:sp>
        <p:nvSpPr>
          <p:cNvPr id="4096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9440627-C680-45E7-9E4C-D2A8EDB39A0C}" type="slidenum">
              <a:rPr lang="fr-FR"/>
              <a:pPr fontAlgn="base">
                <a:spcBef>
                  <a:spcPct val="0"/>
                </a:spcBef>
                <a:spcAft>
                  <a:spcPct val="0"/>
                </a:spcAft>
              </a:pPr>
              <a:t>7</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198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Contrôle du remplissage des hausses. A quel stade envisager la pose éventuelle de la 2ème, dessus, dessous cette dernière :</a:t>
            </a:r>
            <a:endParaRPr lang="fr-FR"/>
          </a:p>
          <a:p>
            <a:pPr>
              <a:spcBef>
                <a:spcPct val="0"/>
              </a:spcBef>
            </a:pPr>
            <a:r>
              <a:rPr lang="fr-FR"/>
              <a:t>Effectuer un contrôle rapide et régulier.</a:t>
            </a:r>
          </a:p>
          <a:p>
            <a:pPr>
              <a:spcBef>
                <a:spcPct val="0"/>
              </a:spcBef>
            </a:pPr>
            <a:r>
              <a:rPr lang="fr-FR"/>
              <a:t>En période de miellée le contrôle des hausses doit se faire au moins une fois par semaine.</a:t>
            </a:r>
          </a:p>
          <a:p>
            <a:pPr>
              <a:spcBef>
                <a:spcPct val="0"/>
              </a:spcBef>
            </a:pPr>
            <a:r>
              <a:rPr lang="fr-FR"/>
              <a:t>Placer une 2ème hausse quand la première est aux 2/3, surtout si la miellée bat son plein et que la colonie est forte.</a:t>
            </a:r>
          </a:p>
          <a:p>
            <a:pPr>
              <a:spcBef>
                <a:spcPct val="0"/>
              </a:spcBef>
            </a:pPr>
            <a:r>
              <a:rPr lang="fr-FR"/>
              <a:t>De préférence dessus : la mettre dessous entraîne un contrôle plus difficile avec la dépose de la hausse en position supérieure.</a:t>
            </a:r>
          </a:p>
          <a:p>
            <a:pPr>
              <a:spcBef>
                <a:spcPct val="0"/>
              </a:spcBef>
            </a:pPr>
            <a:r>
              <a:rPr lang="fr-FR"/>
              <a:t>Au moment de la miellée de printemps les nuits sont encore fraiches, les abeilles redescendent sur le couvain et expose le miel déserté à une cristallisation accélérée.</a:t>
            </a:r>
          </a:p>
          <a:p>
            <a:pPr>
              <a:spcBef>
                <a:spcPct val="0"/>
              </a:spcBef>
            </a:pPr>
            <a:endParaRPr lang="fr-FR"/>
          </a:p>
        </p:txBody>
      </p:sp>
      <p:sp>
        <p:nvSpPr>
          <p:cNvPr id="4198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562509-E8DE-49FF-AFD0-81835C699343}" type="slidenum">
              <a:rPr lang="fr-FR"/>
              <a:pPr fontAlgn="base">
                <a:spcBef>
                  <a:spcPct val="0"/>
                </a:spcBef>
                <a:spcAft>
                  <a:spcPct val="0"/>
                </a:spcAft>
              </a:pPr>
              <a:t>8</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30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dirty="0"/>
              <a:t>Quels moyens pour prévenir et réduire l'essaimage :</a:t>
            </a:r>
            <a:endParaRPr lang="fr-FR" dirty="0"/>
          </a:p>
          <a:p>
            <a:pPr>
              <a:spcBef>
                <a:spcPct val="0"/>
              </a:spcBef>
            </a:pPr>
            <a:r>
              <a:rPr lang="fr-FR" dirty="0"/>
              <a:t>L’essaimage est le moyen pour l’abeille de pérenniser l’espèce.</a:t>
            </a:r>
          </a:p>
          <a:p>
            <a:pPr>
              <a:spcBef>
                <a:spcPct val="0"/>
              </a:spcBef>
            </a:pPr>
            <a:r>
              <a:rPr lang="fr-FR" dirty="0"/>
              <a:t>Il est des années de plus ou moins fort essaimage.</a:t>
            </a:r>
          </a:p>
          <a:p>
            <a:pPr>
              <a:spcBef>
                <a:spcPct val="0"/>
              </a:spcBef>
            </a:pPr>
            <a:r>
              <a:rPr lang="fr-FR" dirty="0"/>
              <a:t>Dans les mêmes conditions  on constate que certaines colonies sont plus essaimeuses que d’autres. </a:t>
            </a:r>
          </a:p>
          <a:p>
            <a:pPr>
              <a:spcBef>
                <a:spcPct val="0"/>
              </a:spcBef>
            </a:pPr>
            <a:r>
              <a:rPr lang="fr-FR" dirty="0"/>
              <a:t>L’hérédité en est la cause. </a:t>
            </a:r>
          </a:p>
          <a:p>
            <a:pPr>
              <a:spcBef>
                <a:spcPct val="0"/>
              </a:spcBef>
            </a:pPr>
            <a:r>
              <a:rPr lang="fr-FR" dirty="0"/>
              <a:t>Un cheptel composé d’essaims récoltés dans la nature se révélera plus essaimeur.</a:t>
            </a:r>
          </a:p>
          <a:p>
            <a:pPr>
              <a:spcBef>
                <a:spcPct val="0"/>
              </a:spcBef>
            </a:pPr>
            <a:r>
              <a:rPr lang="fr-FR" dirty="0"/>
              <a:t>Certaines colonies essaiment chaque année</a:t>
            </a:r>
          </a:p>
          <a:p>
            <a:pPr>
              <a:spcBef>
                <a:spcPct val="0"/>
              </a:spcBef>
            </a:pPr>
            <a:r>
              <a:rPr lang="fr-FR" dirty="0"/>
              <a:t>On s’efforcera de perpétuer les familles modérément ou faiblement essaimeuses.</a:t>
            </a:r>
          </a:p>
          <a:p>
            <a:pPr>
              <a:spcBef>
                <a:spcPct val="0"/>
              </a:spcBef>
            </a:pPr>
            <a:r>
              <a:rPr lang="fr-FR" dirty="0"/>
              <a:t>Pour éviter ou réduire l’essaimage, on ménagera un volume suffisant au cours du développement de la colonie (adjonction de cadres et de hausses)</a:t>
            </a:r>
          </a:p>
          <a:p>
            <a:pPr>
              <a:spcBef>
                <a:spcPct val="0"/>
              </a:spcBef>
            </a:pPr>
            <a:r>
              <a:rPr lang="fr-FR" dirty="0"/>
              <a:t>Il est possible et même recommandé d’anticiper en ponctionnant soi même un essaim d’une colonie dont la probabilité d’un essaimage naturel est grande.</a:t>
            </a:r>
          </a:p>
          <a:p>
            <a:pPr>
              <a:spcBef>
                <a:spcPct val="0"/>
              </a:spcBef>
            </a:pPr>
            <a:endParaRPr lang="fr-FR" dirty="0"/>
          </a:p>
        </p:txBody>
      </p:sp>
      <p:sp>
        <p:nvSpPr>
          <p:cNvPr id="4301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67003CB-B0D5-485B-8AF6-8FB6791B28A1}" type="slidenum">
              <a:rPr lang="fr-FR"/>
              <a:pPr fontAlgn="base">
                <a:spcBef>
                  <a:spcPct val="0"/>
                </a:spcBef>
                <a:spcAft>
                  <a:spcPct val="0"/>
                </a:spcAft>
              </a:pPr>
              <a:t>9</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Méthodes simples de division avec et sans recherche de reine. Utilisation de la fiche technique qui sera distribuée :</a:t>
            </a:r>
            <a:endParaRPr lang="fr-FR"/>
          </a:p>
          <a:p>
            <a:pPr>
              <a:spcBef>
                <a:spcPct val="0"/>
              </a:spcBef>
            </a:pPr>
            <a:r>
              <a:rPr lang="fr-FR"/>
              <a:t>Décliner la fiche technique en quelques points synthétiques</a:t>
            </a:r>
          </a:p>
          <a:p>
            <a:pPr>
              <a:spcBef>
                <a:spcPct val="0"/>
              </a:spcBef>
            </a:pPr>
            <a:r>
              <a:rPr lang="fr-FR"/>
              <a:t>Les divisions et éventuellement la confection d’un essaim nu sont prévues le jour même au rucher.</a:t>
            </a:r>
          </a:p>
          <a:p>
            <a:pPr>
              <a:spcBef>
                <a:spcPct val="0"/>
              </a:spcBef>
            </a:pPr>
            <a:endParaRPr lang="fr-FR"/>
          </a:p>
        </p:txBody>
      </p:sp>
      <p:sp>
        <p:nvSpPr>
          <p:cNvPr id="4403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B8BD5B5-3669-4145-9D72-27B0EEC68005}" type="slidenum">
              <a:rPr lang="fr-FR"/>
              <a:pPr fontAlgn="base">
                <a:spcBef>
                  <a:spcPct val="0"/>
                </a:spcBef>
                <a:spcAft>
                  <a:spcPct val="0"/>
                </a:spcAft>
              </a:pPr>
              <a:t>10</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50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Méthodes simples de division avec et sans recherche de reine. Utilisation de la fiche technique qui sera distribuée :</a:t>
            </a:r>
            <a:endParaRPr lang="fr-FR"/>
          </a:p>
          <a:p>
            <a:pPr>
              <a:spcBef>
                <a:spcPct val="0"/>
              </a:spcBef>
            </a:pPr>
            <a:r>
              <a:rPr lang="fr-FR"/>
              <a:t>Décliner la fiche technique en quelques points synthétiques</a:t>
            </a:r>
          </a:p>
          <a:p>
            <a:pPr>
              <a:spcBef>
                <a:spcPct val="0"/>
              </a:spcBef>
            </a:pPr>
            <a:r>
              <a:rPr lang="fr-FR"/>
              <a:t>Les divisions et éventuellement la confection d’un essaim nu sont prévues le jour même au rucher.</a:t>
            </a:r>
          </a:p>
          <a:p>
            <a:pPr>
              <a:spcBef>
                <a:spcPct val="0"/>
              </a:spcBef>
            </a:pPr>
            <a:endParaRPr lang="fr-FR"/>
          </a:p>
        </p:txBody>
      </p:sp>
      <p:sp>
        <p:nvSpPr>
          <p:cNvPr id="4506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F2A3A24-2A5D-4B11-B555-3A3BDA6B4382}" type="slidenum">
              <a:rPr lang="fr-FR"/>
              <a:pPr fontAlgn="base">
                <a:spcBef>
                  <a:spcPct val="0"/>
                </a:spcBef>
                <a:spcAft>
                  <a:spcPct val="0"/>
                </a:spcAft>
              </a:pPr>
              <a:t>11</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608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Quelle race élever ? Notions de sélection, systèmes de notes, punaises… :</a:t>
            </a:r>
            <a:endParaRPr lang="fr-FR"/>
          </a:p>
          <a:p>
            <a:pPr>
              <a:spcBef>
                <a:spcPct val="0"/>
              </a:spcBef>
            </a:pPr>
            <a:r>
              <a:rPr lang="fr-FR"/>
              <a:t>La race d’abeille locale est à privilégier.</a:t>
            </a:r>
          </a:p>
          <a:p>
            <a:pPr>
              <a:spcBef>
                <a:spcPct val="0"/>
              </a:spcBef>
            </a:pPr>
            <a:r>
              <a:rPr lang="fr-FR"/>
              <a:t>L’abeille noire a été adaptée par la nature à nos climats et environnements depuis des millénaires.</a:t>
            </a:r>
          </a:p>
          <a:p>
            <a:pPr>
              <a:spcBef>
                <a:spcPct val="0"/>
              </a:spcBef>
            </a:pPr>
            <a:r>
              <a:rPr lang="fr-FR"/>
              <a:t>L’utilisation de toute autre race se traduit par un métissage qui fait perdre les spécificités de chacune.</a:t>
            </a:r>
          </a:p>
          <a:p>
            <a:pPr>
              <a:spcBef>
                <a:spcPct val="0"/>
              </a:spcBef>
            </a:pPr>
            <a:r>
              <a:rPr lang="fr-FR"/>
              <a:t>On peut améliorer la qualité de ses abeilles, en choisissant de multiplier celles qui donnent satisfaction sur des critères simples de :</a:t>
            </a:r>
          </a:p>
          <a:p>
            <a:pPr>
              <a:spcBef>
                <a:spcPct val="0"/>
              </a:spcBef>
            </a:pPr>
            <a:r>
              <a:rPr lang="fr-FR"/>
              <a:t>Rusticité (bon hivernage et développement en adéquation avec les ressources mellifères)</a:t>
            </a:r>
          </a:p>
          <a:p>
            <a:pPr>
              <a:spcBef>
                <a:spcPct val="0"/>
              </a:spcBef>
            </a:pPr>
            <a:r>
              <a:rPr lang="fr-FR"/>
              <a:t>Un bon comportement (pas d’agressivité particulière)</a:t>
            </a:r>
          </a:p>
          <a:p>
            <a:pPr>
              <a:spcBef>
                <a:spcPct val="0"/>
              </a:spcBef>
            </a:pPr>
            <a:r>
              <a:rPr lang="fr-FR"/>
              <a:t>Un rendement régulier en miel (sauf essaimage que l’on doit s’efforcer de maîtriser)</a:t>
            </a:r>
          </a:p>
          <a:p>
            <a:pPr>
              <a:spcBef>
                <a:spcPct val="0"/>
              </a:spcBef>
            </a:pPr>
            <a:r>
              <a:rPr lang="fr-FR"/>
              <a:t>Il est important de noter l’essentiel sur le registre d’élevage. </a:t>
            </a:r>
          </a:p>
          <a:p>
            <a:pPr>
              <a:spcBef>
                <a:spcPct val="0"/>
              </a:spcBef>
            </a:pPr>
            <a:r>
              <a:rPr lang="fr-FR"/>
              <a:t>On aura intérêt à ouvrir un cahier où seront consignées la date, la température, la force de la colonies, sa qualité etc. en s’aidant des fiches techniques comme la visite de printemps ou en utilisant la fiche de suivie simple ou plus approfondie (fiches distribuées à chacun)</a:t>
            </a:r>
          </a:p>
          <a:p>
            <a:pPr>
              <a:spcBef>
                <a:spcPct val="0"/>
              </a:spcBef>
            </a:pPr>
            <a:r>
              <a:rPr lang="fr-FR"/>
              <a:t>Il existe un code du langage des punaises. Retenons qu’il est d’usage de placer une punaise de la couleur de l’année de naissance de la reine (marquée ou non) à l’avant gauche du plancher de la ruche.</a:t>
            </a:r>
          </a:p>
          <a:p>
            <a:pPr>
              <a:spcBef>
                <a:spcPct val="0"/>
              </a:spcBef>
            </a:pPr>
            <a:endParaRPr lang="fr-FR"/>
          </a:p>
        </p:txBody>
      </p:sp>
      <p:sp>
        <p:nvSpPr>
          <p:cNvPr id="4608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ACF563-82D5-4CE7-AAE1-973350495EB9}" type="slidenum">
              <a:rPr lang="fr-FR"/>
              <a:pPr fontAlgn="base">
                <a:spcBef>
                  <a:spcPct val="0"/>
                </a:spcBef>
                <a:spcAft>
                  <a:spcPct val="0"/>
                </a:spcAft>
              </a:pPr>
              <a:t>12</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71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Méthodes simples de division avec et sans recherche de reine. Utilisation de la fiche technique qui sera distribuée :</a:t>
            </a:r>
            <a:endParaRPr lang="fr-FR"/>
          </a:p>
          <a:p>
            <a:pPr>
              <a:spcBef>
                <a:spcPct val="0"/>
              </a:spcBef>
            </a:pPr>
            <a:r>
              <a:rPr lang="fr-FR"/>
              <a:t>Décliner la fiche technique en quelques points synthétiques</a:t>
            </a:r>
          </a:p>
          <a:p>
            <a:pPr>
              <a:spcBef>
                <a:spcPct val="0"/>
              </a:spcBef>
            </a:pPr>
            <a:r>
              <a:rPr lang="fr-FR"/>
              <a:t>Les divisions et éventuellement la confection d’un essaim nu sont prévues le jour même au rucher.</a:t>
            </a:r>
          </a:p>
          <a:p>
            <a:pPr>
              <a:spcBef>
                <a:spcPct val="0"/>
              </a:spcBef>
            </a:pPr>
            <a:endParaRPr lang="fr-FR"/>
          </a:p>
        </p:txBody>
      </p:sp>
      <p:sp>
        <p:nvSpPr>
          <p:cNvPr id="4710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9D18B6-876F-4431-9CD4-042F0CF21217}" type="slidenum">
              <a:rPr lang="fr-FR"/>
              <a:pPr fontAlgn="base">
                <a:spcBef>
                  <a:spcPct val="0"/>
                </a:spcBef>
                <a:spcAft>
                  <a:spcPct val="0"/>
                </a:spcAft>
              </a:pPr>
              <a:t>13</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81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Méthodes simples de division avec et sans recherche de reine. Utilisation de la fiche technique qui sera distribuée :</a:t>
            </a:r>
            <a:endParaRPr lang="fr-FR"/>
          </a:p>
          <a:p>
            <a:pPr>
              <a:spcBef>
                <a:spcPct val="0"/>
              </a:spcBef>
            </a:pPr>
            <a:r>
              <a:rPr lang="fr-FR"/>
              <a:t>Décliner la fiche technique en quelques points synthétiques</a:t>
            </a:r>
          </a:p>
          <a:p>
            <a:pPr>
              <a:spcBef>
                <a:spcPct val="0"/>
              </a:spcBef>
            </a:pPr>
            <a:r>
              <a:rPr lang="fr-FR"/>
              <a:t>Les divisions et éventuellement la confection d’un essaim nu sont prévues le jour même au rucher.</a:t>
            </a:r>
          </a:p>
          <a:p>
            <a:pPr>
              <a:spcBef>
                <a:spcPct val="0"/>
              </a:spcBef>
            </a:pPr>
            <a:endParaRPr lang="fr-FR"/>
          </a:p>
        </p:txBody>
      </p:sp>
      <p:sp>
        <p:nvSpPr>
          <p:cNvPr id="4813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2DB8DA3-13D3-4A4E-B39C-C57C3D9D5A22}" type="slidenum">
              <a:rPr lang="fr-FR"/>
              <a:pPr fontAlgn="base">
                <a:spcBef>
                  <a:spcPct val="0"/>
                </a:spcBef>
                <a:spcAft>
                  <a:spcPct val="0"/>
                </a:spcAft>
              </a:pPr>
              <a:t>14</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91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Méthodes simples de division avec et sans recherche de reine. Utilisation de la fiche technique qui sera distribuée :</a:t>
            </a:r>
            <a:endParaRPr lang="fr-FR"/>
          </a:p>
          <a:p>
            <a:pPr>
              <a:spcBef>
                <a:spcPct val="0"/>
              </a:spcBef>
            </a:pPr>
            <a:r>
              <a:rPr lang="fr-FR"/>
              <a:t>Décliner la fiche technique en quelques points synthétiques</a:t>
            </a:r>
          </a:p>
          <a:p>
            <a:pPr>
              <a:spcBef>
                <a:spcPct val="0"/>
              </a:spcBef>
            </a:pPr>
            <a:r>
              <a:rPr lang="fr-FR"/>
              <a:t>Les divisions et éventuellement la confection d’un essaim nu sont prévues le jour même au rucher.</a:t>
            </a:r>
          </a:p>
          <a:p>
            <a:pPr>
              <a:spcBef>
                <a:spcPct val="0"/>
              </a:spcBef>
            </a:pPr>
            <a:endParaRPr lang="fr-FR"/>
          </a:p>
        </p:txBody>
      </p:sp>
      <p:sp>
        <p:nvSpPr>
          <p:cNvPr id="4915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8F2F9BE-3E2C-4F36-93E7-204C2B9B72A4}" type="slidenum">
              <a:rPr lang="fr-FR"/>
              <a:pPr fontAlgn="base">
                <a:spcBef>
                  <a:spcPct val="0"/>
                </a:spcBef>
                <a:spcAft>
                  <a:spcPct val="0"/>
                </a:spcAft>
              </a:pPr>
              <a:t>15</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017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Méthodes simples de division avec et sans recherche de reine. Utilisation de la fiche technique qui sera distribuée :</a:t>
            </a:r>
            <a:endParaRPr lang="fr-FR"/>
          </a:p>
          <a:p>
            <a:pPr>
              <a:spcBef>
                <a:spcPct val="0"/>
              </a:spcBef>
            </a:pPr>
            <a:r>
              <a:rPr lang="fr-FR"/>
              <a:t>Décliner la fiche technique en quelques points synthétiques</a:t>
            </a:r>
          </a:p>
          <a:p>
            <a:pPr>
              <a:spcBef>
                <a:spcPct val="0"/>
              </a:spcBef>
            </a:pPr>
            <a:r>
              <a:rPr lang="fr-FR"/>
              <a:t>Les divisions et éventuellement la confection d’un essaim nu sont prévues le jour même au rucher.</a:t>
            </a:r>
          </a:p>
          <a:p>
            <a:pPr>
              <a:spcBef>
                <a:spcPct val="0"/>
              </a:spcBef>
            </a:pPr>
            <a:endParaRPr lang="fr-FR"/>
          </a:p>
        </p:txBody>
      </p:sp>
      <p:sp>
        <p:nvSpPr>
          <p:cNvPr id="5018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896BAE5-B280-4433-B1D1-6E0278B09695}" type="slidenum">
              <a:rPr lang="fr-FR"/>
              <a:pPr fontAlgn="base">
                <a:spcBef>
                  <a:spcPct val="0"/>
                </a:spcBef>
                <a:spcAft>
                  <a:spcPct val="0"/>
                </a:spcAft>
              </a:pPr>
              <a:t>16</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Méthodes simples de division avec et sans recherche de reine. Utilisation de la fiche technique qui sera distribuée :</a:t>
            </a:r>
            <a:endParaRPr lang="fr-FR"/>
          </a:p>
          <a:p>
            <a:pPr>
              <a:spcBef>
                <a:spcPct val="0"/>
              </a:spcBef>
            </a:pPr>
            <a:r>
              <a:rPr lang="fr-FR"/>
              <a:t>Décliner la fiche technique en quelques points synthétiques</a:t>
            </a:r>
          </a:p>
          <a:p>
            <a:pPr>
              <a:spcBef>
                <a:spcPct val="0"/>
              </a:spcBef>
            </a:pPr>
            <a:r>
              <a:rPr lang="fr-FR"/>
              <a:t>Les divisions et éventuellement la confection d’un essaim nu sont prévues le jour même au rucher.</a:t>
            </a:r>
          </a:p>
          <a:p>
            <a:pPr>
              <a:spcBef>
                <a:spcPct val="0"/>
              </a:spcBef>
            </a:pPr>
            <a:endParaRPr lang="fr-FR"/>
          </a:p>
        </p:txBody>
      </p:sp>
      <p:sp>
        <p:nvSpPr>
          <p:cNvPr id="5120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4F91B0-0100-4DC6-850D-D4254F923515}" type="slidenum">
              <a:rPr lang="fr-FR"/>
              <a:pPr fontAlgn="base">
                <a:spcBef>
                  <a:spcPct val="0"/>
                </a:spcBef>
                <a:spcAft>
                  <a:spcPct val="0"/>
                </a:spcAft>
              </a:pPr>
              <a:t>17</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Méthodes simples de division avec et sans recherche de reine. Utilisation de la fiche technique qui sera distribuée :</a:t>
            </a:r>
            <a:endParaRPr lang="fr-FR"/>
          </a:p>
          <a:p>
            <a:pPr>
              <a:spcBef>
                <a:spcPct val="0"/>
              </a:spcBef>
            </a:pPr>
            <a:r>
              <a:rPr lang="fr-FR"/>
              <a:t>Décliner la fiche technique en quelques points synthétiques</a:t>
            </a:r>
          </a:p>
          <a:p>
            <a:pPr>
              <a:spcBef>
                <a:spcPct val="0"/>
              </a:spcBef>
            </a:pPr>
            <a:r>
              <a:rPr lang="fr-FR"/>
              <a:t>Les divisions et éventuellement la confection d’un essaim nu sont prévues le jour même au rucher.</a:t>
            </a:r>
          </a:p>
          <a:p>
            <a:pPr>
              <a:spcBef>
                <a:spcPct val="0"/>
              </a:spcBef>
            </a:pPr>
            <a:endParaRPr lang="fr-F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6B149C6-B0BD-44EF-918E-B15CF788FAEE}" type="slidenum">
              <a:rPr lang="fr-FR"/>
              <a:pPr fontAlgn="base">
                <a:spcBef>
                  <a:spcPct val="0"/>
                </a:spcBef>
                <a:spcAft>
                  <a:spcPct val="0"/>
                </a:spcAft>
              </a:pPr>
              <a:t>18</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32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Méthodes simples de division avec et sans recherche de reine. Utilisation de la fiche technique qui sera distribuée :</a:t>
            </a:r>
            <a:endParaRPr lang="fr-FR"/>
          </a:p>
          <a:p>
            <a:pPr>
              <a:spcBef>
                <a:spcPct val="0"/>
              </a:spcBef>
            </a:pPr>
            <a:r>
              <a:rPr lang="fr-FR"/>
              <a:t>Décliner la fiche technique en quelques points synthétiques</a:t>
            </a:r>
          </a:p>
          <a:p>
            <a:pPr>
              <a:spcBef>
                <a:spcPct val="0"/>
              </a:spcBef>
            </a:pPr>
            <a:r>
              <a:rPr lang="fr-FR"/>
              <a:t>Les divisions et éventuellement la confection d’un essaim nu sont prévues le jour même au rucher.</a:t>
            </a:r>
          </a:p>
          <a:p>
            <a:pPr>
              <a:spcBef>
                <a:spcPct val="0"/>
              </a:spcBef>
            </a:pPr>
            <a:endParaRPr lang="fr-FR"/>
          </a:p>
        </p:txBody>
      </p:sp>
      <p:sp>
        <p:nvSpPr>
          <p:cNvPr id="532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AE05030-4643-49B3-9D13-79876D22677D}" type="slidenum">
              <a:rPr lang="fr-FR"/>
              <a:pPr fontAlgn="base">
                <a:spcBef>
                  <a:spcPct val="0"/>
                </a:spcBef>
                <a:spcAft>
                  <a:spcPct val="0"/>
                </a:spcAft>
              </a:pPr>
              <a:t>19</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42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Reconnaître les différents types de cellules :</a:t>
            </a:r>
            <a:endParaRPr lang="fr-FR"/>
          </a:p>
          <a:p>
            <a:pPr>
              <a:spcBef>
                <a:spcPct val="0"/>
              </a:spcBef>
            </a:pPr>
            <a:r>
              <a:rPr lang="fr-FR"/>
              <a:t>Il existe 3 sortes de cellules : </a:t>
            </a:r>
          </a:p>
          <a:p>
            <a:pPr>
              <a:spcBef>
                <a:spcPct val="0"/>
              </a:spcBef>
            </a:pPr>
            <a:r>
              <a:rPr lang="fr-FR" u="sng"/>
              <a:t>Les cellules d’essaimage</a:t>
            </a:r>
            <a:r>
              <a:rPr lang="fr-FR"/>
              <a:t>, nombreuses (une quinzaine) longues et très visibles, placées en bordures et en bas des cadres de couvain.</a:t>
            </a:r>
          </a:p>
          <a:p>
            <a:pPr>
              <a:spcBef>
                <a:spcPct val="0"/>
              </a:spcBef>
            </a:pPr>
            <a:r>
              <a:rPr lang="fr-FR" u="sng"/>
              <a:t>Les cellules de sauveté</a:t>
            </a:r>
            <a:r>
              <a:rPr lang="fr-FR"/>
              <a:t>, qui sont édifiées dans l’urgence, à partir de cellules d’ouvrières que les abeilles vont élargir. Ces cellules sont moins visibles parce que partiellement noyées dans le cadre. Elles sont moins nombreuses (de 1 à 5 généralement) et sont édifiées à la suite de la disparition inopinée de la reine (morte à la suite d’une intervention de l’apiculteur ou suite à la confection d’un essaim artificiel avec ponction de la reine)</a:t>
            </a:r>
          </a:p>
          <a:p>
            <a:pPr>
              <a:spcBef>
                <a:spcPct val="0"/>
              </a:spcBef>
            </a:pPr>
            <a:r>
              <a:rPr lang="fr-FR"/>
              <a:t> </a:t>
            </a:r>
          </a:p>
          <a:p>
            <a:pPr>
              <a:spcBef>
                <a:spcPct val="0"/>
              </a:spcBef>
            </a:pPr>
            <a:r>
              <a:rPr lang="fr-FR" u="sng"/>
              <a:t>Les cellules de supercédure</a:t>
            </a:r>
            <a:r>
              <a:rPr lang="fr-FR"/>
              <a:t> dont la construction a été anticipées comme pour celle d’essaimage, en ont le même aspect, sont peu nombreuses (entre une et 3 généralement) et se trouvent au milieu d’un cadre de couvain. Les reines issues de ces cellules sont élevées par les abeilles pour remplacer (une seule d’entre elles bien sûr) la « vielle reine » sans qu’ait lieu un essaimage. La fille coexistera pacifiquement avec sa mère durant une période plus ou moins longue à l’issue de laquelle la vieille reine sera éliminée. (Gentiment)</a:t>
            </a:r>
          </a:p>
          <a:p>
            <a:pPr>
              <a:spcBef>
                <a:spcPct val="0"/>
              </a:spcBef>
            </a:pPr>
            <a:r>
              <a:rPr lang="fr-FR"/>
              <a:t>Une planche de photos figurant ces 3 sortes de cellules serait la bienvenue !</a:t>
            </a:r>
          </a:p>
          <a:p>
            <a:pPr>
              <a:spcBef>
                <a:spcPct val="0"/>
              </a:spcBef>
            </a:pPr>
            <a:endParaRPr lang="fr-FR"/>
          </a:p>
        </p:txBody>
      </p:sp>
      <p:sp>
        <p:nvSpPr>
          <p:cNvPr id="5427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ADB531-8E19-48A8-98F9-4B89FED6FCCE}" type="slidenum">
              <a:rPr lang="fr-FR"/>
              <a:pPr fontAlgn="base">
                <a:spcBef>
                  <a:spcPct val="0"/>
                </a:spcBef>
                <a:spcAft>
                  <a:spcPct val="0"/>
                </a:spcAft>
              </a:pPr>
              <a:t>20</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52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Reconnaître les différents types de cellules :</a:t>
            </a:r>
            <a:endParaRPr lang="fr-FR"/>
          </a:p>
          <a:p>
            <a:pPr>
              <a:spcBef>
                <a:spcPct val="0"/>
              </a:spcBef>
            </a:pPr>
            <a:r>
              <a:rPr lang="fr-FR"/>
              <a:t>Il existe 3 sortes de cellules : </a:t>
            </a:r>
          </a:p>
          <a:p>
            <a:pPr>
              <a:spcBef>
                <a:spcPct val="0"/>
              </a:spcBef>
            </a:pPr>
            <a:r>
              <a:rPr lang="fr-FR" u="sng"/>
              <a:t>Les cellules d’essaimage</a:t>
            </a:r>
            <a:r>
              <a:rPr lang="fr-FR"/>
              <a:t>, nombreuses (une quinzaine) longues et très visibles, placées en bordures et en bas des cadres de couvain.</a:t>
            </a:r>
          </a:p>
          <a:p>
            <a:pPr>
              <a:spcBef>
                <a:spcPct val="0"/>
              </a:spcBef>
            </a:pPr>
            <a:r>
              <a:rPr lang="fr-FR" u="sng"/>
              <a:t>Les cellules de sauveté</a:t>
            </a:r>
            <a:r>
              <a:rPr lang="fr-FR"/>
              <a:t>, qui sont édifiées dans l’urgence, à partir de cellules d’ouvrières que les abeilles vont élargir. Ces cellules sont moins visibles parce que partiellement noyées dans le cadre. Elles sont moins nombreuses (de 1 à 5 généralement) et sont édifiées à la suite de la disparition inopinée de la reine (morte à la suite d’une intervention de l’apiculteur ou suite à la confection d’un essaim artificiel avec ponction de la reine)</a:t>
            </a:r>
          </a:p>
          <a:p>
            <a:pPr>
              <a:spcBef>
                <a:spcPct val="0"/>
              </a:spcBef>
            </a:pPr>
            <a:r>
              <a:rPr lang="fr-FR"/>
              <a:t> </a:t>
            </a:r>
          </a:p>
          <a:p>
            <a:pPr>
              <a:spcBef>
                <a:spcPct val="0"/>
              </a:spcBef>
            </a:pPr>
            <a:r>
              <a:rPr lang="fr-FR" u="sng"/>
              <a:t>Les cellules de supercédure</a:t>
            </a:r>
            <a:r>
              <a:rPr lang="fr-FR"/>
              <a:t> dont la construction a été anticipées comme pour celle d’essaimage, en ont le même aspect, sont peu nombreuses (entre une et 3 généralement) et se trouvent au milieu d’un cadre de couvain. Les reines issues de ces cellules sont élevées par les abeilles pour remplacer (une seule d’entre elles bien sûr) la « vielle reine » sans qu’ait lieu un essaimage. La fille coexistera pacifiquement avec sa mère durant une période plus ou moins longue à l’issue de laquelle la vieille reine sera éliminée. (Gentiment)</a:t>
            </a:r>
          </a:p>
          <a:p>
            <a:pPr>
              <a:spcBef>
                <a:spcPct val="0"/>
              </a:spcBef>
            </a:pPr>
            <a:r>
              <a:rPr lang="fr-FR"/>
              <a:t>Une planche de photos figurant ces 3 sortes de cellules serait la bienvenue !</a:t>
            </a:r>
          </a:p>
          <a:p>
            <a:pPr>
              <a:spcBef>
                <a:spcPct val="0"/>
              </a:spcBef>
            </a:pPr>
            <a:endParaRPr lang="fr-FR"/>
          </a:p>
        </p:txBody>
      </p:sp>
      <p:sp>
        <p:nvSpPr>
          <p:cNvPr id="5530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4EEAD5C-9932-4ABC-A337-14D27BC546C7}" type="slidenum">
              <a:rPr lang="fr-FR"/>
              <a:pPr fontAlgn="base">
                <a:spcBef>
                  <a:spcPct val="0"/>
                </a:spcBef>
                <a:spcAft>
                  <a:spcPct val="0"/>
                </a:spcAft>
              </a:pPr>
              <a:t>21</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63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Reconnaître les différents types de cellules :</a:t>
            </a:r>
            <a:endParaRPr lang="fr-FR"/>
          </a:p>
          <a:p>
            <a:pPr>
              <a:spcBef>
                <a:spcPct val="0"/>
              </a:spcBef>
            </a:pPr>
            <a:r>
              <a:rPr lang="fr-FR"/>
              <a:t>Il existe 3 sortes de cellules : </a:t>
            </a:r>
          </a:p>
          <a:p>
            <a:pPr>
              <a:spcBef>
                <a:spcPct val="0"/>
              </a:spcBef>
            </a:pPr>
            <a:r>
              <a:rPr lang="fr-FR" u="sng"/>
              <a:t>Les cellules d’essaimage</a:t>
            </a:r>
            <a:r>
              <a:rPr lang="fr-FR"/>
              <a:t>, nombreuses (une quinzaine) longues et très visibles, placées en bordures et en bas des cadres de couvain.</a:t>
            </a:r>
          </a:p>
          <a:p>
            <a:pPr>
              <a:spcBef>
                <a:spcPct val="0"/>
              </a:spcBef>
            </a:pPr>
            <a:r>
              <a:rPr lang="fr-FR" u="sng"/>
              <a:t>Les cellules de sauveté</a:t>
            </a:r>
            <a:r>
              <a:rPr lang="fr-FR"/>
              <a:t>, qui sont édifiées dans l’urgence, à partir de cellules d’ouvrières que les abeilles vont élargir. Ces cellules sont moins visibles parce que partiellement noyées dans le cadre. Elles sont moins nombreuses (de 1 à 5 généralement) et sont édifiées à la suite de la disparition inopinée de la reine (morte à la suite d’une intervention de l’apiculteur ou suite à la confection d’un essaim artificiel avec ponction de la reine)</a:t>
            </a:r>
          </a:p>
          <a:p>
            <a:pPr>
              <a:spcBef>
                <a:spcPct val="0"/>
              </a:spcBef>
            </a:pPr>
            <a:r>
              <a:rPr lang="fr-FR"/>
              <a:t> </a:t>
            </a:r>
          </a:p>
          <a:p>
            <a:pPr>
              <a:spcBef>
                <a:spcPct val="0"/>
              </a:spcBef>
            </a:pPr>
            <a:r>
              <a:rPr lang="fr-FR" u="sng"/>
              <a:t>Les cellules de supercédure</a:t>
            </a:r>
            <a:r>
              <a:rPr lang="fr-FR"/>
              <a:t> dont la construction a été anticipées comme pour celle d’essaimage, en ont le même aspect, sont peu nombreuses (entre une et 3 généralement) et se trouvent au milieu d’un cadre de couvain. Les reines issues de ces cellules sont élevées par les abeilles pour remplacer (une seule d’entre elles bien sûr) la « vielle reine » sans qu’ait lieu un essaimage. La fille coexistera pacifiquement avec sa mère durant une période plus ou moins longue à l’issue de laquelle la vieille reine sera éliminée. (Gentiment)</a:t>
            </a:r>
          </a:p>
          <a:p>
            <a:pPr>
              <a:spcBef>
                <a:spcPct val="0"/>
              </a:spcBef>
            </a:pPr>
            <a:r>
              <a:rPr lang="fr-FR"/>
              <a:t>Une planche de photos figurant ces 3 sortes de cellules serait la bienvenue !</a:t>
            </a:r>
          </a:p>
          <a:p>
            <a:pPr>
              <a:spcBef>
                <a:spcPct val="0"/>
              </a:spcBef>
            </a:pPr>
            <a:endParaRPr lang="fr-FR"/>
          </a:p>
        </p:txBody>
      </p:sp>
      <p:sp>
        <p:nvSpPr>
          <p:cNvPr id="5632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30DFFE5-E544-4A78-8F74-1ED6AD40C2FC}" type="slidenum">
              <a:rPr lang="fr-FR"/>
              <a:pPr fontAlgn="base">
                <a:spcBef>
                  <a:spcPct val="0"/>
                </a:spcBef>
                <a:spcAft>
                  <a:spcPct val="0"/>
                </a:spcAft>
              </a:pPr>
              <a:t>22</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Reconnaître les différents types de cellules :</a:t>
            </a:r>
            <a:endParaRPr lang="fr-FR"/>
          </a:p>
          <a:p>
            <a:pPr>
              <a:spcBef>
                <a:spcPct val="0"/>
              </a:spcBef>
            </a:pPr>
            <a:r>
              <a:rPr lang="fr-FR"/>
              <a:t>Il existe 3 sortes de cellules : </a:t>
            </a:r>
          </a:p>
          <a:p>
            <a:pPr>
              <a:spcBef>
                <a:spcPct val="0"/>
              </a:spcBef>
            </a:pPr>
            <a:r>
              <a:rPr lang="fr-FR" u="sng"/>
              <a:t>Les cellules d’essaimage</a:t>
            </a:r>
            <a:r>
              <a:rPr lang="fr-FR"/>
              <a:t>, nombreuses (une quinzaine) longues et très visibles, placées en bordures et en bas des cadres de couvain.</a:t>
            </a:r>
          </a:p>
          <a:p>
            <a:pPr>
              <a:spcBef>
                <a:spcPct val="0"/>
              </a:spcBef>
            </a:pPr>
            <a:r>
              <a:rPr lang="fr-FR" u="sng"/>
              <a:t>Les cellules de sauveté</a:t>
            </a:r>
            <a:r>
              <a:rPr lang="fr-FR"/>
              <a:t>, qui sont édifiées dans l’urgence, à partir de cellules d’ouvrières que les abeilles vont élargir. Ces cellules sont moins visibles parce que partiellement noyées dans le cadre. Elles sont moins nombreuses (de 1 à 5 généralement) et sont édifiées à la suite de la disparition inopinée de la reine (morte à la suite d’une intervention de l’apiculteur ou suite à la confection d’un essaim artificiel avec ponction de la reine)</a:t>
            </a:r>
          </a:p>
          <a:p>
            <a:pPr>
              <a:spcBef>
                <a:spcPct val="0"/>
              </a:spcBef>
            </a:pPr>
            <a:r>
              <a:rPr lang="fr-FR"/>
              <a:t> </a:t>
            </a:r>
          </a:p>
          <a:p>
            <a:pPr>
              <a:spcBef>
                <a:spcPct val="0"/>
              </a:spcBef>
            </a:pPr>
            <a:r>
              <a:rPr lang="fr-FR" u="sng"/>
              <a:t>Les cellules de supercédure</a:t>
            </a:r>
            <a:r>
              <a:rPr lang="fr-FR"/>
              <a:t> dont la construction a été anticipées comme pour celle d’essaimage, en ont le même aspect, sont peu nombreuses (entre une et 3 généralement) et se trouvent au milieu d’un cadre de couvain. Les reines issues de ces cellules sont élevées par les abeilles pour remplacer (une seule d’entre elles bien sûr) la « vielle reine » sans qu’ait lieu un essaimage. La fille coexistera pacifiquement avec sa mère durant une période plus ou moins longue à l’issue de laquelle la vieille reine sera éliminée. (Gentiment)</a:t>
            </a:r>
          </a:p>
          <a:p>
            <a:pPr>
              <a:spcBef>
                <a:spcPct val="0"/>
              </a:spcBef>
            </a:pPr>
            <a:r>
              <a:rPr lang="fr-FR"/>
              <a:t>Une planche de photos figurant ces 3 sortes de cellules serait la bienvenue !</a:t>
            </a:r>
          </a:p>
          <a:p>
            <a:pPr>
              <a:spcBef>
                <a:spcPct val="0"/>
              </a:spcBef>
            </a:pPr>
            <a:endParaRPr lang="fr-FR"/>
          </a:p>
        </p:txBody>
      </p:sp>
      <p:sp>
        <p:nvSpPr>
          <p:cNvPr id="5734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2E5088-5C7C-4EE7-B027-7AEA0732A17D}" type="slidenum">
              <a:rPr lang="fr-FR"/>
              <a:pPr fontAlgn="base">
                <a:spcBef>
                  <a:spcPct val="0"/>
                </a:spcBef>
                <a:spcAft>
                  <a:spcPct val="0"/>
                </a:spcAft>
              </a:pPr>
              <a:t>23</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lstStyle/>
          <a:p>
            <a:pPr fontAlgn="auto">
              <a:spcBef>
                <a:spcPts val="0"/>
              </a:spcBef>
              <a:spcAft>
                <a:spcPts val="0"/>
              </a:spcAft>
              <a:defRPr/>
            </a:pPr>
            <a:endParaRPr lang="fr-FR" sz="4400" kern="1800" dirty="0">
              <a:solidFill>
                <a:schemeClr val="accent6"/>
              </a:solidFill>
              <a:latin typeface="Times New Roman" pitchFamily="18" charset="0"/>
              <a:ea typeface="Times New Roman"/>
              <a:cs typeface="Times New Roman" pitchFamily="18" charset="0"/>
            </a:endParaRPr>
          </a:p>
        </p:txBody>
      </p:sp>
      <p:sp>
        <p:nvSpPr>
          <p:cNvPr id="5837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88E6B4B-939A-4D9F-B990-D3A652F2AF5D}" type="slidenum">
              <a:rPr lang="fr-FR"/>
              <a:pPr fontAlgn="base">
                <a:spcBef>
                  <a:spcPct val="0"/>
                </a:spcBef>
                <a:spcAft>
                  <a:spcPct val="0"/>
                </a:spcAft>
              </a:pPr>
              <a:t>24</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93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Les essaims primaires, secondaires, tertiaires :</a:t>
            </a:r>
          </a:p>
          <a:p>
            <a:pPr>
              <a:spcBef>
                <a:spcPct val="0"/>
              </a:spcBef>
            </a:pPr>
            <a:r>
              <a:rPr lang="fr-FR" u="sng"/>
              <a:t>L’essaim primaire</a:t>
            </a:r>
            <a:r>
              <a:rPr lang="fr-FR"/>
              <a:t> est généralement assez gros (de 1,5 à 4 kilos et plus) Il partira avec la reine de la colonie, stationnera dans un rayon de 30 mètres de sa ruche d’origine, avant de rejoindre l’un des endroits proposés par les éclaireuses.</a:t>
            </a:r>
          </a:p>
          <a:p>
            <a:pPr>
              <a:spcBef>
                <a:spcPct val="0"/>
              </a:spcBef>
            </a:pPr>
            <a:r>
              <a:rPr lang="fr-FR"/>
              <a:t>Il possède une faculté de nettoyage assez phénoménale tout comme celle de bâtir son nid. Récupéré, on aura intérêt à ne lui confier que des cires gaufrées et de le nourrir éventuellement</a:t>
            </a:r>
          </a:p>
          <a:p>
            <a:pPr>
              <a:spcBef>
                <a:spcPct val="0"/>
              </a:spcBef>
            </a:pPr>
            <a:r>
              <a:rPr lang="fr-FR"/>
              <a:t>L’essaim primaire de belle taille (à partir de 3 kilos est capable de récolter autant, voire plus qu’une colonie de production.</a:t>
            </a:r>
          </a:p>
          <a:p>
            <a:pPr>
              <a:spcBef>
                <a:spcPct val="0"/>
              </a:spcBef>
            </a:pPr>
            <a:r>
              <a:rPr lang="fr-FR" u="sng"/>
              <a:t>L’essaim de chant</a:t>
            </a:r>
            <a:r>
              <a:rPr lang="fr-FR"/>
              <a:t> est un essaim primaire qui, ayant perdu sa mère lors d’une première tentative, repart avec une ou plusieurs reines vierges.</a:t>
            </a:r>
          </a:p>
          <a:p>
            <a:pPr>
              <a:spcBef>
                <a:spcPct val="0"/>
              </a:spcBef>
            </a:pPr>
            <a:r>
              <a:rPr lang="fr-FR" u="sng"/>
              <a:t>L’essaim secondaire</a:t>
            </a:r>
            <a:r>
              <a:rPr lang="fr-FR"/>
              <a:t>, plus petit, partira environ une semaine après le primaire avec une ou le plus souvent plusieurs reines vierges. Nettement plus mobile il a la capacité de parcourir plusieurs kilomètres.</a:t>
            </a:r>
          </a:p>
          <a:p>
            <a:pPr>
              <a:spcBef>
                <a:spcPct val="0"/>
              </a:spcBef>
            </a:pPr>
            <a:r>
              <a:rPr lang="fr-FR" u="sng"/>
              <a:t>L’essaim tertiaire</a:t>
            </a:r>
            <a:r>
              <a:rPr lang="fr-FR"/>
              <a:t>, quaternaire.. Sera plus ou moins viable en fonction de l’époque de l‘année, de la météo. Mais on retiendra qu’il peut être retenu pour la valeur potentielle de ses reines. Il peut par exemple  sauver une colonie orpheline.</a:t>
            </a:r>
          </a:p>
          <a:p>
            <a:pPr>
              <a:spcBef>
                <a:spcPct val="0"/>
              </a:spcBef>
            </a:pPr>
            <a:endParaRPr lang="fr-FR"/>
          </a:p>
        </p:txBody>
      </p:sp>
      <p:sp>
        <p:nvSpPr>
          <p:cNvPr id="5939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390AF1C-F355-4B58-A225-5E18AFE34000}" type="slidenum">
              <a:rPr lang="fr-FR"/>
              <a:pPr fontAlgn="base">
                <a:spcBef>
                  <a:spcPct val="0"/>
                </a:spcBef>
                <a:spcAft>
                  <a:spcPct val="0"/>
                </a:spcAft>
              </a:pPr>
              <a:t>25</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Les essaims primaires, secondaires, tertiaires :</a:t>
            </a:r>
          </a:p>
          <a:p>
            <a:pPr>
              <a:spcBef>
                <a:spcPct val="0"/>
              </a:spcBef>
            </a:pPr>
            <a:r>
              <a:rPr lang="fr-FR" u="sng"/>
              <a:t>L’essaim primaire</a:t>
            </a:r>
            <a:r>
              <a:rPr lang="fr-FR"/>
              <a:t> est généralement assez gros (de 1,5 à 4 kilos et plus) Il partira avec la reine de la colonie, stationnera dans un rayon de 30 mètres de sa ruche d’origine, avant de rejoindre l’un des endroits proposés par les éclaireuses.</a:t>
            </a:r>
          </a:p>
          <a:p>
            <a:pPr>
              <a:spcBef>
                <a:spcPct val="0"/>
              </a:spcBef>
            </a:pPr>
            <a:r>
              <a:rPr lang="fr-FR"/>
              <a:t>Il possède une faculté de nettoyage assez phénoménale tout comme celle de bâtir son nid. Récupéré, on aura intérêt à ne lui confier que des cires gaufrées et de le nourrir éventuellement</a:t>
            </a:r>
          </a:p>
          <a:p>
            <a:pPr>
              <a:spcBef>
                <a:spcPct val="0"/>
              </a:spcBef>
            </a:pPr>
            <a:r>
              <a:rPr lang="fr-FR"/>
              <a:t>L’essaim primaire de belle taille (à partir de 3 kilos est capable de récolter autant, voire plus qu’une colonie de production.</a:t>
            </a:r>
          </a:p>
          <a:p>
            <a:pPr>
              <a:spcBef>
                <a:spcPct val="0"/>
              </a:spcBef>
            </a:pPr>
            <a:r>
              <a:rPr lang="fr-FR" u="sng"/>
              <a:t>L’essaim de chant</a:t>
            </a:r>
            <a:r>
              <a:rPr lang="fr-FR"/>
              <a:t> est un essaim primaire qui, ayant perdu sa mère lors d’une première tentative, repart avec une ou plusieurs reines vierges.</a:t>
            </a:r>
          </a:p>
          <a:p>
            <a:pPr>
              <a:spcBef>
                <a:spcPct val="0"/>
              </a:spcBef>
            </a:pPr>
            <a:r>
              <a:rPr lang="fr-FR" u="sng"/>
              <a:t>L’essaim secondaire</a:t>
            </a:r>
            <a:r>
              <a:rPr lang="fr-FR"/>
              <a:t>, plus petit, partira environ une semaine après le primaire avec une ou le plus souvent plusieurs reines vierges. Nettement plus mobile il a la capacité de parcourir plusieurs kilomètres.</a:t>
            </a:r>
          </a:p>
          <a:p>
            <a:pPr>
              <a:spcBef>
                <a:spcPct val="0"/>
              </a:spcBef>
            </a:pPr>
            <a:r>
              <a:rPr lang="fr-FR" u="sng"/>
              <a:t>L’essaim tertiaire</a:t>
            </a:r>
            <a:r>
              <a:rPr lang="fr-FR"/>
              <a:t>, quaternaire.. Sera plus ou moins viable en fonction de l’époque de l‘année, de la météo. Mais on retiendra qu’il peut être retenu pour la valeur potentielle de ses reines. Il peut par exemple  sauver une colonie orpheline.</a:t>
            </a:r>
          </a:p>
          <a:p>
            <a:pPr>
              <a:spcBef>
                <a:spcPct val="0"/>
              </a:spcBef>
            </a:pPr>
            <a:endParaRPr lang="fr-FR"/>
          </a:p>
        </p:txBody>
      </p:sp>
      <p:sp>
        <p:nvSpPr>
          <p:cNvPr id="604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E5C3937-9E42-41EF-B0C9-AC7F5413129F}" type="slidenum">
              <a:rPr lang="fr-FR"/>
              <a:pPr fontAlgn="base">
                <a:spcBef>
                  <a:spcPct val="0"/>
                </a:spcBef>
                <a:spcAft>
                  <a:spcPct val="0"/>
                </a:spcAft>
              </a:pPr>
              <a:t>26</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14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Les essaims primaires, secondaires, tertiaires :</a:t>
            </a:r>
          </a:p>
          <a:p>
            <a:pPr>
              <a:spcBef>
                <a:spcPct val="0"/>
              </a:spcBef>
            </a:pPr>
            <a:r>
              <a:rPr lang="fr-FR" u="sng"/>
              <a:t>L’essaim primaire</a:t>
            </a:r>
            <a:r>
              <a:rPr lang="fr-FR"/>
              <a:t> est généralement assez gros (de 1,5 à 4 kilos et plus) Il partira avec la reine de la colonie, stationnera dans un rayon de 30 mètres de sa ruche d’origine, avant de rejoindre l’un des endroits proposés par les éclaireuses.</a:t>
            </a:r>
          </a:p>
          <a:p>
            <a:pPr>
              <a:spcBef>
                <a:spcPct val="0"/>
              </a:spcBef>
            </a:pPr>
            <a:r>
              <a:rPr lang="fr-FR"/>
              <a:t>Il possède une faculté de nettoyage assez phénoménale tout comme celle de bâtir son nid. Récupéré, on aura intérêt à ne lui confier que des cires gaufrées et de le nourrir éventuellement</a:t>
            </a:r>
          </a:p>
          <a:p>
            <a:pPr>
              <a:spcBef>
                <a:spcPct val="0"/>
              </a:spcBef>
            </a:pPr>
            <a:r>
              <a:rPr lang="fr-FR"/>
              <a:t>L’essaim primaire de belle taille (à partir de 3 kilos est capable de récolter autant, voire plus qu’une colonie de production.</a:t>
            </a:r>
          </a:p>
          <a:p>
            <a:pPr>
              <a:spcBef>
                <a:spcPct val="0"/>
              </a:spcBef>
            </a:pPr>
            <a:r>
              <a:rPr lang="fr-FR" u="sng"/>
              <a:t>L’essaim de chant</a:t>
            </a:r>
            <a:r>
              <a:rPr lang="fr-FR"/>
              <a:t> est un essaim primaire qui, ayant perdu sa mère lors d’une première tentative, repart avec une ou plusieurs reines vierges.</a:t>
            </a:r>
          </a:p>
          <a:p>
            <a:pPr>
              <a:spcBef>
                <a:spcPct val="0"/>
              </a:spcBef>
            </a:pPr>
            <a:r>
              <a:rPr lang="fr-FR" u="sng"/>
              <a:t>L’essaim secondaire</a:t>
            </a:r>
            <a:r>
              <a:rPr lang="fr-FR"/>
              <a:t>, plus petit, partira environ une semaine après le primaire avec une ou le plus souvent plusieurs reines vierges. Nettement plus mobile il a la capacité de parcourir plusieurs kilomètres.</a:t>
            </a:r>
          </a:p>
          <a:p>
            <a:pPr>
              <a:spcBef>
                <a:spcPct val="0"/>
              </a:spcBef>
            </a:pPr>
            <a:r>
              <a:rPr lang="fr-FR" u="sng"/>
              <a:t>L’essaim tertiaire</a:t>
            </a:r>
            <a:r>
              <a:rPr lang="fr-FR"/>
              <a:t>, quaternaire.. Sera plus ou moins viable en fonction de l’époque de l‘année, de la météo. Mais on retiendra qu’il peut être retenu pour la valeur potentielle de ses reines. Il peut par exemple  sauver une colonie orpheline.</a:t>
            </a:r>
          </a:p>
          <a:p>
            <a:pPr>
              <a:spcBef>
                <a:spcPct val="0"/>
              </a:spcBef>
            </a:pPr>
            <a:endParaRPr lang="fr-FR"/>
          </a:p>
        </p:txBody>
      </p:sp>
      <p:sp>
        <p:nvSpPr>
          <p:cNvPr id="6144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878AE3-41C1-4983-A375-3D95D9260613}" type="slidenum">
              <a:rPr lang="fr-FR"/>
              <a:pPr fontAlgn="base">
                <a:spcBef>
                  <a:spcPct val="0"/>
                </a:spcBef>
                <a:spcAft>
                  <a:spcPct val="0"/>
                </a:spcAft>
              </a:pPr>
              <a:t>27</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Les essaims primaires, secondaires, tertiaires :</a:t>
            </a:r>
          </a:p>
          <a:p>
            <a:pPr>
              <a:spcBef>
                <a:spcPct val="0"/>
              </a:spcBef>
            </a:pPr>
            <a:r>
              <a:rPr lang="fr-FR" u="sng"/>
              <a:t>L’essaim primaire</a:t>
            </a:r>
            <a:r>
              <a:rPr lang="fr-FR"/>
              <a:t> est généralement assez gros (de 1,5 à 4 kilos et plus) Il partira avec la reine de la colonie, stationnera dans un rayon de 30 mètres de sa ruche d’origine, avant de rejoindre l’un des endroits proposés par les éclaireuses.</a:t>
            </a:r>
          </a:p>
          <a:p>
            <a:pPr>
              <a:spcBef>
                <a:spcPct val="0"/>
              </a:spcBef>
            </a:pPr>
            <a:r>
              <a:rPr lang="fr-FR"/>
              <a:t>Il possède une faculté de nettoyage assez phénoménale tout comme celle de bâtir son nid. Récupéré, on aura intérêt à ne lui confier que des cires gaufrées et de le nourrir éventuellement</a:t>
            </a:r>
          </a:p>
          <a:p>
            <a:pPr>
              <a:spcBef>
                <a:spcPct val="0"/>
              </a:spcBef>
            </a:pPr>
            <a:r>
              <a:rPr lang="fr-FR"/>
              <a:t>L’essaim primaire de belle taille (à partir de 3 kilos est capable de récolter autant, voire plus qu’une colonie de production.</a:t>
            </a:r>
          </a:p>
          <a:p>
            <a:pPr>
              <a:spcBef>
                <a:spcPct val="0"/>
              </a:spcBef>
            </a:pPr>
            <a:r>
              <a:rPr lang="fr-FR" u="sng"/>
              <a:t>L’essaim de chant</a:t>
            </a:r>
            <a:r>
              <a:rPr lang="fr-FR"/>
              <a:t> est un essaim primaire qui, ayant perdu sa mère lors d’une première tentative, repart avec une ou plusieurs reines vierges.</a:t>
            </a:r>
          </a:p>
          <a:p>
            <a:pPr>
              <a:spcBef>
                <a:spcPct val="0"/>
              </a:spcBef>
            </a:pPr>
            <a:r>
              <a:rPr lang="fr-FR" u="sng"/>
              <a:t>L’essaim secondaire</a:t>
            </a:r>
            <a:r>
              <a:rPr lang="fr-FR"/>
              <a:t>, plus petit, partira environ une semaine après le primaire avec une ou le plus souvent plusieurs reines vierges. Nettement plus mobile il a la capacité de parcourir plusieurs kilomètres.</a:t>
            </a:r>
          </a:p>
          <a:p>
            <a:pPr>
              <a:spcBef>
                <a:spcPct val="0"/>
              </a:spcBef>
            </a:pPr>
            <a:r>
              <a:rPr lang="fr-FR" u="sng"/>
              <a:t>L’essaim tertiaire</a:t>
            </a:r>
            <a:r>
              <a:rPr lang="fr-FR"/>
              <a:t>, quaternaire.. Sera plus ou moins viable en fonction de l’époque de l‘année, de la météo. Mais on retiendra qu’il peut être retenu pour la valeur potentielle de ses reines. Il peut par exemple  sauver une colonie orpheline.</a:t>
            </a:r>
          </a:p>
          <a:p>
            <a:pPr>
              <a:spcBef>
                <a:spcPct val="0"/>
              </a:spcBef>
            </a:pPr>
            <a:endParaRPr lang="fr-FR"/>
          </a:p>
        </p:txBody>
      </p:sp>
      <p:sp>
        <p:nvSpPr>
          <p:cNvPr id="624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67C962-EB4E-4D9F-92D3-2EF80DF6D467}" type="slidenum">
              <a:rPr lang="fr-FR"/>
              <a:pPr fontAlgn="base">
                <a:spcBef>
                  <a:spcPct val="0"/>
                </a:spcBef>
                <a:spcAft>
                  <a:spcPct val="0"/>
                </a:spcAft>
              </a:pPr>
              <a:t>28</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349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Les essaims primaires, secondaires, tertiaires :</a:t>
            </a:r>
          </a:p>
          <a:p>
            <a:pPr>
              <a:spcBef>
                <a:spcPct val="0"/>
              </a:spcBef>
            </a:pPr>
            <a:r>
              <a:rPr lang="fr-FR" u="sng"/>
              <a:t>L’essaim primaire</a:t>
            </a:r>
            <a:r>
              <a:rPr lang="fr-FR"/>
              <a:t> est généralement assez gros (de 1,5 à 4 kilos et plus) Il partira avec la reine de la colonie, stationnera dans un rayon de 30 mètres de sa ruche d’origine, avant de rejoindre l’un des endroits proposés par les éclaireuses.</a:t>
            </a:r>
          </a:p>
          <a:p>
            <a:pPr>
              <a:spcBef>
                <a:spcPct val="0"/>
              </a:spcBef>
            </a:pPr>
            <a:r>
              <a:rPr lang="fr-FR"/>
              <a:t>Il possède une faculté de nettoyage assez phénoménale tout comme celle de bâtir son nid. Récupéré, on aura intérêt à ne lui confier que des cires gaufrées et de le nourrir éventuellement</a:t>
            </a:r>
          </a:p>
          <a:p>
            <a:pPr>
              <a:spcBef>
                <a:spcPct val="0"/>
              </a:spcBef>
            </a:pPr>
            <a:r>
              <a:rPr lang="fr-FR"/>
              <a:t>L’essaim primaire de belle taille (à partir de 3 kilos est capable de récolter autant, voire plus qu’une colonie de production.</a:t>
            </a:r>
          </a:p>
          <a:p>
            <a:pPr>
              <a:spcBef>
                <a:spcPct val="0"/>
              </a:spcBef>
            </a:pPr>
            <a:r>
              <a:rPr lang="fr-FR" u="sng"/>
              <a:t>L’essaim de chant</a:t>
            </a:r>
            <a:r>
              <a:rPr lang="fr-FR"/>
              <a:t> est un essaim primaire qui, ayant perdu sa mère lors d’une première tentative, repart avec une ou plusieurs reines vierges.</a:t>
            </a:r>
          </a:p>
          <a:p>
            <a:pPr>
              <a:spcBef>
                <a:spcPct val="0"/>
              </a:spcBef>
            </a:pPr>
            <a:r>
              <a:rPr lang="fr-FR" u="sng"/>
              <a:t>L’essaim secondaire</a:t>
            </a:r>
            <a:r>
              <a:rPr lang="fr-FR"/>
              <a:t>, plus petit, partira environ une semaine après le primaire avec une ou le plus souvent plusieurs reines vierges. Nettement plus mobile il a la capacité de parcourir plusieurs kilomètres.</a:t>
            </a:r>
          </a:p>
          <a:p>
            <a:pPr>
              <a:spcBef>
                <a:spcPct val="0"/>
              </a:spcBef>
            </a:pPr>
            <a:r>
              <a:rPr lang="fr-FR" u="sng"/>
              <a:t>L’essaim tertiaire</a:t>
            </a:r>
            <a:r>
              <a:rPr lang="fr-FR"/>
              <a:t>, quaternaire.. Sera plus ou moins viable en fonction de l’époque de l‘année, de la météo. Mais on retiendra qu’il peut être retenu pour la valeur potentielle de ses reines. Il peut par exemple  sauver une colonie orpheline.</a:t>
            </a:r>
          </a:p>
          <a:p>
            <a:pPr>
              <a:spcBef>
                <a:spcPct val="0"/>
              </a:spcBef>
            </a:pPr>
            <a:endParaRPr lang="fr-FR"/>
          </a:p>
        </p:txBody>
      </p:sp>
      <p:sp>
        <p:nvSpPr>
          <p:cNvPr id="6349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97B2D6C-D152-4CC7-8D33-C1F5755A346C}" type="slidenum">
              <a:rPr lang="fr-FR"/>
              <a:pPr fontAlgn="base">
                <a:spcBef>
                  <a:spcPct val="0"/>
                </a:spcBef>
                <a:spcAft>
                  <a:spcPct val="0"/>
                </a:spcAft>
              </a:pPr>
              <a:t>29</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Le piégeage :</a:t>
            </a:r>
            <a:endParaRPr lang="fr-FR"/>
          </a:p>
          <a:p>
            <a:pPr>
              <a:spcBef>
                <a:spcPct val="0"/>
              </a:spcBef>
            </a:pPr>
            <a:r>
              <a:rPr lang="fr-FR"/>
              <a:t>On aura intérêt à piéger à proximité de son et de ses ruchers</a:t>
            </a:r>
          </a:p>
          <a:p>
            <a:pPr>
              <a:spcBef>
                <a:spcPct val="0"/>
              </a:spcBef>
            </a:pPr>
            <a:r>
              <a:rPr lang="fr-FR"/>
              <a:t>Il s’agit de proposer un logis qui convienne aux abeilles en recherche d’un endroit pour s’établir.</a:t>
            </a:r>
          </a:p>
          <a:p>
            <a:pPr>
              <a:spcBef>
                <a:spcPct val="0"/>
              </a:spcBef>
            </a:pPr>
            <a:r>
              <a:rPr lang="fr-FR"/>
              <a:t>Il peut s’agir d’une ruchette (plus maniable) ou d’une ruche</a:t>
            </a:r>
          </a:p>
          <a:p>
            <a:pPr>
              <a:spcBef>
                <a:spcPct val="0"/>
              </a:spcBef>
            </a:pPr>
            <a:r>
              <a:rPr lang="fr-FR"/>
              <a:t>On la placera à hauteur (2 mètres est une bonne hauteur)</a:t>
            </a:r>
          </a:p>
          <a:p>
            <a:pPr>
              <a:spcBef>
                <a:spcPct val="0"/>
              </a:spcBef>
            </a:pPr>
            <a:r>
              <a:rPr lang="fr-FR"/>
              <a:t>Elle contiendra au moins 1 ou 2 vieux cadres</a:t>
            </a:r>
          </a:p>
          <a:p>
            <a:pPr>
              <a:spcBef>
                <a:spcPct val="0"/>
              </a:spcBef>
            </a:pPr>
            <a:r>
              <a:rPr lang="fr-FR"/>
              <a:t>On pourra utiliser un « attire essaim », pommade à base de mélisse et de citronnelle.</a:t>
            </a:r>
          </a:p>
          <a:p>
            <a:pPr>
              <a:spcBef>
                <a:spcPct val="0"/>
              </a:spcBef>
            </a:pPr>
            <a:r>
              <a:rPr lang="fr-FR"/>
              <a:t>Eviter de placer des pièges près des ruchers appartenant à d’autres apiculteurs</a:t>
            </a:r>
          </a:p>
          <a:p>
            <a:pPr>
              <a:spcBef>
                <a:spcPct val="0"/>
              </a:spcBef>
            </a:pPr>
            <a:endParaRPr lang="fr-F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8304B9-9007-4DB5-9C24-A17EA53364F1}" type="slidenum">
              <a:rPr lang="fr-FR"/>
              <a:pPr fontAlgn="base">
                <a:spcBef>
                  <a:spcPct val="0"/>
                </a:spcBef>
                <a:spcAft>
                  <a:spcPct val="0"/>
                </a:spcAft>
              </a:pPr>
              <a:t>30</a:t>
            </a:fld>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553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dirty="0"/>
              <a:t>La récupération des essaims naturels, leur enruchement, leur nourrissement, leur déplacement :</a:t>
            </a:r>
            <a:endParaRPr lang="fr-FR" dirty="0"/>
          </a:p>
          <a:p>
            <a:pPr>
              <a:spcBef>
                <a:spcPct val="0"/>
              </a:spcBef>
            </a:pPr>
            <a:r>
              <a:rPr lang="fr-FR" dirty="0"/>
              <a:t>On est propriétaire potentiel d’un essaim tant qu’on le suit.</a:t>
            </a:r>
          </a:p>
          <a:p>
            <a:pPr>
              <a:spcBef>
                <a:spcPct val="0"/>
              </a:spcBef>
            </a:pPr>
            <a:r>
              <a:rPr lang="fr-FR" dirty="0"/>
              <a:t>Un essaim naturel perd la mémoire et peut être installé où on le souhaite.</a:t>
            </a:r>
          </a:p>
          <a:p>
            <a:pPr>
              <a:spcBef>
                <a:spcPct val="0"/>
              </a:spcBef>
            </a:pPr>
            <a:r>
              <a:rPr lang="fr-FR" dirty="0"/>
              <a:t>Ne pique pas dans les premières heures.</a:t>
            </a:r>
          </a:p>
          <a:p>
            <a:pPr>
              <a:spcBef>
                <a:spcPct val="0"/>
              </a:spcBef>
            </a:pPr>
            <a:r>
              <a:rPr lang="fr-FR" dirty="0"/>
              <a:t>On peut le récupérer avec une ruchette, une ruche mais plus valablement avec un panier</a:t>
            </a:r>
          </a:p>
          <a:p>
            <a:pPr>
              <a:spcBef>
                <a:spcPct val="0"/>
              </a:spcBef>
            </a:pPr>
            <a:r>
              <a:rPr lang="fr-FR" dirty="0"/>
              <a:t>Mettre l’essaim au frais, l’enrucher le soir même ou le lendemain soir.</a:t>
            </a:r>
          </a:p>
          <a:p>
            <a:pPr>
              <a:spcBef>
                <a:spcPct val="0"/>
              </a:spcBef>
            </a:pPr>
            <a:r>
              <a:rPr lang="fr-FR" dirty="0"/>
              <a:t>Assurer complètement son installation en lui confiant un cadre de couvain</a:t>
            </a:r>
          </a:p>
          <a:p>
            <a:pPr>
              <a:spcBef>
                <a:spcPct val="0"/>
              </a:spcBef>
            </a:pPr>
            <a:r>
              <a:rPr lang="fr-FR" dirty="0"/>
              <a:t>En profiter pour le traiter contre le varroa</a:t>
            </a:r>
          </a:p>
          <a:p>
            <a:pPr>
              <a:spcBef>
                <a:spcPct val="0"/>
              </a:spcBef>
            </a:pPr>
            <a:endParaRPr lang="fr-FR" dirty="0"/>
          </a:p>
        </p:txBody>
      </p:sp>
      <p:sp>
        <p:nvSpPr>
          <p:cNvPr id="6554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2DDD59-0298-4451-939C-458C225DD5A2}" type="slidenum">
              <a:rPr lang="fr-FR"/>
              <a:pPr fontAlgn="base">
                <a:spcBef>
                  <a:spcPct val="0"/>
                </a:spcBef>
                <a:spcAft>
                  <a:spcPct val="0"/>
                </a:spcAft>
              </a:pPr>
              <a:t>31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43BA245D-4143-4BA5-8629-CA674930961A}" type="datetimeFigureOut">
              <a:rPr lang="fr-FR"/>
              <a:pPr>
                <a:defRPr/>
              </a:pPr>
              <a:t>19/04/2019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69A60530-1D3C-4147-8952-CEE6FF59200B}" type="slidenum">
              <a:rPr lang="fr-FR"/>
              <a:pPr>
                <a:defRPr/>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D1AA6C87-FDB8-480A-9522-F79CE89E6E77}" type="datetimeFigureOut">
              <a:rPr lang="fr-FR"/>
              <a:pPr>
                <a:defRPr/>
              </a:pPr>
              <a:t>19/04/2019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385F290-BAE6-485E-A760-93D5696020F9}" type="slidenum">
              <a:rPr lang="fr-FR"/>
              <a:pPr>
                <a:defRPr/>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BB56DB1-F2FB-475A-9394-98666770EBDB}" type="datetimeFigureOut">
              <a:rPr lang="fr-FR"/>
              <a:pPr>
                <a:defRPr/>
              </a:pPr>
              <a:t>19/04/2019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0321919-70A6-4FA6-9C65-6BDC35310F87}" type="slidenum">
              <a:rPr lang="fr-FR"/>
              <a:pPr>
                <a:defRPr/>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FAE1FC1D-67B8-4D78-8A6A-CB570D106E6C}" type="datetimeFigureOut">
              <a:rPr lang="fr-FR"/>
              <a:pPr>
                <a:defRPr/>
              </a:pPr>
              <a:t>19/04/2019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ADF99B0-95AF-4178-BF61-90731FE17788}" type="slidenum">
              <a:rPr lang="fr-FR"/>
              <a:pPr>
                <a:defRPr/>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F281214C-5F4C-4BE9-B9ED-570B2A5DD07A}" type="datetimeFigureOut">
              <a:rPr lang="fr-FR"/>
              <a:pPr>
                <a:defRPr/>
              </a:pPr>
              <a:t>19/04/2019</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C77D453D-8861-4859-A001-404B130634FB}" type="slidenum">
              <a:rPr lang="fr-FR"/>
              <a:pPr>
                <a:defRPr/>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a:defRPr/>
            </a:pPr>
            <a:fld id="{6C86486B-CD42-4B0E-BD34-0D337031F596}" type="datetimeFigureOut">
              <a:rPr lang="fr-FR"/>
              <a:pPr>
                <a:defRPr/>
              </a:pPr>
              <a:t>19/04/2019</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549AB704-DD5F-4B4D-9B7F-5C8A76178BDB}" type="slidenum">
              <a:rPr lang="fr-FR"/>
              <a:pPr>
                <a:defRPr/>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389EDE3F-1CB6-4887-9BA1-90D6B5E11EE5}" type="datetimeFigureOut">
              <a:rPr lang="fr-FR"/>
              <a:pPr>
                <a:defRPr/>
              </a:pPr>
              <a:t>19/04/2019</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27D815B8-8C20-4CB8-84ED-2F65D5EDCDBD}" type="slidenum">
              <a:rPr lang="fr-FR"/>
              <a:pPr>
                <a:defRPr/>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EE7B450-3487-46ED-8288-BA3983497400}" type="datetimeFigureOut">
              <a:rPr lang="fr-FR"/>
              <a:pPr>
                <a:defRPr/>
              </a:pPr>
              <a:t>19/04/2019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769BD0E-B631-4CB3-B4AC-CE5126A07923}" type="slidenum">
              <a:rPr lang="fr-FR"/>
              <a:pPr>
                <a:defRPr/>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710FCFB-C9CC-44EC-8703-F4A8F2438316}" type="datetimeFigureOut">
              <a:rPr lang="fr-FR"/>
              <a:pPr>
                <a:defRPr/>
              </a:pPr>
              <a:t>19/04/2019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515DA5D-E9FD-4EB8-A843-39AEC86CF748}" type="slidenum">
              <a:rPr lang="fr-FR"/>
              <a:pPr>
                <a:defRPr/>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54CC7082-99C2-47CE-ABA0-33B9BE1B07CC}" type="datetimeFigureOut">
              <a:rPr lang="fr-FR"/>
              <a:pPr>
                <a:defRPr/>
              </a:pPr>
              <a:t>19/04/2019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AA7EE7E-35FC-4C52-8D31-9F7F124E9092}" type="slidenum">
              <a:rPr lang="fr-FR"/>
              <a:pPr>
                <a:defRPr/>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0DF3E5D2-6A2C-4C54-AEEC-9095D650CF05}" type="datetimeFigureOut">
              <a:rPr lang="fr-FR"/>
              <a:pPr>
                <a:defRPr/>
              </a:pPr>
              <a:t>19/04/2019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14EDDE76-817E-4AF9-B08E-3FE479C39388}" type="slidenum">
              <a:rPr lang="fr-FR"/>
              <a:pPr>
                <a:defRPr/>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40000"/>
            <a:lum/>
          </a:blip>
          <a:srcRect/>
          <a:stretch>
            <a:fillRect l="-10000" r="-55000" b="-65000"/>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A098D01-98FA-4A56-B32B-DD0F0B9BA268}" type="datetimeFigureOut">
              <a:rPr lang="fr-FR"/>
              <a:pPr>
                <a:defRPr/>
              </a:pPr>
              <a:t>19/04/2019</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62CC157-9322-4154-B27E-677FBDD5C23D}"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80528" y="-243408"/>
            <a:ext cx="9577064" cy="7272807"/>
          </a:xfrm>
          <a:solidFill>
            <a:schemeClr val="tx1"/>
          </a:solidFill>
        </p:spPr>
        <p:txBody>
          <a:bodyPr/>
          <a:lstStyle/>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555875" y="2636838"/>
            <a:ext cx="5111750" cy="2663825"/>
          </a:xfrm>
        </p:spPr>
        <p:txBody>
          <a:bodyPr rtlCol="0">
            <a:normAutofit fontScale="90000"/>
          </a:bodyPr>
          <a:lstStyle/>
          <a:p>
            <a:pPr algn="ctr" fontAlgn="auto">
              <a:lnSpc>
                <a:spcPct val="115000"/>
              </a:lnSpc>
              <a:spcAft>
                <a:spcPts val="0"/>
              </a:spcAft>
              <a:defRPr/>
            </a:pPr>
            <a:br>
              <a:rPr lang="fr-FR" dirty="0">
                <a:ea typeface="Calibri"/>
                <a:cs typeface="Times New Roman"/>
              </a:rPr>
            </a:br>
            <a:r>
              <a:rPr lang="fr-FR" sz="3100" i="1" dirty="0">
                <a:solidFill>
                  <a:srgbClr val="000000"/>
                </a:solidFill>
                <a:latin typeface="Arial"/>
                <a:ea typeface="Calibri"/>
                <a:cs typeface="Times New Roman"/>
              </a:rPr>
              <a:t>CETA Abeille Noire de l’Orne</a:t>
            </a:r>
            <a:br>
              <a:rPr lang="fr-FR" sz="2200" dirty="0">
                <a:ea typeface="Calibri"/>
                <a:cs typeface="Times New Roman"/>
              </a:rPr>
            </a:br>
            <a:r>
              <a:rPr lang="fr-FR" sz="2200" i="1" dirty="0">
                <a:solidFill>
                  <a:srgbClr val="000000"/>
                </a:solidFill>
                <a:latin typeface="Arial"/>
                <a:ea typeface="Calibri"/>
                <a:cs typeface="Times New Roman"/>
              </a:rPr>
              <a:t>Centre d’études techniques apicoles</a:t>
            </a:r>
            <a:br>
              <a:rPr lang="fr-FR" sz="2200" dirty="0">
                <a:ea typeface="Calibri"/>
                <a:cs typeface="Times New Roman"/>
              </a:rPr>
            </a:br>
            <a:r>
              <a:rPr lang="fr-FR" sz="2200" i="1" dirty="0">
                <a:solidFill>
                  <a:srgbClr val="000000"/>
                </a:solidFill>
                <a:latin typeface="Arial"/>
                <a:ea typeface="TimesNewRomanPSMT"/>
                <a:cs typeface="Times New Roman"/>
              </a:rPr>
              <a:t>Siège social "la Dultière"</a:t>
            </a:r>
            <a:br>
              <a:rPr lang="fr-FR" sz="2200" i="1" dirty="0">
                <a:solidFill>
                  <a:srgbClr val="000000"/>
                </a:solidFill>
                <a:latin typeface="Arial"/>
                <a:ea typeface="TimesNewRomanPSMT"/>
                <a:cs typeface="Times New Roman"/>
              </a:rPr>
            </a:br>
            <a:r>
              <a:rPr lang="fr-FR" sz="2200" i="1" dirty="0">
                <a:solidFill>
                  <a:srgbClr val="000000"/>
                </a:solidFill>
                <a:latin typeface="Arial"/>
                <a:ea typeface="Calibri"/>
                <a:cs typeface="Times New Roman"/>
              </a:rPr>
              <a:t>61500 NEUVILLE-PRÉS-SÉES</a:t>
            </a:r>
            <a:br>
              <a:rPr lang="fr-FR" sz="2200" i="1" dirty="0">
                <a:solidFill>
                  <a:srgbClr val="000000"/>
                </a:solidFill>
                <a:latin typeface="Arial"/>
                <a:ea typeface="TimesNewRomanPSMT"/>
                <a:cs typeface="Times New Roman"/>
              </a:rPr>
            </a:br>
            <a:r>
              <a:rPr lang="fr-FR" sz="2200" i="1" dirty="0">
                <a:solidFill>
                  <a:srgbClr val="000000"/>
                </a:solidFill>
                <a:latin typeface="Arial"/>
                <a:ea typeface="Calibri"/>
                <a:cs typeface="Times New Roman"/>
              </a:rPr>
              <a:t>www.u-a-o.info</a:t>
            </a:r>
            <a:br>
              <a:rPr lang="fr-FR" sz="2200" i="1" dirty="0">
                <a:solidFill>
                  <a:srgbClr val="000000"/>
                </a:solidFill>
                <a:latin typeface="Arial"/>
                <a:ea typeface="Calibri"/>
                <a:cs typeface="Times New Roman"/>
              </a:rPr>
            </a:br>
            <a:r>
              <a:rPr lang="fr-FR" sz="2200" i="1" dirty="0">
                <a:solidFill>
                  <a:srgbClr val="000000"/>
                </a:solidFill>
                <a:latin typeface="Arial"/>
                <a:ea typeface="Calibri"/>
                <a:cs typeface="Times New Roman"/>
              </a:rPr>
              <a:t>mail : ceta@u-a-o.info</a:t>
            </a:r>
            <a:endParaRPr lang="fr-FR" sz="2200" dirty="0"/>
          </a:p>
        </p:txBody>
      </p:sp>
      <p:pic>
        <p:nvPicPr>
          <p:cNvPr id="2051" name="Image 1"/>
          <p:cNvPicPr>
            <a:picLocks noChangeAspect="1" noChangeArrowheads="1"/>
          </p:cNvPicPr>
          <p:nvPr/>
        </p:nvPicPr>
        <p:blipFill>
          <a:blip r:embed="rId3" cstate="print"/>
          <a:srcRect/>
          <a:stretch>
            <a:fillRect/>
          </a:stretch>
        </p:blipFill>
        <p:spPr bwMode="auto">
          <a:xfrm>
            <a:off x="827088" y="652463"/>
            <a:ext cx="2449512" cy="19843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70000"/>
            <a:lum/>
          </a:blip>
          <a:srcRect/>
          <a:stretch>
            <a:fillRect l="-10000" r="-55000" b="-65000"/>
          </a:stretch>
        </a:blipFill>
        <a:effectLst/>
      </p:bgPr>
    </p:bg>
    <p:spTree>
      <p:nvGrpSpPr>
        <p:cNvPr id="1" name=""/>
        <p:cNvGrpSpPr/>
        <p:nvPr/>
      </p:nvGrpSpPr>
      <p:grpSpPr>
        <a:xfrm>
          <a:off x="0" y="0"/>
          <a:ext cx="0" cy="0"/>
          <a:chOff x="0" y="0"/>
          <a:chExt cx="0" cy="0"/>
        </a:xfrm>
      </p:grpSpPr>
      <p:sp>
        <p:nvSpPr>
          <p:cNvPr id="4" name="Rectangle 3"/>
          <p:cNvSpPr/>
          <p:nvPr/>
        </p:nvSpPr>
        <p:spPr>
          <a:xfrm>
            <a:off x="323528" y="602679"/>
            <a:ext cx="8424935" cy="5293757"/>
          </a:xfrm>
          <a:prstGeom prst="rect">
            <a:avLst/>
          </a:prstGeom>
          <a:noFill/>
        </p:spPr>
        <p:txBody>
          <a:bodyPr>
            <a:spAutoFit/>
          </a:bodyPr>
          <a:lstStyle/>
          <a:p>
            <a:pPr algn="ctr" fontAlgn="auto">
              <a:spcBef>
                <a:spcPts val="0"/>
              </a:spcBef>
              <a:spcAft>
                <a:spcPts val="0"/>
              </a:spcAft>
              <a:defRPr/>
            </a:pP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2</a:t>
            </a:r>
            <a:r>
              <a:rPr lang="fr-FR" sz="4400" b="1" baseline="3000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ère</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séance du cours</a:t>
            </a:r>
          </a:p>
          <a:p>
            <a:pPr algn="ctr" fontAlgn="auto">
              <a:spcBef>
                <a:spcPts val="0"/>
              </a:spcBef>
              <a:spcAft>
                <a:spcPts val="0"/>
              </a:spcAft>
              <a:defRPr/>
            </a:pP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de 2</a:t>
            </a:r>
            <a:r>
              <a:rPr lang="fr-FR" sz="4400" b="1" baseline="3000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ème</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année apicole</a:t>
            </a:r>
          </a:p>
          <a:p>
            <a:pPr algn="ctr" fontAlgn="auto">
              <a:spcBef>
                <a:spcPts val="0"/>
              </a:spcBef>
              <a:spcAft>
                <a:spcPts val="0"/>
              </a:spcAft>
              <a:defRPr/>
            </a:pPr>
            <a:r>
              <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à</a:t>
            </a:r>
          </a:p>
          <a:p>
            <a:pPr algn="ctr"/>
            <a:r>
              <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l’Ecomusée du Perche</a:t>
            </a:r>
          </a:p>
          <a:p>
            <a:pPr algn="ct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de</a:t>
            </a:r>
          </a:p>
          <a:p>
            <a:pPr algn="ct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Saint Cyr La Rosière</a:t>
            </a:r>
          </a:p>
          <a:p>
            <a:pPr algn="ctr" fontAlgn="auto">
              <a:spcBef>
                <a:spcPts val="0"/>
              </a:spcBef>
              <a:spcAft>
                <a:spcPts val="0"/>
              </a:spcAft>
              <a:defRPr/>
            </a:pPr>
            <a:endPar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850" y="274638"/>
            <a:ext cx="8496300" cy="1143000"/>
          </a:xfrm>
        </p:spPr>
        <p:txBody>
          <a:bodyPr rtlCol="0">
            <a:normAutofit/>
          </a:bodyPr>
          <a:lstStyle/>
          <a:p>
            <a:pPr fontAlgn="auto">
              <a:spcAft>
                <a:spcPts val="0"/>
              </a:spcAft>
              <a:defRPr/>
            </a:pPr>
            <a:r>
              <a:rPr lang="fr-FR" sz="2800" kern="1800" dirty="0">
                <a:solidFill>
                  <a:schemeClr val="accent6">
                    <a:lumMod val="75000"/>
                  </a:schemeClr>
                </a:solidFill>
                <a:latin typeface="Times New Roman" pitchFamily="18" charset="0"/>
                <a:ea typeface="Times New Roman"/>
                <a:cs typeface="Times New Roman" pitchFamily="18" charset="0"/>
              </a:rPr>
              <a:t>Eléments du référentiel de la deuxième séance théorique :</a:t>
            </a:r>
          </a:p>
        </p:txBody>
      </p:sp>
      <p:sp>
        <p:nvSpPr>
          <p:cNvPr id="3" name="Espace réservé du contenu 2"/>
          <p:cNvSpPr>
            <a:spLocks noGrp="1"/>
          </p:cNvSpPr>
          <p:nvPr>
            <p:ph idx="1"/>
          </p:nvPr>
        </p:nvSpPr>
        <p:spPr>
          <a:xfrm>
            <a:off x="457200" y="1268413"/>
            <a:ext cx="8229600" cy="4032795"/>
          </a:xfrm>
        </p:spPr>
        <p:txBody>
          <a:bodyPr rtlCol="0">
            <a:normAutofit fontScale="55000" lnSpcReduction="20000"/>
          </a:bodyPr>
          <a:lstStyle/>
          <a:p>
            <a:pPr fontAlgn="auto">
              <a:spcAft>
                <a:spcPts val="0"/>
              </a:spcAft>
              <a:buFont typeface="Wingdings" pitchFamily="2" charset="2"/>
              <a:buChar char="§"/>
              <a:defRPr/>
            </a:pPr>
            <a:r>
              <a:rPr lang="fr-FR" dirty="0"/>
              <a:t>Traitement des colonies faibles</a:t>
            </a:r>
          </a:p>
          <a:p>
            <a:pPr fontAlgn="auto">
              <a:spcAft>
                <a:spcPts val="0"/>
              </a:spcAft>
              <a:buFont typeface="Wingdings" pitchFamily="2" charset="2"/>
              <a:buChar char="§"/>
              <a:defRPr/>
            </a:pPr>
            <a:r>
              <a:rPr lang="fr-FR" dirty="0"/>
              <a:t>Où placer les cadres de cire gaufrée</a:t>
            </a:r>
          </a:p>
          <a:p>
            <a:pPr fontAlgn="auto">
              <a:spcAft>
                <a:spcPts val="0"/>
              </a:spcAft>
              <a:buFont typeface="Wingdings" pitchFamily="2" charset="2"/>
              <a:buChar char="§"/>
              <a:defRPr/>
            </a:pPr>
            <a:r>
              <a:rPr lang="fr-FR" dirty="0"/>
              <a:t>Pose des hausses, à quel moment, avec ou sans grille à reine, nature des cadres utilisés</a:t>
            </a:r>
          </a:p>
          <a:p>
            <a:pPr fontAlgn="auto">
              <a:spcAft>
                <a:spcPts val="0"/>
              </a:spcAft>
              <a:buFont typeface="Wingdings" pitchFamily="2" charset="2"/>
              <a:buChar char="§"/>
              <a:defRPr/>
            </a:pPr>
            <a:r>
              <a:rPr lang="fr-FR" dirty="0"/>
              <a:t>Contrôle de leur remplissage. A quel stade envisager la pose éventuelle de la 2ème, dessus, dessous cette dernière</a:t>
            </a:r>
          </a:p>
          <a:p>
            <a:pPr fontAlgn="auto">
              <a:spcAft>
                <a:spcPts val="0"/>
              </a:spcAft>
              <a:buFont typeface="Wingdings" pitchFamily="2" charset="2"/>
              <a:buChar char="§"/>
              <a:defRPr/>
            </a:pPr>
            <a:r>
              <a:rPr lang="fr-FR" dirty="0"/>
              <a:t>Méthodes simples de division avec et sans recherche de reine. Utilisation de la fiche technique qui sera distribuée</a:t>
            </a:r>
          </a:p>
          <a:p>
            <a:pPr fontAlgn="auto">
              <a:spcAft>
                <a:spcPts val="0"/>
              </a:spcAft>
              <a:buFont typeface="Wingdings" pitchFamily="2" charset="2"/>
              <a:buChar char="§"/>
              <a:defRPr/>
            </a:pPr>
            <a:r>
              <a:rPr lang="fr-FR" dirty="0"/>
              <a:t>Quelle race élever ? Notions de sélection, systèmes de notes, punaises…</a:t>
            </a:r>
          </a:p>
          <a:p>
            <a:pPr fontAlgn="auto">
              <a:spcAft>
                <a:spcPts val="0"/>
              </a:spcAft>
              <a:buFont typeface="Wingdings" pitchFamily="2" charset="2"/>
              <a:buChar char="§"/>
              <a:defRPr/>
            </a:pPr>
            <a:r>
              <a:rPr lang="fr-FR" dirty="0"/>
              <a:t>Quels moyens pour prévenir et réduire l'essaimage</a:t>
            </a:r>
          </a:p>
          <a:p>
            <a:pPr fontAlgn="auto">
              <a:spcAft>
                <a:spcPts val="0"/>
              </a:spcAft>
              <a:buFont typeface="Wingdings" pitchFamily="2" charset="2"/>
              <a:buChar char="§"/>
              <a:defRPr/>
            </a:pPr>
            <a:r>
              <a:rPr lang="fr-FR" dirty="0"/>
              <a:t>Reconnaître les différents types de cellules</a:t>
            </a:r>
          </a:p>
          <a:p>
            <a:pPr fontAlgn="auto">
              <a:spcAft>
                <a:spcPts val="0"/>
              </a:spcAft>
              <a:buFont typeface="Wingdings" pitchFamily="2" charset="2"/>
              <a:buChar char="§"/>
              <a:defRPr/>
            </a:pPr>
            <a:r>
              <a:rPr lang="fr-FR" dirty="0"/>
              <a:t>Les essaims primaires, secondaires, tertiaires.</a:t>
            </a:r>
          </a:p>
          <a:p>
            <a:pPr fontAlgn="auto">
              <a:spcAft>
                <a:spcPts val="0"/>
              </a:spcAft>
              <a:buFont typeface="Wingdings" pitchFamily="2" charset="2"/>
              <a:buChar char="§"/>
              <a:defRPr/>
            </a:pPr>
            <a:r>
              <a:rPr lang="fr-FR" dirty="0"/>
              <a:t>Le piégeage</a:t>
            </a:r>
          </a:p>
          <a:p>
            <a:pPr fontAlgn="auto">
              <a:spcAft>
                <a:spcPts val="0"/>
              </a:spcAft>
              <a:buFont typeface="Wingdings" pitchFamily="2" charset="2"/>
              <a:buChar char="§"/>
              <a:defRPr/>
            </a:pPr>
            <a:r>
              <a:rPr lang="fr-FR" dirty="0"/>
              <a:t>La récupération des essaims naturels, leur enruchement, leur nourrissement, leur déplacement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7875"/>
          </a:xfrm>
        </p:spPr>
        <p:txBody>
          <a:bodyPr rtlCol="0">
            <a:normAutofit/>
          </a:bodyPr>
          <a:lstStyle/>
          <a:p>
            <a:pPr fontAlgn="auto">
              <a:spcAft>
                <a:spcPts val="0"/>
              </a:spcAft>
              <a:defRPr/>
            </a:pPr>
            <a:r>
              <a:rPr lang="fr-FR" sz="3600" kern="1800" dirty="0">
                <a:solidFill>
                  <a:schemeClr val="accent6">
                    <a:lumMod val="75000"/>
                  </a:schemeClr>
                </a:solidFill>
                <a:latin typeface="Times New Roman" pitchFamily="18" charset="0"/>
                <a:ea typeface="Times New Roman"/>
                <a:cs typeface="Times New Roman" pitchFamily="18" charset="0"/>
              </a:rPr>
              <a:t>Traitement des colonies faibles :</a:t>
            </a:r>
            <a:endParaRPr lang="fr-FR" sz="3600" dirty="0">
              <a:solidFill>
                <a:schemeClr val="accent6">
                  <a:lumMod val="75000"/>
                </a:schemeClr>
              </a:solidFill>
            </a:endParaRPr>
          </a:p>
        </p:txBody>
      </p:sp>
      <p:sp>
        <p:nvSpPr>
          <p:cNvPr id="3" name="Espace réservé du contenu 2"/>
          <p:cNvSpPr>
            <a:spLocks noGrp="1"/>
          </p:cNvSpPr>
          <p:nvPr>
            <p:ph idx="1"/>
          </p:nvPr>
        </p:nvSpPr>
        <p:spPr>
          <a:xfrm>
            <a:off x="467544" y="1196975"/>
            <a:ext cx="8136904" cy="4248249"/>
          </a:xfrm>
        </p:spPr>
        <p:txBody>
          <a:bodyPr rtlCol="0">
            <a:normAutofit fontScale="70000" lnSpcReduction="20000"/>
          </a:bodyPr>
          <a:lstStyle/>
          <a:p>
            <a:pPr marL="270510" fontAlgn="auto">
              <a:lnSpc>
                <a:spcPct val="115000"/>
              </a:lnSpc>
              <a:spcAft>
                <a:spcPts val="0"/>
              </a:spcAft>
              <a:buFont typeface="Wingdings" pitchFamily="2" charset="2"/>
              <a:buChar char="v"/>
              <a:defRPr/>
            </a:pPr>
            <a:r>
              <a:rPr lang="fr-FR" sz="2300" kern="1800" dirty="0">
                <a:ea typeface="Times New Roman"/>
                <a:cs typeface="Times New Roman"/>
              </a:rPr>
              <a:t>Pourquoi  telle colonie est plus faible que la moyenne du rucher :</a:t>
            </a:r>
            <a:endParaRPr lang="fr-FR" sz="2300" dirty="0">
              <a:ea typeface="Calibri"/>
              <a:cs typeface="Times New Roman"/>
            </a:endParaRPr>
          </a:p>
          <a:p>
            <a:pPr lvl="1" fontAlgn="auto">
              <a:lnSpc>
                <a:spcPct val="115000"/>
              </a:lnSpc>
              <a:spcAft>
                <a:spcPts val="0"/>
              </a:spcAft>
              <a:buFont typeface="Symbol"/>
              <a:buChar char=""/>
              <a:defRPr/>
            </a:pPr>
            <a:r>
              <a:rPr lang="fr-FR" sz="2300" kern="1800" dirty="0">
                <a:ea typeface="Times New Roman"/>
                <a:cs typeface="Times New Roman"/>
              </a:rPr>
              <a:t>Essaim tardif.</a:t>
            </a:r>
          </a:p>
          <a:p>
            <a:pPr lvl="1" fontAlgn="auto">
              <a:lnSpc>
                <a:spcPct val="115000"/>
              </a:lnSpc>
              <a:spcAft>
                <a:spcPts val="0"/>
              </a:spcAft>
              <a:buFont typeface="Symbol"/>
              <a:buChar char=""/>
              <a:defRPr/>
            </a:pPr>
            <a:r>
              <a:rPr lang="fr-FR" sz="2300" kern="1800" dirty="0">
                <a:ea typeface="Times New Roman"/>
                <a:cs typeface="Times New Roman"/>
              </a:rPr>
              <a:t>Grappe insuffisante et manque de jeunes abeilles.</a:t>
            </a:r>
            <a:endParaRPr lang="fr-FR" sz="2300" dirty="0">
              <a:ea typeface="Calibri"/>
              <a:cs typeface="Times New Roman"/>
            </a:endParaRPr>
          </a:p>
          <a:p>
            <a:pPr lvl="1" fontAlgn="auto">
              <a:lnSpc>
                <a:spcPct val="115000"/>
              </a:lnSpc>
              <a:spcAft>
                <a:spcPts val="0"/>
              </a:spcAft>
              <a:buFont typeface="Symbol"/>
              <a:buChar char=""/>
              <a:defRPr/>
            </a:pPr>
            <a:r>
              <a:rPr lang="fr-FR" sz="2300" kern="1800" dirty="0">
                <a:ea typeface="Times New Roman"/>
                <a:cs typeface="Times New Roman"/>
              </a:rPr>
              <a:t>Colonie mal hivernée, manquant de provisions.</a:t>
            </a:r>
            <a:endParaRPr lang="fr-FR" sz="2300" dirty="0">
              <a:ea typeface="Calibri"/>
              <a:cs typeface="Times New Roman"/>
            </a:endParaRPr>
          </a:p>
          <a:p>
            <a:pPr lvl="1" fontAlgn="auto">
              <a:lnSpc>
                <a:spcPct val="115000"/>
              </a:lnSpc>
              <a:spcAft>
                <a:spcPts val="0"/>
              </a:spcAft>
              <a:buFont typeface="Symbol"/>
              <a:buChar char=""/>
              <a:defRPr/>
            </a:pPr>
            <a:r>
              <a:rPr lang="fr-FR" sz="2300" kern="1800" dirty="0">
                <a:ea typeface="Times New Roman"/>
                <a:cs typeface="Times New Roman"/>
              </a:rPr>
              <a:t>Colonie dérangée pendant l’hiver.</a:t>
            </a:r>
            <a:endParaRPr lang="fr-FR" sz="2300" dirty="0">
              <a:ea typeface="Calibri"/>
              <a:cs typeface="Times New Roman"/>
            </a:endParaRPr>
          </a:p>
          <a:p>
            <a:pPr marL="270510" fontAlgn="auto">
              <a:lnSpc>
                <a:spcPct val="115000"/>
              </a:lnSpc>
              <a:spcAft>
                <a:spcPts val="1000"/>
              </a:spcAft>
              <a:buFont typeface="Wingdings" pitchFamily="2" charset="2"/>
              <a:buChar char="v"/>
              <a:defRPr/>
            </a:pPr>
            <a:r>
              <a:rPr lang="fr-FR" sz="2300" kern="1800" dirty="0">
                <a:ea typeface="Times New Roman"/>
                <a:cs typeface="Times New Roman"/>
              </a:rPr>
              <a:t>Avec un peu de temps le retard peut être comblé et tout peut rentrer dans l’ordre.</a:t>
            </a:r>
          </a:p>
          <a:p>
            <a:pPr fontAlgn="auto">
              <a:spcAft>
                <a:spcPts val="0"/>
              </a:spcAft>
              <a:buFont typeface="Wingdings" pitchFamily="2" charset="2"/>
              <a:buChar char="v"/>
              <a:defRPr/>
            </a:pPr>
            <a:r>
              <a:rPr lang="fr-FR" sz="2300" dirty="0"/>
              <a:t>Au 25 avril le diagnostic peut être donné : si la faiblesse persiste c’est que  la qualité de la reine est en cause. Plusieurs solutions :</a:t>
            </a:r>
          </a:p>
          <a:p>
            <a:pPr lvl="1" fontAlgn="auto">
              <a:spcAft>
                <a:spcPts val="0"/>
              </a:spcAft>
              <a:defRPr/>
            </a:pPr>
            <a:r>
              <a:rPr lang="fr-FR" sz="2300" dirty="0"/>
              <a:t>Supprimer la reine  après avoir vérifié qu’il y a présence d’œufs ou de jeunes larves :</a:t>
            </a:r>
          </a:p>
          <a:p>
            <a:pPr lvl="2" fontAlgn="auto">
              <a:spcAft>
                <a:spcPts val="0"/>
              </a:spcAft>
              <a:defRPr/>
            </a:pPr>
            <a:r>
              <a:rPr lang="fr-FR" sz="2300" dirty="0"/>
              <a:t>la colonie en élèvera une autre probablement meilleure</a:t>
            </a:r>
          </a:p>
          <a:p>
            <a:pPr lvl="2" fontAlgn="auto">
              <a:spcAft>
                <a:spcPts val="0"/>
              </a:spcAft>
              <a:defRPr/>
            </a:pPr>
            <a:r>
              <a:rPr lang="fr-FR" sz="2300" dirty="0"/>
              <a:t>ou lui confier une cellule d’élevage sans vérification particulière,</a:t>
            </a:r>
          </a:p>
          <a:p>
            <a:pPr lvl="2" fontAlgn="auto">
              <a:spcAft>
                <a:spcPts val="0"/>
              </a:spcAft>
              <a:defRPr/>
            </a:pPr>
            <a:r>
              <a:rPr lang="fr-FR" sz="2300" dirty="0"/>
              <a:t>ou, toujours sans vérification particulière, supprimer les éventuelles cellules royales que vous pourriez trouver dans les 5 à 8 jours après la suppression de la reine et introduire un cadre avec de très </a:t>
            </a:r>
            <a:r>
              <a:rPr lang="fr-FR" sz="2300"/>
              <a:t>jeunes larves d’un jour ou </a:t>
            </a:r>
            <a:r>
              <a:rPr lang="fr-FR" sz="2300" dirty="0"/>
              <a:t>des œufs provenant d’une souche de bonne qualité.</a:t>
            </a:r>
          </a:p>
          <a:p>
            <a:pPr lvl="2" fontAlgn="auto">
              <a:spcAft>
                <a:spcPts val="0"/>
              </a:spcAft>
              <a:defRPr/>
            </a:pPr>
            <a:r>
              <a:rPr lang="fr-FR" sz="2300" dirty="0"/>
              <a:t>ou introduire une reine d’hivernage.</a:t>
            </a:r>
          </a:p>
          <a:p>
            <a:pPr marL="670560" lvl="1" fontAlgn="auto">
              <a:lnSpc>
                <a:spcPct val="115000"/>
              </a:lnSpc>
              <a:spcAft>
                <a:spcPts val="1000"/>
              </a:spcAft>
              <a:buFont typeface="Wingdings" pitchFamily="2" charset="2"/>
              <a:buChar char="v"/>
              <a:defRPr/>
            </a:pPr>
            <a:endParaRPr lang="fr-FR" kern="1800" dirty="0">
              <a:latin typeface="Trebuchet MS"/>
              <a:ea typeface="Times New Roman"/>
              <a:cs typeface="Times New Roman"/>
            </a:endParaRPr>
          </a:p>
          <a:p>
            <a:pPr marL="670560" lvl="1" fontAlgn="auto">
              <a:lnSpc>
                <a:spcPct val="115000"/>
              </a:lnSpc>
              <a:spcAft>
                <a:spcPts val="1000"/>
              </a:spcAft>
              <a:buFont typeface="Wingdings" pitchFamily="2" charset="2"/>
              <a:buChar char="v"/>
              <a:defRPr/>
            </a:pPr>
            <a:endParaRPr lang="fr-FR" dirty="0">
              <a:ea typeface="Calibri"/>
              <a:cs typeface="Times New Roman"/>
            </a:endParaRPr>
          </a:p>
          <a:p>
            <a:pPr fontAlgn="auto">
              <a:spcAft>
                <a:spcPts val="0"/>
              </a:spcAft>
              <a:defRPr/>
            </a:pP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62447"/>
            <a:ext cx="8229600" cy="922337"/>
          </a:xfrm>
        </p:spPr>
        <p:txBody>
          <a:bodyPr rtlCol="0">
            <a:normAutofit/>
          </a:bodyPr>
          <a:lstStyle/>
          <a:p>
            <a:pPr fontAlgn="auto">
              <a:spcAft>
                <a:spcPts val="0"/>
              </a:spcAft>
              <a:defRPr/>
            </a:pPr>
            <a:r>
              <a:rPr lang="fr-FR" sz="3600" kern="1800" dirty="0">
                <a:solidFill>
                  <a:schemeClr val="accent6">
                    <a:lumMod val="75000"/>
                  </a:schemeClr>
                </a:solidFill>
                <a:latin typeface="Times New Roman" pitchFamily="18" charset="0"/>
                <a:ea typeface="Times New Roman"/>
                <a:cs typeface="Times New Roman" pitchFamily="18" charset="0"/>
              </a:rPr>
              <a:t>Où placer les cadres de cire gaufrée ?</a:t>
            </a:r>
          </a:p>
        </p:txBody>
      </p:sp>
      <p:sp>
        <p:nvSpPr>
          <p:cNvPr id="7171" name="Espace réservé du contenu 2"/>
          <p:cNvSpPr>
            <a:spLocks noGrp="1"/>
          </p:cNvSpPr>
          <p:nvPr>
            <p:ph idx="1"/>
          </p:nvPr>
        </p:nvSpPr>
        <p:spPr>
          <a:xfrm>
            <a:off x="1259632" y="2032248"/>
            <a:ext cx="6336704" cy="2548880"/>
          </a:xfrm>
        </p:spPr>
        <p:txBody>
          <a:bodyPr/>
          <a:lstStyle/>
          <a:p>
            <a:r>
              <a:rPr lang="fr-FR" sz="2000" dirty="0"/>
              <a:t>Les cires gaufrées se placent de part et d’autre du couvain, avant ou après la planche de pollen, selon la force de la colonie et la météo.</a:t>
            </a:r>
          </a:p>
          <a:p>
            <a:endParaRPr lang="fr-FR" sz="2000" dirty="0"/>
          </a:p>
          <a:p>
            <a:r>
              <a:rPr lang="fr-FR" sz="2000" dirty="0"/>
              <a:t>Quand on peut il est préférable de n’en placer qu’une ou 2 à la fois en reculant d’autant la partition</a:t>
            </a:r>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1975"/>
          </a:xfrm>
        </p:spPr>
        <p:txBody>
          <a:bodyPr rtlCol="0">
            <a:noAutofit/>
          </a:bodyPr>
          <a:lstStyle/>
          <a:p>
            <a:pPr fontAlgn="auto">
              <a:spcAft>
                <a:spcPts val="0"/>
              </a:spcAft>
              <a:defRPr/>
            </a:pPr>
            <a:r>
              <a:rPr lang="fr-FR" sz="3600" kern="1800" dirty="0">
                <a:solidFill>
                  <a:schemeClr val="accent6">
                    <a:lumMod val="75000"/>
                  </a:schemeClr>
                </a:solidFill>
                <a:latin typeface="Times New Roman" pitchFamily="18" charset="0"/>
                <a:ea typeface="Times New Roman"/>
                <a:cs typeface="Times New Roman" pitchFamily="18" charset="0"/>
              </a:rPr>
              <a:t>Pose des hausses :</a:t>
            </a:r>
          </a:p>
        </p:txBody>
      </p:sp>
      <p:sp>
        <p:nvSpPr>
          <p:cNvPr id="3" name="Espace réservé du contenu 2"/>
          <p:cNvSpPr>
            <a:spLocks noGrp="1"/>
          </p:cNvSpPr>
          <p:nvPr>
            <p:ph idx="1"/>
          </p:nvPr>
        </p:nvSpPr>
        <p:spPr>
          <a:xfrm>
            <a:off x="457200" y="908050"/>
            <a:ext cx="8229600" cy="4465166"/>
          </a:xfrm>
        </p:spPr>
        <p:txBody>
          <a:bodyPr rtlCol="0">
            <a:normAutofit fontScale="55000" lnSpcReduction="20000"/>
          </a:bodyPr>
          <a:lstStyle/>
          <a:p>
            <a:pPr fontAlgn="auto">
              <a:spcAft>
                <a:spcPts val="0"/>
              </a:spcAft>
              <a:defRPr/>
            </a:pPr>
            <a:r>
              <a:rPr lang="fr-FR" dirty="0"/>
              <a:t>Elle s’effectue en fonction de 3 critères qui sont :</a:t>
            </a:r>
          </a:p>
          <a:p>
            <a:pPr lvl="1" fontAlgn="auto">
              <a:spcAft>
                <a:spcPts val="0"/>
              </a:spcAft>
              <a:defRPr/>
            </a:pPr>
            <a:r>
              <a:rPr lang="fr-FR" dirty="0"/>
              <a:t>la force de la colonie</a:t>
            </a:r>
          </a:p>
          <a:p>
            <a:pPr lvl="1" fontAlgn="auto">
              <a:spcAft>
                <a:spcPts val="0"/>
              </a:spcAft>
              <a:defRPr/>
            </a:pPr>
            <a:r>
              <a:rPr lang="fr-FR" dirty="0"/>
              <a:t>la flore disponible</a:t>
            </a:r>
          </a:p>
          <a:p>
            <a:pPr lvl="1" fontAlgn="auto">
              <a:spcAft>
                <a:spcPts val="0"/>
              </a:spcAft>
              <a:defRPr/>
            </a:pPr>
            <a:r>
              <a:rPr lang="fr-FR" dirty="0"/>
              <a:t>le climat.</a:t>
            </a:r>
          </a:p>
          <a:p>
            <a:pPr fontAlgn="auto">
              <a:spcAft>
                <a:spcPts val="0"/>
              </a:spcAft>
              <a:defRPr/>
            </a:pPr>
            <a:r>
              <a:rPr lang="fr-FR" dirty="0"/>
              <a:t>L’appréciation doit se faire colonie par colonie</a:t>
            </a:r>
          </a:p>
          <a:p>
            <a:pPr fontAlgn="auto">
              <a:spcAft>
                <a:spcPts val="0"/>
              </a:spcAft>
              <a:defRPr/>
            </a:pPr>
            <a:r>
              <a:rPr lang="fr-FR" dirty="0"/>
              <a:t>Plutôt trop tôt que trop tard.</a:t>
            </a:r>
          </a:p>
          <a:p>
            <a:pPr fontAlgn="auto">
              <a:spcAft>
                <a:spcPts val="0"/>
              </a:spcAft>
              <a:defRPr/>
            </a:pPr>
            <a:r>
              <a:rPr lang="fr-FR" dirty="0"/>
              <a:t>De toute façon (sauf pour les colonies faibles) à la floraison du colza.</a:t>
            </a:r>
          </a:p>
          <a:p>
            <a:pPr fontAlgn="auto">
              <a:spcAft>
                <a:spcPts val="0"/>
              </a:spcAft>
              <a:defRPr/>
            </a:pPr>
            <a:r>
              <a:rPr lang="fr-FR" dirty="0"/>
              <a:t>On peut éviter les déperditions de chaleur en plaçant un carré de plastique au dessus du couvain mais en laissant un passage tout autour de 5 à 6cm.</a:t>
            </a:r>
          </a:p>
          <a:p>
            <a:pPr fontAlgn="auto">
              <a:spcAft>
                <a:spcPts val="0"/>
              </a:spcAft>
              <a:defRPr/>
            </a:pPr>
            <a:r>
              <a:rPr lang="fr-FR" dirty="0"/>
              <a:t>L’utilisation de la grille à reine empêche la reine de pondre dans les hausses</a:t>
            </a:r>
          </a:p>
          <a:p>
            <a:pPr fontAlgn="auto">
              <a:spcAft>
                <a:spcPts val="0"/>
              </a:spcAft>
              <a:defRPr/>
            </a:pPr>
            <a:r>
              <a:rPr lang="fr-FR" dirty="0"/>
              <a:t>Cette limitation du champ de ponte peut cependant favoriser l’essaimage</a:t>
            </a:r>
          </a:p>
          <a:p>
            <a:pPr fontAlgn="auto">
              <a:spcAft>
                <a:spcPts val="0"/>
              </a:spcAft>
              <a:defRPr/>
            </a:pPr>
            <a:r>
              <a:rPr lang="fr-FR" dirty="0"/>
              <a:t>Passé la récolte de printemps la grille à reine peut être retirée</a:t>
            </a:r>
          </a:p>
          <a:p>
            <a:pPr fontAlgn="auto">
              <a:spcAft>
                <a:spcPts val="0"/>
              </a:spcAft>
              <a:defRPr/>
            </a:pPr>
            <a:r>
              <a:rPr lang="fr-FR" dirty="0"/>
              <a:t>On limitera le nombre de cadre gaufrés à bâtir à 2 ou 3 maximum en première hausse.</a:t>
            </a:r>
          </a:p>
          <a:p>
            <a:pPr fontAlgn="auto">
              <a:spcAft>
                <a:spcPts val="0"/>
              </a:spcAft>
              <a:defRPr/>
            </a:pPr>
            <a:r>
              <a:rPr lang="fr-FR" dirty="0"/>
              <a:t>On peut en placer beaucoup plus en seconde hausse (présence de nombreuses jeunes abeilles)</a:t>
            </a:r>
          </a:p>
          <a:p>
            <a:pPr fontAlgn="auto">
              <a:spcAft>
                <a:spcPts val="0"/>
              </a:spcAft>
              <a:defRPr/>
            </a:pP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50900"/>
          </a:xfrm>
        </p:spPr>
        <p:txBody>
          <a:bodyPr rtlCol="0">
            <a:normAutofit/>
          </a:bodyPr>
          <a:lstStyle/>
          <a:p>
            <a:pPr fontAlgn="auto">
              <a:spcAft>
                <a:spcPts val="0"/>
              </a:spcAft>
              <a:defRPr/>
            </a:pPr>
            <a:r>
              <a:rPr lang="fr-FR" sz="3600" kern="1800" dirty="0">
                <a:solidFill>
                  <a:schemeClr val="accent6">
                    <a:lumMod val="75000"/>
                  </a:schemeClr>
                </a:solidFill>
                <a:latin typeface="Times New Roman" pitchFamily="18" charset="0"/>
                <a:ea typeface="Times New Roman"/>
                <a:cs typeface="Times New Roman" pitchFamily="18" charset="0"/>
              </a:rPr>
              <a:t>Contrôle du remplissage des hausses :</a:t>
            </a:r>
          </a:p>
        </p:txBody>
      </p:sp>
      <p:sp>
        <p:nvSpPr>
          <p:cNvPr id="3" name="Espace réservé du contenu 2"/>
          <p:cNvSpPr>
            <a:spLocks noGrp="1"/>
          </p:cNvSpPr>
          <p:nvPr>
            <p:ph idx="1"/>
          </p:nvPr>
        </p:nvSpPr>
        <p:spPr>
          <a:xfrm>
            <a:off x="457200" y="1268413"/>
            <a:ext cx="8229600" cy="3744763"/>
          </a:xfrm>
        </p:spPr>
        <p:txBody>
          <a:bodyPr rtlCol="0">
            <a:normAutofit fontScale="85000" lnSpcReduction="20000"/>
          </a:bodyPr>
          <a:lstStyle/>
          <a:p>
            <a:pPr fontAlgn="auto">
              <a:spcAft>
                <a:spcPts val="0"/>
              </a:spcAft>
              <a:defRPr/>
            </a:pPr>
            <a:r>
              <a:rPr lang="fr-FR" dirty="0"/>
              <a:t>Il s’effectue rapidement et régulièrement.</a:t>
            </a:r>
          </a:p>
          <a:p>
            <a:pPr fontAlgn="auto">
              <a:spcAft>
                <a:spcPts val="0"/>
              </a:spcAft>
              <a:defRPr/>
            </a:pPr>
            <a:r>
              <a:rPr lang="fr-FR" dirty="0"/>
              <a:t>Au moins une fois par semaine en période de miellée.</a:t>
            </a:r>
          </a:p>
          <a:p>
            <a:pPr fontAlgn="auto">
              <a:spcAft>
                <a:spcPts val="0"/>
              </a:spcAft>
              <a:defRPr/>
            </a:pPr>
            <a:r>
              <a:rPr lang="fr-FR" dirty="0"/>
              <a:t>Placer une 2ème hausse quand la première est aux 2/3, surtout si la miellée bat son plein et que la colonie est forte.</a:t>
            </a:r>
          </a:p>
          <a:p>
            <a:pPr fontAlgn="auto">
              <a:spcAft>
                <a:spcPts val="0"/>
              </a:spcAft>
              <a:defRPr/>
            </a:pPr>
            <a:r>
              <a:rPr lang="fr-FR" dirty="0"/>
              <a:t>De préférence dessus.</a:t>
            </a:r>
          </a:p>
          <a:p>
            <a:pPr fontAlgn="auto">
              <a:spcAft>
                <a:spcPts val="0"/>
              </a:spcAft>
              <a:defRPr/>
            </a:pPr>
            <a:r>
              <a:rPr lang="fr-FR" dirty="0"/>
              <a:t>Au moment de la miellée de printemps les nuits sont encore fraîches, les abeilles redescendent sur le couvain et exposent le miel déserté à une cristallisation accélérée par le froid.</a:t>
            </a:r>
          </a:p>
          <a:p>
            <a:pPr fontAlgn="auto">
              <a:spcAft>
                <a:spcPts val="0"/>
              </a:spcAft>
              <a:defRPr/>
            </a:pPr>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913"/>
            <a:ext cx="8229600" cy="633412"/>
          </a:xfrm>
        </p:spPr>
        <p:txBody>
          <a:bodyPr rtlCol="0">
            <a:normAutofit fontScale="90000"/>
          </a:bodyPr>
          <a:lstStyle/>
          <a:p>
            <a:pPr fontAlgn="auto">
              <a:spcAft>
                <a:spcPts val="0"/>
              </a:spcAft>
              <a:defRPr/>
            </a:pPr>
            <a:r>
              <a:rPr lang="fr-FR" sz="3600" kern="1800" dirty="0">
                <a:solidFill>
                  <a:schemeClr val="accent6">
                    <a:lumMod val="75000"/>
                  </a:schemeClr>
                </a:solidFill>
                <a:latin typeface="Times New Roman" pitchFamily="18" charset="0"/>
                <a:ea typeface="Times New Roman"/>
                <a:cs typeface="Times New Roman" pitchFamily="18" charset="0"/>
              </a:rPr>
              <a:t>Prévenir et réduire l'essaimage :</a:t>
            </a:r>
          </a:p>
        </p:txBody>
      </p:sp>
      <p:sp>
        <p:nvSpPr>
          <p:cNvPr id="3" name="Espace réservé du contenu 2"/>
          <p:cNvSpPr>
            <a:spLocks noGrp="1"/>
          </p:cNvSpPr>
          <p:nvPr>
            <p:ph idx="1"/>
          </p:nvPr>
        </p:nvSpPr>
        <p:spPr>
          <a:xfrm>
            <a:off x="323850" y="908050"/>
            <a:ext cx="8496300" cy="4249142"/>
          </a:xfrm>
        </p:spPr>
        <p:txBody>
          <a:bodyPr rtlCol="0">
            <a:normAutofit fontScale="62500" lnSpcReduction="20000"/>
          </a:bodyPr>
          <a:lstStyle/>
          <a:p>
            <a:pPr fontAlgn="auto">
              <a:spcAft>
                <a:spcPts val="0"/>
              </a:spcAft>
              <a:defRPr/>
            </a:pPr>
            <a:r>
              <a:rPr lang="fr-FR" dirty="0"/>
              <a:t>L’essaimage est le moyen pour l’abeille de pérenniser l’espèce.</a:t>
            </a:r>
          </a:p>
          <a:p>
            <a:pPr fontAlgn="auto">
              <a:spcAft>
                <a:spcPts val="0"/>
              </a:spcAft>
              <a:defRPr/>
            </a:pPr>
            <a:r>
              <a:rPr lang="fr-FR" dirty="0"/>
              <a:t>Il est des années de plus ou moins fort essaimage.</a:t>
            </a:r>
          </a:p>
          <a:p>
            <a:pPr fontAlgn="auto">
              <a:spcAft>
                <a:spcPts val="0"/>
              </a:spcAft>
              <a:defRPr/>
            </a:pPr>
            <a:r>
              <a:rPr lang="fr-FR" dirty="0"/>
              <a:t>Dans les mêmes conditions  on constate que certaines colonies sont plus essaimeuses que d’autres. </a:t>
            </a:r>
          </a:p>
          <a:p>
            <a:pPr fontAlgn="auto">
              <a:spcAft>
                <a:spcPts val="0"/>
              </a:spcAft>
              <a:defRPr/>
            </a:pPr>
            <a:r>
              <a:rPr lang="fr-FR" dirty="0"/>
              <a:t>L’hérédité en est la cause. </a:t>
            </a:r>
          </a:p>
          <a:p>
            <a:pPr fontAlgn="auto">
              <a:spcAft>
                <a:spcPts val="0"/>
              </a:spcAft>
              <a:defRPr/>
            </a:pPr>
            <a:r>
              <a:rPr lang="fr-FR" dirty="0"/>
              <a:t>Un cheptel composé d’essaims récoltés dans la nature se révélera plus essaimeur.</a:t>
            </a:r>
          </a:p>
          <a:p>
            <a:pPr fontAlgn="auto">
              <a:spcAft>
                <a:spcPts val="0"/>
              </a:spcAft>
              <a:defRPr/>
            </a:pPr>
            <a:r>
              <a:rPr lang="fr-FR" dirty="0"/>
              <a:t>Certaines colonies essaiment chaque année</a:t>
            </a:r>
          </a:p>
          <a:p>
            <a:pPr fontAlgn="auto">
              <a:spcAft>
                <a:spcPts val="0"/>
              </a:spcAft>
              <a:defRPr/>
            </a:pPr>
            <a:r>
              <a:rPr lang="fr-FR" dirty="0"/>
              <a:t>On s’efforcera de perpétuer les familles modérément ou faiblement essaimeuses.</a:t>
            </a:r>
          </a:p>
          <a:p>
            <a:pPr fontAlgn="auto">
              <a:spcAft>
                <a:spcPts val="0"/>
              </a:spcAft>
              <a:defRPr/>
            </a:pPr>
            <a:r>
              <a:rPr lang="fr-FR" dirty="0"/>
              <a:t>Pour éviter ou réduire l’essaimage, on ménagera un volume suffisant au cours du développement de la colonie (adjonction de cadres et de hausses).</a:t>
            </a:r>
          </a:p>
          <a:p>
            <a:pPr fontAlgn="auto">
              <a:spcAft>
                <a:spcPts val="0"/>
              </a:spcAft>
              <a:defRPr/>
            </a:pPr>
            <a:r>
              <a:rPr lang="fr-FR" dirty="0"/>
              <a:t>Il est possible et même recommandé d’anticiper en ponctionnant soi même un essaim artificiel d’une colonie dont la probabilité d’un essaimage naturel est grande.</a:t>
            </a:r>
          </a:p>
          <a:p>
            <a:pPr fontAlgn="auto">
              <a:spcAft>
                <a:spcPts val="0"/>
              </a:spcAft>
              <a:defRPr/>
            </a:pPr>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288" y="260350"/>
            <a:ext cx="8229600" cy="1143000"/>
          </a:xfrm>
        </p:spPr>
        <p:txBody>
          <a:bodyPr rtlCol="0">
            <a:normAutofit/>
          </a:bodyPr>
          <a:lstStyle/>
          <a:p>
            <a:pPr fontAlgn="auto">
              <a:spcAft>
                <a:spcPts val="0"/>
              </a:spcAft>
              <a:defRPr/>
            </a:pPr>
            <a:r>
              <a:rPr lang="fr-FR" sz="3200" kern="1800" dirty="0">
                <a:solidFill>
                  <a:schemeClr val="accent6">
                    <a:lumMod val="75000"/>
                  </a:schemeClr>
                </a:solidFill>
                <a:latin typeface="Times New Roman" pitchFamily="18" charset="0"/>
                <a:ea typeface="Times New Roman"/>
                <a:cs typeface="Times New Roman" pitchFamily="18" charset="0"/>
              </a:rPr>
              <a:t>L’essaimage artificiel</a:t>
            </a:r>
            <a:br>
              <a:rPr lang="fr-FR" sz="3200" kern="1800" dirty="0">
                <a:solidFill>
                  <a:schemeClr val="accent6">
                    <a:lumMod val="75000"/>
                  </a:schemeClr>
                </a:solidFill>
                <a:latin typeface="Times New Roman" pitchFamily="18" charset="0"/>
                <a:ea typeface="Times New Roman"/>
                <a:cs typeface="Times New Roman" pitchFamily="18" charset="0"/>
              </a:rPr>
            </a:br>
            <a:r>
              <a:rPr lang="fr-FR" sz="3200" kern="1800" dirty="0">
                <a:solidFill>
                  <a:schemeClr val="accent6">
                    <a:lumMod val="75000"/>
                  </a:schemeClr>
                </a:solidFill>
                <a:latin typeface="Times New Roman" pitchFamily="18" charset="0"/>
                <a:ea typeface="Times New Roman"/>
                <a:cs typeface="Times New Roman" pitchFamily="18" charset="0"/>
              </a:rPr>
              <a:t>Deux méthodes simples de division </a:t>
            </a:r>
          </a:p>
        </p:txBody>
      </p:sp>
      <p:sp>
        <p:nvSpPr>
          <p:cNvPr id="3" name="Espace réservé du contenu 2"/>
          <p:cNvSpPr>
            <a:spLocks noGrp="1"/>
          </p:cNvSpPr>
          <p:nvPr>
            <p:ph idx="1"/>
          </p:nvPr>
        </p:nvSpPr>
        <p:spPr>
          <a:xfrm>
            <a:off x="323850" y="1412875"/>
            <a:ext cx="8516938" cy="3744317"/>
          </a:xfrm>
        </p:spPr>
        <p:txBody>
          <a:bodyPr rtlCol="0">
            <a:normAutofit fontScale="70000" lnSpcReduction="20000"/>
          </a:bodyPr>
          <a:lstStyle/>
          <a:p>
            <a:pPr algn="ctr" fontAlgn="auto">
              <a:spcAft>
                <a:spcPts val="0"/>
              </a:spcAft>
              <a:buFont typeface="Arial" pitchFamily="34" charset="0"/>
              <a:buNone/>
              <a:defRPr/>
            </a:pPr>
            <a:r>
              <a:rPr lang="fr-FR" u="sng" dirty="0"/>
              <a:t>Le cheptel apicole a subi de lourdes pertes</a:t>
            </a:r>
          </a:p>
          <a:p>
            <a:pPr algn="ctr" fontAlgn="auto">
              <a:spcAft>
                <a:spcPts val="0"/>
              </a:spcAft>
              <a:buFont typeface="Arial" pitchFamily="34" charset="0"/>
              <a:buNone/>
              <a:defRPr/>
            </a:pPr>
            <a:r>
              <a:rPr lang="fr-FR" u="sng" dirty="0"/>
              <a:t>ces dernières années. </a:t>
            </a:r>
          </a:p>
          <a:p>
            <a:pPr fontAlgn="auto">
              <a:spcAft>
                <a:spcPts val="0"/>
              </a:spcAft>
              <a:buFont typeface="Arial" pitchFamily="34" charset="0"/>
              <a:buNone/>
              <a:defRPr/>
            </a:pPr>
            <a:r>
              <a:rPr lang="fr-FR" dirty="0"/>
              <a:t>A cela plusieurs causes dont 2 principales : </a:t>
            </a:r>
          </a:p>
          <a:p>
            <a:pPr fontAlgn="auto">
              <a:spcAft>
                <a:spcPts val="0"/>
              </a:spcAft>
              <a:defRPr/>
            </a:pPr>
            <a:r>
              <a:rPr lang="fr-FR" dirty="0"/>
              <a:t>1) Le varroa et ses conséquences : </a:t>
            </a:r>
          </a:p>
          <a:p>
            <a:pPr lvl="1" fontAlgn="auto">
              <a:spcAft>
                <a:spcPts val="0"/>
              </a:spcAft>
              <a:defRPr/>
            </a:pPr>
            <a:r>
              <a:rPr lang="fr-FR" dirty="0"/>
              <a:t> Affaiblissement des colonies qui peut aller jusqu’à l’effondrement en fin de saison, </a:t>
            </a:r>
          </a:p>
          <a:p>
            <a:pPr lvl="1" fontAlgn="auto">
              <a:spcAft>
                <a:spcPts val="0"/>
              </a:spcAft>
              <a:defRPr/>
            </a:pPr>
            <a:r>
              <a:rPr lang="fr-FR" dirty="0"/>
              <a:t> Les colonies amoindries développent plus facilement des maladies : loques, virus… </a:t>
            </a:r>
          </a:p>
          <a:p>
            <a:pPr lvl="1" fontAlgn="auto">
              <a:spcAft>
                <a:spcPts val="0"/>
              </a:spcAft>
              <a:defRPr/>
            </a:pPr>
            <a:r>
              <a:rPr lang="fr-FR" dirty="0"/>
              <a:t>Orphelinage en cours de saison. </a:t>
            </a:r>
          </a:p>
          <a:p>
            <a:pPr fontAlgn="auto">
              <a:spcAft>
                <a:spcPts val="0"/>
              </a:spcAft>
              <a:defRPr/>
            </a:pPr>
            <a:r>
              <a:rPr lang="fr-FR" dirty="0"/>
              <a:t>2) Les traitements sur les grandes cultures : notamment avec les semences enrobées.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288" y="549622"/>
            <a:ext cx="8229600" cy="719138"/>
          </a:xfrm>
        </p:spPr>
        <p:txBody>
          <a:bodyPr rtlCol="0">
            <a:normAutofit/>
          </a:bodyPr>
          <a:lstStyle/>
          <a:p>
            <a:pPr fontAlgn="auto">
              <a:spcAft>
                <a:spcPts val="0"/>
              </a:spcAft>
              <a:defRPr/>
            </a:pPr>
            <a:r>
              <a:rPr lang="fr-FR" sz="4000" kern="1800" dirty="0">
                <a:solidFill>
                  <a:schemeClr val="accent6">
                    <a:lumMod val="75000"/>
                  </a:schemeClr>
                </a:solidFill>
                <a:latin typeface="Times New Roman" pitchFamily="18" charset="0"/>
                <a:ea typeface="Times New Roman"/>
                <a:cs typeface="Times New Roman" pitchFamily="18" charset="0"/>
              </a:rPr>
              <a:t>Choix des colonies</a:t>
            </a:r>
          </a:p>
        </p:txBody>
      </p:sp>
      <p:sp>
        <p:nvSpPr>
          <p:cNvPr id="12291" name="Espace réservé du contenu 2"/>
          <p:cNvSpPr>
            <a:spLocks noGrp="1"/>
          </p:cNvSpPr>
          <p:nvPr>
            <p:ph idx="1"/>
          </p:nvPr>
        </p:nvSpPr>
        <p:spPr>
          <a:xfrm>
            <a:off x="323850" y="1484785"/>
            <a:ext cx="8516938" cy="3168352"/>
          </a:xfrm>
        </p:spPr>
        <p:txBody>
          <a:bodyPr/>
          <a:lstStyle/>
          <a:p>
            <a:pPr>
              <a:buFont typeface="Wingdings" pitchFamily="2" charset="2"/>
              <a:buChar char="v"/>
            </a:pPr>
            <a:r>
              <a:rPr lang="fr-FR" sz="2800" dirty="0"/>
              <a:t>Les colonies à partir desquelles seront confectionnés les essaims seront choisies parmi les meilleures du rucher.</a:t>
            </a:r>
          </a:p>
          <a:p>
            <a:pPr>
              <a:buFont typeface="Wingdings" pitchFamily="2" charset="2"/>
              <a:buChar char="v"/>
            </a:pPr>
            <a:r>
              <a:rPr lang="fr-FR" sz="2800" dirty="0"/>
              <a:t>Retenez de préférence les colonies de la race locale, rustique, adaptée à l’environnement et qui donnent satisfaction sur le plan du comportement et des rendements réguliers.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3412"/>
          </a:xfrm>
        </p:spPr>
        <p:txBody>
          <a:bodyPr rtlCol="0">
            <a:normAutofit fontScale="90000"/>
          </a:bodyPr>
          <a:lstStyle/>
          <a:p>
            <a:pPr fontAlgn="auto">
              <a:spcAft>
                <a:spcPts val="0"/>
              </a:spcAft>
              <a:defRPr/>
            </a:pPr>
            <a:r>
              <a:rPr lang="fr-FR" sz="4000" kern="1800" dirty="0">
                <a:solidFill>
                  <a:schemeClr val="accent6">
                    <a:lumMod val="75000"/>
                  </a:schemeClr>
                </a:solidFill>
                <a:latin typeface="Times New Roman" pitchFamily="18" charset="0"/>
                <a:ea typeface="Times New Roman"/>
                <a:cs typeface="Times New Roman" pitchFamily="18" charset="0"/>
              </a:rPr>
              <a:t>Quelle race élever ?</a:t>
            </a:r>
          </a:p>
        </p:txBody>
      </p:sp>
      <p:sp>
        <p:nvSpPr>
          <p:cNvPr id="3" name="Espace réservé du contenu 2"/>
          <p:cNvSpPr>
            <a:spLocks noGrp="1"/>
          </p:cNvSpPr>
          <p:nvPr>
            <p:ph idx="1"/>
          </p:nvPr>
        </p:nvSpPr>
        <p:spPr>
          <a:xfrm>
            <a:off x="457200" y="908050"/>
            <a:ext cx="8229600" cy="4465166"/>
          </a:xfrm>
        </p:spPr>
        <p:txBody>
          <a:bodyPr rtlCol="0">
            <a:normAutofit fontScale="55000" lnSpcReduction="20000"/>
          </a:bodyPr>
          <a:lstStyle/>
          <a:p>
            <a:pPr fontAlgn="auto">
              <a:spcAft>
                <a:spcPts val="0"/>
              </a:spcAft>
              <a:defRPr/>
            </a:pPr>
            <a:r>
              <a:rPr lang="fr-FR" dirty="0"/>
              <a:t>La race d’abeille locale est à privilégier.</a:t>
            </a:r>
          </a:p>
          <a:p>
            <a:pPr fontAlgn="auto">
              <a:spcAft>
                <a:spcPts val="0"/>
              </a:spcAft>
              <a:defRPr/>
            </a:pPr>
            <a:r>
              <a:rPr lang="fr-FR" dirty="0"/>
              <a:t>L’abeille noire a été adaptée par la nature à nos climats et environnements depuis des millénaires.</a:t>
            </a:r>
          </a:p>
          <a:p>
            <a:pPr fontAlgn="auto">
              <a:spcAft>
                <a:spcPts val="0"/>
              </a:spcAft>
              <a:defRPr/>
            </a:pPr>
            <a:r>
              <a:rPr lang="fr-FR" dirty="0"/>
              <a:t>L’utilisation de toute autre race se traduit par un métissage qui fait perdre les spécificités de chacune.</a:t>
            </a:r>
          </a:p>
          <a:p>
            <a:pPr fontAlgn="auto">
              <a:spcAft>
                <a:spcPts val="0"/>
              </a:spcAft>
              <a:defRPr/>
            </a:pPr>
            <a:r>
              <a:rPr lang="fr-FR" dirty="0"/>
              <a:t>On peut améliorer la qualité en multipliant les abeilles qui donnent satisfaction sur des critères simples :</a:t>
            </a:r>
          </a:p>
          <a:p>
            <a:pPr lvl="1" fontAlgn="auto">
              <a:spcAft>
                <a:spcPts val="0"/>
              </a:spcAft>
              <a:defRPr/>
            </a:pPr>
            <a:r>
              <a:rPr lang="fr-FR" dirty="0"/>
              <a:t>de rusticité</a:t>
            </a:r>
          </a:p>
          <a:p>
            <a:pPr lvl="1" fontAlgn="auto">
              <a:spcAft>
                <a:spcPts val="0"/>
              </a:spcAft>
              <a:defRPr/>
            </a:pPr>
            <a:r>
              <a:rPr lang="fr-FR" dirty="0"/>
              <a:t>de bon comportement</a:t>
            </a:r>
          </a:p>
          <a:p>
            <a:pPr lvl="1" fontAlgn="auto">
              <a:spcAft>
                <a:spcPts val="0"/>
              </a:spcAft>
              <a:defRPr/>
            </a:pPr>
            <a:r>
              <a:rPr lang="fr-FR" dirty="0"/>
              <a:t>de rendement régulier en miel (sauf essaimage)</a:t>
            </a:r>
          </a:p>
          <a:p>
            <a:pPr fontAlgn="auto">
              <a:spcAft>
                <a:spcPts val="0"/>
              </a:spcAft>
              <a:defRPr/>
            </a:pPr>
            <a:r>
              <a:rPr lang="fr-FR" dirty="0"/>
              <a:t>Il est important de noter l’essentiel sur le registre d’élevage. </a:t>
            </a:r>
          </a:p>
          <a:p>
            <a:pPr fontAlgn="auto">
              <a:spcAft>
                <a:spcPts val="0"/>
              </a:spcAft>
              <a:defRPr/>
            </a:pPr>
            <a:r>
              <a:rPr lang="fr-FR" dirty="0"/>
              <a:t>On aura intérêt à ouvrir un cahier où seront consignées la date, la température, la force de la colonies, sa qualité etc. </a:t>
            </a:r>
          </a:p>
          <a:p>
            <a:pPr fontAlgn="auto">
              <a:spcAft>
                <a:spcPts val="0"/>
              </a:spcAft>
              <a:defRPr/>
            </a:pPr>
            <a:r>
              <a:rPr lang="fr-FR" dirty="0"/>
              <a:t>Il existe un code du langage des punaises. Retenons qu’il est d’usage de placer une punaise de la couleur de l’année de naissance de la reine (marquée ou non) à l’avant gauche du plancher de la ruche. </a:t>
            </a:r>
            <a:r>
              <a:rPr lang="fr-FR"/>
              <a:t>(Jaune en 2017 </a:t>
            </a:r>
            <a:r>
              <a:rPr lang="fr-FR" dirty="0"/>
              <a:t>…)</a:t>
            </a:r>
          </a:p>
          <a:p>
            <a:pPr fontAlgn="auto">
              <a:spcAft>
                <a:spcPts val="0"/>
              </a:spcAft>
              <a:defRPr/>
            </a:pP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288" y="620713"/>
            <a:ext cx="8229600" cy="720725"/>
          </a:xfrm>
        </p:spPr>
        <p:txBody>
          <a:bodyPr rtlCol="0">
            <a:normAutofit/>
          </a:bodyPr>
          <a:lstStyle/>
          <a:p>
            <a:pPr fontAlgn="auto">
              <a:spcAft>
                <a:spcPts val="0"/>
              </a:spcAft>
              <a:defRPr/>
            </a:pPr>
            <a:r>
              <a:rPr lang="fr-FR" sz="3600" kern="1800" dirty="0">
                <a:solidFill>
                  <a:schemeClr val="accent6">
                    <a:lumMod val="75000"/>
                  </a:schemeClr>
                </a:solidFill>
                <a:latin typeface="Times New Roman" pitchFamily="18" charset="0"/>
                <a:ea typeface="Times New Roman"/>
                <a:cs typeface="Times New Roman" pitchFamily="18" charset="0"/>
              </a:rPr>
              <a:t>Conditions et époque de l’intervention</a:t>
            </a:r>
          </a:p>
        </p:txBody>
      </p:sp>
      <p:sp>
        <p:nvSpPr>
          <p:cNvPr id="3" name="Espace réservé du contenu 2"/>
          <p:cNvSpPr>
            <a:spLocks noGrp="1"/>
          </p:cNvSpPr>
          <p:nvPr>
            <p:ph idx="1"/>
          </p:nvPr>
        </p:nvSpPr>
        <p:spPr>
          <a:xfrm>
            <a:off x="971600" y="1700809"/>
            <a:ext cx="7416824" cy="3312368"/>
          </a:xfrm>
        </p:spPr>
        <p:txBody>
          <a:bodyPr rtlCol="0">
            <a:normAutofit fontScale="77500" lnSpcReduction="20000"/>
          </a:bodyPr>
          <a:lstStyle/>
          <a:p>
            <a:pPr fontAlgn="auto">
              <a:spcAft>
                <a:spcPts val="0"/>
              </a:spcAft>
              <a:buFont typeface="Arial" pitchFamily="34" charset="0"/>
              <a:buNone/>
              <a:defRPr/>
            </a:pPr>
            <a:r>
              <a:rPr lang="fr-FR" dirty="0"/>
              <a:t>Il importe que la colonie sur laquelle nous allons ponctionner un essaim  :</a:t>
            </a:r>
          </a:p>
          <a:p>
            <a:pPr fontAlgn="auto">
              <a:spcAft>
                <a:spcPts val="0"/>
              </a:spcAft>
              <a:buFont typeface="Wingdings" pitchFamily="2" charset="2"/>
              <a:buChar char="Ø"/>
              <a:defRPr/>
            </a:pPr>
            <a:r>
              <a:rPr lang="fr-FR" dirty="0"/>
              <a:t>Soit forte en population</a:t>
            </a:r>
          </a:p>
          <a:p>
            <a:pPr fontAlgn="auto">
              <a:spcAft>
                <a:spcPts val="0"/>
              </a:spcAft>
              <a:buFont typeface="Wingdings" pitchFamily="2" charset="2"/>
              <a:buChar char="Ø"/>
              <a:defRPr/>
            </a:pPr>
            <a:r>
              <a:rPr lang="fr-FR" dirty="0"/>
              <a:t>Possède au minimum </a:t>
            </a:r>
            <a:r>
              <a:rPr lang="fr-FR" u="sng" dirty="0"/>
              <a:t>5 cadres de couvain </a:t>
            </a:r>
          </a:p>
          <a:p>
            <a:pPr fontAlgn="auto">
              <a:spcAft>
                <a:spcPts val="0"/>
              </a:spcAft>
              <a:buFont typeface="Wingdings" pitchFamily="2" charset="2"/>
              <a:buChar char="Ø"/>
              <a:defRPr/>
            </a:pPr>
            <a:r>
              <a:rPr lang="fr-FR" dirty="0"/>
              <a:t>Que les premiers mâles soient présents pour assurer les fécondations. </a:t>
            </a:r>
          </a:p>
          <a:p>
            <a:pPr fontAlgn="auto">
              <a:spcAft>
                <a:spcPts val="0"/>
              </a:spcAft>
              <a:buFont typeface="Wingdings" pitchFamily="2" charset="2"/>
              <a:buChar char="Ø"/>
              <a:defRPr/>
            </a:pPr>
            <a:endParaRPr lang="fr-FR" dirty="0"/>
          </a:p>
          <a:p>
            <a:pPr fontAlgn="auto">
              <a:spcAft>
                <a:spcPts val="0"/>
              </a:spcAft>
              <a:buFont typeface="Arial" pitchFamily="34" charset="0"/>
              <a:buNone/>
              <a:defRPr/>
            </a:pPr>
            <a:r>
              <a:rPr lang="fr-FR" dirty="0"/>
              <a:t>Ce qui correspond à :</a:t>
            </a:r>
          </a:p>
          <a:p>
            <a:pPr algn="ctr" fontAlgn="auto">
              <a:spcAft>
                <a:spcPts val="0"/>
              </a:spcAft>
              <a:buFont typeface="Wingdings" pitchFamily="2" charset="2"/>
              <a:buChar char="v"/>
              <a:defRPr/>
            </a:pPr>
            <a:r>
              <a:rPr lang="fr-FR" u="sng" dirty="0"/>
              <a:t>fin-avril début-mai dans notre région.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476672"/>
            <a:ext cx="8229600" cy="2016125"/>
          </a:xfrm>
        </p:spPr>
        <p:txBody>
          <a:bodyPr rtlCol="0">
            <a:normAutofit/>
          </a:bodyPr>
          <a:lstStyle/>
          <a:p>
            <a:pPr fontAlgn="auto">
              <a:spcAft>
                <a:spcPts val="0"/>
              </a:spcAft>
              <a:defRPr/>
            </a:pPr>
            <a:r>
              <a:rPr lang="fr-FR" sz="4000" kern="1800" dirty="0">
                <a:solidFill>
                  <a:schemeClr val="accent6">
                    <a:lumMod val="75000"/>
                  </a:schemeClr>
                </a:solidFill>
                <a:latin typeface="Times New Roman" pitchFamily="18" charset="0"/>
                <a:ea typeface="Times New Roman"/>
                <a:cs typeface="Times New Roman" pitchFamily="18" charset="0"/>
              </a:rPr>
              <a:t>1ère méthode :</a:t>
            </a:r>
            <a:br>
              <a:rPr lang="fr-FR" sz="4000" kern="1800" dirty="0">
                <a:solidFill>
                  <a:schemeClr val="accent6">
                    <a:lumMod val="75000"/>
                  </a:schemeClr>
                </a:solidFill>
                <a:latin typeface="Times New Roman" pitchFamily="18" charset="0"/>
                <a:ea typeface="Times New Roman"/>
                <a:cs typeface="Times New Roman" pitchFamily="18" charset="0"/>
              </a:rPr>
            </a:br>
            <a:r>
              <a:rPr lang="fr-FR" sz="4000" kern="1800" dirty="0">
                <a:solidFill>
                  <a:schemeClr val="accent6">
                    <a:lumMod val="75000"/>
                  </a:schemeClr>
                </a:solidFill>
                <a:latin typeface="Times New Roman" pitchFamily="18" charset="0"/>
                <a:ea typeface="Times New Roman"/>
                <a:cs typeface="Times New Roman" pitchFamily="18" charset="0"/>
              </a:rPr>
              <a:t>la ruche est divisée en deux</a:t>
            </a:r>
            <a:br>
              <a:rPr lang="fr-FR" sz="4000" kern="1800" dirty="0">
                <a:solidFill>
                  <a:schemeClr val="accent6">
                    <a:lumMod val="75000"/>
                  </a:schemeClr>
                </a:solidFill>
                <a:latin typeface="Times New Roman" pitchFamily="18" charset="0"/>
                <a:ea typeface="Times New Roman"/>
                <a:cs typeface="Times New Roman" pitchFamily="18" charset="0"/>
              </a:rPr>
            </a:br>
            <a:r>
              <a:rPr lang="fr-FR" sz="4000" kern="1800" dirty="0">
                <a:solidFill>
                  <a:schemeClr val="accent6">
                    <a:lumMod val="75000"/>
                  </a:schemeClr>
                </a:solidFill>
                <a:latin typeface="Times New Roman" pitchFamily="18" charset="0"/>
                <a:ea typeface="Times New Roman"/>
                <a:cs typeface="Times New Roman" pitchFamily="18" charset="0"/>
              </a:rPr>
              <a:t>(pas de recherche de reine) : </a:t>
            </a:r>
          </a:p>
        </p:txBody>
      </p:sp>
      <p:sp>
        <p:nvSpPr>
          <p:cNvPr id="3" name="Espace réservé du contenu 2"/>
          <p:cNvSpPr>
            <a:spLocks noGrp="1"/>
          </p:cNvSpPr>
          <p:nvPr>
            <p:ph idx="1"/>
          </p:nvPr>
        </p:nvSpPr>
        <p:spPr>
          <a:xfrm>
            <a:off x="539552" y="2708920"/>
            <a:ext cx="8301038" cy="1440160"/>
          </a:xfrm>
        </p:spPr>
        <p:txBody>
          <a:bodyPr rtlCol="0">
            <a:normAutofit fontScale="92500" lnSpcReduction="20000"/>
          </a:bodyPr>
          <a:lstStyle/>
          <a:p>
            <a:pPr fontAlgn="auto">
              <a:spcAft>
                <a:spcPts val="0"/>
              </a:spcAft>
              <a:buFont typeface="Arial" pitchFamily="34" charset="0"/>
              <a:buNone/>
              <a:defRPr/>
            </a:pPr>
            <a:r>
              <a:rPr lang="fr-FR" dirty="0"/>
              <a:t>Matériel nécessaire :</a:t>
            </a:r>
          </a:p>
          <a:p>
            <a:pPr fontAlgn="auto">
              <a:spcAft>
                <a:spcPts val="0"/>
              </a:spcAft>
              <a:buFont typeface="Wingdings" pitchFamily="2" charset="2"/>
              <a:buChar char="Ø"/>
              <a:defRPr/>
            </a:pPr>
            <a:r>
              <a:rPr lang="fr-FR" dirty="0"/>
              <a:t>Une ruche du même type </a:t>
            </a:r>
          </a:p>
          <a:p>
            <a:pPr fontAlgn="auto">
              <a:spcAft>
                <a:spcPts val="0"/>
              </a:spcAft>
              <a:buFont typeface="Wingdings" pitchFamily="2" charset="2"/>
              <a:buChar char="Ø"/>
              <a:defRPr/>
            </a:pPr>
            <a:r>
              <a:rPr lang="fr-FR" dirty="0"/>
              <a:t>Des cadres gaufrés ou bâtis si on en dispose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0825" y="476250"/>
            <a:ext cx="8589963" cy="4464918"/>
          </a:xfrm>
        </p:spPr>
        <p:txBody>
          <a:bodyPr rtlCol="0">
            <a:normAutofit fontScale="62500" lnSpcReduction="20000"/>
          </a:bodyPr>
          <a:lstStyle/>
          <a:p>
            <a:pPr fontAlgn="auto">
              <a:spcAft>
                <a:spcPts val="0"/>
              </a:spcAft>
              <a:buFont typeface="Wingdings" pitchFamily="2" charset="2"/>
              <a:buChar char="Ø"/>
              <a:defRPr/>
            </a:pPr>
            <a:r>
              <a:rPr lang="fr-FR" dirty="0"/>
              <a:t>Façon de procéder : </a:t>
            </a:r>
          </a:p>
          <a:p>
            <a:pPr fontAlgn="auto">
              <a:spcAft>
                <a:spcPts val="0"/>
              </a:spcAft>
              <a:defRPr/>
            </a:pPr>
            <a:r>
              <a:rPr lang="fr-FR" u="sng" dirty="0"/>
              <a:t>Installer</a:t>
            </a:r>
            <a:r>
              <a:rPr lang="fr-FR" b="1" dirty="0"/>
              <a:t> </a:t>
            </a:r>
            <a:r>
              <a:rPr lang="fr-FR" dirty="0"/>
              <a:t>une ruche vide à côté de la colonie à ponctionner, planche d’envol dans le même sens .</a:t>
            </a:r>
          </a:p>
          <a:p>
            <a:pPr fontAlgn="auto">
              <a:spcAft>
                <a:spcPts val="0"/>
              </a:spcAft>
              <a:defRPr/>
            </a:pPr>
            <a:r>
              <a:rPr lang="fr-FR" u="sng" dirty="0"/>
              <a:t>Prélever</a:t>
            </a:r>
            <a:r>
              <a:rPr lang="fr-FR" b="1" dirty="0"/>
              <a:t> </a:t>
            </a:r>
            <a:r>
              <a:rPr lang="fr-FR" dirty="0"/>
              <a:t>la moitié des cadres en veillant à ce que les 2 parties aient à peu près autant de cadres de provisions et de couvain. </a:t>
            </a:r>
          </a:p>
          <a:p>
            <a:pPr fontAlgn="auto">
              <a:spcAft>
                <a:spcPts val="0"/>
              </a:spcAft>
              <a:buFont typeface="Arial" pitchFamily="34" charset="0"/>
              <a:buNone/>
              <a:defRPr/>
            </a:pPr>
            <a:endParaRPr lang="fr-FR" dirty="0"/>
          </a:p>
          <a:p>
            <a:pPr fontAlgn="auto">
              <a:spcAft>
                <a:spcPts val="0"/>
              </a:spcAft>
              <a:buFont typeface="Wingdings" pitchFamily="2" charset="2"/>
              <a:buChar char="Ø"/>
              <a:defRPr/>
            </a:pPr>
            <a:r>
              <a:rPr lang="fr-FR" dirty="0"/>
              <a:t>Important :</a:t>
            </a:r>
            <a:r>
              <a:rPr lang="fr-FR" b="1" dirty="0"/>
              <a:t> </a:t>
            </a:r>
            <a:r>
              <a:rPr lang="fr-FR" dirty="0"/>
              <a:t>l’une et l’autre partie doivent avoir un cadre de couvain ouvert (œufs et jeunes larves pour l’élevage de la future reine). Ce qui est le cas pour la plupart des cadres de couvain à cette époque de l’année.</a:t>
            </a:r>
          </a:p>
          <a:p>
            <a:pPr fontAlgn="auto">
              <a:spcAft>
                <a:spcPts val="0"/>
              </a:spcAft>
              <a:buFont typeface="Wingdings" pitchFamily="2" charset="2"/>
              <a:buChar char="Ø"/>
              <a:defRPr/>
            </a:pPr>
            <a:endParaRPr lang="fr-FR" dirty="0"/>
          </a:p>
          <a:p>
            <a:pPr fontAlgn="auto">
              <a:spcAft>
                <a:spcPts val="0"/>
              </a:spcAft>
              <a:buFont typeface="Wingdings" pitchFamily="2" charset="2"/>
              <a:buChar char="Ø"/>
              <a:defRPr/>
            </a:pPr>
            <a:r>
              <a:rPr lang="fr-FR" dirty="0"/>
              <a:t>Disposition des cadres :</a:t>
            </a:r>
            <a:r>
              <a:rPr lang="fr-FR" b="1" dirty="0"/>
              <a:t> </a:t>
            </a:r>
            <a:r>
              <a:rPr lang="fr-FR" dirty="0"/>
              <a:t> </a:t>
            </a:r>
          </a:p>
          <a:p>
            <a:pPr fontAlgn="auto">
              <a:spcAft>
                <a:spcPts val="0"/>
              </a:spcAft>
              <a:defRPr/>
            </a:pPr>
            <a:r>
              <a:rPr lang="fr-FR" dirty="0"/>
              <a:t>Ils seront disposés de telle sorte que les cadres de miel encadrent le couvain, ce dernier ne devant jamais être dissocié. Les deux parties seront complétées par des cires gaufrées ou bâties. </a:t>
            </a:r>
          </a:p>
          <a:p>
            <a:pPr fontAlgn="auto">
              <a:spcAft>
                <a:spcPts val="0"/>
              </a:spcAft>
              <a:buFont typeface="Wingdings" pitchFamily="2" charset="2"/>
              <a:buChar char="Ø"/>
              <a:defRPr/>
            </a:pPr>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0825" y="549275"/>
            <a:ext cx="8589963" cy="4391893"/>
          </a:xfrm>
        </p:spPr>
        <p:txBody>
          <a:bodyPr rtlCol="0">
            <a:normAutofit fontScale="62500" lnSpcReduction="20000"/>
          </a:bodyPr>
          <a:lstStyle/>
          <a:p>
            <a:pPr fontAlgn="auto">
              <a:spcAft>
                <a:spcPts val="0"/>
              </a:spcAft>
              <a:buFont typeface="Wingdings" pitchFamily="2" charset="2"/>
              <a:buChar char="Ø"/>
              <a:defRPr/>
            </a:pPr>
            <a:r>
              <a:rPr lang="fr-FR" dirty="0"/>
              <a:t>Observation :</a:t>
            </a:r>
            <a:r>
              <a:rPr lang="fr-FR" b="1" dirty="0"/>
              <a:t> </a:t>
            </a:r>
            <a:r>
              <a:rPr lang="fr-FR" dirty="0"/>
              <a:t> Dans un délai d’une demi-heure à trois heures, observez le comportement des abeilles : </a:t>
            </a:r>
          </a:p>
          <a:p>
            <a:pPr fontAlgn="auto">
              <a:spcAft>
                <a:spcPts val="0"/>
              </a:spcAft>
              <a:defRPr/>
            </a:pPr>
            <a:r>
              <a:rPr lang="fr-FR" dirty="0"/>
              <a:t>Les abeilles sont plus agitées d’un côté, ce qui indique la </a:t>
            </a:r>
            <a:r>
              <a:rPr lang="fr-FR" u="sng" dirty="0"/>
              <a:t>partie orpheline</a:t>
            </a:r>
            <a:r>
              <a:rPr lang="fr-FR" dirty="0"/>
              <a:t>. </a:t>
            </a:r>
          </a:p>
          <a:p>
            <a:pPr fontAlgn="auto">
              <a:spcAft>
                <a:spcPts val="0"/>
              </a:spcAft>
              <a:defRPr/>
            </a:pPr>
            <a:r>
              <a:rPr lang="fr-FR" dirty="0"/>
              <a:t>En cas de doute, on peut attendre deux ou trois jours et visiter les deux colonies : celle qui a édifié des cellules royales est orpheline. </a:t>
            </a:r>
          </a:p>
          <a:p>
            <a:pPr fontAlgn="auto">
              <a:spcAft>
                <a:spcPts val="0"/>
              </a:spcAft>
              <a:buFont typeface="Wingdings" pitchFamily="2" charset="2"/>
              <a:buChar char="Ø"/>
              <a:defRPr/>
            </a:pPr>
            <a:r>
              <a:rPr lang="fr-FR" dirty="0"/>
              <a:t>Installation :</a:t>
            </a:r>
            <a:r>
              <a:rPr lang="fr-FR" b="1" dirty="0"/>
              <a:t> </a:t>
            </a:r>
            <a:endParaRPr lang="fr-FR" dirty="0"/>
          </a:p>
          <a:p>
            <a:pPr fontAlgn="auto">
              <a:spcAft>
                <a:spcPts val="0"/>
              </a:spcAft>
              <a:defRPr/>
            </a:pPr>
            <a:r>
              <a:rPr lang="fr-FR" dirty="0"/>
              <a:t>Cette dernière restera sur place, recueillera les butineuses, élèvera une reine.</a:t>
            </a:r>
          </a:p>
          <a:p>
            <a:pPr fontAlgn="auto">
              <a:spcAft>
                <a:spcPts val="0"/>
              </a:spcAft>
              <a:defRPr/>
            </a:pPr>
            <a:r>
              <a:rPr lang="fr-FR" dirty="0"/>
              <a:t>L’autre colonie avec la reine sera </a:t>
            </a:r>
          </a:p>
          <a:p>
            <a:pPr lvl="1" fontAlgn="auto">
              <a:spcAft>
                <a:spcPts val="0"/>
              </a:spcAft>
              <a:defRPr/>
            </a:pPr>
            <a:r>
              <a:rPr lang="fr-FR" sz="3300" u="sng" dirty="0"/>
              <a:t>Déplacée</a:t>
            </a:r>
            <a:r>
              <a:rPr lang="fr-FR" sz="3300" b="1" dirty="0"/>
              <a:t> </a:t>
            </a:r>
            <a:r>
              <a:rPr lang="fr-FR" sz="3300" dirty="0"/>
              <a:t>dans le rucher à plus de 10 mètres </a:t>
            </a:r>
          </a:p>
          <a:p>
            <a:pPr lvl="1" fontAlgn="auto">
              <a:spcAft>
                <a:spcPts val="0"/>
              </a:spcAft>
              <a:defRPr/>
            </a:pPr>
            <a:r>
              <a:rPr lang="fr-FR" sz="3300" u="sng" dirty="0"/>
              <a:t>Ou mieux, installée à plus de 4 kms</a:t>
            </a:r>
            <a:r>
              <a:rPr lang="fr-FR" sz="3300" dirty="0"/>
              <a:t> </a:t>
            </a:r>
            <a:r>
              <a:rPr lang="fr-FR" dirty="0"/>
              <a:t>(à vol d’abeilles).</a:t>
            </a:r>
          </a:p>
          <a:p>
            <a:pPr lvl="1" fontAlgn="auto">
              <a:spcAft>
                <a:spcPts val="0"/>
              </a:spcAft>
              <a:defRPr/>
            </a:pPr>
            <a:endParaRPr lang="fr-FR" dirty="0"/>
          </a:p>
          <a:p>
            <a:pPr fontAlgn="auto">
              <a:spcAft>
                <a:spcPts val="0"/>
              </a:spcAft>
              <a:buFont typeface="Wingdings" pitchFamily="2" charset="2"/>
              <a:buChar char="v"/>
              <a:defRPr/>
            </a:pPr>
            <a:r>
              <a:rPr lang="fr-FR" dirty="0"/>
              <a:t>Il s’avère à l’expérience que cette deuxième solution donne de meilleurs résultats.</a:t>
            </a:r>
          </a:p>
          <a:p>
            <a:pPr fontAlgn="auto">
              <a:spcAft>
                <a:spcPts val="0"/>
              </a:spcAft>
              <a:buFont typeface="Wingdings" pitchFamily="2" charset="2"/>
              <a:buChar char="Ø"/>
              <a:defRPr/>
            </a:pPr>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332656"/>
            <a:ext cx="8642350" cy="2016125"/>
          </a:xfrm>
        </p:spPr>
        <p:txBody>
          <a:bodyPr rtlCol="0">
            <a:normAutofit fontScale="90000"/>
          </a:bodyPr>
          <a:lstStyle/>
          <a:p>
            <a:pPr fontAlgn="auto">
              <a:spcAft>
                <a:spcPts val="0"/>
              </a:spcAft>
              <a:defRPr/>
            </a:pPr>
            <a:r>
              <a:rPr lang="fr-FR" sz="4000" kern="1800" dirty="0">
                <a:solidFill>
                  <a:schemeClr val="accent6">
                    <a:lumMod val="75000"/>
                  </a:schemeClr>
                </a:solidFill>
                <a:latin typeface="Times New Roman" pitchFamily="18" charset="0"/>
                <a:ea typeface="Times New Roman"/>
                <a:cs typeface="Times New Roman" pitchFamily="18" charset="0"/>
              </a:rPr>
              <a:t>2ème méthode :</a:t>
            </a:r>
            <a:br>
              <a:rPr lang="fr-FR" sz="4000" kern="1800" dirty="0">
                <a:solidFill>
                  <a:schemeClr val="accent6">
                    <a:lumMod val="75000"/>
                  </a:schemeClr>
                </a:solidFill>
                <a:latin typeface="Times New Roman" pitchFamily="18" charset="0"/>
                <a:ea typeface="Times New Roman"/>
                <a:cs typeface="Times New Roman" pitchFamily="18" charset="0"/>
              </a:rPr>
            </a:br>
            <a:r>
              <a:rPr lang="fr-FR" sz="4000" kern="1800" dirty="0">
                <a:solidFill>
                  <a:schemeClr val="accent6">
                    <a:lumMod val="75000"/>
                  </a:schemeClr>
                </a:solidFill>
                <a:latin typeface="Times New Roman" pitchFamily="18" charset="0"/>
                <a:ea typeface="Times New Roman"/>
                <a:cs typeface="Times New Roman" pitchFamily="18" charset="0"/>
              </a:rPr>
              <a:t>faire un essaim sur 3 cadres</a:t>
            </a:r>
            <a:br>
              <a:rPr lang="fr-FR" sz="4000" kern="1800" dirty="0">
                <a:solidFill>
                  <a:schemeClr val="accent6">
                    <a:lumMod val="75000"/>
                  </a:schemeClr>
                </a:solidFill>
                <a:latin typeface="Times New Roman" pitchFamily="18" charset="0"/>
                <a:ea typeface="Times New Roman"/>
                <a:cs typeface="Times New Roman" pitchFamily="18" charset="0"/>
              </a:rPr>
            </a:br>
            <a:r>
              <a:rPr lang="fr-FR" sz="3100" kern="1800" dirty="0">
                <a:solidFill>
                  <a:schemeClr val="accent6">
                    <a:lumMod val="75000"/>
                  </a:schemeClr>
                </a:solidFill>
                <a:latin typeface="Times New Roman" pitchFamily="18" charset="0"/>
                <a:ea typeface="Times New Roman"/>
                <a:cs typeface="Times New Roman" pitchFamily="18" charset="0"/>
              </a:rPr>
              <a:t>(la recherche de reine est conseillée, non obligatoire) : </a:t>
            </a:r>
          </a:p>
        </p:txBody>
      </p:sp>
      <p:sp>
        <p:nvSpPr>
          <p:cNvPr id="3" name="Espace réservé du contenu 2"/>
          <p:cNvSpPr>
            <a:spLocks noGrp="1"/>
          </p:cNvSpPr>
          <p:nvPr>
            <p:ph idx="1"/>
          </p:nvPr>
        </p:nvSpPr>
        <p:spPr>
          <a:xfrm>
            <a:off x="539552" y="2420888"/>
            <a:ext cx="8301038" cy="2232248"/>
          </a:xfrm>
        </p:spPr>
        <p:txBody>
          <a:bodyPr rtlCol="0">
            <a:normAutofit fontScale="85000" lnSpcReduction="10000"/>
          </a:bodyPr>
          <a:lstStyle/>
          <a:p>
            <a:pPr fontAlgn="auto">
              <a:spcAft>
                <a:spcPts val="0"/>
              </a:spcAft>
              <a:buFont typeface="Arial" pitchFamily="34" charset="0"/>
              <a:buNone/>
              <a:defRPr/>
            </a:pPr>
            <a:r>
              <a:rPr lang="fr-FR" dirty="0"/>
              <a:t>Matériel nécessaire :</a:t>
            </a:r>
          </a:p>
          <a:p>
            <a:pPr fontAlgn="auto">
              <a:spcAft>
                <a:spcPts val="0"/>
              </a:spcAft>
              <a:buFont typeface="Wingdings" pitchFamily="2" charset="2"/>
              <a:buChar char="Ø"/>
              <a:defRPr/>
            </a:pPr>
            <a:r>
              <a:rPr lang="fr-FR" dirty="0"/>
              <a:t>Une ruchette du même type que la colonie souche ou à défaut une autre ruche avec une partition. </a:t>
            </a:r>
          </a:p>
          <a:p>
            <a:pPr fontAlgn="auto">
              <a:spcAft>
                <a:spcPts val="0"/>
              </a:spcAft>
              <a:buFont typeface="Wingdings" pitchFamily="2" charset="2"/>
              <a:buChar char="Ø"/>
              <a:defRPr/>
            </a:pPr>
            <a:r>
              <a:rPr lang="fr-FR" dirty="0"/>
              <a:t>Des cadres gaufrés (3 au minimum) et bâtis si on en dispose.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0825" y="692150"/>
            <a:ext cx="8589963" cy="4177010"/>
          </a:xfrm>
        </p:spPr>
        <p:txBody>
          <a:bodyPr rtlCol="0">
            <a:normAutofit fontScale="62500" lnSpcReduction="20000"/>
          </a:bodyPr>
          <a:lstStyle/>
          <a:p>
            <a:pPr fontAlgn="auto">
              <a:spcAft>
                <a:spcPts val="0"/>
              </a:spcAft>
              <a:buFont typeface="Wingdings" pitchFamily="2" charset="2"/>
              <a:buChar char="Ø"/>
              <a:defRPr/>
            </a:pPr>
            <a:r>
              <a:rPr lang="fr-FR" dirty="0"/>
              <a:t>Façon de procéder : </a:t>
            </a:r>
          </a:p>
          <a:p>
            <a:pPr fontAlgn="auto">
              <a:spcAft>
                <a:spcPts val="0"/>
              </a:spcAft>
              <a:defRPr/>
            </a:pPr>
            <a:r>
              <a:rPr lang="fr-FR" u="sng" dirty="0"/>
              <a:t>Installer</a:t>
            </a:r>
            <a:r>
              <a:rPr lang="fr-FR" b="1" dirty="0"/>
              <a:t> </a:t>
            </a:r>
            <a:r>
              <a:rPr lang="fr-FR" dirty="0"/>
              <a:t>la ruchette ou la ruche près de la colonie à ponctionner. </a:t>
            </a:r>
          </a:p>
          <a:p>
            <a:pPr fontAlgn="auto">
              <a:spcAft>
                <a:spcPts val="0"/>
              </a:spcAft>
              <a:buFont typeface="Arial" pitchFamily="34" charset="0"/>
              <a:buNone/>
              <a:defRPr/>
            </a:pPr>
            <a:r>
              <a:rPr lang="fr-FR" dirty="0"/>
              <a:t> </a:t>
            </a:r>
          </a:p>
          <a:p>
            <a:pPr fontAlgn="auto">
              <a:spcAft>
                <a:spcPts val="0"/>
              </a:spcAft>
              <a:defRPr/>
            </a:pPr>
            <a:r>
              <a:rPr lang="fr-FR" u="sng" dirty="0"/>
              <a:t>Prélever un 1er cadre</a:t>
            </a:r>
            <a:r>
              <a:rPr lang="fr-FR" b="1" dirty="0"/>
              <a:t> </a:t>
            </a:r>
            <a:r>
              <a:rPr lang="fr-FR" dirty="0"/>
              <a:t>avec miel ou miel-pollen et ses abeilles, puis :</a:t>
            </a:r>
          </a:p>
          <a:p>
            <a:pPr fontAlgn="auto">
              <a:spcAft>
                <a:spcPts val="0"/>
              </a:spcAft>
              <a:defRPr/>
            </a:pPr>
            <a:endParaRPr lang="fr-FR" dirty="0"/>
          </a:p>
          <a:p>
            <a:pPr fontAlgn="auto">
              <a:spcAft>
                <a:spcPts val="0"/>
              </a:spcAft>
              <a:defRPr/>
            </a:pPr>
            <a:r>
              <a:rPr lang="fr-FR" u="sng" dirty="0"/>
              <a:t>2 cadres de couvain</a:t>
            </a:r>
            <a:r>
              <a:rPr lang="fr-FR" b="1" dirty="0"/>
              <a:t> </a:t>
            </a:r>
            <a:r>
              <a:rPr lang="fr-FR" dirty="0"/>
              <a:t>avec leurs abeilles en veillant que l’un d’eux ait des jeunes larves (la présence d’œufs est suffisante). </a:t>
            </a:r>
          </a:p>
          <a:p>
            <a:pPr fontAlgn="auto">
              <a:spcAft>
                <a:spcPts val="0"/>
              </a:spcAft>
              <a:defRPr/>
            </a:pPr>
            <a:endParaRPr lang="fr-FR" dirty="0"/>
          </a:p>
          <a:p>
            <a:pPr fontAlgn="auto">
              <a:spcAft>
                <a:spcPts val="0"/>
              </a:spcAft>
              <a:defRPr/>
            </a:pPr>
            <a:r>
              <a:rPr lang="fr-FR" u="sng" dirty="0"/>
              <a:t>Le 4ème cadre (couvain)</a:t>
            </a:r>
            <a:r>
              <a:rPr lang="fr-FR" dirty="0"/>
              <a:t> ne sera pas prélevé mais secoué sur l’essaim constitué. </a:t>
            </a:r>
          </a:p>
          <a:p>
            <a:pPr fontAlgn="auto">
              <a:spcAft>
                <a:spcPts val="0"/>
              </a:spcAft>
              <a:defRPr/>
            </a:pPr>
            <a:endParaRPr lang="fr-FR" dirty="0"/>
          </a:p>
          <a:p>
            <a:pPr fontAlgn="auto">
              <a:spcAft>
                <a:spcPts val="0"/>
              </a:spcAft>
              <a:defRPr/>
            </a:pPr>
            <a:r>
              <a:rPr lang="fr-FR" dirty="0"/>
              <a:t>Eviter de prélever la reine </a:t>
            </a:r>
          </a:p>
          <a:p>
            <a:pPr fontAlgn="auto">
              <a:spcAft>
                <a:spcPts val="0"/>
              </a:spcAft>
              <a:defRPr/>
            </a:pPr>
            <a:r>
              <a:rPr lang="fr-FR" dirty="0"/>
              <a:t>Si néanmoins cela s’avère être le cas, rien de grave : la souche se rémérera et l’essaim se développera plus vite. </a:t>
            </a:r>
          </a:p>
          <a:p>
            <a:pPr fontAlgn="auto">
              <a:spcAft>
                <a:spcPts val="0"/>
              </a:spcAft>
              <a:defRPr/>
            </a:pPr>
            <a:endParaRPr lang="fr-FR" dirty="0"/>
          </a:p>
          <a:p>
            <a:pPr fontAlgn="auto">
              <a:spcAft>
                <a:spcPts val="0"/>
              </a:spcAft>
              <a:buFont typeface="Wingdings" pitchFamily="2" charset="2"/>
              <a:buChar char="Ø"/>
              <a:defRPr/>
            </a:pPr>
            <a:endParaRPr lang="fr-F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0825" y="620713"/>
            <a:ext cx="8589963" cy="4320455"/>
          </a:xfrm>
        </p:spPr>
        <p:txBody>
          <a:bodyPr rtlCol="0">
            <a:noAutofit/>
          </a:bodyPr>
          <a:lstStyle/>
          <a:p>
            <a:pPr fontAlgn="auto">
              <a:spcAft>
                <a:spcPts val="0"/>
              </a:spcAft>
              <a:buFont typeface="Wingdings" pitchFamily="2" charset="2"/>
              <a:buChar char="Ø"/>
              <a:defRPr/>
            </a:pPr>
            <a:r>
              <a:rPr lang="fr-FR" sz="1600" b="1" dirty="0"/>
              <a:t>Essaim en ruchette : </a:t>
            </a:r>
          </a:p>
          <a:p>
            <a:pPr marL="808038" indent="-180975" fontAlgn="auto">
              <a:spcAft>
                <a:spcPts val="0"/>
              </a:spcAft>
              <a:defRPr/>
            </a:pPr>
            <a:r>
              <a:rPr lang="fr-FR" sz="1600" dirty="0"/>
              <a:t>Compléter de préférence en cire bâtie. </a:t>
            </a:r>
          </a:p>
          <a:p>
            <a:pPr fontAlgn="auto">
              <a:spcAft>
                <a:spcPts val="0"/>
              </a:spcAft>
              <a:buFont typeface="Wingdings" pitchFamily="2" charset="2"/>
              <a:buChar char="Ø"/>
              <a:defRPr/>
            </a:pPr>
            <a:r>
              <a:rPr lang="fr-FR" sz="1600" b="1" dirty="0"/>
              <a:t> Essaim en ruche : </a:t>
            </a:r>
          </a:p>
          <a:p>
            <a:pPr marL="808038" indent="-180975" fontAlgn="auto">
              <a:spcAft>
                <a:spcPts val="0"/>
              </a:spcAft>
              <a:defRPr/>
            </a:pPr>
            <a:r>
              <a:rPr lang="fr-FR" sz="1600" dirty="0"/>
              <a:t>Ajouter 3 cadres de cire bâtie, à défaut gaufrée et placer une partition</a:t>
            </a:r>
          </a:p>
          <a:p>
            <a:pPr marL="808038" indent="-180975" fontAlgn="auto">
              <a:spcAft>
                <a:spcPts val="0"/>
              </a:spcAft>
              <a:defRPr/>
            </a:pPr>
            <a:r>
              <a:rPr lang="fr-FR" sz="1600" dirty="0"/>
              <a:t> Fermer et installer à plus de 4 kms</a:t>
            </a:r>
          </a:p>
          <a:p>
            <a:pPr fontAlgn="auto">
              <a:spcAft>
                <a:spcPts val="0"/>
              </a:spcAft>
              <a:buFont typeface="Wingdings" pitchFamily="2" charset="2"/>
              <a:buChar char="Ø"/>
              <a:defRPr/>
            </a:pPr>
            <a:r>
              <a:rPr lang="fr-FR" sz="1600" b="1" dirty="0"/>
              <a:t>Les 3 cadres ponctionnés à la souche seront remplacés par des cires gaufrées.  </a:t>
            </a:r>
          </a:p>
          <a:p>
            <a:pPr fontAlgn="auto">
              <a:spcAft>
                <a:spcPts val="0"/>
              </a:spcAft>
              <a:buFont typeface="Wingdings" pitchFamily="2" charset="2"/>
              <a:buChar char="Ø"/>
              <a:defRPr/>
            </a:pPr>
            <a:r>
              <a:rPr lang="fr-FR" sz="1600" b="1" dirty="0"/>
              <a:t>Avantages de l’opération : </a:t>
            </a:r>
          </a:p>
          <a:p>
            <a:pPr marL="808038" indent="-180975" fontAlgn="auto">
              <a:spcAft>
                <a:spcPts val="0"/>
              </a:spcAft>
              <a:defRPr/>
            </a:pPr>
            <a:r>
              <a:rPr lang="fr-FR" sz="1600" u="sng" dirty="0"/>
              <a:t>Prévention</a:t>
            </a:r>
            <a:r>
              <a:rPr lang="fr-FR" sz="1600" b="1" dirty="0"/>
              <a:t> </a:t>
            </a:r>
            <a:r>
              <a:rPr lang="fr-FR" sz="1600" dirty="0"/>
              <a:t>de l’essaimage </a:t>
            </a:r>
          </a:p>
          <a:p>
            <a:pPr marL="808038" indent="-180975" fontAlgn="auto">
              <a:spcAft>
                <a:spcPts val="0"/>
              </a:spcAft>
              <a:defRPr/>
            </a:pPr>
            <a:r>
              <a:rPr lang="fr-FR" sz="1600" u="sng" dirty="0"/>
              <a:t>Renouvellement</a:t>
            </a:r>
            <a:r>
              <a:rPr lang="fr-FR" sz="1600" b="1" dirty="0"/>
              <a:t> </a:t>
            </a:r>
            <a:r>
              <a:rPr lang="fr-FR" sz="1600" dirty="0"/>
              <a:t>de 3 cadres à la souche </a:t>
            </a:r>
          </a:p>
          <a:p>
            <a:pPr marL="808038" indent="-180975" fontAlgn="auto">
              <a:spcAft>
                <a:spcPts val="0"/>
              </a:spcAft>
              <a:defRPr/>
            </a:pPr>
            <a:r>
              <a:rPr lang="fr-FR" sz="1600" u="sng" dirty="0"/>
              <a:t>Effectuée au bon moment</a:t>
            </a:r>
            <a:r>
              <a:rPr lang="fr-FR" sz="1600" dirty="0"/>
              <a:t>, la récolte sera peu affectée. </a:t>
            </a:r>
          </a:p>
          <a:p>
            <a:pPr fontAlgn="auto">
              <a:spcAft>
                <a:spcPts val="0"/>
              </a:spcAft>
              <a:defRPr/>
            </a:pPr>
            <a:endParaRPr lang="fr-FR" sz="1600" dirty="0"/>
          </a:p>
          <a:p>
            <a:pPr lvl="1" algn="ctr" fontAlgn="auto">
              <a:spcAft>
                <a:spcPts val="0"/>
              </a:spcAft>
              <a:buFont typeface="Wingdings" pitchFamily="2" charset="2"/>
              <a:buChar char="v"/>
              <a:defRPr/>
            </a:pPr>
            <a:r>
              <a:rPr lang="fr-FR" sz="1600" dirty="0"/>
              <a:t>Si l’opération réussit, nous aurons</a:t>
            </a:r>
          </a:p>
          <a:p>
            <a:pPr lvl="1" algn="ctr" fontAlgn="auto">
              <a:spcAft>
                <a:spcPts val="0"/>
              </a:spcAft>
              <a:buFont typeface="Arial" pitchFamily="34" charset="0"/>
              <a:buNone/>
              <a:defRPr/>
            </a:pPr>
            <a:r>
              <a:rPr lang="fr-FR" sz="1600" u="sng" dirty="0"/>
              <a:t>une nouvelle colonie avec une jeune reine.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9"/>
            <a:ext cx="8229600" cy="1066129"/>
          </a:xfrm>
        </p:spPr>
        <p:txBody>
          <a:bodyPr rtlCol="0">
            <a:normAutofit/>
          </a:bodyPr>
          <a:lstStyle/>
          <a:p>
            <a:pPr fontAlgn="auto">
              <a:spcAft>
                <a:spcPts val="0"/>
              </a:spcAft>
              <a:defRPr/>
            </a:pPr>
            <a:r>
              <a:rPr lang="fr-FR" sz="3600" kern="1800" dirty="0">
                <a:solidFill>
                  <a:schemeClr val="accent6">
                    <a:lumMod val="75000"/>
                  </a:schemeClr>
                </a:solidFill>
                <a:latin typeface="Times New Roman" pitchFamily="18" charset="0"/>
                <a:ea typeface="Times New Roman"/>
                <a:cs typeface="Times New Roman" pitchFamily="18" charset="0"/>
              </a:rPr>
              <a:t>Les différents types de Cellules Royales :</a:t>
            </a:r>
          </a:p>
        </p:txBody>
      </p:sp>
      <p:sp>
        <p:nvSpPr>
          <p:cNvPr id="21507" name="Espace réservé du contenu 2"/>
          <p:cNvSpPr>
            <a:spLocks noGrp="1"/>
          </p:cNvSpPr>
          <p:nvPr>
            <p:ph idx="1"/>
          </p:nvPr>
        </p:nvSpPr>
        <p:spPr>
          <a:xfrm>
            <a:off x="1043608" y="1268760"/>
            <a:ext cx="7581528" cy="2448272"/>
          </a:xfrm>
        </p:spPr>
        <p:txBody>
          <a:bodyPr/>
          <a:lstStyle/>
          <a:p>
            <a:pPr>
              <a:buNone/>
            </a:pPr>
            <a:r>
              <a:rPr lang="fr-FR" dirty="0"/>
              <a:t>Il existe 3 sortes de cellules : </a:t>
            </a:r>
          </a:p>
          <a:p>
            <a:pPr marL="1073150" indent="-360363"/>
            <a:r>
              <a:rPr lang="fr-FR" u="sng" dirty="0"/>
              <a:t>Les cellules d’essaimage.</a:t>
            </a:r>
            <a:endParaRPr lang="fr-FR" dirty="0"/>
          </a:p>
          <a:p>
            <a:pPr marL="1073150" indent="-360363"/>
            <a:r>
              <a:rPr lang="fr-FR" u="sng" dirty="0"/>
              <a:t>Les cellules de sauveté.</a:t>
            </a:r>
            <a:endParaRPr lang="fr-FR" dirty="0"/>
          </a:p>
          <a:p>
            <a:pPr marL="1073150" indent="-360363"/>
            <a:r>
              <a:rPr lang="fr-FR" u="sng" dirty="0"/>
              <a:t>Les cellules de supercédure.</a:t>
            </a:r>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750" y="188913"/>
            <a:ext cx="8229600" cy="863600"/>
          </a:xfrm>
        </p:spPr>
        <p:txBody>
          <a:bodyPr rtlCol="0">
            <a:normAutofit/>
          </a:bodyPr>
          <a:lstStyle/>
          <a:p>
            <a:pPr fontAlgn="auto">
              <a:spcAft>
                <a:spcPts val="0"/>
              </a:spcAft>
              <a:defRPr/>
            </a:pPr>
            <a:r>
              <a:rPr lang="fr-FR" kern="1800" dirty="0">
                <a:solidFill>
                  <a:schemeClr val="accent6">
                    <a:lumMod val="75000"/>
                  </a:schemeClr>
                </a:solidFill>
                <a:latin typeface="Times New Roman" pitchFamily="18" charset="0"/>
                <a:ea typeface="Times New Roman"/>
                <a:cs typeface="Times New Roman" pitchFamily="18" charset="0"/>
              </a:rPr>
              <a:t>Les cellules d’essaimage :</a:t>
            </a:r>
          </a:p>
        </p:txBody>
      </p:sp>
      <p:sp>
        <p:nvSpPr>
          <p:cNvPr id="22531" name="Espace réservé du contenu 2"/>
          <p:cNvSpPr>
            <a:spLocks noGrp="1"/>
          </p:cNvSpPr>
          <p:nvPr>
            <p:ph idx="1"/>
          </p:nvPr>
        </p:nvSpPr>
        <p:spPr>
          <a:xfrm>
            <a:off x="179388" y="981075"/>
            <a:ext cx="8229600" cy="1295797"/>
          </a:xfrm>
        </p:spPr>
        <p:txBody>
          <a:bodyPr/>
          <a:lstStyle/>
          <a:p>
            <a:r>
              <a:rPr lang="fr-FR" sz="2400" dirty="0"/>
              <a:t>Placées en bordures et en bas des cadres de couvain.</a:t>
            </a:r>
          </a:p>
          <a:p>
            <a:r>
              <a:rPr lang="fr-FR" sz="2400" dirty="0"/>
              <a:t>Longues et très visibles.</a:t>
            </a:r>
          </a:p>
          <a:p>
            <a:r>
              <a:rPr lang="fr-FR" sz="2400" dirty="0"/>
              <a:t>Nombreuses.</a:t>
            </a:r>
          </a:p>
        </p:txBody>
      </p:sp>
      <p:sp>
        <p:nvSpPr>
          <p:cNvPr id="22532" name="AutoShape 2" descr="Résultat de recherche d'images pour &quot;cellule d'essaimage&quot;"/>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fr-FR">
              <a:latin typeface="Calibri" pitchFamily="34" charset="0"/>
            </a:endParaRPr>
          </a:p>
        </p:txBody>
      </p:sp>
      <p:pic>
        <p:nvPicPr>
          <p:cNvPr id="22533" name="Image 4" descr="ob_b80a04_cadre-couvain-fix-celleules-royales-230411.jpg"/>
          <p:cNvPicPr>
            <a:picLocks noChangeAspect="1"/>
          </p:cNvPicPr>
          <p:nvPr/>
        </p:nvPicPr>
        <p:blipFill>
          <a:blip r:embed="rId3" cstate="print"/>
          <a:srcRect/>
          <a:stretch>
            <a:fillRect/>
          </a:stretch>
        </p:blipFill>
        <p:spPr bwMode="auto">
          <a:xfrm>
            <a:off x="2916238" y="1944836"/>
            <a:ext cx="5112146" cy="383377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437"/>
          </a:xfrm>
        </p:spPr>
        <p:txBody>
          <a:bodyPr rtlCol="0">
            <a:noAutofit/>
          </a:bodyPr>
          <a:lstStyle/>
          <a:p>
            <a:pPr fontAlgn="auto">
              <a:spcAft>
                <a:spcPts val="0"/>
              </a:spcAft>
              <a:defRPr/>
            </a:pPr>
            <a:r>
              <a:rPr lang="fr-FR" kern="1800" dirty="0">
                <a:solidFill>
                  <a:schemeClr val="accent6">
                    <a:lumMod val="75000"/>
                  </a:schemeClr>
                </a:solidFill>
                <a:latin typeface="Times New Roman" pitchFamily="18" charset="0"/>
                <a:ea typeface="Times New Roman"/>
                <a:cs typeface="Times New Roman" pitchFamily="18" charset="0"/>
              </a:rPr>
              <a:t>Les cellules de sauveté :</a:t>
            </a:r>
          </a:p>
        </p:txBody>
      </p:sp>
      <p:sp>
        <p:nvSpPr>
          <p:cNvPr id="23555" name="Espace réservé du contenu 2"/>
          <p:cNvSpPr>
            <a:spLocks noGrp="1"/>
          </p:cNvSpPr>
          <p:nvPr>
            <p:ph idx="1"/>
          </p:nvPr>
        </p:nvSpPr>
        <p:spPr>
          <a:xfrm>
            <a:off x="457200" y="981075"/>
            <a:ext cx="8229600" cy="5145088"/>
          </a:xfrm>
        </p:spPr>
        <p:txBody>
          <a:bodyPr/>
          <a:lstStyle/>
          <a:p>
            <a:r>
              <a:rPr lang="fr-FR" dirty="0"/>
              <a:t>Elles sont édifiées dans l’urgence suite à la disparition de la reine.</a:t>
            </a:r>
          </a:p>
          <a:p>
            <a:r>
              <a:rPr lang="fr-FR" dirty="0"/>
              <a:t>A partir de cellules d’ouvrières que les abeilles vont élargir.</a:t>
            </a:r>
          </a:p>
          <a:p>
            <a:r>
              <a:rPr lang="fr-FR" dirty="0"/>
              <a:t>Moins nombreuses.</a:t>
            </a:r>
          </a:p>
          <a:p>
            <a:r>
              <a:rPr lang="fr-FR" dirty="0"/>
              <a:t>Moins visibles.</a:t>
            </a:r>
          </a:p>
        </p:txBody>
      </p:sp>
      <p:pic>
        <p:nvPicPr>
          <p:cNvPr id="23557" name="Image 4" descr="images.jpg"/>
          <p:cNvPicPr>
            <a:picLocks noChangeAspect="1"/>
          </p:cNvPicPr>
          <p:nvPr/>
        </p:nvPicPr>
        <p:blipFill>
          <a:blip r:embed="rId3" cstate="print"/>
          <a:srcRect/>
          <a:stretch>
            <a:fillRect/>
          </a:stretch>
        </p:blipFill>
        <p:spPr bwMode="auto">
          <a:xfrm>
            <a:off x="4499992" y="2708920"/>
            <a:ext cx="3351801" cy="2448272"/>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437"/>
          </a:xfrm>
        </p:spPr>
        <p:txBody>
          <a:bodyPr rtlCol="0">
            <a:noAutofit/>
          </a:bodyPr>
          <a:lstStyle/>
          <a:p>
            <a:pPr fontAlgn="auto">
              <a:spcAft>
                <a:spcPts val="0"/>
              </a:spcAft>
              <a:defRPr/>
            </a:pPr>
            <a:r>
              <a:rPr lang="fr-FR" kern="1800" dirty="0">
                <a:solidFill>
                  <a:schemeClr val="accent6">
                    <a:lumMod val="75000"/>
                  </a:schemeClr>
                </a:solidFill>
                <a:latin typeface="Times New Roman" pitchFamily="18" charset="0"/>
                <a:ea typeface="Times New Roman"/>
                <a:cs typeface="Times New Roman" pitchFamily="18" charset="0"/>
              </a:rPr>
              <a:t>Les cellules de supercédure :</a:t>
            </a:r>
          </a:p>
        </p:txBody>
      </p:sp>
      <p:sp>
        <p:nvSpPr>
          <p:cNvPr id="3" name="Espace réservé du contenu 2"/>
          <p:cNvSpPr>
            <a:spLocks noGrp="1"/>
          </p:cNvSpPr>
          <p:nvPr>
            <p:ph idx="1"/>
          </p:nvPr>
        </p:nvSpPr>
        <p:spPr>
          <a:xfrm>
            <a:off x="457200" y="1052512"/>
            <a:ext cx="5338936" cy="4320703"/>
          </a:xfrm>
        </p:spPr>
        <p:txBody>
          <a:bodyPr rtlCol="0">
            <a:normAutofit fontScale="70000" lnSpcReduction="20000"/>
          </a:bodyPr>
          <a:lstStyle/>
          <a:p>
            <a:pPr fontAlgn="auto">
              <a:spcAft>
                <a:spcPts val="0"/>
              </a:spcAft>
              <a:defRPr/>
            </a:pPr>
            <a:r>
              <a:rPr lang="fr-FR" dirty="0"/>
              <a:t>Leur construction a été anticipée comme pour celles d’essaimage.</a:t>
            </a:r>
          </a:p>
          <a:p>
            <a:pPr fontAlgn="auto">
              <a:spcAft>
                <a:spcPts val="0"/>
              </a:spcAft>
              <a:defRPr/>
            </a:pPr>
            <a:r>
              <a:rPr lang="fr-FR" dirty="0"/>
              <a:t>Elles en ont le même aspect.</a:t>
            </a:r>
          </a:p>
          <a:p>
            <a:pPr fontAlgn="auto">
              <a:spcAft>
                <a:spcPts val="0"/>
              </a:spcAft>
              <a:defRPr/>
            </a:pPr>
            <a:r>
              <a:rPr lang="fr-FR" dirty="0"/>
              <a:t>Sont peu nombreuses.</a:t>
            </a:r>
          </a:p>
          <a:p>
            <a:pPr fontAlgn="auto">
              <a:spcAft>
                <a:spcPts val="0"/>
              </a:spcAft>
              <a:defRPr/>
            </a:pPr>
            <a:r>
              <a:rPr lang="fr-FR" dirty="0"/>
              <a:t>Se trouvent au milieu d’un cadre de couvain.</a:t>
            </a:r>
          </a:p>
          <a:p>
            <a:pPr fontAlgn="auto">
              <a:spcAft>
                <a:spcPts val="0"/>
              </a:spcAft>
              <a:defRPr/>
            </a:pPr>
            <a:r>
              <a:rPr lang="fr-FR" dirty="0"/>
              <a:t>Les reines issues de ces cellules sont élevées par les abeilles pour remplacer (une seule d’entre elles bien sûr) la « vielle reine » sans qu’ait lieu un essaimage.</a:t>
            </a:r>
          </a:p>
          <a:p>
            <a:pPr fontAlgn="auto">
              <a:spcAft>
                <a:spcPts val="0"/>
              </a:spcAft>
              <a:defRPr/>
            </a:pPr>
            <a:r>
              <a:rPr lang="fr-FR" dirty="0"/>
              <a:t>La fille coexistera pacifiquement avec sa mère durant une période plus ou moins longue à l’issue de laquelle la vieille reine sera éliminée. (Gentiment).</a:t>
            </a:r>
          </a:p>
          <a:p>
            <a:pPr fontAlgn="auto">
              <a:spcAft>
                <a:spcPts val="0"/>
              </a:spcAft>
              <a:defRPr/>
            </a:pPr>
            <a:endParaRPr lang="fr-FR" dirty="0"/>
          </a:p>
          <a:p>
            <a:pPr fontAlgn="auto">
              <a:spcAft>
                <a:spcPts val="0"/>
              </a:spcAft>
              <a:defRPr/>
            </a:pPr>
            <a:endParaRPr lang="fr-FR" dirty="0"/>
          </a:p>
        </p:txBody>
      </p:sp>
      <p:pic>
        <p:nvPicPr>
          <p:cNvPr id="6" name="Image 3" descr="cellule-reine.jpg"/>
          <p:cNvPicPr>
            <a:picLocks noChangeAspect="1"/>
          </p:cNvPicPr>
          <p:nvPr/>
        </p:nvPicPr>
        <p:blipFill>
          <a:blip r:embed="rId3" cstate="print"/>
          <a:srcRect/>
          <a:stretch>
            <a:fillRect/>
          </a:stretch>
        </p:blipFill>
        <p:spPr bwMode="auto">
          <a:xfrm>
            <a:off x="6012160" y="1260005"/>
            <a:ext cx="2376264" cy="396919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a:bodyPr>
          <a:lstStyle/>
          <a:p>
            <a:pPr fontAlgn="auto">
              <a:spcAft>
                <a:spcPts val="0"/>
              </a:spcAft>
              <a:defRPr/>
            </a:pPr>
            <a:r>
              <a:rPr lang="fr-FR" kern="1800" dirty="0">
                <a:solidFill>
                  <a:schemeClr val="accent6">
                    <a:lumMod val="75000"/>
                  </a:schemeClr>
                </a:solidFill>
                <a:latin typeface="Times New Roman" pitchFamily="18" charset="0"/>
                <a:ea typeface="Times New Roman"/>
                <a:cs typeface="Times New Roman" pitchFamily="18" charset="0"/>
              </a:rPr>
              <a:t>Amusette</a:t>
            </a:r>
          </a:p>
        </p:txBody>
      </p:sp>
      <p:sp>
        <p:nvSpPr>
          <p:cNvPr id="25603" name="Espace réservé du contenu 2"/>
          <p:cNvSpPr>
            <a:spLocks noGrp="1"/>
          </p:cNvSpPr>
          <p:nvPr>
            <p:ph idx="1"/>
          </p:nvPr>
        </p:nvSpPr>
        <p:spPr>
          <a:xfrm>
            <a:off x="457200" y="1600201"/>
            <a:ext cx="4618856" cy="2836911"/>
          </a:xfrm>
        </p:spPr>
        <p:txBody>
          <a:bodyPr/>
          <a:lstStyle/>
          <a:p>
            <a:r>
              <a:rPr lang="fr-FR" sz="2800" dirty="0"/>
              <a:t>On trouve parfois également de petites cellules dites « Amusettes »</a:t>
            </a:r>
          </a:p>
          <a:p>
            <a:r>
              <a:rPr lang="fr-FR" sz="2800" dirty="0"/>
              <a:t>Ebauche de cellule royale non terminée</a:t>
            </a:r>
          </a:p>
          <a:p>
            <a:endParaRPr lang="fr-FR" dirty="0"/>
          </a:p>
        </p:txBody>
      </p:sp>
      <p:pic>
        <p:nvPicPr>
          <p:cNvPr id="25604" name="Image 3" descr="amusette"/>
          <p:cNvPicPr>
            <a:picLocks noChangeAspect="1" noChangeArrowheads="1"/>
          </p:cNvPicPr>
          <p:nvPr/>
        </p:nvPicPr>
        <p:blipFill>
          <a:blip r:embed="rId3" cstate="print"/>
          <a:srcRect/>
          <a:stretch>
            <a:fillRect/>
          </a:stretch>
        </p:blipFill>
        <p:spPr bwMode="auto">
          <a:xfrm>
            <a:off x="5220072" y="1556792"/>
            <a:ext cx="3200400" cy="3167062"/>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7624" y="692696"/>
            <a:ext cx="6769100" cy="993775"/>
          </a:xfrm>
        </p:spPr>
        <p:txBody>
          <a:bodyPr rtlCol="0">
            <a:noAutofit/>
          </a:bodyPr>
          <a:lstStyle/>
          <a:p>
            <a:pPr fontAlgn="auto">
              <a:spcAft>
                <a:spcPts val="0"/>
              </a:spcAft>
              <a:defRPr/>
            </a:pPr>
            <a:r>
              <a:rPr lang="fr-FR" sz="5400" kern="1800" dirty="0">
                <a:solidFill>
                  <a:schemeClr val="accent6">
                    <a:lumMod val="75000"/>
                  </a:schemeClr>
                </a:solidFill>
                <a:latin typeface="Times New Roman" pitchFamily="18" charset="0"/>
                <a:ea typeface="Times New Roman"/>
                <a:cs typeface="Times New Roman" pitchFamily="18" charset="0"/>
              </a:rPr>
              <a:t>Les essaims naturels :</a:t>
            </a:r>
          </a:p>
        </p:txBody>
      </p:sp>
      <p:sp>
        <p:nvSpPr>
          <p:cNvPr id="26627" name="Espace réservé du contenu 2"/>
          <p:cNvSpPr>
            <a:spLocks noGrp="1"/>
          </p:cNvSpPr>
          <p:nvPr>
            <p:ph idx="1"/>
          </p:nvPr>
        </p:nvSpPr>
        <p:spPr>
          <a:xfrm>
            <a:off x="1475656" y="1772816"/>
            <a:ext cx="7221488" cy="2232248"/>
          </a:xfrm>
        </p:spPr>
        <p:txBody>
          <a:bodyPr/>
          <a:lstStyle/>
          <a:p>
            <a:pPr lvl="1">
              <a:buFont typeface="Wingdings" pitchFamily="2" charset="2"/>
              <a:buChar char="v"/>
            </a:pPr>
            <a:r>
              <a:rPr lang="fr-FR" dirty="0"/>
              <a:t>L’essaim primaire</a:t>
            </a:r>
          </a:p>
          <a:p>
            <a:pPr lvl="1">
              <a:buFont typeface="Wingdings" pitchFamily="2" charset="2"/>
              <a:buChar char="v"/>
            </a:pPr>
            <a:r>
              <a:rPr lang="fr-FR" dirty="0"/>
              <a:t>L’essaim de chant</a:t>
            </a:r>
          </a:p>
          <a:p>
            <a:pPr lvl="1">
              <a:buFont typeface="Wingdings" pitchFamily="2" charset="2"/>
              <a:buChar char="v"/>
            </a:pPr>
            <a:r>
              <a:rPr lang="fr-FR" dirty="0"/>
              <a:t>L’essaim secondaire</a:t>
            </a:r>
          </a:p>
          <a:p>
            <a:pPr lvl="1">
              <a:buFont typeface="Wingdings" pitchFamily="2" charset="2"/>
              <a:buChar char="v"/>
            </a:pPr>
            <a:r>
              <a:rPr lang="fr-FR" dirty="0"/>
              <a:t>L’essaim tertiaire</a:t>
            </a:r>
          </a:p>
          <a:p>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6013" y="274638"/>
            <a:ext cx="6985000" cy="850900"/>
          </a:xfrm>
        </p:spPr>
        <p:txBody>
          <a:bodyPr rtlCol="0">
            <a:noAutofit/>
          </a:bodyPr>
          <a:lstStyle/>
          <a:p>
            <a:pPr fontAlgn="auto">
              <a:spcAft>
                <a:spcPts val="0"/>
              </a:spcAft>
              <a:defRPr/>
            </a:pPr>
            <a:r>
              <a:rPr lang="fr-FR" sz="4000" kern="1800" dirty="0">
                <a:solidFill>
                  <a:schemeClr val="accent6">
                    <a:lumMod val="75000"/>
                  </a:schemeClr>
                </a:solidFill>
                <a:latin typeface="Times New Roman" pitchFamily="18" charset="0"/>
                <a:ea typeface="Times New Roman"/>
                <a:cs typeface="Times New Roman" pitchFamily="18" charset="0"/>
              </a:rPr>
              <a:t>L’essaim primaire :</a:t>
            </a:r>
          </a:p>
        </p:txBody>
      </p:sp>
      <p:sp>
        <p:nvSpPr>
          <p:cNvPr id="3" name="Espace réservé du contenu 2"/>
          <p:cNvSpPr>
            <a:spLocks noGrp="1"/>
          </p:cNvSpPr>
          <p:nvPr>
            <p:ph idx="1"/>
          </p:nvPr>
        </p:nvSpPr>
        <p:spPr>
          <a:xfrm>
            <a:off x="457200" y="1196975"/>
            <a:ext cx="8229600" cy="3888209"/>
          </a:xfrm>
        </p:spPr>
        <p:txBody>
          <a:bodyPr rtlCol="0">
            <a:normAutofit fontScale="77500" lnSpcReduction="20000"/>
          </a:bodyPr>
          <a:lstStyle/>
          <a:p>
            <a:pPr fontAlgn="auto">
              <a:spcAft>
                <a:spcPts val="0"/>
              </a:spcAft>
              <a:defRPr/>
            </a:pPr>
            <a:r>
              <a:rPr lang="fr-FR" dirty="0"/>
              <a:t>Il est généralement assez gros (de 1,5 à 4 kilos et plus).</a:t>
            </a:r>
          </a:p>
          <a:p>
            <a:pPr fontAlgn="auto">
              <a:spcAft>
                <a:spcPts val="0"/>
              </a:spcAft>
              <a:defRPr/>
            </a:pPr>
            <a:r>
              <a:rPr lang="fr-FR" dirty="0"/>
              <a:t>Il partira avec la reine de la colonie, stationnera dans un rayon de 30 mètres de sa ruche d’origine, avant de rejoindre l’un des endroits proposés par les éclaireuses.</a:t>
            </a:r>
          </a:p>
          <a:p>
            <a:pPr fontAlgn="auto">
              <a:spcAft>
                <a:spcPts val="0"/>
              </a:spcAft>
              <a:defRPr/>
            </a:pPr>
            <a:r>
              <a:rPr lang="fr-FR" dirty="0"/>
              <a:t>Il possède une faculté de nettoyage assez phénoménale tout comme celle de bâtir son nid. Récupéré, on aura intérêt à ne lui confier que des cires gaufrées et de le nourrir éventuellement.</a:t>
            </a:r>
          </a:p>
          <a:p>
            <a:pPr fontAlgn="auto">
              <a:spcAft>
                <a:spcPts val="0"/>
              </a:spcAft>
              <a:defRPr/>
            </a:pPr>
            <a:r>
              <a:rPr lang="fr-FR" dirty="0"/>
              <a:t>L’essaim primaire de belle taille (à partir de 3 kilos est capable de récolter autant, voire plus qu’une colonie de production.</a:t>
            </a:r>
          </a:p>
          <a:p>
            <a:pPr fontAlgn="auto">
              <a:spcAft>
                <a:spcPts val="0"/>
              </a:spcAft>
              <a:defRPr/>
            </a:pPr>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7624" y="620688"/>
            <a:ext cx="6840538" cy="850900"/>
          </a:xfrm>
        </p:spPr>
        <p:txBody>
          <a:bodyPr rtlCol="0">
            <a:noAutofit/>
          </a:bodyPr>
          <a:lstStyle/>
          <a:p>
            <a:pPr fontAlgn="auto">
              <a:spcAft>
                <a:spcPts val="0"/>
              </a:spcAft>
              <a:defRPr/>
            </a:pPr>
            <a:r>
              <a:rPr lang="fr-FR" sz="4000" kern="1800" dirty="0">
                <a:solidFill>
                  <a:schemeClr val="accent6">
                    <a:lumMod val="75000"/>
                  </a:schemeClr>
                </a:solidFill>
                <a:latin typeface="Times New Roman" pitchFamily="18" charset="0"/>
                <a:ea typeface="Times New Roman"/>
                <a:cs typeface="Times New Roman" pitchFamily="18" charset="0"/>
              </a:rPr>
              <a:t>L’essaim de chant :</a:t>
            </a:r>
          </a:p>
        </p:txBody>
      </p:sp>
      <p:sp>
        <p:nvSpPr>
          <p:cNvPr id="28675" name="Espace réservé du contenu 2"/>
          <p:cNvSpPr>
            <a:spLocks noGrp="1"/>
          </p:cNvSpPr>
          <p:nvPr>
            <p:ph idx="1"/>
          </p:nvPr>
        </p:nvSpPr>
        <p:spPr>
          <a:xfrm>
            <a:off x="1259632" y="1628800"/>
            <a:ext cx="6840760" cy="1584176"/>
          </a:xfrm>
        </p:spPr>
        <p:txBody>
          <a:bodyPr/>
          <a:lstStyle/>
          <a:p>
            <a:r>
              <a:rPr lang="fr-FR" sz="2800" dirty="0"/>
              <a:t>C’est un essaim primaire qui, ayant perdu sa mère lors d’une première tentative, repart avec une ou plusieurs reines vierges.</a:t>
            </a:r>
          </a:p>
          <a:p>
            <a:endParaRPr lang="fr-FR" dirty="0"/>
          </a:p>
          <a:p>
            <a:endParaRPr lang="fr-F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03648" y="692696"/>
            <a:ext cx="6192838" cy="850900"/>
          </a:xfrm>
        </p:spPr>
        <p:txBody>
          <a:bodyPr rtlCol="0">
            <a:noAutofit/>
          </a:bodyPr>
          <a:lstStyle/>
          <a:p>
            <a:pPr fontAlgn="auto">
              <a:spcAft>
                <a:spcPts val="0"/>
              </a:spcAft>
              <a:defRPr/>
            </a:pPr>
            <a:r>
              <a:rPr lang="fr-FR" sz="4000" kern="1800" dirty="0">
                <a:solidFill>
                  <a:schemeClr val="accent6">
                    <a:lumMod val="75000"/>
                  </a:schemeClr>
                </a:solidFill>
                <a:latin typeface="Times New Roman" pitchFamily="18" charset="0"/>
                <a:ea typeface="Times New Roman"/>
                <a:cs typeface="Times New Roman" pitchFamily="18" charset="0"/>
              </a:rPr>
              <a:t>L’essaim secondaire :</a:t>
            </a:r>
          </a:p>
        </p:txBody>
      </p:sp>
      <p:sp>
        <p:nvSpPr>
          <p:cNvPr id="29699" name="Espace réservé du contenu 2"/>
          <p:cNvSpPr>
            <a:spLocks noGrp="1"/>
          </p:cNvSpPr>
          <p:nvPr>
            <p:ph idx="1"/>
          </p:nvPr>
        </p:nvSpPr>
        <p:spPr>
          <a:xfrm>
            <a:off x="899592" y="1700808"/>
            <a:ext cx="7416824" cy="2160066"/>
          </a:xfrm>
        </p:spPr>
        <p:txBody>
          <a:bodyPr/>
          <a:lstStyle/>
          <a:p>
            <a:r>
              <a:rPr lang="fr-FR" sz="2400" dirty="0"/>
              <a:t>L’essaim secondaire, plus petit, partira environ une semaine après le primaire avec une ou le plus souvent plusieurs reines vierges.</a:t>
            </a:r>
          </a:p>
          <a:p>
            <a:r>
              <a:rPr lang="fr-FR" sz="2400" dirty="0"/>
              <a:t>Nettement plus mobile il a la capacité de parcourir plusieurs kilomètres.</a:t>
            </a:r>
          </a:p>
          <a:p>
            <a:endParaRPr lang="fr-F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7624" y="548680"/>
            <a:ext cx="6840538" cy="850900"/>
          </a:xfrm>
        </p:spPr>
        <p:txBody>
          <a:bodyPr rtlCol="0">
            <a:noAutofit/>
          </a:bodyPr>
          <a:lstStyle/>
          <a:p>
            <a:pPr fontAlgn="auto">
              <a:spcAft>
                <a:spcPts val="0"/>
              </a:spcAft>
              <a:defRPr/>
            </a:pPr>
            <a:r>
              <a:rPr lang="fr-FR" sz="4000" kern="1800" dirty="0">
                <a:solidFill>
                  <a:schemeClr val="accent6">
                    <a:lumMod val="75000"/>
                  </a:schemeClr>
                </a:solidFill>
                <a:latin typeface="Times New Roman" pitchFamily="18" charset="0"/>
                <a:ea typeface="Times New Roman"/>
                <a:cs typeface="Times New Roman" pitchFamily="18" charset="0"/>
              </a:rPr>
              <a:t>L’essaim tertiaire :</a:t>
            </a:r>
          </a:p>
        </p:txBody>
      </p:sp>
      <p:sp>
        <p:nvSpPr>
          <p:cNvPr id="30723" name="Espace réservé du contenu 2"/>
          <p:cNvSpPr>
            <a:spLocks noGrp="1"/>
          </p:cNvSpPr>
          <p:nvPr>
            <p:ph idx="1"/>
          </p:nvPr>
        </p:nvSpPr>
        <p:spPr>
          <a:xfrm>
            <a:off x="1115616" y="1556793"/>
            <a:ext cx="7128792" cy="2232247"/>
          </a:xfrm>
        </p:spPr>
        <p:txBody>
          <a:bodyPr/>
          <a:lstStyle/>
          <a:p>
            <a:r>
              <a:rPr lang="fr-FR" sz="2400" u="sng" dirty="0"/>
              <a:t>L’essaim tertiaire</a:t>
            </a:r>
            <a:r>
              <a:rPr lang="fr-FR" sz="2400" dirty="0"/>
              <a:t>, quaternaire ... sera plus ou moins viable en fonction de l’époque de l‘année, de la météo. Mais on retiendra qu’il peut être retenu pour la valeur potentielle de ses reines. Il peut par exemple  sauver une colonie orpheline.</a:t>
            </a:r>
          </a:p>
          <a:p>
            <a:endParaRPr lang="fr-FR" dirty="0"/>
          </a:p>
          <a:p>
            <a:endParaRPr lang="fr-F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437"/>
          </a:xfrm>
        </p:spPr>
        <p:txBody>
          <a:bodyPr rtlCol="0">
            <a:normAutofit/>
          </a:bodyPr>
          <a:lstStyle/>
          <a:p>
            <a:pPr fontAlgn="auto">
              <a:spcAft>
                <a:spcPts val="0"/>
              </a:spcAft>
              <a:defRPr/>
            </a:pPr>
            <a:r>
              <a:rPr lang="fr-FR" sz="4000" kern="1800" dirty="0">
                <a:solidFill>
                  <a:schemeClr val="accent6">
                    <a:lumMod val="75000"/>
                  </a:schemeClr>
                </a:solidFill>
                <a:latin typeface="Times New Roman" pitchFamily="18" charset="0"/>
                <a:ea typeface="Times New Roman"/>
                <a:cs typeface="Times New Roman" pitchFamily="18" charset="0"/>
              </a:rPr>
              <a:t>Le piégeage :</a:t>
            </a:r>
          </a:p>
        </p:txBody>
      </p:sp>
      <p:sp>
        <p:nvSpPr>
          <p:cNvPr id="3" name="Espace réservé du contenu 2"/>
          <p:cNvSpPr>
            <a:spLocks noGrp="1"/>
          </p:cNvSpPr>
          <p:nvPr>
            <p:ph idx="1"/>
          </p:nvPr>
        </p:nvSpPr>
        <p:spPr>
          <a:xfrm>
            <a:off x="457200" y="1052513"/>
            <a:ext cx="8229600" cy="3600623"/>
          </a:xfrm>
        </p:spPr>
        <p:txBody>
          <a:bodyPr rtlCol="0">
            <a:normAutofit fontScale="70000" lnSpcReduction="20000"/>
          </a:bodyPr>
          <a:lstStyle/>
          <a:p>
            <a:pPr fontAlgn="auto">
              <a:spcAft>
                <a:spcPts val="0"/>
              </a:spcAft>
              <a:defRPr/>
            </a:pPr>
            <a:r>
              <a:rPr lang="fr-FR" dirty="0"/>
              <a:t>On aura intérêt à piéger à proximité de son ou de ses ruchers.</a:t>
            </a:r>
          </a:p>
          <a:p>
            <a:pPr fontAlgn="auto">
              <a:spcAft>
                <a:spcPts val="0"/>
              </a:spcAft>
              <a:defRPr/>
            </a:pPr>
            <a:r>
              <a:rPr lang="fr-FR" dirty="0"/>
              <a:t>Il s’agit de proposer un logis qui convienne aux abeilles en recherche d’un endroit pour s’établir.</a:t>
            </a:r>
          </a:p>
          <a:p>
            <a:pPr fontAlgn="auto">
              <a:spcAft>
                <a:spcPts val="0"/>
              </a:spcAft>
              <a:defRPr/>
            </a:pPr>
            <a:r>
              <a:rPr lang="fr-FR" dirty="0"/>
              <a:t>Il peut s’agir d’une ruchette (plus maniable) ou d’une ruche.</a:t>
            </a:r>
          </a:p>
          <a:p>
            <a:pPr fontAlgn="auto">
              <a:spcAft>
                <a:spcPts val="0"/>
              </a:spcAft>
              <a:defRPr/>
            </a:pPr>
            <a:r>
              <a:rPr lang="fr-FR" dirty="0"/>
              <a:t>On la placera à hauteur (2 mètres est une bonne hauteur).</a:t>
            </a:r>
          </a:p>
          <a:p>
            <a:pPr fontAlgn="auto">
              <a:spcAft>
                <a:spcPts val="0"/>
              </a:spcAft>
              <a:defRPr/>
            </a:pPr>
            <a:r>
              <a:rPr lang="fr-FR" dirty="0"/>
              <a:t>Elle contiendra au moins 1 ou 2 </a:t>
            </a:r>
            <a:r>
              <a:rPr lang="fr-FR"/>
              <a:t>vieux cadres secs, sans miel.</a:t>
            </a:r>
            <a:endParaRPr lang="fr-FR" dirty="0"/>
          </a:p>
          <a:p>
            <a:pPr fontAlgn="auto">
              <a:spcAft>
                <a:spcPts val="0"/>
              </a:spcAft>
              <a:defRPr/>
            </a:pPr>
            <a:r>
              <a:rPr lang="fr-FR" dirty="0"/>
              <a:t>On pourra utiliser un « attire essaim », pommade à base de mélisse et de citronnelle.</a:t>
            </a:r>
          </a:p>
          <a:p>
            <a:pPr fontAlgn="auto">
              <a:spcAft>
                <a:spcPts val="0"/>
              </a:spcAft>
              <a:defRPr/>
            </a:pPr>
            <a:r>
              <a:rPr lang="fr-FR" dirty="0"/>
              <a:t>Eviter de placer des pièges près des ruchers appartenant à d’autres apiculteurs.</a:t>
            </a:r>
          </a:p>
          <a:p>
            <a:pPr fontAlgn="auto">
              <a:spcAft>
                <a:spcPts val="0"/>
              </a:spcAft>
              <a:defRPr/>
            </a:pPr>
            <a:endParaRPr lang="fr-F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913"/>
            <a:ext cx="8229600" cy="922337"/>
          </a:xfrm>
        </p:spPr>
        <p:txBody>
          <a:bodyPr rtlCol="0">
            <a:normAutofit/>
          </a:bodyPr>
          <a:lstStyle/>
          <a:p>
            <a:pPr fontAlgn="auto">
              <a:spcAft>
                <a:spcPts val="0"/>
              </a:spcAft>
              <a:defRPr/>
            </a:pPr>
            <a:r>
              <a:rPr lang="fr-FR" sz="3600" kern="1800" dirty="0">
                <a:solidFill>
                  <a:schemeClr val="accent6">
                    <a:lumMod val="75000"/>
                  </a:schemeClr>
                </a:solidFill>
                <a:latin typeface="Times New Roman" pitchFamily="18" charset="0"/>
                <a:ea typeface="Times New Roman"/>
                <a:cs typeface="Times New Roman" pitchFamily="18" charset="0"/>
              </a:rPr>
              <a:t>La récupération des essaims naturels :</a:t>
            </a:r>
            <a:endParaRPr lang="fr-FR" sz="3600" dirty="0">
              <a:solidFill>
                <a:schemeClr val="accent6">
                  <a:lumMod val="75000"/>
                </a:schemeClr>
              </a:solidFill>
            </a:endParaRPr>
          </a:p>
        </p:txBody>
      </p:sp>
      <p:sp>
        <p:nvSpPr>
          <p:cNvPr id="3" name="Espace réservé du contenu 2"/>
          <p:cNvSpPr>
            <a:spLocks noGrp="1"/>
          </p:cNvSpPr>
          <p:nvPr>
            <p:ph idx="1"/>
          </p:nvPr>
        </p:nvSpPr>
        <p:spPr>
          <a:xfrm>
            <a:off x="457200" y="981075"/>
            <a:ext cx="8229600" cy="3672061"/>
          </a:xfrm>
        </p:spPr>
        <p:txBody>
          <a:bodyPr rtlCol="0">
            <a:normAutofit fontScale="70000" lnSpcReduction="20000"/>
          </a:bodyPr>
          <a:lstStyle/>
          <a:p>
            <a:pPr fontAlgn="auto">
              <a:spcAft>
                <a:spcPts val="0"/>
              </a:spcAft>
              <a:defRPr/>
            </a:pPr>
            <a:r>
              <a:rPr lang="fr-FR" dirty="0"/>
              <a:t>On est propriétaire potentiel d’un essaim tant qu’on le suit.</a:t>
            </a:r>
          </a:p>
          <a:p>
            <a:pPr fontAlgn="auto">
              <a:spcAft>
                <a:spcPts val="0"/>
              </a:spcAft>
              <a:defRPr/>
            </a:pPr>
            <a:r>
              <a:rPr lang="fr-FR" dirty="0"/>
              <a:t>Un essaim naturel perd la mémoire et peut être installé où on le souhaite.</a:t>
            </a:r>
          </a:p>
          <a:p>
            <a:pPr fontAlgn="auto">
              <a:spcAft>
                <a:spcPts val="0"/>
              </a:spcAft>
              <a:defRPr/>
            </a:pPr>
            <a:r>
              <a:rPr lang="fr-FR" dirty="0"/>
              <a:t>Ne pique pas dans les premières heures.</a:t>
            </a:r>
          </a:p>
          <a:p>
            <a:pPr fontAlgn="auto">
              <a:spcAft>
                <a:spcPts val="0"/>
              </a:spcAft>
              <a:defRPr/>
            </a:pPr>
            <a:r>
              <a:rPr lang="fr-FR" dirty="0"/>
              <a:t>On peut le récupérer avec une ruchette, une ruche mais plus valablement avec un panier.</a:t>
            </a:r>
          </a:p>
          <a:p>
            <a:pPr fontAlgn="auto">
              <a:spcAft>
                <a:spcPts val="0"/>
              </a:spcAft>
              <a:defRPr/>
            </a:pPr>
            <a:r>
              <a:rPr lang="fr-FR" dirty="0"/>
              <a:t>Mettre l’essaim au frais, l’</a:t>
            </a:r>
            <a:r>
              <a:rPr lang="fr-FR" dirty="0" err="1"/>
              <a:t>enrucher</a:t>
            </a:r>
            <a:r>
              <a:rPr lang="fr-FR" dirty="0"/>
              <a:t> le soir même ou le lendemain soir.</a:t>
            </a:r>
          </a:p>
          <a:p>
            <a:pPr fontAlgn="auto">
              <a:spcAft>
                <a:spcPts val="0"/>
              </a:spcAft>
              <a:defRPr/>
            </a:pPr>
            <a:r>
              <a:rPr lang="fr-FR" dirty="0"/>
              <a:t>Assurer complètement son installation en lui confiant un cadre de couvain.</a:t>
            </a:r>
          </a:p>
          <a:p>
            <a:pPr fontAlgn="auto">
              <a:spcAft>
                <a:spcPts val="0"/>
              </a:spcAft>
              <a:defRPr/>
            </a:pPr>
            <a:r>
              <a:rPr lang="fr-FR" dirty="0"/>
              <a:t>En profiter pour le traiter contre le varroa.</a:t>
            </a:r>
          </a:p>
          <a:p>
            <a:pPr fontAlgn="auto">
              <a:spcAft>
                <a:spcPts val="0"/>
              </a:spcAft>
              <a:defRPr/>
            </a:pPr>
            <a:endParaRPr lang="fr-FR" dirty="0"/>
          </a:p>
        </p:txBody>
      </p:sp>
    </p:spTree>
  </p:cSld>
  <p:clrMapOvr>
    <a:masterClrMapping/>
  </p:clrMapOvr>
</p:sld>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6503</TotalTime>
  <Words>1866</Words>
  <Application>Microsoft Office PowerPoint</Application>
  <PresentationFormat>Affichage à l'écran (4:3)</PresentationFormat>
  <Paragraphs>407</Paragraphs>
  <Slides>31</Slides>
  <Notes>30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31</vt:i4>
      </vt:variant>
    </vt:vector>
  </HeadingPairs>
  <TitlesOfParts>
    <vt:vector size="38" baseType="lpstr">
      <vt:lpstr>Arial</vt:lpstr>
      <vt:lpstr>Calibri</vt:lpstr>
      <vt:lpstr>Symbol</vt:lpstr>
      <vt:lpstr>Times New Roman</vt:lpstr>
      <vt:lpstr>Trebuchet MS</vt:lpstr>
      <vt:lpstr>Wingdings</vt:lpstr>
      <vt:lpstr>1_Thème Office</vt:lpstr>
      <vt:lpstr>Présentation PowerPoint</vt:lpstr>
      <vt:lpstr> CETA Abeille Noire de l’Orne Centre d’études techniques apicoles Siège social "la Dultière" 61500 NEUVILLE-PRÉS-SÉES www.u-a-o.info mail : ceta@u-a-o.info</vt:lpstr>
      <vt:lpstr>Présentation PowerPoint</vt:lpstr>
      <vt:lpstr>Eléments du référentiel de la deuxième séance théorique :</vt:lpstr>
      <vt:lpstr>Traitement des colonies faibles :</vt:lpstr>
      <vt:lpstr>Où placer les cadres de cire gaufrée ?</vt:lpstr>
      <vt:lpstr>Pose des hausses :</vt:lpstr>
      <vt:lpstr>Contrôle du remplissage des hausses :</vt:lpstr>
      <vt:lpstr>Prévenir et réduire l'essaimage :</vt:lpstr>
      <vt:lpstr>L’essaimage artificiel Deux méthodes simples de division </vt:lpstr>
      <vt:lpstr>Choix des colonies</vt:lpstr>
      <vt:lpstr>Quelle race élever ?</vt:lpstr>
      <vt:lpstr>Conditions et époque de l’intervention</vt:lpstr>
      <vt:lpstr>1ère méthode : la ruche est divisée en deux (pas de recherche de reine) : </vt:lpstr>
      <vt:lpstr>Présentation PowerPoint</vt:lpstr>
      <vt:lpstr>Présentation PowerPoint</vt:lpstr>
      <vt:lpstr>2ème méthode : faire un essaim sur 3 cadres (la recherche de reine est conseillée, non obligatoire) : </vt:lpstr>
      <vt:lpstr>Présentation PowerPoint</vt:lpstr>
      <vt:lpstr>Présentation PowerPoint</vt:lpstr>
      <vt:lpstr>Les différents types de Cellules Royales :</vt:lpstr>
      <vt:lpstr>Les cellules d’essaimage :</vt:lpstr>
      <vt:lpstr>Les cellules de sauveté :</vt:lpstr>
      <vt:lpstr>Les cellules de supercédure :</vt:lpstr>
      <vt:lpstr>Amusette</vt:lpstr>
      <vt:lpstr>Les essaims naturels :</vt:lpstr>
      <vt:lpstr>L’essaim primaire :</vt:lpstr>
      <vt:lpstr>L’essaim de chant :</vt:lpstr>
      <vt:lpstr>L’essaim secondaire :</vt:lpstr>
      <vt:lpstr>L’essaim tertiaire :</vt:lpstr>
      <vt:lpstr>Le piégeage :</vt:lpstr>
      <vt:lpstr>La récupération des essaims naturels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1ère séance 2ème année</dc:title>
  <dc:subject>Cours Ceta-UAO</dc:subject>
  <dc:creator>Raymond DAMAN et Gérard VESQUE</dc:creator>
  <cp:keywords>Saint Cyr La Rosière</cp:keywords>
  <dc:description/>
  <cp:lastModifiedBy>Gérard Corvée</cp:lastModifiedBy>
  <cp:revision>794</cp:revision>
  <dcterms:created xsi:type="dcterms:W3CDTF">2014-01-16T17:23:48Z</dcterms:created>
  <dcterms:modified xsi:type="dcterms:W3CDTF">2019-04-19T12:35:00Z</dcterms:modified>
</cp:coreProperties>
</file>