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9.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342" r:id="rId1"/>
    <p:sldMasterId id="2147484354" r:id="rId2"/>
  </p:sldMasterIdLst>
  <p:notesMasterIdLst>
    <p:notesMasterId r:id="rId45"/>
  </p:notesMasterIdLst>
  <p:sldIdLst>
    <p:sldId id="312" r:id="rId3"/>
    <p:sldId id="355" r:id="rId4"/>
    <p:sldId id="353" r:id="rId5"/>
    <p:sldId id="354" r:id="rId6"/>
    <p:sldId id="356" r:id="rId7"/>
    <p:sldId id="287" r:id="rId8"/>
    <p:sldId id="328" r:id="rId9"/>
    <p:sldId id="346" r:id="rId10"/>
    <p:sldId id="291" r:id="rId11"/>
    <p:sldId id="290" r:id="rId12"/>
    <p:sldId id="292" r:id="rId13"/>
    <p:sldId id="342" r:id="rId14"/>
    <p:sldId id="294" r:id="rId15"/>
    <p:sldId id="295" r:id="rId16"/>
    <p:sldId id="315" r:id="rId17"/>
    <p:sldId id="316" r:id="rId18"/>
    <p:sldId id="345" r:id="rId19"/>
    <p:sldId id="319" r:id="rId20"/>
    <p:sldId id="321" r:id="rId21"/>
    <p:sldId id="320" r:id="rId22"/>
    <p:sldId id="322" r:id="rId23"/>
    <p:sldId id="325" r:id="rId24"/>
    <p:sldId id="326" r:id="rId25"/>
    <p:sldId id="324" r:id="rId26"/>
    <p:sldId id="327" r:id="rId27"/>
    <p:sldId id="329" r:id="rId28"/>
    <p:sldId id="330" r:id="rId29"/>
    <p:sldId id="331" r:id="rId30"/>
    <p:sldId id="332" r:id="rId31"/>
    <p:sldId id="333" r:id="rId32"/>
    <p:sldId id="334" r:id="rId33"/>
    <p:sldId id="335" r:id="rId34"/>
    <p:sldId id="336" r:id="rId35"/>
    <p:sldId id="347" r:id="rId36"/>
    <p:sldId id="348" r:id="rId37"/>
    <p:sldId id="349" r:id="rId38"/>
    <p:sldId id="350" r:id="rId39"/>
    <p:sldId id="351" r:id="rId40"/>
    <p:sldId id="352" r:id="rId41"/>
    <p:sldId id="343" r:id="rId42"/>
    <p:sldId id="344" r:id="rId43"/>
    <p:sldId id="337" r:id="rId44"/>
  </p:sldIdLst>
  <p:sldSz cx="9144000" cy="6858000" type="screen4x3"/>
  <p:notesSz cx="6858000" cy="9144000"/>
  <p:defaultTextStyle>
    <a:defPPr>
      <a:defRPr lang="fr-FR"/>
    </a:defPPr>
    <a:lvl1pPr algn="l" defTabSz="457200" rtl="0" fontAlgn="base">
      <a:spcBef>
        <a:spcPct val="0"/>
      </a:spcBef>
      <a:spcAft>
        <a:spcPct val="0"/>
      </a:spcAft>
      <a:defRPr kern="1200">
        <a:solidFill>
          <a:schemeClr val="tx1"/>
        </a:solidFill>
        <a:latin typeface="Calibri" pitchFamily="34" charset="0"/>
        <a:ea typeface="MS PGothic" pitchFamily="34" charset="-128"/>
        <a:cs typeface="+mn-cs"/>
      </a:defRPr>
    </a:lvl1pPr>
    <a:lvl2pPr marL="4572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2pPr>
    <a:lvl3pPr marL="9144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3pPr>
    <a:lvl4pPr marL="13716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4pPr>
    <a:lvl5pPr marL="18288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5pPr>
    <a:lvl6pPr marL="2286000" algn="l" defTabSz="914400" rtl="0" eaLnBrk="1" latinLnBrk="0" hangingPunct="1">
      <a:defRPr kern="1200">
        <a:solidFill>
          <a:schemeClr val="tx1"/>
        </a:solidFill>
        <a:latin typeface="Calibri" pitchFamily="34" charset="0"/>
        <a:ea typeface="MS PGothic" pitchFamily="34" charset="-128"/>
        <a:cs typeface="+mn-cs"/>
      </a:defRPr>
    </a:lvl6pPr>
    <a:lvl7pPr marL="2743200" algn="l" defTabSz="914400" rtl="0" eaLnBrk="1" latinLnBrk="0" hangingPunct="1">
      <a:defRPr kern="1200">
        <a:solidFill>
          <a:schemeClr val="tx1"/>
        </a:solidFill>
        <a:latin typeface="Calibri" pitchFamily="34" charset="0"/>
        <a:ea typeface="MS PGothic" pitchFamily="34" charset="-128"/>
        <a:cs typeface="+mn-cs"/>
      </a:defRPr>
    </a:lvl7pPr>
    <a:lvl8pPr marL="3200400" algn="l" defTabSz="914400" rtl="0" eaLnBrk="1" latinLnBrk="0" hangingPunct="1">
      <a:defRPr kern="1200">
        <a:solidFill>
          <a:schemeClr val="tx1"/>
        </a:solidFill>
        <a:latin typeface="Calibri" pitchFamily="34" charset="0"/>
        <a:ea typeface="MS PGothic" pitchFamily="34" charset="-128"/>
        <a:cs typeface="+mn-cs"/>
      </a:defRPr>
    </a:lvl8pPr>
    <a:lvl9pPr marL="3657600" algn="l" defTabSz="914400" rtl="0" eaLnBrk="1" latinLnBrk="0" hangingPunct="1">
      <a:defRPr kern="1200">
        <a:solidFill>
          <a:schemeClr val="tx1"/>
        </a:solidFill>
        <a:latin typeface="Calibri" pitchFamily="34" charset="0"/>
        <a:ea typeface="MS PGothic"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useTimings="0">
    <p:present/>
    <p:sldAll/>
    <p:penClr>
      <a:srgbClr val="FF0000"/>
    </p:penClr>
  </p:showPr>
  <p:clrMru>
    <a:srgbClr val="FFFA84"/>
    <a:srgbClr val="FFBF31"/>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snapToObjects="1">
      <p:cViewPr>
        <p:scale>
          <a:sx n="60" d="100"/>
          <a:sy n="60" d="100"/>
        </p:scale>
        <p:origin x="-696" y="-1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5" d="100"/>
        <a:sy n="25"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heme" Target="theme/theme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Calibri" charset="0"/>
                <a:ea typeface="ＭＳ Ｐゴシック" charset="0"/>
                <a:cs typeface="ＭＳ Ｐゴシック" charset="0"/>
              </a:defRPr>
            </a:lvl1pPr>
          </a:lstStyle>
          <a:p>
            <a:pPr>
              <a:defRPr/>
            </a:pPr>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4B77ECF8-2406-451E-B87A-D72163681C11}" type="datetimeFigureOut">
              <a:rPr lang="fr-FR"/>
              <a:pPr/>
              <a:t>20/12/2019</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fr-FR" noProof="0" smtClean="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Calibri" charset="0"/>
                <a:ea typeface="ＭＳ Ｐゴシック" charset="0"/>
                <a:cs typeface="ＭＳ Ｐゴシック" charset="0"/>
              </a:defRPr>
            </a:lvl1pPr>
          </a:lstStyle>
          <a:p>
            <a:pPr>
              <a:defRPr/>
            </a:pPr>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60AA078-E4FC-42A3-A400-D1B77862607B}" type="slidenum">
              <a:rPr lang="fr-FR"/>
              <a:pPr/>
              <a:t>‹N°›</a:t>
            </a:fld>
            <a:endParaRPr lang="fr-FR"/>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S PGothic" pitchFamily="34"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b="1" u="sng" kern="1200" dirty="0" smtClean="0">
                <a:solidFill>
                  <a:schemeClr val="tx1"/>
                </a:solidFill>
                <a:latin typeface="+mn-lt"/>
                <a:ea typeface="+mn-ea"/>
                <a:cs typeface="+mn-cs"/>
              </a:rPr>
              <a:t>Les essaims primaires, secondaires, tertiaires :</a:t>
            </a:r>
          </a:p>
          <a:p>
            <a:pPr lvl="0"/>
            <a:r>
              <a:rPr lang="fr-FR" sz="1200" u="sng" kern="1200" dirty="0" smtClean="0">
                <a:solidFill>
                  <a:schemeClr val="tx1"/>
                </a:solidFill>
                <a:latin typeface="+mn-lt"/>
                <a:ea typeface="+mn-ea"/>
                <a:cs typeface="+mn-cs"/>
              </a:rPr>
              <a:t>L’essaim primaire</a:t>
            </a:r>
            <a:r>
              <a:rPr lang="fr-FR" sz="1200" kern="1200" dirty="0" smtClean="0">
                <a:solidFill>
                  <a:schemeClr val="tx1"/>
                </a:solidFill>
                <a:latin typeface="+mn-lt"/>
                <a:ea typeface="+mn-ea"/>
                <a:cs typeface="+mn-cs"/>
              </a:rPr>
              <a:t> est généralement assez gros (de 1,5 à 4 kilos et plus) Il partira avec la reine de la colonie, stationnera dans un rayon de 30 mètres de sa ruche d’origine, avant de rejoindre l’un des endroits proposés par les éclaireuses.</a:t>
            </a:r>
          </a:p>
          <a:p>
            <a:r>
              <a:rPr lang="fr-FR" sz="1200" kern="1200" dirty="0" smtClean="0">
                <a:solidFill>
                  <a:schemeClr val="tx1"/>
                </a:solidFill>
                <a:latin typeface="+mn-lt"/>
                <a:ea typeface="+mn-ea"/>
                <a:cs typeface="+mn-cs"/>
              </a:rPr>
              <a:t>Il possède une faculté de nettoyage assez phénoménale tout comme celle de bâtir son nid. Récupéré, on aura intérêt à ne lui confier que des cires gaufrées et de le nourrir éventuellement</a:t>
            </a:r>
          </a:p>
          <a:p>
            <a:r>
              <a:rPr lang="fr-FR" sz="1200" kern="1200" dirty="0" smtClean="0">
                <a:solidFill>
                  <a:schemeClr val="tx1"/>
                </a:solidFill>
                <a:latin typeface="+mn-lt"/>
                <a:ea typeface="+mn-ea"/>
                <a:cs typeface="+mn-cs"/>
              </a:rPr>
              <a:t>L’essaim primaire de belle taille (à partir de 3 kilos est capable de récolter autant, voire plus qu’une colonie de production.</a:t>
            </a:r>
          </a:p>
          <a:p>
            <a:pPr lvl="0"/>
            <a:r>
              <a:rPr lang="fr-FR" sz="1200" u="sng" kern="1200" dirty="0" smtClean="0">
                <a:solidFill>
                  <a:schemeClr val="tx1"/>
                </a:solidFill>
                <a:latin typeface="+mn-lt"/>
                <a:ea typeface="+mn-ea"/>
                <a:cs typeface="+mn-cs"/>
              </a:rPr>
              <a:t>L’essaim de chant</a:t>
            </a:r>
            <a:r>
              <a:rPr lang="fr-FR" sz="1200" kern="1200" dirty="0" smtClean="0">
                <a:solidFill>
                  <a:schemeClr val="tx1"/>
                </a:solidFill>
                <a:latin typeface="+mn-lt"/>
                <a:ea typeface="+mn-ea"/>
                <a:cs typeface="+mn-cs"/>
              </a:rPr>
              <a:t> est un essaim primaire qui, ayant perdu sa mère lors d’une première tentative, repart avec une ou plusieurs reines vierges.</a:t>
            </a:r>
          </a:p>
          <a:p>
            <a:pPr lvl="0"/>
            <a:r>
              <a:rPr lang="fr-FR" sz="1200" u="sng" kern="1200" dirty="0" smtClean="0">
                <a:solidFill>
                  <a:schemeClr val="tx1"/>
                </a:solidFill>
                <a:latin typeface="+mn-lt"/>
                <a:ea typeface="+mn-ea"/>
                <a:cs typeface="+mn-cs"/>
              </a:rPr>
              <a:t>L’essaim secondaire</a:t>
            </a:r>
            <a:r>
              <a:rPr lang="fr-FR" sz="1200" kern="1200" dirty="0" smtClean="0">
                <a:solidFill>
                  <a:schemeClr val="tx1"/>
                </a:solidFill>
                <a:latin typeface="+mn-lt"/>
                <a:ea typeface="+mn-ea"/>
                <a:cs typeface="+mn-cs"/>
              </a:rPr>
              <a:t>, plus petit, partira environ une semaine après le primaire avec une ou le plus souvent plusieurs reines vierges. Nettement plus mobile il a la capacité de parcourir plusieurs kilomètres.</a:t>
            </a:r>
          </a:p>
          <a:p>
            <a:pPr lvl="0"/>
            <a:r>
              <a:rPr lang="fr-FR" sz="1200" u="sng" kern="1200" dirty="0" smtClean="0">
                <a:solidFill>
                  <a:schemeClr val="tx1"/>
                </a:solidFill>
                <a:latin typeface="+mn-lt"/>
                <a:ea typeface="+mn-ea"/>
                <a:cs typeface="+mn-cs"/>
              </a:rPr>
              <a:t>L’essaim tertiaire</a:t>
            </a:r>
            <a:r>
              <a:rPr lang="fr-FR" sz="1200" kern="1200" dirty="0" smtClean="0">
                <a:solidFill>
                  <a:schemeClr val="tx1"/>
                </a:solidFill>
                <a:latin typeface="+mn-lt"/>
                <a:ea typeface="+mn-ea"/>
                <a:cs typeface="+mn-cs"/>
              </a:rPr>
              <a:t>, quaternaire.. Sera plus ou moins viable en fonction de l’époque de l‘année, de la météo. Mais on retiendra qu’il peut être retenu pour la valeur potentielle de ses reines. Il peut par exemple  sauver une colonie orpheline.</a:t>
            </a:r>
          </a:p>
          <a:p>
            <a:endParaRPr lang="fr-FR" dirty="0"/>
          </a:p>
        </p:txBody>
      </p:sp>
      <p:sp>
        <p:nvSpPr>
          <p:cNvPr id="4" name="Espace réservé du numéro de diapositive 3"/>
          <p:cNvSpPr>
            <a:spLocks noGrp="1"/>
          </p:cNvSpPr>
          <p:nvPr>
            <p:ph type="sldNum" sz="quarter" idx="10"/>
          </p:nvPr>
        </p:nvSpPr>
        <p:spPr/>
        <p:txBody>
          <a:bodyPr/>
          <a:lstStyle/>
          <a:p>
            <a:fld id="{BB8F1A80-DE69-43BC-B83B-99F31DF8B5CC}" type="slidenum">
              <a:rPr lang="fr-FR" smtClean="0"/>
              <a:pPr/>
              <a:t>2</a:t>
            </a:fld>
            <a:endParaRPr lang="fr-F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b="1" u="sng" kern="1200" dirty="0" smtClean="0">
                <a:solidFill>
                  <a:schemeClr val="tx1"/>
                </a:solidFill>
                <a:latin typeface="+mn-lt"/>
                <a:ea typeface="+mn-ea"/>
                <a:cs typeface="+mn-cs"/>
              </a:rPr>
              <a:t>Les essaims primaires, secondaires, tertiaires :</a:t>
            </a:r>
          </a:p>
          <a:p>
            <a:pPr lvl="0"/>
            <a:r>
              <a:rPr lang="fr-FR" sz="1200" u="sng" kern="1200" dirty="0" smtClean="0">
                <a:solidFill>
                  <a:schemeClr val="tx1"/>
                </a:solidFill>
                <a:latin typeface="+mn-lt"/>
                <a:ea typeface="+mn-ea"/>
                <a:cs typeface="+mn-cs"/>
              </a:rPr>
              <a:t>L’essaim primaire</a:t>
            </a:r>
            <a:r>
              <a:rPr lang="fr-FR" sz="1200" kern="1200" dirty="0" smtClean="0">
                <a:solidFill>
                  <a:schemeClr val="tx1"/>
                </a:solidFill>
                <a:latin typeface="+mn-lt"/>
                <a:ea typeface="+mn-ea"/>
                <a:cs typeface="+mn-cs"/>
              </a:rPr>
              <a:t> est généralement assez gros (de 1,5 à 4 kilos et plus) Il partira avec la reine de la colonie, stationnera dans un rayon de 30 mètres de sa ruche d’origine, avant de rejoindre l’un des endroits proposés par les éclaireuses.</a:t>
            </a:r>
          </a:p>
          <a:p>
            <a:r>
              <a:rPr lang="fr-FR" sz="1200" kern="1200" dirty="0" smtClean="0">
                <a:solidFill>
                  <a:schemeClr val="tx1"/>
                </a:solidFill>
                <a:latin typeface="+mn-lt"/>
                <a:ea typeface="+mn-ea"/>
                <a:cs typeface="+mn-cs"/>
              </a:rPr>
              <a:t>Il possède une faculté de nettoyage assez phénoménale tout comme celle de bâtir son nid. Récupéré, on aura intérêt à ne lui confier que des cires gaufrées et de le nourrir éventuellement</a:t>
            </a:r>
          </a:p>
          <a:p>
            <a:r>
              <a:rPr lang="fr-FR" sz="1200" kern="1200" dirty="0" smtClean="0">
                <a:solidFill>
                  <a:schemeClr val="tx1"/>
                </a:solidFill>
                <a:latin typeface="+mn-lt"/>
                <a:ea typeface="+mn-ea"/>
                <a:cs typeface="+mn-cs"/>
              </a:rPr>
              <a:t>L’essaim primaire de belle taille (à partir de 3 kilos est capable de récolter autant, voire plus qu’une colonie de production.</a:t>
            </a:r>
          </a:p>
          <a:p>
            <a:pPr lvl="0"/>
            <a:r>
              <a:rPr lang="fr-FR" sz="1200" u="sng" kern="1200" dirty="0" smtClean="0">
                <a:solidFill>
                  <a:schemeClr val="tx1"/>
                </a:solidFill>
                <a:latin typeface="+mn-lt"/>
                <a:ea typeface="+mn-ea"/>
                <a:cs typeface="+mn-cs"/>
              </a:rPr>
              <a:t>L’essaim de chant</a:t>
            </a:r>
            <a:r>
              <a:rPr lang="fr-FR" sz="1200" kern="1200" dirty="0" smtClean="0">
                <a:solidFill>
                  <a:schemeClr val="tx1"/>
                </a:solidFill>
                <a:latin typeface="+mn-lt"/>
                <a:ea typeface="+mn-ea"/>
                <a:cs typeface="+mn-cs"/>
              </a:rPr>
              <a:t> est un essaim primaire qui, ayant perdu sa mère lors d’une première tentative, repart avec une ou plusieurs reines vierges.</a:t>
            </a:r>
          </a:p>
          <a:p>
            <a:pPr lvl="0"/>
            <a:r>
              <a:rPr lang="fr-FR" sz="1200" u="sng" kern="1200" dirty="0" smtClean="0">
                <a:solidFill>
                  <a:schemeClr val="tx1"/>
                </a:solidFill>
                <a:latin typeface="+mn-lt"/>
                <a:ea typeface="+mn-ea"/>
                <a:cs typeface="+mn-cs"/>
              </a:rPr>
              <a:t>L’essaim secondaire</a:t>
            </a:r>
            <a:r>
              <a:rPr lang="fr-FR" sz="1200" kern="1200" dirty="0" smtClean="0">
                <a:solidFill>
                  <a:schemeClr val="tx1"/>
                </a:solidFill>
                <a:latin typeface="+mn-lt"/>
                <a:ea typeface="+mn-ea"/>
                <a:cs typeface="+mn-cs"/>
              </a:rPr>
              <a:t>, plus petit, partira environ une semaine après le primaire avec une ou le plus souvent plusieurs reines vierges. Nettement plus mobile il a la capacité de parcourir plusieurs kilomètres.</a:t>
            </a:r>
          </a:p>
          <a:p>
            <a:pPr lvl="0"/>
            <a:r>
              <a:rPr lang="fr-FR" sz="1200" u="sng" kern="1200" dirty="0" smtClean="0">
                <a:solidFill>
                  <a:schemeClr val="tx1"/>
                </a:solidFill>
                <a:latin typeface="+mn-lt"/>
                <a:ea typeface="+mn-ea"/>
                <a:cs typeface="+mn-cs"/>
              </a:rPr>
              <a:t>L’essaim tertiaire</a:t>
            </a:r>
            <a:r>
              <a:rPr lang="fr-FR" sz="1200" kern="1200" dirty="0" smtClean="0">
                <a:solidFill>
                  <a:schemeClr val="tx1"/>
                </a:solidFill>
                <a:latin typeface="+mn-lt"/>
                <a:ea typeface="+mn-ea"/>
                <a:cs typeface="+mn-cs"/>
              </a:rPr>
              <a:t>, quaternaire.. Sera plus ou moins viable en fonction de l’époque de l‘année, de la météo. Mais on retiendra qu’il peut être retenu pour la valeur potentielle de ses reines. Il peut par exemple  sauver une colonie orpheline.</a:t>
            </a:r>
          </a:p>
          <a:p>
            <a:endParaRPr lang="fr-FR" dirty="0"/>
          </a:p>
        </p:txBody>
      </p:sp>
      <p:sp>
        <p:nvSpPr>
          <p:cNvPr id="4" name="Espace réservé du numéro de diapositive 3"/>
          <p:cNvSpPr>
            <a:spLocks noGrp="1"/>
          </p:cNvSpPr>
          <p:nvPr>
            <p:ph type="sldNum" sz="quarter" idx="10"/>
          </p:nvPr>
        </p:nvSpPr>
        <p:spPr/>
        <p:txBody>
          <a:bodyPr/>
          <a:lstStyle/>
          <a:p>
            <a:fld id="{BB8F1A80-DE69-43BC-B83B-99F31DF8B5CC}" type="slidenum">
              <a:rPr lang="fr-FR" smtClean="0"/>
              <a:pPr/>
              <a:t>3</a:t>
            </a:fld>
            <a:endParaRPr lang="fr-F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b="1" u="sng" kern="1200" dirty="0" smtClean="0">
                <a:solidFill>
                  <a:schemeClr val="tx1"/>
                </a:solidFill>
                <a:latin typeface="+mn-lt"/>
                <a:ea typeface="+mn-ea"/>
                <a:cs typeface="+mn-cs"/>
              </a:rPr>
              <a:t>Les essaims primaires, secondaires, tertiaires :</a:t>
            </a:r>
          </a:p>
          <a:p>
            <a:pPr lvl="0"/>
            <a:r>
              <a:rPr lang="fr-FR" sz="1200" u="sng" kern="1200" dirty="0" smtClean="0">
                <a:solidFill>
                  <a:schemeClr val="tx1"/>
                </a:solidFill>
                <a:latin typeface="+mn-lt"/>
                <a:ea typeface="+mn-ea"/>
                <a:cs typeface="+mn-cs"/>
              </a:rPr>
              <a:t>L’essaim primaire</a:t>
            </a:r>
            <a:r>
              <a:rPr lang="fr-FR" sz="1200" kern="1200" dirty="0" smtClean="0">
                <a:solidFill>
                  <a:schemeClr val="tx1"/>
                </a:solidFill>
                <a:latin typeface="+mn-lt"/>
                <a:ea typeface="+mn-ea"/>
                <a:cs typeface="+mn-cs"/>
              </a:rPr>
              <a:t> est généralement assez gros (de 1,5 à 4 kilos et plus) Il partira avec la reine de la colonie, stationnera dans un rayon de 30 mètres de sa ruche d’origine, avant de rejoindre l’un des endroits proposés par les éclaireuses.</a:t>
            </a:r>
          </a:p>
          <a:p>
            <a:r>
              <a:rPr lang="fr-FR" sz="1200" kern="1200" dirty="0" smtClean="0">
                <a:solidFill>
                  <a:schemeClr val="tx1"/>
                </a:solidFill>
                <a:latin typeface="+mn-lt"/>
                <a:ea typeface="+mn-ea"/>
                <a:cs typeface="+mn-cs"/>
              </a:rPr>
              <a:t>Il possède une faculté de nettoyage assez phénoménale tout comme celle de bâtir son nid. Récupéré, on aura intérêt à ne lui confier que des cires gaufrées et de le nourrir éventuellement</a:t>
            </a:r>
          </a:p>
          <a:p>
            <a:r>
              <a:rPr lang="fr-FR" sz="1200" kern="1200" dirty="0" smtClean="0">
                <a:solidFill>
                  <a:schemeClr val="tx1"/>
                </a:solidFill>
                <a:latin typeface="+mn-lt"/>
                <a:ea typeface="+mn-ea"/>
                <a:cs typeface="+mn-cs"/>
              </a:rPr>
              <a:t>L’essaim primaire de belle taille (à partir de 3 kilos est capable de récolter autant, voire plus qu’une colonie de production.</a:t>
            </a:r>
          </a:p>
          <a:p>
            <a:pPr lvl="0"/>
            <a:r>
              <a:rPr lang="fr-FR" sz="1200" u="sng" kern="1200" dirty="0" smtClean="0">
                <a:solidFill>
                  <a:schemeClr val="tx1"/>
                </a:solidFill>
                <a:latin typeface="+mn-lt"/>
                <a:ea typeface="+mn-ea"/>
                <a:cs typeface="+mn-cs"/>
              </a:rPr>
              <a:t>L’essaim de chant</a:t>
            </a:r>
            <a:r>
              <a:rPr lang="fr-FR" sz="1200" kern="1200" dirty="0" smtClean="0">
                <a:solidFill>
                  <a:schemeClr val="tx1"/>
                </a:solidFill>
                <a:latin typeface="+mn-lt"/>
                <a:ea typeface="+mn-ea"/>
                <a:cs typeface="+mn-cs"/>
              </a:rPr>
              <a:t> est un essaim primaire qui, ayant perdu sa mère lors d’une première tentative, repart avec une ou plusieurs reines vierges.</a:t>
            </a:r>
          </a:p>
          <a:p>
            <a:pPr lvl="0"/>
            <a:r>
              <a:rPr lang="fr-FR" sz="1200" u="sng" kern="1200" dirty="0" smtClean="0">
                <a:solidFill>
                  <a:schemeClr val="tx1"/>
                </a:solidFill>
                <a:latin typeface="+mn-lt"/>
                <a:ea typeface="+mn-ea"/>
                <a:cs typeface="+mn-cs"/>
              </a:rPr>
              <a:t>L’essaim secondaire</a:t>
            </a:r>
            <a:r>
              <a:rPr lang="fr-FR" sz="1200" kern="1200" dirty="0" smtClean="0">
                <a:solidFill>
                  <a:schemeClr val="tx1"/>
                </a:solidFill>
                <a:latin typeface="+mn-lt"/>
                <a:ea typeface="+mn-ea"/>
                <a:cs typeface="+mn-cs"/>
              </a:rPr>
              <a:t>, plus petit, partira environ une semaine après le primaire avec une ou le plus souvent plusieurs reines vierges. Nettement plus mobile il a la capacité de parcourir plusieurs kilomètres.</a:t>
            </a:r>
          </a:p>
          <a:p>
            <a:pPr lvl="0"/>
            <a:r>
              <a:rPr lang="fr-FR" sz="1200" u="sng" kern="1200" dirty="0" smtClean="0">
                <a:solidFill>
                  <a:schemeClr val="tx1"/>
                </a:solidFill>
                <a:latin typeface="+mn-lt"/>
                <a:ea typeface="+mn-ea"/>
                <a:cs typeface="+mn-cs"/>
              </a:rPr>
              <a:t>L’essaim tertiaire</a:t>
            </a:r>
            <a:r>
              <a:rPr lang="fr-FR" sz="1200" kern="1200" dirty="0" smtClean="0">
                <a:solidFill>
                  <a:schemeClr val="tx1"/>
                </a:solidFill>
                <a:latin typeface="+mn-lt"/>
                <a:ea typeface="+mn-ea"/>
                <a:cs typeface="+mn-cs"/>
              </a:rPr>
              <a:t>, quaternaire.. Sera plus ou moins viable en fonction de l’époque de l‘année, de la météo. Mais on retiendra qu’il peut être retenu pour la valeur potentielle de ses reines. Il peut par exemple  sauver une colonie orpheline.</a:t>
            </a:r>
          </a:p>
          <a:p>
            <a:endParaRPr lang="fr-FR" dirty="0"/>
          </a:p>
        </p:txBody>
      </p:sp>
      <p:sp>
        <p:nvSpPr>
          <p:cNvPr id="4" name="Espace réservé du numéro de diapositive 3"/>
          <p:cNvSpPr>
            <a:spLocks noGrp="1"/>
          </p:cNvSpPr>
          <p:nvPr>
            <p:ph type="sldNum" sz="quarter" idx="10"/>
          </p:nvPr>
        </p:nvSpPr>
        <p:spPr/>
        <p:txBody>
          <a:bodyPr/>
          <a:lstStyle/>
          <a:p>
            <a:fld id="{BB8F1A80-DE69-43BC-B83B-99F31DF8B5CC}" type="slidenum">
              <a:rPr lang="fr-FR" smtClean="0"/>
              <a:pPr/>
              <a:t>4</a:t>
            </a:fld>
            <a:endParaRPr lang="fr-F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b="1" u="sng" kern="1200" dirty="0" smtClean="0">
                <a:solidFill>
                  <a:schemeClr val="tx1"/>
                </a:solidFill>
                <a:latin typeface="+mn-lt"/>
                <a:ea typeface="+mn-ea"/>
                <a:cs typeface="+mn-cs"/>
              </a:rPr>
              <a:t>Les essaims primaires, secondaires, tertiaires :</a:t>
            </a:r>
          </a:p>
          <a:p>
            <a:pPr lvl="0"/>
            <a:r>
              <a:rPr lang="fr-FR" sz="1200" u="sng" kern="1200" dirty="0" smtClean="0">
                <a:solidFill>
                  <a:schemeClr val="tx1"/>
                </a:solidFill>
                <a:latin typeface="+mn-lt"/>
                <a:ea typeface="+mn-ea"/>
                <a:cs typeface="+mn-cs"/>
              </a:rPr>
              <a:t>L’essaim primaire</a:t>
            </a:r>
            <a:r>
              <a:rPr lang="fr-FR" sz="1200" kern="1200" dirty="0" smtClean="0">
                <a:solidFill>
                  <a:schemeClr val="tx1"/>
                </a:solidFill>
                <a:latin typeface="+mn-lt"/>
                <a:ea typeface="+mn-ea"/>
                <a:cs typeface="+mn-cs"/>
              </a:rPr>
              <a:t> est généralement assez gros (de 1,5 à 4 kilos et plus) Il partira avec la reine de la colonie, stationnera dans un rayon de 30 mètres de sa ruche d’origine, avant de rejoindre l’un des endroits proposés par les éclaireuses.</a:t>
            </a:r>
          </a:p>
          <a:p>
            <a:r>
              <a:rPr lang="fr-FR" sz="1200" kern="1200" dirty="0" smtClean="0">
                <a:solidFill>
                  <a:schemeClr val="tx1"/>
                </a:solidFill>
                <a:latin typeface="+mn-lt"/>
                <a:ea typeface="+mn-ea"/>
                <a:cs typeface="+mn-cs"/>
              </a:rPr>
              <a:t>Il possède une faculté de nettoyage assez phénoménale tout comme celle de bâtir son nid. Récupéré, on aura intérêt à ne lui confier que des cires gaufrées et de le nourrir éventuellement</a:t>
            </a:r>
          </a:p>
          <a:p>
            <a:r>
              <a:rPr lang="fr-FR" sz="1200" kern="1200" dirty="0" smtClean="0">
                <a:solidFill>
                  <a:schemeClr val="tx1"/>
                </a:solidFill>
                <a:latin typeface="+mn-lt"/>
                <a:ea typeface="+mn-ea"/>
                <a:cs typeface="+mn-cs"/>
              </a:rPr>
              <a:t>L’essaim primaire de belle taille (à partir de 3 kilos est capable de récolter autant, voire plus qu’une colonie de production.</a:t>
            </a:r>
          </a:p>
          <a:p>
            <a:pPr lvl="0"/>
            <a:r>
              <a:rPr lang="fr-FR" sz="1200" u="sng" kern="1200" dirty="0" smtClean="0">
                <a:solidFill>
                  <a:schemeClr val="tx1"/>
                </a:solidFill>
                <a:latin typeface="+mn-lt"/>
                <a:ea typeface="+mn-ea"/>
                <a:cs typeface="+mn-cs"/>
              </a:rPr>
              <a:t>L’essaim de chant</a:t>
            </a:r>
            <a:r>
              <a:rPr lang="fr-FR" sz="1200" kern="1200" dirty="0" smtClean="0">
                <a:solidFill>
                  <a:schemeClr val="tx1"/>
                </a:solidFill>
                <a:latin typeface="+mn-lt"/>
                <a:ea typeface="+mn-ea"/>
                <a:cs typeface="+mn-cs"/>
              </a:rPr>
              <a:t> est un essaim primaire qui, ayant perdu sa mère lors d’une première tentative, repart avec une ou plusieurs reines vierges.</a:t>
            </a:r>
          </a:p>
          <a:p>
            <a:pPr lvl="0"/>
            <a:r>
              <a:rPr lang="fr-FR" sz="1200" u="sng" kern="1200" dirty="0" smtClean="0">
                <a:solidFill>
                  <a:schemeClr val="tx1"/>
                </a:solidFill>
                <a:latin typeface="+mn-lt"/>
                <a:ea typeface="+mn-ea"/>
                <a:cs typeface="+mn-cs"/>
              </a:rPr>
              <a:t>L’essaim secondaire</a:t>
            </a:r>
            <a:r>
              <a:rPr lang="fr-FR" sz="1200" kern="1200" dirty="0" smtClean="0">
                <a:solidFill>
                  <a:schemeClr val="tx1"/>
                </a:solidFill>
                <a:latin typeface="+mn-lt"/>
                <a:ea typeface="+mn-ea"/>
                <a:cs typeface="+mn-cs"/>
              </a:rPr>
              <a:t>, plus petit, partira environ une semaine après le primaire avec une ou le plus souvent plusieurs reines vierges. Nettement plus mobile il a la capacité de parcourir plusieurs kilomètres.</a:t>
            </a:r>
          </a:p>
          <a:p>
            <a:pPr lvl="0"/>
            <a:r>
              <a:rPr lang="fr-FR" sz="1200" u="sng" kern="1200" dirty="0" smtClean="0">
                <a:solidFill>
                  <a:schemeClr val="tx1"/>
                </a:solidFill>
                <a:latin typeface="+mn-lt"/>
                <a:ea typeface="+mn-ea"/>
                <a:cs typeface="+mn-cs"/>
              </a:rPr>
              <a:t>L’essaim tertiaire</a:t>
            </a:r>
            <a:r>
              <a:rPr lang="fr-FR" sz="1200" kern="1200" dirty="0" smtClean="0">
                <a:solidFill>
                  <a:schemeClr val="tx1"/>
                </a:solidFill>
                <a:latin typeface="+mn-lt"/>
                <a:ea typeface="+mn-ea"/>
                <a:cs typeface="+mn-cs"/>
              </a:rPr>
              <a:t>, quaternaire.. Sera plus ou moins viable en fonction de l’époque de l‘année, de la météo. Mais on retiendra qu’il peut être retenu pour la valeur potentielle de ses reines. Il peut par exemple  sauver une colonie orpheline.</a:t>
            </a:r>
          </a:p>
          <a:p>
            <a:endParaRPr lang="fr-FR" dirty="0"/>
          </a:p>
        </p:txBody>
      </p:sp>
      <p:sp>
        <p:nvSpPr>
          <p:cNvPr id="4" name="Espace réservé du numéro de diapositive 3"/>
          <p:cNvSpPr>
            <a:spLocks noGrp="1"/>
          </p:cNvSpPr>
          <p:nvPr>
            <p:ph type="sldNum" sz="quarter" idx="10"/>
          </p:nvPr>
        </p:nvSpPr>
        <p:spPr/>
        <p:txBody>
          <a:bodyPr/>
          <a:lstStyle/>
          <a:p>
            <a:fld id="{BB8F1A80-DE69-43BC-B83B-99F31DF8B5CC}" type="slidenum">
              <a:rPr lang="fr-FR" smtClean="0"/>
              <a:pPr/>
              <a:t>5</a:t>
            </a:fld>
            <a:endParaRPr lang="fr-F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16386" name="Espace réservé des commentaires 2"/>
          <p:cNvSpPr>
            <a:spLocks noGrp="1"/>
          </p:cNvSpPr>
          <p:nvPr>
            <p:ph type="body" idx="1"/>
          </p:nvPr>
        </p:nvSpPr>
        <p:spPr bwMode="auto">
          <a:noFill/>
        </p:spPr>
        <p:txBody>
          <a:bodyPr/>
          <a:lstStyle/>
          <a:p>
            <a:pPr>
              <a:lnSpc>
                <a:spcPct val="80000"/>
              </a:lnSpc>
              <a:spcBef>
                <a:spcPct val="0"/>
              </a:spcBef>
            </a:pPr>
            <a:r>
              <a:rPr lang="fr-FR" b="1" smtClean="0"/>
              <a:t>Les faux bourdons : </a:t>
            </a:r>
          </a:p>
          <a:p>
            <a:pPr>
              <a:lnSpc>
                <a:spcPct val="80000"/>
              </a:lnSpc>
              <a:spcBef>
                <a:spcPct val="0"/>
              </a:spcBef>
            </a:pPr>
            <a:r>
              <a:rPr lang="fr-FR" b="1" smtClean="0"/>
              <a:t>15 mm- naissance 24 jours –  Durée de vie 50 à 60 jours (1 à 2 mois)  du printemps à l</a:t>
            </a:r>
            <a:r>
              <a:rPr lang="fr-FR" altLang="fr-FR" b="1" smtClean="0"/>
              <a:t>’</a:t>
            </a:r>
            <a:r>
              <a:rPr lang="fr-FR" b="1" smtClean="0"/>
              <a:t>automne fin avril à fin août : essaim artificiel jusqu</a:t>
            </a:r>
            <a:r>
              <a:rPr lang="fr-FR" altLang="fr-FR" b="1" smtClean="0"/>
              <a:t>’</a:t>
            </a:r>
            <a:r>
              <a:rPr lang="fr-FR" b="1" smtClean="0"/>
              <a:t>à juin -en automne il est chassé de la ruche ou tué  </a:t>
            </a:r>
          </a:p>
          <a:p>
            <a:pPr>
              <a:lnSpc>
                <a:spcPct val="80000"/>
              </a:lnSpc>
              <a:spcBef>
                <a:spcPct val="0"/>
              </a:spcBef>
            </a:pPr>
            <a:r>
              <a:rPr lang="fr-FR" b="1" smtClean="0"/>
              <a:t>1500 à 2000 dans la ruche; </a:t>
            </a:r>
            <a:r>
              <a:rPr lang="fr-FR" b="1" u="sng" smtClean="0"/>
              <a:t>naissance en avril ;</a:t>
            </a:r>
            <a:r>
              <a:rPr lang="fr-FR" b="1" smtClean="0"/>
              <a:t>Proviennent d</a:t>
            </a:r>
            <a:r>
              <a:rPr lang="fr-FR" altLang="fr-FR" b="1" smtClean="0"/>
              <a:t>’</a:t>
            </a:r>
            <a:r>
              <a:rPr lang="fr-FR" b="1" smtClean="0"/>
              <a:t>un œuf non fécondé par la reine. Peuvent  aussi provenir d</a:t>
            </a:r>
            <a:r>
              <a:rPr lang="fr-FR" altLang="fr-FR" b="1" smtClean="0"/>
              <a:t>’</a:t>
            </a:r>
            <a:r>
              <a:rPr lang="fr-FR" b="1" smtClean="0"/>
              <a:t>un œuf produit par des abeilles quand  la ruche est orpheline mais dans ce cas ils sont plus petits car proviennent de cellules d</a:t>
            </a:r>
            <a:r>
              <a:rPr lang="fr-FR" altLang="fr-FR" b="1" smtClean="0"/>
              <a:t>’</a:t>
            </a:r>
            <a:r>
              <a:rPr lang="fr-FR" b="1" smtClean="0"/>
              <a:t>ouvrières. Ils sont alors de la même taille que les ouvrières et se distinguent d</a:t>
            </a:r>
            <a:r>
              <a:rPr lang="fr-FR" altLang="fr-FR" b="1" smtClean="0"/>
              <a:t>’</a:t>
            </a:r>
            <a:r>
              <a:rPr lang="fr-FR" b="1" smtClean="0"/>
              <a:t>elles par leurs yeux continus, leur abdomen rectangulaire et l</a:t>
            </a:r>
            <a:r>
              <a:rPr lang="fr-FR" altLang="fr-FR" b="1" smtClean="0"/>
              <a:t>’</a:t>
            </a:r>
            <a:r>
              <a:rPr lang="fr-FR" b="1" smtClean="0"/>
              <a:t>abs d</a:t>
            </a:r>
            <a:r>
              <a:rPr lang="fr-FR" altLang="fr-FR" b="1" smtClean="0"/>
              <a:t>’</a:t>
            </a:r>
            <a:r>
              <a:rPr lang="fr-FR" b="1" smtClean="0"/>
              <a:t>aiguillon</a:t>
            </a:r>
            <a:r>
              <a:rPr lang="fr-FR" b="1" u="sng" smtClean="0"/>
              <a:t> </a:t>
            </a:r>
            <a:r>
              <a:rPr lang="fr-FR" b="1" smtClean="0"/>
              <a:t>  la larve est nourrie 2 jours à la gelée royale puis au mélange miel – nectar –eau. Au départ ils sont alimentés par les ouvrières, à partir de 4 jours ;  Ils ne peuvent pas butiner les fleurs du fait d</a:t>
            </a:r>
            <a:r>
              <a:rPr lang="fr-FR" altLang="fr-FR" b="1" smtClean="0"/>
              <a:t>’</a:t>
            </a:r>
            <a:r>
              <a:rPr lang="fr-FR" b="1" smtClean="0"/>
              <a:t>une langue trop courte et sont donc généralement nourris par les ouvrières bien qu</a:t>
            </a:r>
            <a:r>
              <a:rPr lang="fr-FR" altLang="fr-FR" b="1" smtClean="0"/>
              <a:t>’</a:t>
            </a:r>
            <a:r>
              <a:rPr lang="fr-FR" b="1" smtClean="0"/>
              <a:t>ils peuvent puiser eux-mêmes dans les alvéoles;  9 à 12 jours après la naissance sortie de la ruche : vol de propreté et orientation ;Ne sortent que si</a:t>
            </a:r>
          </a:p>
          <a:p>
            <a:pPr>
              <a:lnSpc>
                <a:spcPct val="80000"/>
              </a:lnSpc>
              <a:spcBef>
                <a:spcPct val="0"/>
              </a:spcBef>
            </a:pPr>
            <a:r>
              <a:rPr lang="fr-FR" b="1" smtClean="0"/>
              <a:t>La température est supérieure à 19 °  et ne dépasse pas 38° et rejoignent des zones de congrégation qui peuvent rassembler 25 000 mâles provenant de 200 ruches différentes( 5000 mâles par ruches) provenir de ruches à 6-8 km</a:t>
            </a:r>
          </a:p>
          <a:p>
            <a:endParaRPr lang="fr-FR" smtClean="0"/>
          </a:p>
        </p:txBody>
      </p:sp>
      <p:sp>
        <p:nvSpPr>
          <p:cNvPr id="16387" name="Espace réservé du numéro de diapositive 3"/>
          <p:cNvSpPr>
            <a:spLocks noGrp="1"/>
          </p:cNvSpPr>
          <p:nvPr>
            <p:ph type="sldNum" sz="quarter" idx="5"/>
          </p:nvPr>
        </p:nvSpPr>
        <p:spPr bwMode="auto">
          <a:noFill/>
          <a:ln>
            <a:miter lim="800000"/>
            <a:headEnd/>
            <a:tailEnd/>
          </a:ln>
        </p:spPr>
        <p:txBody>
          <a:bodyPr/>
          <a:lstStyle/>
          <a:p>
            <a:fld id="{7EEFF4B0-F197-427E-8D99-B86DD2F2BA06}" type="slidenum">
              <a:rPr lang="fr-FR"/>
              <a:pPr/>
              <a:t>6</a:t>
            </a:fld>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b="1" u="sng" kern="1200" dirty="0" smtClean="0">
                <a:solidFill>
                  <a:schemeClr val="tx1"/>
                </a:solidFill>
                <a:latin typeface="+mn-lt"/>
                <a:ea typeface="+mn-ea"/>
                <a:cs typeface="+mn-cs"/>
              </a:rPr>
              <a:t>Les essaims primaires, secondaires, tertiaires :</a:t>
            </a:r>
          </a:p>
          <a:p>
            <a:pPr lvl="0"/>
            <a:r>
              <a:rPr lang="fr-FR" sz="1200" u="sng" kern="1200" dirty="0" smtClean="0">
                <a:solidFill>
                  <a:schemeClr val="tx1"/>
                </a:solidFill>
                <a:latin typeface="+mn-lt"/>
                <a:ea typeface="+mn-ea"/>
                <a:cs typeface="+mn-cs"/>
              </a:rPr>
              <a:t>L’essaim primaire</a:t>
            </a:r>
            <a:r>
              <a:rPr lang="fr-FR" sz="1200" kern="1200" dirty="0" smtClean="0">
                <a:solidFill>
                  <a:schemeClr val="tx1"/>
                </a:solidFill>
                <a:latin typeface="+mn-lt"/>
                <a:ea typeface="+mn-ea"/>
                <a:cs typeface="+mn-cs"/>
              </a:rPr>
              <a:t> est généralement assez gros (de 1,5 à 4 kilos et plus) Il partira avec la reine de la colonie, stationnera dans un rayon de 30 mètres de sa ruche d’origine, avant de rejoindre l’un des endroits proposés par les éclaireuses.</a:t>
            </a:r>
          </a:p>
          <a:p>
            <a:r>
              <a:rPr lang="fr-FR" sz="1200" kern="1200" dirty="0" smtClean="0">
                <a:solidFill>
                  <a:schemeClr val="tx1"/>
                </a:solidFill>
                <a:latin typeface="+mn-lt"/>
                <a:ea typeface="+mn-ea"/>
                <a:cs typeface="+mn-cs"/>
              </a:rPr>
              <a:t>Il possède une faculté de nettoyage assez phénoménale tout comme celle de bâtir son nid. Récupéré, on aura intérêt à ne lui confier que des cires gaufrées et de le nourrir éventuellement</a:t>
            </a:r>
          </a:p>
          <a:p>
            <a:r>
              <a:rPr lang="fr-FR" sz="1200" kern="1200" dirty="0" smtClean="0">
                <a:solidFill>
                  <a:schemeClr val="tx1"/>
                </a:solidFill>
                <a:latin typeface="+mn-lt"/>
                <a:ea typeface="+mn-ea"/>
                <a:cs typeface="+mn-cs"/>
              </a:rPr>
              <a:t>L’essaim primaire de belle taille (à partir de 3 kilos est capable de récolter autant, voire plus qu’une colonie de production.</a:t>
            </a:r>
          </a:p>
          <a:p>
            <a:pPr lvl="0"/>
            <a:r>
              <a:rPr lang="fr-FR" sz="1200" u="sng" kern="1200" dirty="0" smtClean="0">
                <a:solidFill>
                  <a:schemeClr val="tx1"/>
                </a:solidFill>
                <a:latin typeface="+mn-lt"/>
                <a:ea typeface="+mn-ea"/>
                <a:cs typeface="+mn-cs"/>
              </a:rPr>
              <a:t>L’essaim de chant</a:t>
            </a:r>
            <a:r>
              <a:rPr lang="fr-FR" sz="1200" kern="1200" dirty="0" smtClean="0">
                <a:solidFill>
                  <a:schemeClr val="tx1"/>
                </a:solidFill>
                <a:latin typeface="+mn-lt"/>
                <a:ea typeface="+mn-ea"/>
                <a:cs typeface="+mn-cs"/>
              </a:rPr>
              <a:t> est un essaim primaire qui, ayant perdu sa mère lors d’une première tentative, repart avec une ou plusieurs reines vierges.</a:t>
            </a:r>
          </a:p>
          <a:p>
            <a:pPr lvl="0"/>
            <a:r>
              <a:rPr lang="fr-FR" sz="1200" u="sng" kern="1200" dirty="0" smtClean="0">
                <a:solidFill>
                  <a:schemeClr val="tx1"/>
                </a:solidFill>
                <a:latin typeface="+mn-lt"/>
                <a:ea typeface="+mn-ea"/>
                <a:cs typeface="+mn-cs"/>
              </a:rPr>
              <a:t>L’essaim secondaire</a:t>
            </a:r>
            <a:r>
              <a:rPr lang="fr-FR" sz="1200" kern="1200" dirty="0" smtClean="0">
                <a:solidFill>
                  <a:schemeClr val="tx1"/>
                </a:solidFill>
                <a:latin typeface="+mn-lt"/>
                <a:ea typeface="+mn-ea"/>
                <a:cs typeface="+mn-cs"/>
              </a:rPr>
              <a:t>, plus petit, partira environ une semaine après le primaire avec une ou le plus souvent plusieurs reines vierges. Nettement plus mobile il a la capacité de parcourir plusieurs kilomètres.</a:t>
            </a:r>
          </a:p>
          <a:p>
            <a:pPr lvl="0"/>
            <a:r>
              <a:rPr lang="fr-FR" sz="1200" u="sng" kern="1200" dirty="0" smtClean="0">
                <a:solidFill>
                  <a:schemeClr val="tx1"/>
                </a:solidFill>
                <a:latin typeface="+mn-lt"/>
                <a:ea typeface="+mn-ea"/>
                <a:cs typeface="+mn-cs"/>
              </a:rPr>
              <a:t>L’essaim tertiaire</a:t>
            </a:r>
            <a:r>
              <a:rPr lang="fr-FR" sz="1200" kern="1200" dirty="0" smtClean="0">
                <a:solidFill>
                  <a:schemeClr val="tx1"/>
                </a:solidFill>
                <a:latin typeface="+mn-lt"/>
                <a:ea typeface="+mn-ea"/>
                <a:cs typeface="+mn-cs"/>
              </a:rPr>
              <a:t>, quaternaire.. Sera plus ou moins viable en fonction de l’époque de l‘année, de la météo. Mais on retiendra qu’il peut être retenu pour la valeur potentielle de ses reines. Il peut par exemple  sauver une colonie orpheline.</a:t>
            </a:r>
          </a:p>
          <a:p>
            <a:endParaRPr lang="fr-FR" dirty="0"/>
          </a:p>
        </p:txBody>
      </p:sp>
      <p:sp>
        <p:nvSpPr>
          <p:cNvPr id="4" name="Espace réservé du numéro de diapositive 3"/>
          <p:cNvSpPr>
            <a:spLocks noGrp="1"/>
          </p:cNvSpPr>
          <p:nvPr>
            <p:ph type="sldNum" sz="quarter" idx="10"/>
          </p:nvPr>
        </p:nvSpPr>
        <p:spPr/>
        <p:txBody>
          <a:bodyPr/>
          <a:lstStyle/>
          <a:p>
            <a:fld id="{BB8F1A80-DE69-43BC-B83B-99F31DF8B5CC}" type="slidenum">
              <a:rPr lang="fr-FR" smtClean="0"/>
              <a:pPr/>
              <a:t>34</a:t>
            </a:fld>
            <a:endParaRPr lang="fr-F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b="1" u="sng" kern="1200" dirty="0" smtClean="0">
                <a:solidFill>
                  <a:schemeClr val="tx1"/>
                </a:solidFill>
                <a:latin typeface="+mn-lt"/>
                <a:ea typeface="+mn-ea"/>
                <a:cs typeface="+mn-cs"/>
              </a:rPr>
              <a:t>Les essaims primaires, secondaires, tertiaires :</a:t>
            </a:r>
          </a:p>
          <a:p>
            <a:pPr lvl="0"/>
            <a:r>
              <a:rPr lang="fr-FR" sz="1200" u="sng" kern="1200" dirty="0" smtClean="0">
                <a:solidFill>
                  <a:schemeClr val="tx1"/>
                </a:solidFill>
                <a:latin typeface="+mn-lt"/>
                <a:ea typeface="+mn-ea"/>
                <a:cs typeface="+mn-cs"/>
              </a:rPr>
              <a:t>L’essaim primaire</a:t>
            </a:r>
            <a:r>
              <a:rPr lang="fr-FR" sz="1200" kern="1200" dirty="0" smtClean="0">
                <a:solidFill>
                  <a:schemeClr val="tx1"/>
                </a:solidFill>
                <a:latin typeface="+mn-lt"/>
                <a:ea typeface="+mn-ea"/>
                <a:cs typeface="+mn-cs"/>
              </a:rPr>
              <a:t> est généralement assez gros (de 1,5 à 4 kilos et plus) Il partira avec la reine de la colonie, stationnera dans un rayon de 30 mètres de sa ruche d’origine, avant de rejoindre l’un des endroits proposés par les éclaireuses.</a:t>
            </a:r>
          </a:p>
          <a:p>
            <a:r>
              <a:rPr lang="fr-FR" sz="1200" kern="1200" dirty="0" smtClean="0">
                <a:solidFill>
                  <a:schemeClr val="tx1"/>
                </a:solidFill>
                <a:latin typeface="+mn-lt"/>
                <a:ea typeface="+mn-ea"/>
                <a:cs typeface="+mn-cs"/>
              </a:rPr>
              <a:t>Il possède une faculté de nettoyage assez phénoménale tout comme celle de bâtir son nid. Récupéré, on aura intérêt à ne lui confier que des cires gaufrées et de le nourrir éventuellement</a:t>
            </a:r>
          </a:p>
          <a:p>
            <a:r>
              <a:rPr lang="fr-FR" sz="1200" kern="1200" dirty="0" smtClean="0">
                <a:solidFill>
                  <a:schemeClr val="tx1"/>
                </a:solidFill>
                <a:latin typeface="+mn-lt"/>
                <a:ea typeface="+mn-ea"/>
                <a:cs typeface="+mn-cs"/>
              </a:rPr>
              <a:t>L’essaim primaire de belle taille (à partir de 3 kilos est capable de récolter autant, voire plus qu’une colonie de production.</a:t>
            </a:r>
          </a:p>
          <a:p>
            <a:pPr lvl="0"/>
            <a:r>
              <a:rPr lang="fr-FR" sz="1200" u="sng" kern="1200" dirty="0" smtClean="0">
                <a:solidFill>
                  <a:schemeClr val="tx1"/>
                </a:solidFill>
                <a:latin typeface="+mn-lt"/>
                <a:ea typeface="+mn-ea"/>
                <a:cs typeface="+mn-cs"/>
              </a:rPr>
              <a:t>L’essaim de chant</a:t>
            </a:r>
            <a:r>
              <a:rPr lang="fr-FR" sz="1200" kern="1200" dirty="0" smtClean="0">
                <a:solidFill>
                  <a:schemeClr val="tx1"/>
                </a:solidFill>
                <a:latin typeface="+mn-lt"/>
                <a:ea typeface="+mn-ea"/>
                <a:cs typeface="+mn-cs"/>
              </a:rPr>
              <a:t> est un essaim primaire qui, ayant perdu sa mère lors d’une première tentative, repart avec une ou plusieurs reines vierges.</a:t>
            </a:r>
          </a:p>
          <a:p>
            <a:pPr lvl="0"/>
            <a:r>
              <a:rPr lang="fr-FR" sz="1200" u="sng" kern="1200" dirty="0" smtClean="0">
                <a:solidFill>
                  <a:schemeClr val="tx1"/>
                </a:solidFill>
                <a:latin typeface="+mn-lt"/>
                <a:ea typeface="+mn-ea"/>
                <a:cs typeface="+mn-cs"/>
              </a:rPr>
              <a:t>L’essaim secondaire</a:t>
            </a:r>
            <a:r>
              <a:rPr lang="fr-FR" sz="1200" kern="1200" dirty="0" smtClean="0">
                <a:solidFill>
                  <a:schemeClr val="tx1"/>
                </a:solidFill>
                <a:latin typeface="+mn-lt"/>
                <a:ea typeface="+mn-ea"/>
                <a:cs typeface="+mn-cs"/>
              </a:rPr>
              <a:t>, plus petit, partira environ une semaine après le primaire avec une ou le plus souvent plusieurs reines vierges. Nettement plus mobile il a la capacité de parcourir plusieurs kilomètres.</a:t>
            </a:r>
          </a:p>
          <a:p>
            <a:pPr lvl="0"/>
            <a:r>
              <a:rPr lang="fr-FR" sz="1200" u="sng" kern="1200" dirty="0" smtClean="0">
                <a:solidFill>
                  <a:schemeClr val="tx1"/>
                </a:solidFill>
                <a:latin typeface="+mn-lt"/>
                <a:ea typeface="+mn-ea"/>
                <a:cs typeface="+mn-cs"/>
              </a:rPr>
              <a:t>L’essaim tertiaire</a:t>
            </a:r>
            <a:r>
              <a:rPr lang="fr-FR" sz="1200" kern="1200" dirty="0" smtClean="0">
                <a:solidFill>
                  <a:schemeClr val="tx1"/>
                </a:solidFill>
                <a:latin typeface="+mn-lt"/>
                <a:ea typeface="+mn-ea"/>
                <a:cs typeface="+mn-cs"/>
              </a:rPr>
              <a:t>, quaternaire.. Sera plus ou moins viable en fonction de l’époque de l‘année, de la météo. Mais on retiendra qu’il peut être retenu pour la valeur potentielle de ses reines. Il peut par exemple  sauver une colonie orpheline.</a:t>
            </a:r>
          </a:p>
          <a:p>
            <a:endParaRPr lang="fr-FR" dirty="0"/>
          </a:p>
        </p:txBody>
      </p:sp>
      <p:sp>
        <p:nvSpPr>
          <p:cNvPr id="4" name="Espace réservé du numéro de diapositive 3"/>
          <p:cNvSpPr>
            <a:spLocks noGrp="1"/>
          </p:cNvSpPr>
          <p:nvPr>
            <p:ph type="sldNum" sz="quarter" idx="10"/>
          </p:nvPr>
        </p:nvSpPr>
        <p:spPr/>
        <p:txBody>
          <a:bodyPr/>
          <a:lstStyle/>
          <a:p>
            <a:fld id="{BB8F1A80-DE69-43BC-B83B-99F31DF8B5CC}" type="slidenum">
              <a:rPr lang="fr-FR" smtClean="0"/>
              <a:pPr/>
              <a:t>35</a:t>
            </a:fld>
            <a:endParaRPr lang="fr-F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b="1" u="sng" kern="1200" dirty="0" smtClean="0">
                <a:solidFill>
                  <a:schemeClr val="tx1"/>
                </a:solidFill>
                <a:latin typeface="+mn-lt"/>
                <a:ea typeface="+mn-ea"/>
                <a:cs typeface="+mn-cs"/>
              </a:rPr>
              <a:t>Les essaims primaires, secondaires, tertiaires :</a:t>
            </a:r>
          </a:p>
          <a:p>
            <a:pPr lvl="0"/>
            <a:r>
              <a:rPr lang="fr-FR" sz="1200" u="sng" kern="1200" dirty="0" smtClean="0">
                <a:solidFill>
                  <a:schemeClr val="tx1"/>
                </a:solidFill>
                <a:latin typeface="+mn-lt"/>
                <a:ea typeface="+mn-ea"/>
                <a:cs typeface="+mn-cs"/>
              </a:rPr>
              <a:t>L’essaim primaire</a:t>
            </a:r>
            <a:r>
              <a:rPr lang="fr-FR" sz="1200" kern="1200" dirty="0" smtClean="0">
                <a:solidFill>
                  <a:schemeClr val="tx1"/>
                </a:solidFill>
                <a:latin typeface="+mn-lt"/>
                <a:ea typeface="+mn-ea"/>
                <a:cs typeface="+mn-cs"/>
              </a:rPr>
              <a:t> est généralement assez gros (de 1,5 à 4 kilos et plus) Il partira avec la reine de la colonie, stationnera dans un rayon de 30 mètres de sa ruche d’origine, avant de rejoindre l’un des endroits proposés par les éclaireuses.</a:t>
            </a:r>
          </a:p>
          <a:p>
            <a:r>
              <a:rPr lang="fr-FR" sz="1200" kern="1200" dirty="0" smtClean="0">
                <a:solidFill>
                  <a:schemeClr val="tx1"/>
                </a:solidFill>
                <a:latin typeface="+mn-lt"/>
                <a:ea typeface="+mn-ea"/>
                <a:cs typeface="+mn-cs"/>
              </a:rPr>
              <a:t>Il possède une faculté de nettoyage assez phénoménale tout comme celle de bâtir son nid. Récupéré, on aura intérêt à ne lui confier que des cires gaufrées et de le nourrir éventuellement</a:t>
            </a:r>
          </a:p>
          <a:p>
            <a:r>
              <a:rPr lang="fr-FR" sz="1200" kern="1200" dirty="0" smtClean="0">
                <a:solidFill>
                  <a:schemeClr val="tx1"/>
                </a:solidFill>
                <a:latin typeface="+mn-lt"/>
                <a:ea typeface="+mn-ea"/>
                <a:cs typeface="+mn-cs"/>
              </a:rPr>
              <a:t>L’essaim primaire de belle taille (à partir de 3 kilos est capable de récolter autant, voire plus qu’une colonie de production.</a:t>
            </a:r>
          </a:p>
          <a:p>
            <a:pPr lvl="0"/>
            <a:r>
              <a:rPr lang="fr-FR" sz="1200" u="sng" kern="1200" dirty="0" smtClean="0">
                <a:solidFill>
                  <a:schemeClr val="tx1"/>
                </a:solidFill>
                <a:latin typeface="+mn-lt"/>
                <a:ea typeface="+mn-ea"/>
                <a:cs typeface="+mn-cs"/>
              </a:rPr>
              <a:t>L’essaim de chant</a:t>
            </a:r>
            <a:r>
              <a:rPr lang="fr-FR" sz="1200" kern="1200" dirty="0" smtClean="0">
                <a:solidFill>
                  <a:schemeClr val="tx1"/>
                </a:solidFill>
                <a:latin typeface="+mn-lt"/>
                <a:ea typeface="+mn-ea"/>
                <a:cs typeface="+mn-cs"/>
              </a:rPr>
              <a:t> est un essaim primaire qui, ayant perdu sa mère lors d’une première tentative, repart avec une ou plusieurs reines vierges.</a:t>
            </a:r>
          </a:p>
          <a:p>
            <a:pPr lvl="0"/>
            <a:r>
              <a:rPr lang="fr-FR" sz="1200" u="sng" kern="1200" dirty="0" smtClean="0">
                <a:solidFill>
                  <a:schemeClr val="tx1"/>
                </a:solidFill>
                <a:latin typeface="+mn-lt"/>
                <a:ea typeface="+mn-ea"/>
                <a:cs typeface="+mn-cs"/>
              </a:rPr>
              <a:t>L’essaim secondaire</a:t>
            </a:r>
            <a:r>
              <a:rPr lang="fr-FR" sz="1200" kern="1200" dirty="0" smtClean="0">
                <a:solidFill>
                  <a:schemeClr val="tx1"/>
                </a:solidFill>
                <a:latin typeface="+mn-lt"/>
                <a:ea typeface="+mn-ea"/>
                <a:cs typeface="+mn-cs"/>
              </a:rPr>
              <a:t>, plus petit, partira environ une semaine après le primaire avec une ou le plus souvent plusieurs reines vierges. Nettement plus mobile il a la capacité de parcourir plusieurs kilomètres.</a:t>
            </a:r>
          </a:p>
          <a:p>
            <a:pPr lvl="0"/>
            <a:r>
              <a:rPr lang="fr-FR" sz="1200" u="sng" kern="1200" dirty="0" smtClean="0">
                <a:solidFill>
                  <a:schemeClr val="tx1"/>
                </a:solidFill>
                <a:latin typeface="+mn-lt"/>
                <a:ea typeface="+mn-ea"/>
                <a:cs typeface="+mn-cs"/>
              </a:rPr>
              <a:t>L’essaim tertiaire</a:t>
            </a:r>
            <a:r>
              <a:rPr lang="fr-FR" sz="1200" kern="1200" dirty="0" smtClean="0">
                <a:solidFill>
                  <a:schemeClr val="tx1"/>
                </a:solidFill>
                <a:latin typeface="+mn-lt"/>
                <a:ea typeface="+mn-ea"/>
                <a:cs typeface="+mn-cs"/>
              </a:rPr>
              <a:t>, quaternaire.. Sera plus ou moins viable en fonction de l’époque de l‘année, de la météo. Mais on retiendra qu’il peut être retenu pour la valeur potentielle de ses reines. Il peut par exemple  sauver une colonie orpheline.</a:t>
            </a:r>
          </a:p>
          <a:p>
            <a:endParaRPr lang="fr-FR" dirty="0"/>
          </a:p>
        </p:txBody>
      </p:sp>
      <p:sp>
        <p:nvSpPr>
          <p:cNvPr id="4" name="Espace réservé du numéro de diapositive 3"/>
          <p:cNvSpPr>
            <a:spLocks noGrp="1"/>
          </p:cNvSpPr>
          <p:nvPr>
            <p:ph type="sldNum" sz="quarter" idx="10"/>
          </p:nvPr>
        </p:nvSpPr>
        <p:spPr/>
        <p:txBody>
          <a:bodyPr/>
          <a:lstStyle/>
          <a:p>
            <a:fld id="{BB8F1A80-DE69-43BC-B83B-99F31DF8B5CC}" type="slidenum">
              <a:rPr lang="fr-FR" smtClean="0"/>
              <a:pPr/>
              <a:t>36</a:t>
            </a:fld>
            <a:endParaRPr lang="fr-F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b="1" u="sng" kern="1200" dirty="0" smtClean="0">
                <a:solidFill>
                  <a:schemeClr val="tx1"/>
                </a:solidFill>
                <a:latin typeface="+mn-lt"/>
                <a:ea typeface="+mn-ea"/>
                <a:cs typeface="+mn-cs"/>
              </a:rPr>
              <a:t>Les essaims primaires, secondaires, tertiaires :</a:t>
            </a:r>
          </a:p>
          <a:p>
            <a:pPr lvl="0"/>
            <a:r>
              <a:rPr lang="fr-FR" sz="1200" u="sng" kern="1200" dirty="0" smtClean="0">
                <a:solidFill>
                  <a:schemeClr val="tx1"/>
                </a:solidFill>
                <a:latin typeface="+mn-lt"/>
                <a:ea typeface="+mn-ea"/>
                <a:cs typeface="+mn-cs"/>
              </a:rPr>
              <a:t>L’essaim primaire</a:t>
            </a:r>
            <a:r>
              <a:rPr lang="fr-FR" sz="1200" kern="1200" dirty="0" smtClean="0">
                <a:solidFill>
                  <a:schemeClr val="tx1"/>
                </a:solidFill>
                <a:latin typeface="+mn-lt"/>
                <a:ea typeface="+mn-ea"/>
                <a:cs typeface="+mn-cs"/>
              </a:rPr>
              <a:t> est généralement assez gros (de 1,5 à 4 kilos et plus) Il partira avec la reine de la colonie, stationnera dans un rayon de 30 mètres de sa ruche d’origine, avant de rejoindre l’un des endroits proposés par les éclaireuses.</a:t>
            </a:r>
          </a:p>
          <a:p>
            <a:r>
              <a:rPr lang="fr-FR" sz="1200" kern="1200" dirty="0" smtClean="0">
                <a:solidFill>
                  <a:schemeClr val="tx1"/>
                </a:solidFill>
                <a:latin typeface="+mn-lt"/>
                <a:ea typeface="+mn-ea"/>
                <a:cs typeface="+mn-cs"/>
              </a:rPr>
              <a:t>Il possède une faculté de nettoyage assez phénoménale tout comme celle de bâtir son nid. Récupéré, on aura intérêt à ne lui confier que des cires gaufrées et de le nourrir éventuellement</a:t>
            </a:r>
          </a:p>
          <a:p>
            <a:r>
              <a:rPr lang="fr-FR" sz="1200" kern="1200" dirty="0" smtClean="0">
                <a:solidFill>
                  <a:schemeClr val="tx1"/>
                </a:solidFill>
                <a:latin typeface="+mn-lt"/>
                <a:ea typeface="+mn-ea"/>
                <a:cs typeface="+mn-cs"/>
              </a:rPr>
              <a:t>L’essaim primaire de belle taille (à partir de 3 kilos est capable de récolter autant, voire plus qu’une colonie de production.</a:t>
            </a:r>
          </a:p>
          <a:p>
            <a:pPr lvl="0"/>
            <a:r>
              <a:rPr lang="fr-FR" sz="1200" u="sng" kern="1200" dirty="0" smtClean="0">
                <a:solidFill>
                  <a:schemeClr val="tx1"/>
                </a:solidFill>
                <a:latin typeface="+mn-lt"/>
                <a:ea typeface="+mn-ea"/>
                <a:cs typeface="+mn-cs"/>
              </a:rPr>
              <a:t>L’essaim de chant</a:t>
            </a:r>
            <a:r>
              <a:rPr lang="fr-FR" sz="1200" kern="1200" dirty="0" smtClean="0">
                <a:solidFill>
                  <a:schemeClr val="tx1"/>
                </a:solidFill>
                <a:latin typeface="+mn-lt"/>
                <a:ea typeface="+mn-ea"/>
                <a:cs typeface="+mn-cs"/>
              </a:rPr>
              <a:t> est un essaim primaire qui, ayant perdu sa mère lors d’une première tentative, repart avec une ou plusieurs reines vierges.</a:t>
            </a:r>
          </a:p>
          <a:p>
            <a:pPr lvl="0"/>
            <a:r>
              <a:rPr lang="fr-FR" sz="1200" u="sng" kern="1200" dirty="0" smtClean="0">
                <a:solidFill>
                  <a:schemeClr val="tx1"/>
                </a:solidFill>
                <a:latin typeface="+mn-lt"/>
                <a:ea typeface="+mn-ea"/>
                <a:cs typeface="+mn-cs"/>
              </a:rPr>
              <a:t>L’essaim secondaire</a:t>
            </a:r>
            <a:r>
              <a:rPr lang="fr-FR" sz="1200" kern="1200" dirty="0" smtClean="0">
                <a:solidFill>
                  <a:schemeClr val="tx1"/>
                </a:solidFill>
                <a:latin typeface="+mn-lt"/>
                <a:ea typeface="+mn-ea"/>
                <a:cs typeface="+mn-cs"/>
              </a:rPr>
              <a:t>, plus petit, partira environ une semaine après le primaire avec une ou le plus souvent plusieurs reines vierges. Nettement plus mobile il a la capacité de parcourir plusieurs kilomètres.</a:t>
            </a:r>
          </a:p>
          <a:p>
            <a:pPr lvl="0"/>
            <a:r>
              <a:rPr lang="fr-FR" sz="1200" u="sng" kern="1200" dirty="0" smtClean="0">
                <a:solidFill>
                  <a:schemeClr val="tx1"/>
                </a:solidFill>
                <a:latin typeface="+mn-lt"/>
                <a:ea typeface="+mn-ea"/>
                <a:cs typeface="+mn-cs"/>
              </a:rPr>
              <a:t>L’essaim tertiaire</a:t>
            </a:r>
            <a:r>
              <a:rPr lang="fr-FR" sz="1200" kern="1200" dirty="0" smtClean="0">
                <a:solidFill>
                  <a:schemeClr val="tx1"/>
                </a:solidFill>
                <a:latin typeface="+mn-lt"/>
                <a:ea typeface="+mn-ea"/>
                <a:cs typeface="+mn-cs"/>
              </a:rPr>
              <a:t>, quaternaire.. Sera plus ou moins viable en fonction de l’époque de l‘année, de la météo. Mais on retiendra qu’il peut être retenu pour la valeur potentielle de ses reines. Il peut par exemple  sauver une colonie orpheline.</a:t>
            </a:r>
          </a:p>
          <a:p>
            <a:endParaRPr lang="fr-FR" dirty="0"/>
          </a:p>
        </p:txBody>
      </p:sp>
      <p:sp>
        <p:nvSpPr>
          <p:cNvPr id="4" name="Espace réservé du numéro de diapositive 3"/>
          <p:cNvSpPr>
            <a:spLocks noGrp="1"/>
          </p:cNvSpPr>
          <p:nvPr>
            <p:ph type="sldNum" sz="quarter" idx="10"/>
          </p:nvPr>
        </p:nvSpPr>
        <p:spPr/>
        <p:txBody>
          <a:bodyPr/>
          <a:lstStyle/>
          <a:p>
            <a:fld id="{BB8F1A80-DE69-43BC-B83B-99F31DF8B5CC}" type="slidenum">
              <a:rPr lang="fr-FR" smtClean="0"/>
              <a:pPr/>
              <a:t>37</a:t>
            </a:fld>
            <a:endParaRPr lang="fr-F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b="1" u="sng" kern="1200" dirty="0" smtClean="0">
                <a:solidFill>
                  <a:schemeClr val="tx1"/>
                </a:solidFill>
                <a:latin typeface="+mn-lt"/>
                <a:ea typeface="+mn-ea"/>
                <a:cs typeface="+mn-cs"/>
              </a:rPr>
              <a:t>Les essaims primaires, secondaires, tertiaires :</a:t>
            </a:r>
          </a:p>
          <a:p>
            <a:pPr lvl="0"/>
            <a:r>
              <a:rPr lang="fr-FR" sz="1200" u="sng" kern="1200" dirty="0" smtClean="0">
                <a:solidFill>
                  <a:schemeClr val="tx1"/>
                </a:solidFill>
                <a:latin typeface="+mn-lt"/>
                <a:ea typeface="+mn-ea"/>
                <a:cs typeface="+mn-cs"/>
              </a:rPr>
              <a:t>L’essaim primaire</a:t>
            </a:r>
            <a:r>
              <a:rPr lang="fr-FR" sz="1200" kern="1200" dirty="0" smtClean="0">
                <a:solidFill>
                  <a:schemeClr val="tx1"/>
                </a:solidFill>
                <a:latin typeface="+mn-lt"/>
                <a:ea typeface="+mn-ea"/>
                <a:cs typeface="+mn-cs"/>
              </a:rPr>
              <a:t> est généralement assez gros (de 1,5 à 4 kilos et plus) Il partira avec la reine de la colonie, stationnera dans un rayon de 30 mètres de sa ruche d’origine, avant de rejoindre l’un des endroits proposés par les éclaireuses.</a:t>
            </a:r>
          </a:p>
          <a:p>
            <a:r>
              <a:rPr lang="fr-FR" sz="1200" kern="1200" dirty="0" smtClean="0">
                <a:solidFill>
                  <a:schemeClr val="tx1"/>
                </a:solidFill>
                <a:latin typeface="+mn-lt"/>
                <a:ea typeface="+mn-ea"/>
                <a:cs typeface="+mn-cs"/>
              </a:rPr>
              <a:t>Il possède une faculté de nettoyage assez phénoménale tout comme celle de bâtir son nid. Récupéré, on aura intérêt à ne lui confier que des cires gaufrées et de le nourrir éventuellement</a:t>
            </a:r>
          </a:p>
          <a:p>
            <a:r>
              <a:rPr lang="fr-FR" sz="1200" kern="1200" dirty="0" smtClean="0">
                <a:solidFill>
                  <a:schemeClr val="tx1"/>
                </a:solidFill>
                <a:latin typeface="+mn-lt"/>
                <a:ea typeface="+mn-ea"/>
                <a:cs typeface="+mn-cs"/>
              </a:rPr>
              <a:t>L’essaim primaire de belle taille (à partir de 3 kilos est capable de récolter autant, voire plus qu’une colonie de production.</a:t>
            </a:r>
          </a:p>
          <a:p>
            <a:pPr lvl="0"/>
            <a:r>
              <a:rPr lang="fr-FR" sz="1200" u="sng" kern="1200" dirty="0" smtClean="0">
                <a:solidFill>
                  <a:schemeClr val="tx1"/>
                </a:solidFill>
                <a:latin typeface="+mn-lt"/>
                <a:ea typeface="+mn-ea"/>
                <a:cs typeface="+mn-cs"/>
              </a:rPr>
              <a:t>L’essaim de chant</a:t>
            </a:r>
            <a:r>
              <a:rPr lang="fr-FR" sz="1200" kern="1200" dirty="0" smtClean="0">
                <a:solidFill>
                  <a:schemeClr val="tx1"/>
                </a:solidFill>
                <a:latin typeface="+mn-lt"/>
                <a:ea typeface="+mn-ea"/>
                <a:cs typeface="+mn-cs"/>
              </a:rPr>
              <a:t> est un essaim primaire qui, ayant perdu sa mère lors d’une première tentative, repart avec une ou plusieurs reines vierges.</a:t>
            </a:r>
          </a:p>
          <a:p>
            <a:pPr lvl="0"/>
            <a:r>
              <a:rPr lang="fr-FR" sz="1200" u="sng" kern="1200" dirty="0" smtClean="0">
                <a:solidFill>
                  <a:schemeClr val="tx1"/>
                </a:solidFill>
                <a:latin typeface="+mn-lt"/>
                <a:ea typeface="+mn-ea"/>
                <a:cs typeface="+mn-cs"/>
              </a:rPr>
              <a:t>L’essaim secondaire</a:t>
            </a:r>
            <a:r>
              <a:rPr lang="fr-FR" sz="1200" kern="1200" dirty="0" smtClean="0">
                <a:solidFill>
                  <a:schemeClr val="tx1"/>
                </a:solidFill>
                <a:latin typeface="+mn-lt"/>
                <a:ea typeface="+mn-ea"/>
                <a:cs typeface="+mn-cs"/>
              </a:rPr>
              <a:t>, plus petit, partira environ une semaine après le primaire avec une ou le plus souvent plusieurs reines vierges. Nettement plus mobile il a la capacité de parcourir plusieurs kilomètres.</a:t>
            </a:r>
          </a:p>
          <a:p>
            <a:pPr lvl="0"/>
            <a:r>
              <a:rPr lang="fr-FR" sz="1200" u="sng" kern="1200" dirty="0" smtClean="0">
                <a:solidFill>
                  <a:schemeClr val="tx1"/>
                </a:solidFill>
                <a:latin typeface="+mn-lt"/>
                <a:ea typeface="+mn-ea"/>
                <a:cs typeface="+mn-cs"/>
              </a:rPr>
              <a:t>L’essaim tertiaire</a:t>
            </a:r>
            <a:r>
              <a:rPr lang="fr-FR" sz="1200" kern="1200" dirty="0" smtClean="0">
                <a:solidFill>
                  <a:schemeClr val="tx1"/>
                </a:solidFill>
                <a:latin typeface="+mn-lt"/>
                <a:ea typeface="+mn-ea"/>
                <a:cs typeface="+mn-cs"/>
              </a:rPr>
              <a:t>, quaternaire.. Sera plus ou moins viable en fonction de l’époque de l‘année, de la météo. Mais on retiendra qu’il peut être retenu pour la valeur potentielle de ses reines. Il peut par exemple  sauver une colonie orpheline.</a:t>
            </a:r>
          </a:p>
          <a:p>
            <a:endParaRPr lang="fr-FR" dirty="0"/>
          </a:p>
        </p:txBody>
      </p:sp>
      <p:sp>
        <p:nvSpPr>
          <p:cNvPr id="4" name="Espace réservé du numéro de diapositive 3"/>
          <p:cNvSpPr>
            <a:spLocks noGrp="1"/>
          </p:cNvSpPr>
          <p:nvPr>
            <p:ph type="sldNum" sz="quarter" idx="10"/>
          </p:nvPr>
        </p:nvSpPr>
        <p:spPr/>
        <p:txBody>
          <a:bodyPr/>
          <a:lstStyle/>
          <a:p>
            <a:fld id="{BB8F1A80-DE69-43BC-B83B-99F31DF8B5CC}" type="slidenum">
              <a:rPr lang="fr-FR" smtClean="0"/>
              <a:pPr/>
              <a:t>38</a:t>
            </a:fld>
            <a:endParaRPr lang="fr-F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b="1" u="sng" kern="1200" dirty="0" smtClean="0">
                <a:solidFill>
                  <a:schemeClr val="tx1"/>
                </a:solidFill>
                <a:latin typeface="+mn-lt"/>
                <a:ea typeface="+mn-ea"/>
                <a:cs typeface="+mn-cs"/>
              </a:rPr>
              <a:t>Les essaims primaires, secondaires, tertiaires :</a:t>
            </a:r>
          </a:p>
          <a:p>
            <a:pPr lvl="0"/>
            <a:r>
              <a:rPr lang="fr-FR" sz="1200" u="sng" kern="1200" dirty="0" smtClean="0">
                <a:solidFill>
                  <a:schemeClr val="tx1"/>
                </a:solidFill>
                <a:latin typeface="+mn-lt"/>
                <a:ea typeface="+mn-ea"/>
                <a:cs typeface="+mn-cs"/>
              </a:rPr>
              <a:t>L’essaim primaire</a:t>
            </a:r>
            <a:r>
              <a:rPr lang="fr-FR" sz="1200" kern="1200" dirty="0" smtClean="0">
                <a:solidFill>
                  <a:schemeClr val="tx1"/>
                </a:solidFill>
                <a:latin typeface="+mn-lt"/>
                <a:ea typeface="+mn-ea"/>
                <a:cs typeface="+mn-cs"/>
              </a:rPr>
              <a:t> est généralement assez gros (de 1,5 à 4 kilos et plus) Il partira avec la reine de la colonie, stationnera dans un rayon de 30 mètres de sa ruche d’origine, avant de rejoindre l’un des endroits proposés par les éclaireuses.</a:t>
            </a:r>
          </a:p>
          <a:p>
            <a:r>
              <a:rPr lang="fr-FR" sz="1200" kern="1200" dirty="0" smtClean="0">
                <a:solidFill>
                  <a:schemeClr val="tx1"/>
                </a:solidFill>
                <a:latin typeface="+mn-lt"/>
                <a:ea typeface="+mn-ea"/>
                <a:cs typeface="+mn-cs"/>
              </a:rPr>
              <a:t>Il possède une faculté de nettoyage assez phénoménale tout comme celle de bâtir son nid. Récupéré, on aura intérêt à ne lui confier que des cires gaufrées et de le nourrir éventuellement</a:t>
            </a:r>
          </a:p>
          <a:p>
            <a:r>
              <a:rPr lang="fr-FR" sz="1200" kern="1200" dirty="0" smtClean="0">
                <a:solidFill>
                  <a:schemeClr val="tx1"/>
                </a:solidFill>
                <a:latin typeface="+mn-lt"/>
                <a:ea typeface="+mn-ea"/>
                <a:cs typeface="+mn-cs"/>
              </a:rPr>
              <a:t>L’essaim primaire de belle taille (à partir de 3 kilos est capable de récolter autant, voire plus qu’une colonie de production.</a:t>
            </a:r>
          </a:p>
          <a:p>
            <a:pPr lvl="0"/>
            <a:r>
              <a:rPr lang="fr-FR" sz="1200" u="sng" kern="1200" dirty="0" smtClean="0">
                <a:solidFill>
                  <a:schemeClr val="tx1"/>
                </a:solidFill>
                <a:latin typeface="+mn-lt"/>
                <a:ea typeface="+mn-ea"/>
                <a:cs typeface="+mn-cs"/>
              </a:rPr>
              <a:t>L’essaim de chant</a:t>
            </a:r>
            <a:r>
              <a:rPr lang="fr-FR" sz="1200" kern="1200" dirty="0" smtClean="0">
                <a:solidFill>
                  <a:schemeClr val="tx1"/>
                </a:solidFill>
                <a:latin typeface="+mn-lt"/>
                <a:ea typeface="+mn-ea"/>
                <a:cs typeface="+mn-cs"/>
              </a:rPr>
              <a:t> est un essaim primaire qui, ayant perdu sa mère lors d’une première tentative, repart avec une ou plusieurs reines vierges.</a:t>
            </a:r>
          </a:p>
          <a:p>
            <a:pPr lvl="0"/>
            <a:r>
              <a:rPr lang="fr-FR" sz="1200" u="sng" kern="1200" dirty="0" smtClean="0">
                <a:solidFill>
                  <a:schemeClr val="tx1"/>
                </a:solidFill>
                <a:latin typeface="+mn-lt"/>
                <a:ea typeface="+mn-ea"/>
                <a:cs typeface="+mn-cs"/>
              </a:rPr>
              <a:t>L’essaim secondaire</a:t>
            </a:r>
            <a:r>
              <a:rPr lang="fr-FR" sz="1200" kern="1200" dirty="0" smtClean="0">
                <a:solidFill>
                  <a:schemeClr val="tx1"/>
                </a:solidFill>
                <a:latin typeface="+mn-lt"/>
                <a:ea typeface="+mn-ea"/>
                <a:cs typeface="+mn-cs"/>
              </a:rPr>
              <a:t>, plus petit, partira environ une semaine après le primaire avec une ou le plus souvent plusieurs reines vierges. Nettement plus mobile il a la capacité de parcourir plusieurs kilomètres.</a:t>
            </a:r>
          </a:p>
          <a:p>
            <a:pPr lvl="0"/>
            <a:r>
              <a:rPr lang="fr-FR" sz="1200" u="sng" kern="1200" dirty="0" smtClean="0">
                <a:solidFill>
                  <a:schemeClr val="tx1"/>
                </a:solidFill>
                <a:latin typeface="+mn-lt"/>
                <a:ea typeface="+mn-ea"/>
                <a:cs typeface="+mn-cs"/>
              </a:rPr>
              <a:t>L’essaim tertiaire</a:t>
            </a:r>
            <a:r>
              <a:rPr lang="fr-FR" sz="1200" kern="1200" dirty="0" smtClean="0">
                <a:solidFill>
                  <a:schemeClr val="tx1"/>
                </a:solidFill>
                <a:latin typeface="+mn-lt"/>
                <a:ea typeface="+mn-ea"/>
                <a:cs typeface="+mn-cs"/>
              </a:rPr>
              <a:t>, quaternaire.. Sera plus ou moins viable en fonction de l’époque de l‘année, de la météo. Mais on retiendra qu’il peut être retenu pour la valeur potentielle de ses reines. Il peut par exemple  sauver une colonie orpheline.</a:t>
            </a:r>
          </a:p>
          <a:p>
            <a:endParaRPr lang="fr-FR" dirty="0"/>
          </a:p>
        </p:txBody>
      </p:sp>
      <p:sp>
        <p:nvSpPr>
          <p:cNvPr id="4" name="Espace réservé du numéro de diapositive 3"/>
          <p:cNvSpPr>
            <a:spLocks noGrp="1"/>
          </p:cNvSpPr>
          <p:nvPr>
            <p:ph type="sldNum" sz="quarter" idx="10"/>
          </p:nvPr>
        </p:nvSpPr>
        <p:spPr/>
        <p:txBody>
          <a:bodyPr/>
          <a:lstStyle/>
          <a:p>
            <a:fld id="{BB8F1A80-DE69-43BC-B83B-99F31DF8B5CC}" type="slidenum">
              <a:rPr lang="fr-FR" smtClean="0"/>
              <a:pPr/>
              <a:t>39</a:t>
            </a:fld>
            <a:endParaRPr lang="fr-F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fr-FR" smtClean="0"/>
              <a:t>Cliquez et modifiez le titre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en-US"/>
          </a:p>
        </p:txBody>
      </p:sp>
      <p:sp>
        <p:nvSpPr>
          <p:cNvPr id="4" name="Date Placeholder 3"/>
          <p:cNvSpPr>
            <a:spLocks noGrp="1"/>
          </p:cNvSpPr>
          <p:nvPr>
            <p:ph type="dt" sz="half" idx="10"/>
          </p:nvPr>
        </p:nvSpPr>
        <p:spPr/>
        <p:txBody>
          <a:bodyPr/>
          <a:lstStyle>
            <a:lvl1pPr>
              <a:defRPr/>
            </a:lvl1pPr>
          </a:lstStyle>
          <a:p>
            <a:fld id="{06CD3995-1FFE-465F-95EC-64086DE8E5CF}" type="datetimeFigureOut">
              <a:rPr lang="fr-FR"/>
              <a:pPr/>
              <a:t>20/12/2019</a:t>
            </a:fld>
            <a:endParaRPr lang="fr-FR"/>
          </a:p>
        </p:txBody>
      </p:sp>
      <p:sp>
        <p:nvSpPr>
          <p:cNvPr id="5" name="Footer Placeholder 4"/>
          <p:cNvSpPr>
            <a:spLocks noGrp="1"/>
          </p:cNvSpPr>
          <p:nvPr>
            <p:ph type="ftr" sz="quarter" idx="11"/>
          </p:nvPr>
        </p:nvSpPr>
        <p:spPr/>
        <p:txBody>
          <a:bodyPr/>
          <a:lstStyle>
            <a:lvl1pPr>
              <a:defRPr/>
            </a:lvl1pPr>
          </a:lstStyle>
          <a:p>
            <a:pPr>
              <a:defRPr/>
            </a:pPr>
            <a:endParaRPr lang="fr-FR"/>
          </a:p>
        </p:txBody>
      </p:sp>
      <p:sp>
        <p:nvSpPr>
          <p:cNvPr id="6" name="Slide Number Placeholder 5"/>
          <p:cNvSpPr>
            <a:spLocks noGrp="1"/>
          </p:cNvSpPr>
          <p:nvPr>
            <p:ph type="sldNum" sz="quarter" idx="12"/>
          </p:nvPr>
        </p:nvSpPr>
        <p:spPr/>
        <p:txBody>
          <a:bodyPr/>
          <a:lstStyle>
            <a:lvl1pPr>
              <a:defRPr/>
            </a:lvl1pPr>
          </a:lstStyle>
          <a:p>
            <a:fld id="{231F33BC-3294-4927-B87E-8395FD4015EB}" type="slidenum">
              <a:rPr lang="fr-FR"/>
              <a:pPr/>
              <a:t>‹N°›</a:t>
            </a:fld>
            <a:endParaRPr lang="fr-FR"/>
          </a:p>
        </p:txBody>
      </p:sp>
    </p:spTree>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Cliquez et modifiez le titre</a:t>
            </a:r>
            <a:endParaRPr lang="en-US"/>
          </a:p>
        </p:txBody>
      </p:sp>
      <p:sp>
        <p:nvSpPr>
          <p:cNvPr id="3" name="Content Placeholder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lvl1pPr>
              <a:defRPr/>
            </a:lvl1pPr>
          </a:lstStyle>
          <a:p>
            <a:fld id="{D49379D6-A09A-46D3-8FE8-F96BE7180B5F}" type="datetimeFigureOut">
              <a:rPr lang="fr-FR"/>
              <a:pPr/>
              <a:t>20/12/2019</a:t>
            </a:fld>
            <a:endParaRPr lang="fr-FR"/>
          </a:p>
        </p:txBody>
      </p:sp>
      <p:sp>
        <p:nvSpPr>
          <p:cNvPr id="5" name="Footer Placeholder 4"/>
          <p:cNvSpPr>
            <a:spLocks noGrp="1"/>
          </p:cNvSpPr>
          <p:nvPr>
            <p:ph type="ftr" sz="quarter" idx="11"/>
          </p:nvPr>
        </p:nvSpPr>
        <p:spPr/>
        <p:txBody>
          <a:bodyPr/>
          <a:lstStyle>
            <a:lvl1pPr>
              <a:defRPr/>
            </a:lvl1pPr>
          </a:lstStyle>
          <a:p>
            <a:pPr>
              <a:defRPr/>
            </a:pPr>
            <a:endParaRPr lang="fr-FR"/>
          </a:p>
        </p:txBody>
      </p:sp>
      <p:sp>
        <p:nvSpPr>
          <p:cNvPr id="6" name="Slide Number Placeholder 5"/>
          <p:cNvSpPr>
            <a:spLocks noGrp="1"/>
          </p:cNvSpPr>
          <p:nvPr>
            <p:ph type="sldNum" sz="quarter" idx="12"/>
          </p:nvPr>
        </p:nvSpPr>
        <p:spPr/>
        <p:txBody>
          <a:bodyPr/>
          <a:lstStyle>
            <a:lvl1pPr>
              <a:defRPr/>
            </a:lvl1pPr>
          </a:lstStyle>
          <a:p>
            <a:fld id="{B2B52227-E25F-48B6-9048-0EFEF9E18DD6}" type="slidenum">
              <a:rPr lang="fr-FR"/>
              <a:pPr/>
              <a:t>‹N°›</a:t>
            </a:fld>
            <a:endParaRPr lang="fr-FR"/>
          </a:p>
        </p:txBody>
      </p:sp>
    </p:spTree>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Date Placeholder 3"/>
          <p:cNvSpPr>
            <a:spLocks noGrp="1"/>
          </p:cNvSpPr>
          <p:nvPr>
            <p:ph type="dt" sz="half" idx="10"/>
          </p:nvPr>
        </p:nvSpPr>
        <p:spPr/>
        <p:txBody>
          <a:bodyPr/>
          <a:lstStyle>
            <a:lvl1pPr>
              <a:defRPr/>
            </a:lvl1pPr>
          </a:lstStyle>
          <a:p>
            <a:fld id="{857EE565-8C3E-475B-B0B9-1F40A2F58E31}" type="datetimeFigureOut">
              <a:rPr lang="fr-FR"/>
              <a:pPr/>
              <a:t>20/12/2019</a:t>
            </a:fld>
            <a:endParaRPr lang="fr-FR"/>
          </a:p>
        </p:txBody>
      </p:sp>
      <p:sp>
        <p:nvSpPr>
          <p:cNvPr id="5" name="Footer Placeholder 4"/>
          <p:cNvSpPr>
            <a:spLocks noGrp="1"/>
          </p:cNvSpPr>
          <p:nvPr>
            <p:ph type="ftr" sz="quarter" idx="11"/>
          </p:nvPr>
        </p:nvSpPr>
        <p:spPr/>
        <p:txBody>
          <a:bodyPr/>
          <a:lstStyle>
            <a:lvl1pPr>
              <a:defRPr/>
            </a:lvl1pPr>
          </a:lstStyle>
          <a:p>
            <a:pPr>
              <a:defRPr/>
            </a:pPr>
            <a:endParaRPr lang="fr-FR"/>
          </a:p>
        </p:txBody>
      </p:sp>
      <p:sp>
        <p:nvSpPr>
          <p:cNvPr id="6" name="Slide Number Placeholder 5"/>
          <p:cNvSpPr>
            <a:spLocks noGrp="1"/>
          </p:cNvSpPr>
          <p:nvPr>
            <p:ph type="sldNum" sz="quarter" idx="12"/>
          </p:nvPr>
        </p:nvSpPr>
        <p:spPr/>
        <p:txBody>
          <a:bodyPr/>
          <a:lstStyle>
            <a:lvl1pPr>
              <a:defRPr/>
            </a:lvl1pPr>
          </a:lstStyle>
          <a:p>
            <a:fld id="{F0C30123-79BC-4452-829D-68E74AA8D68C}" type="slidenum">
              <a:rPr lang="fr-FR"/>
              <a:pPr/>
              <a:t>‹N°›</a:t>
            </a:fld>
            <a:endParaRPr lang="fr-FR"/>
          </a:p>
        </p:txBody>
      </p:sp>
    </p:spTree>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Cliquez et modifiez le titre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Date Placeholder 3"/>
          <p:cNvSpPr>
            <a:spLocks noGrp="1"/>
          </p:cNvSpPr>
          <p:nvPr>
            <p:ph type="dt" sz="half" idx="10"/>
          </p:nvPr>
        </p:nvSpPr>
        <p:spPr/>
        <p:txBody>
          <a:bodyPr/>
          <a:lstStyle>
            <a:lvl1pPr>
              <a:defRPr/>
            </a:lvl1pPr>
          </a:lstStyle>
          <a:p>
            <a:fld id="{616E5E84-E195-4A18-AC67-D338B4CC522C}" type="datetimeFigureOut">
              <a:rPr lang="fr-FR"/>
              <a:pPr/>
              <a:t>20/12/2019</a:t>
            </a:fld>
            <a:endParaRPr lang="fr-FR"/>
          </a:p>
        </p:txBody>
      </p:sp>
      <p:sp>
        <p:nvSpPr>
          <p:cNvPr id="6" name="Footer Placeholder 4"/>
          <p:cNvSpPr>
            <a:spLocks noGrp="1"/>
          </p:cNvSpPr>
          <p:nvPr>
            <p:ph type="ftr" sz="quarter" idx="11"/>
          </p:nvPr>
        </p:nvSpPr>
        <p:spPr/>
        <p:txBody>
          <a:bodyPr/>
          <a:lstStyle>
            <a:lvl1pPr>
              <a:defRPr/>
            </a:lvl1pPr>
          </a:lstStyle>
          <a:p>
            <a:pPr>
              <a:defRPr/>
            </a:pPr>
            <a:endParaRPr lang="fr-FR"/>
          </a:p>
        </p:txBody>
      </p:sp>
      <p:sp>
        <p:nvSpPr>
          <p:cNvPr id="7" name="Slide Number Placeholder 5"/>
          <p:cNvSpPr>
            <a:spLocks noGrp="1"/>
          </p:cNvSpPr>
          <p:nvPr>
            <p:ph type="sldNum" sz="quarter" idx="12"/>
          </p:nvPr>
        </p:nvSpPr>
        <p:spPr/>
        <p:txBody>
          <a:bodyPr/>
          <a:lstStyle>
            <a:lvl1pPr>
              <a:defRPr/>
            </a:lvl1pPr>
          </a:lstStyle>
          <a:p>
            <a:fld id="{1514D6DE-790C-402E-B2A3-BB53118FCF1C}" type="slidenum">
              <a:rPr lang="fr-FR"/>
              <a:pPr/>
              <a:t>‹N°›</a:t>
            </a:fld>
            <a:endParaRPr lang="fr-FR"/>
          </a:p>
        </p:txBody>
      </p:sp>
    </p:spTree>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Cliquez et modifiez le titre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7" name="Date Placeholder 3"/>
          <p:cNvSpPr>
            <a:spLocks noGrp="1"/>
          </p:cNvSpPr>
          <p:nvPr>
            <p:ph type="dt" sz="half" idx="10"/>
          </p:nvPr>
        </p:nvSpPr>
        <p:spPr/>
        <p:txBody>
          <a:bodyPr/>
          <a:lstStyle>
            <a:lvl1pPr>
              <a:defRPr/>
            </a:lvl1pPr>
          </a:lstStyle>
          <a:p>
            <a:fld id="{B25E555B-40E8-43D9-8800-FD44924A69FD}" type="datetimeFigureOut">
              <a:rPr lang="fr-FR"/>
              <a:pPr/>
              <a:t>20/12/2019</a:t>
            </a:fld>
            <a:endParaRPr lang="fr-FR"/>
          </a:p>
        </p:txBody>
      </p:sp>
      <p:sp>
        <p:nvSpPr>
          <p:cNvPr id="8" name="Footer Placeholder 4"/>
          <p:cNvSpPr>
            <a:spLocks noGrp="1"/>
          </p:cNvSpPr>
          <p:nvPr>
            <p:ph type="ftr" sz="quarter" idx="11"/>
          </p:nvPr>
        </p:nvSpPr>
        <p:spPr/>
        <p:txBody>
          <a:bodyPr/>
          <a:lstStyle>
            <a:lvl1pPr>
              <a:defRPr/>
            </a:lvl1pPr>
          </a:lstStyle>
          <a:p>
            <a:pPr>
              <a:defRPr/>
            </a:pPr>
            <a:endParaRPr lang="fr-FR"/>
          </a:p>
        </p:txBody>
      </p:sp>
      <p:sp>
        <p:nvSpPr>
          <p:cNvPr id="9" name="Slide Number Placeholder 5"/>
          <p:cNvSpPr>
            <a:spLocks noGrp="1"/>
          </p:cNvSpPr>
          <p:nvPr>
            <p:ph type="sldNum" sz="quarter" idx="12"/>
          </p:nvPr>
        </p:nvSpPr>
        <p:spPr/>
        <p:txBody>
          <a:bodyPr/>
          <a:lstStyle>
            <a:lvl1pPr>
              <a:defRPr/>
            </a:lvl1pPr>
          </a:lstStyle>
          <a:p>
            <a:fld id="{1685507A-5AF4-4A80-9A93-3625736B9830}" type="slidenum">
              <a:rPr lang="fr-FR"/>
              <a:pPr/>
              <a:t>‹N°›</a:t>
            </a:fld>
            <a:endParaRPr lang="fr-FR"/>
          </a:p>
        </p:txBody>
      </p:sp>
    </p:spTree>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Cliquez et modifiez le titre</a:t>
            </a:r>
            <a:endParaRPr lang="en-US"/>
          </a:p>
        </p:txBody>
      </p:sp>
      <p:sp>
        <p:nvSpPr>
          <p:cNvPr id="3" name="Date Placeholder 3"/>
          <p:cNvSpPr>
            <a:spLocks noGrp="1"/>
          </p:cNvSpPr>
          <p:nvPr>
            <p:ph type="dt" sz="half" idx="10"/>
          </p:nvPr>
        </p:nvSpPr>
        <p:spPr/>
        <p:txBody>
          <a:bodyPr/>
          <a:lstStyle>
            <a:lvl1pPr>
              <a:defRPr/>
            </a:lvl1pPr>
          </a:lstStyle>
          <a:p>
            <a:fld id="{FAEF3669-7A4B-4B5B-91D2-DC8B8B77C9E9}" type="datetimeFigureOut">
              <a:rPr lang="fr-FR"/>
              <a:pPr/>
              <a:t>20/12/2019</a:t>
            </a:fld>
            <a:endParaRPr lang="fr-FR"/>
          </a:p>
        </p:txBody>
      </p:sp>
      <p:sp>
        <p:nvSpPr>
          <p:cNvPr id="4" name="Footer Placeholder 4"/>
          <p:cNvSpPr>
            <a:spLocks noGrp="1"/>
          </p:cNvSpPr>
          <p:nvPr>
            <p:ph type="ftr" sz="quarter" idx="11"/>
          </p:nvPr>
        </p:nvSpPr>
        <p:spPr/>
        <p:txBody>
          <a:bodyPr/>
          <a:lstStyle>
            <a:lvl1pPr>
              <a:defRPr/>
            </a:lvl1pPr>
          </a:lstStyle>
          <a:p>
            <a:pPr>
              <a:defRPr/>
            </a:pPr>
            <a:endParaRPr lang="fr-FR"/>
          </a:p>
        </p:txBody>
      </p:sp>
      <p:sp>
        <p:nvSpPr>
          <p:cNvPr id="5" name="Slide Number Placeholder 5"/>
          <p:cNvSpPr>
            <a:spLocks noGrp="1"/>
          </p:cNvSpPr>
          <p:nvPr>
            <p:ph type="sldNum" sz="quarter" idx="12"/>
          </p:nvPr>
        </p:nvSpPr>
        <p:spPr/>
        <p:txBody>
          <a:bodyPr/>
          <a:lstStyle>
            <a:lvl1pPr>
              <a:defRPr/>
            </a:lvl1pPr>
          </a:lstStyle>
          <a:p>
            <a:fld id="{82D2E2B3-F68B-497C-A174-EF6C51825C99}" type="slidenum">
              <a:rPr lang="fr-FR"/>
              <a:pPr/>
              <a:t>‹N°›</a:t>
            </a:fld>
            <a:endParaRPr lang="fr-FR"/>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F96F204F-9274-4B23-A7FD-700B4C5889BC}" type="datetimeFigureOut">
              <a:rPr lang="fr-FR"/>
              <a:pPr/>
              <a:t>20/12/2019</a:t>
            </a:fld>
            <a:endParaRPr lang="fr-FR"/>
          </a:p>
        </p:txBody>
      </p:sp>
      <p:sp>
        <p:nvSpPr>
          <p:cNvPr id="3" name="Footer Placeholder 4"/>
          <p:cNvSpPr>
            <a:spLocks noGrp="1"/>
          </p:cNvSpPr>
          <p:nvPr>
            <p:ph type="ftr" sz="quarter" idx="11"/>
          </p:nvPr>
        </p:nvSpPr>
        <p:spPr/>
        <p:txBody>
          <a:bodyPr/>
          <a:lstStyle>
            <a:lvl1pPr>
              <a:defRPr/>
            </a:lvl1pPr>
          </a:lstStyle>
          <a:p>
            <a:pPr>
              <a:defRPr/>
            </a:pPr>
            <a:endParaRPr lang="fr-FR"/>
          </a:p>
        </p:txBody>
      </p:sp>
      <p:sp>
        <p:nvSpPr>
          <p:cNvPr id="4" name="Slide Number Placeholder 5"/>
          <p:cNvSpPr>
            <a:spLocks noGrp="1"/>
          </p:cNvSpPr>
          <p:nvPr>
            <p:ph type="sldNum" sz="quarter" idx="12"/>
          </p:nvPr>
        </p:nvSpPr>
        <p:spPr/>
        <p:txBody>
          <a:bodyPr/>
          <a:lstStyle>
            <a:lvl1pPr>
              <a:defRPr/>
            </a:lvl1pPr>
          </a:lstStyle>
          <a:p>
            <a:fld id="{F489551C-40BE-4214-840C-F444C04E5B0B}" type="slidenum">
              <a:rPr lang="fr-FR"/>
              <a:pPr/>
              <a:t>‹N°›</a:t>
            </a:fld>
            <a:endParaRPr lang="fr-FR"/>
          </a:p>
        </p:txBody>
      </p:sp>
    </p:spTree>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Date Placeholder 3"/>
          <p:cNvSpPr>
            <a:spLocks noGrp="1"/>
          </p:cNvSpPr>
          <p:nvPr>
            <p:ph type="dt" sz="half" idx="10"/>
          </p:nvPr>
        </p:nvSpPr>
        <p:spPr/>
        <p:txBody>
          <a:bodyPr/>
          <a:lstStyle>
            <a:lvl1pPr>
              <a:defRPr/>
            </a:lvl1pPr>
          </a:lstStyle>
          <a:p>
            <a:fld id="{26900C22-835F-4B4E-B848-199DCA4F35C8}" type="datetimeFigureOut">
              <a:rPr lang="fr-FR"/>
              <a:pPr/>
              <a:t>20/12/2019</a:t>
            </a:fld>
            <a:endParaRPr lang="fr-FR"/>
          </a:p>
        </p:txBody>
      </p:sp>
      <p:sp>
        <p:nvSpPr>
          <p:cNvPr id="6" name="Footer Placeholder 4"/>
          <p:cNvSpPr>
            <a:spLocks noGrp="1"/>
          </p:cNvSpPr>
          <p:nvPr>
            <p:ph type="ftr" sz="quarter" idx="11"/>
          </p:nvPr>
        </p:nvSpPr>
        <p:spPr/>
        <p:txBody>
          <a:bodyPr/>
          <a:lstStyle>
            <a:lvl1pPr>
              <a:defRPr/>
            </a:lvl1pPr>
          </a:lstStyle>
          <a:p>
            <a:pPr>
              <a:defRPr/>
            </a:pPr>
            <a:endParaRPr lang="fr-FR"/>
          </a:p>
        </p:txBody>
      </p:sp>
      <p:sp>
        <p:nvSpPr>
          <p:cNvPr id="7" name="Slide Number Placeholder 5"/>
          <p:cNvSpPr>
            <a:spLocks noGrp="1"/>
          </p:cNvSpPr>
          <p:nvPr>
            <p:ph type="sldNum" sz="quarter" idx="12"/>
          </p:nvPr>
        </p:nvSpPr>
        <p:spPr/>
        <p:txBody>
          <a:bodyPr/>
          <a:lstStyle>
            <a:lvl1pPr>
              <a:defRPr/>
            </a:lvl1pPr>
          </a:lstStyle>
          <a:p>
            <a:fld id="{173A748D-1AED-413D-B49D-EEFA13FE7A7C}" type="slidenum">
              <a:rPr lang="fr-FR"/>
              <a:pPr/>
              <a:t>‹N°›</a:t>
            </a:fld>
            <a:endParaRPr lang="fr-FR"/>
          </a:p>
        </p:txBody>
      </p:sp>
    </p:spTree>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smtClean="0"/>
              <a:t>Faire glisser l'image vers l'espace réservé ou cliquer sur l'icône pour l'ajouter</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Date Placeholder 3"/>
          <p:cNvSpPr>
            <a:spLocks noGrp="1"/>
          </p:cNvSpPr>
          <p:nvPr>
            <p:ph type="dt" sz="half" idx="10"/>
          </p:nvPr>
        </p:nvSpPr>
        <p:spPr/>
        <p:txBody>
          <a:bodyPr/>
          <a:lstStyle>
            <a:lvl1pPr>
              <a:defRPr/>
            </a:lvl1pPr>
          </a:lstStyle>
          <a:p>
            <a:fld id="{6C495036-491B-4876-B905-6C0F47031FBE}" type="datetimeFigureOut">
              <a:rPr lang="fr-FR"/>
              <a:pPr/>
              <a:t>20/12/2019</a:t>
            </a:fld>
            <a:endParaRPr lang="fr-FR"/>
          </a:p>
        </p:txBody>
      </p:sp>
      <p:sp>
        <p:nvSpPr>
          <p:cNvPr id="6" name="Footer Placeholder 4"/>
          <p:cNvSpPr>
            <a:spLocks noGrp="1"/>
          </p:cNvSpPr>
          <p:nvPr>
            <p:ph type="ftr" sz="quarter" idx="11"/>
          </p:nvPr>
        </p:nvSpPr>
        <p:spPr/>
        <p:txBody>
          <a:bodyPr/>
          <a:lstStyle>
            <a:lvl1pPr>
              <a:defRPr/>
            </a:lvl1pPr>
          </a:lstStyle>
          <a:p>
            <a:pPr>
              <a:defRPr/>
            </a:pPr>
            <a:endParaRPr lang="fr-FR"/>
          </a:p>
        </p:txBody>
      </p:sp>
      <p:sp>
        <p:nvSpPr>
          <p:cNvPr id="7" name="Slide Number Placeholder 5"/>
          <p:cNvSpPr>
            <a:spLocks noGrp="1"/>
          </p:cNvSpPr>
          <p:nvPr>
            <p:ph type="sldNum" sz="quarter" idx="12"/>
          </p:nvPr>
        </p:nvSpPr>
        <p:spPr/>
        <p:txBody>
          <a:bodyPr/>
          <a:lstStyle>
            <a:lvl1pPr>
              <a:defRPr/>
            </a:lvl1pPr>
          </a:lstStyle>
          <a:p>
            <a:fld id="{E6D6ACD7-21FD-4F6F-A502-931E8A1C5C7B}" type="slidenum">
              <a:rPr lang="fr-FR"/>
              <a:pPr/>
              <a:t>‹N°›</a:t>
            </a:fld>
            <a:endParaRPr lang="fr-FR"/>
          </a:p>
        </p:txBody>
      </p:sp>
    </p:spTree>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Cliquez et modifiez le titre</a:t>
            </a:r>
            <a:endParaRPr lang="en-US"/>
          </a:p>
        </p:txBody>
      </p:sp>
      <p:sp>
        <p:nvSpPr>
          <p:cNvPr id="3" name="Vertical Text Placeholder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lvl1pPr>
              <a:defRPr/>
            </a:lvl1pPr>
          </a:lstStyle>
          <a:p>
            <a:fld id="{EB723DA0-8321-4959-8C83-9E96FD1AC6F9}" type="datetimeFigureOut">
              <a:rPr lang="fr-FR"/>
              <a:pPr/>
              <a:t>20/12/2019</a:t>
            </a:fld>
            <a:endParaRPr lang="fr-FR"/>
          </a:p>
        </p:txBody>
      </p:sp>
      <p:sp>
        <p:nvSpPr>
          <p:cNvPr id="5" name="Footer Placeholder 4"/>
          <p:cNvSpPr>
            <a:spLocks noGrp="1"/>
          </p:cNvSpPr>
          <p:nvPr>
            <p:ph type="ftr" sz="quarter" idx="11"/>
          </p:nvPr>
        </p:nvSpPr>
        <p:spPr/>
        <p:txBody>
          <a:bodyPr/>
          <a:lstStyle>
            <a:lvl1pPr>
              <a:defRPr/>
            </a:lvl1pPr>
          </a:lstStyle>
          <a:p>
            <a:pPr>
              <a:defRPr/>
            </a:pPr>
            <a:endParaRPr lang="fr-FR"/>
          </a:p>
        </p:txBody>
      </p:sp>
      <p:sp>
        <p:nvSpPr>
          <p:cNvPr id="6" name="Slide Number Placeholder 5"/>
          <p:cNvSpPr>
            <a:spLocks noGrp="1"/>
          </p:cNvSpPr>
          <p:nvPr>
            <p:ph type="sldNum" sz="quarter" idx="12"/>
          </p:nvPr>
        </p:nvSpPr>
        <p:spPr/>
        <p:txBody>
          <a:bodyPr/>
          <a:lstStyle>
            <a:lvl1pPr>
              <a:defRPr/>
            </a:lvl1pPr>
          </a:lstStyle>
          <a:p>
            <a:fld id="{1D21CF15-1465-40E4-BB89-10F7BC077439}" type="slidenum">
              <a:rPr lang="fr-FR"/>
              <a:pPr/>
              <a:t>‹N°›</a:t>
            </a:fld>
            <a:endParaRPr lang="fr-FR"/>
          </a:p>
        </p:txBody>
      </p:sp>
    </p:spTree>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fr-FR" smtClean="0"/>
              <a:t>Cliquez et modifiez le titre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lvl1pPr>
              <a:defRPr/>
            </a:lvl1pPr>
          </a:lstStyle>
          <a:p>
            <a:fld id="{DF5B1BF7-73B1-4222-924A-96390CF9EF95}" type="datetimeFigureOut">
              <a:rPr lang="fr-FR"/>
              <a:pPr/>
              <a:t>20/12/2019</a:t>
            </a:fld>
            <a:endParaRPr lang="fr-FR"/>
          </a:p>
        </p:txBody>
      </p:sp>
      <p:sp>
        <p:nvSpPr>
          <p:cNvPr id="5" name="Footer Placeholder 4"/>
          <p:cNvSpPr>
            <a:spLocks noGrp="1"/>
          </p:cNvSpPr>
          <p:nvPr>
            <p:ph type="ftr" sz="quarter" idx="11"/>
          </p:nvPr>
        </p:nvSpPr>
        <p:spPr/>
        <p:txBody>
          <a:bodyPr/>
          <a:lstStyle>
            <a:lvl1pPr>
              <a:defRPr/>
            </a:lvl1pPr>
          </a:lstStyle>
          <a:p>
            <a:pPr>
              <a:defRPr/>
            </a:pPr>
            <a:endParaRPr lang="fr-FR"/>
          </a:p>
        </p:txBody>
      </p:sp>
      <p:sp>
        <p:nvSpPr>
          <p:cNvPr id="6" name="Slide Number Placeholder 5"/>
          <p:cNvSpPr>
            <a:spLocks noGrp="1"/>
          </p:cNvSpPr>
          <p:nvPr>
            <p:ph type="sldNum" sz="quarter" idx="12"/>
          </p:nvPr>
        </p:nvSpPr>
        <p:spPr/>
        <p:txBody>
          <a:bodyPr/>
          <a:lstStyle>
            <a:lvl1pPr>
              <a:defRPr/>
            </a:lvl1pPr>
          </a:lstStyle>
          <a:p>
            <a:fld id="{4AC1C272-E6F3-4AF3-9C40-EA1E6BE932B5}" type="slidenum">
              <a:rPr lang="fr-FR"/>
              <a:pPr/>
              <a:t>‹N°›</a:t>
            </a:fld>
            <a:endParaRPr lang="fr-FR"/>
          </a:p>
        </p:txBody>
      </p:sp>
    </p:spTree>
  </p:cSld>
  <p:clrMapOvr>
    <a:masterClrMapping/>
  </p:clrMapOvr>
  <p:transition spd="slow"/>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lvl1pPr>
              <a:defRPr/>
            </a:lvl1pPr>
          </a:lstStyle>
          <a:p>
            <a:pPr>
              <a:defRPr/>
            </a:pPr>
            <a:fld id="{43BA245D-4143-4BA5-8629-CA674930961A}" type="datetimeFigureOut">
              <a:rPr lang="fr-FR"/>
              <a:pPr>
                <a:defRPr/>
              </a:pPr>
              <a:t>20/12/2019</a:t>
            </a:fld>
            <a:endParaRPr lang="fr-FR" dirty="0"/>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69A60530-1D3C-4147-8952-CEE6FF59200B}" type="slidenum">
              <a:rPr lang="fr-FR"/>
              <a:pPr>
                <a:defRPr/>
              </a:pPr>
              <a:t>‹N°›</a:t>
            </a:fld>
            <a:endParaRPr lang="fr-FR"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D1AA6C87-FDB8-480A-9522-F79CE89E6E77}" type="datetimeFigureOut">
              <a:rPr lang="fr-FR"/>
              <a:pPr>
                <a:defRPr/>
              </a:pPr>
              <a:t>20/12/2019</a:t>
            </a:fld>
            <a:endParaRPr lang="fr-FR" dirty="0"/>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B385F290-BAE6-485E-A760-93D5696020F9}" type="slidenum">
              <a:rPr lang="fr-FR"/>
              <a:pPr>
                <a:defRPr/>
              </a:pPr>
              <a:t>‹N°›</a:t>
            </a:fld>
            <a:endParaRPr lang="fr-FR"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pPr>
              <a:defRPr/>
            </a:pPr>
            <a:fld id="{ABB56DB1-F2FB-475A-9394-98666770EBDB}" type="datetimeFigureOut">
              <a:rPr lang="fr-FR"/>
              <a:pPr>
                <a:defRPr/>
              </a:pPr>
              <a:t>20/12/2019</a:t>
            </a:fld>
            <a:endParaRPr lang="fr-FR" dirty="0"/>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40321919-70A6-4FA6-9C65-6BDC35310F87}" type="slidenum">
              <a:rPr lang="fr-FR"/>
              <a:pPr>
                <a:defRPr/>
              </a:pPr>
              <a:t>‹N°›</a:t>
            </a:fld>
            <a:endParaRPr lang="fr-FR"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3"/>
          <p:cNvSpPr>
            <a:spLocks noGrp="1"/>
          </p:cNvSpPr>
          <p:nvPr>
            <p:ph type="dt" sz="half" idx="10"/>
          </p:nvPr>
        </p:nvSpPr>
        <p:spPr/>
        <p:txBody>
          <a:bodyPr/>
          <a:lstStyle>
            <a:lvl1pPr>
              <a:defRPr/>
            </a:lvl1pPr>
          </a:lstStyle>
          <a:p>
            <a:pPr>
              <a:defRPr/>
            </a:pPr>
            <a:fld id="{FAE1FC1D-67B8-4D78-8A6A-CB570D106E6C}" type="datetimeFigureOut">
              <a:rPr lang="fr-FR"/>
              <a:pPr>
                <a:defRPr/>
              </a:pPr>
              <a:t>20/12/2019</a:t>
            </a:fld>
            <a:endParaRPr lang="fr-FR" dirty="0"/>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9ADF99B0-95AF-4178-BF61-90731FE17788}" type="slidenum">
              <a:rPr lang="fr-FR"/>
              <a:pPr>
                <a:defRPr/>
              </a:pPr>
              <a:t>‹N°›</a:t>
            </a:fld>
            <a:endParaRPr lang="fr-FR"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3"/>
          <p:cNvSpPr>
            <a:spLocks noGrp="1"/>
          </p:cNvSpPr>
          <p:nvPr>
            <p:ph type="dt" sz="half" idx="10"/>
          </p:nvPr>
        </p:nvSpPr>
        <p:spPr/>
        <p:txBody>
          <a:bodyPr/>
          <a:lstStyle>
            <a:lvl1pPr>
              <a:defRPr/>
            </a:lvl1pPr>
          </a:lstStyle>
          <a:p>
            <a:pPr>
              <a:defRPr/>
            </a:pPr>
            <a:fld id="{F281214C-5F4C-4BE9-B9ED-570B2A5DD07A}" type="datetimeFigureOut">
              <a:rPr lang="fr-FR"/>
              <a:pPr>
                <a:defRPr/>
              </a:pPr>
              <a:t>20/12/2019</a:t>
            </a:fld>
            <a:endParaRPr lang="fr-FR" dirty="0"/>
          </a:p>
        </p:txBody>
      </p:sp>
      <p:sp>
        <p:nvSpPr>
          <p:cNvPr id="8" name="Espace réservé du pied de page 4"/>
          <p:cNvSpPr>
            <a:spLocks noGrp="1"/>
          </p:cNvSpPr>
          <p:nvPr>
            <p:ph type="ftr" sz="quarter" idx="11"/>
          </p:nvPr>
        </p:nvSpPr>
        <p:spPr/>
        <p:txBody>
          <a:bodyPr/>
          <a:lstStyle>
            <a:lvl1pPr>
              <a:defRPr/>
            </a:lvl1pPr>
          </a:lstStyle>
          <a:p>
            <a:pPr>
              <a:defRPr/>
            </a:pPr>
            <a:endParaRPr lang="fr-FR"/>
          </a:p>
        </p:txBody>
      </p:sp>
      <p:sp>
        <p:nvSpPr>
          <p:cNvPr id="9" name="Espace réservé du numéro de diapositive 5"/>
          <p:cNvSpPr>
            <a:spLocks noGrp="1"/>
          </p:cNvSpPr>
          <p:nvPr>
            <p:ph type="sldNum" sz="quarter" idx="12"/>
          </p:nvPr>
        </p:nvSpPr>
        <p:spPr/>
        <p:txBody>
          <a:bodyPr/>
          <a:lstStyle>
            <a:lvl1pPr>
              <a:defRPr/>
            </a:lvl1pPr>
          </a:lstStyle>
          <a:p>
            <a:pPr>
              <a:defRPr/>
            </a:pPr>
            <a:fld id="{C77D453D-8861-4859-A001-404B130634FB}" type="slidenum">
              <a:rPr lang="fr-FR"/>
              <a:pPr>
                <a:defRPr/>
              </a:pPr>
              <a:t>‹N°›</a:t>
            </a:fld>
            <a:endParaRPr lang="fr-FR"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3"/>
          <p:cNvSpPr>
            <a:spLocks noGrp="1"/>
          </p:cNvSpPr>
          <p:nvPr>
            <p:ph type="dt" sz="half" idx="10"/>
          </p:nvPr>
        </p:nvSpPr>
        <p:spPr/>
        <p:txBody>
          <a:bodyPr/>
          <a:lstStyle>
            <a:lvl1pPr>
              <a:defRPr/>
            </a:lvl1pPr>
          </a:lstStyle>
          <a:p>
            <a:pPr>
              <a:defRPr/>
            </a:pPr>
            <a:fld id="{6C86486B-CD42-4B0E-BD34-0D337031F596}" type="datetimeFigureOut">
              <a:rPr lang="fr-FR"/>
              <a:pPr>
                <a:defRPr/>
              </a:pPr>
              <a:t>20/12/2019</a:t>
            </a:fld>
            <a:endParaRPr lang="fr-FR" dirty="0"/>
          </a:p>
        </p:txBody>
      </p:sp>
      <p:sp>
        <p:nvSpPr>
          <p:cNvPr id="4" name="Espace réservé du pied de page 4"/>
          <p:cNvSpPr>
            <a:spLocks noGrp="1"/>
          </p:cNvSpPr>
          <p:nvPr>
            <p:ph type="ftr" sz="quarter" idx="11"/>
          </p:nvPr>
        </p:nvSpPr>
        <p:spPr/>
        <p:txBody>
          <a:bodyPr/>
          <a:lstStyle>
            <a:lvl1pPr>
              <a:defRPr/>
            </a:lvl1pPr>
          </a:lstStyle>
          <a:p>
            <a:pPr>
              <a:defRPr/>
            </a:pPr>
            <a:endParaRPr lang="fr-FR"/>
          </a:p>
        </p:txBody>
      </p:sp>
      <p:sp>
        <p:nvSpPr>
          <p:cNvPr id="5" name="Espace réservé du numéro de diapositive 5"/>
          <p:cNvSpPr>
            <a:spLocks noGrp="1"/>
          </p:cNvSpPr>
          <p:nvPr>
            <p:ph type="sldNum" sz="quarter" idx="12"/>
          </p:nvPr>
        </p:nvSpPr>
        <p:spPr/>
        <p:txBody>
          <a:bodyPr/>
          <a:lstStyle>
            <a:lvl1pPr>
              <a:defRPr/>
            </a:lvl1pPr>
          </a:lstStyle>
          <a:p>
            <a:pPr>
              <a:defRPr/>
            </a:pPr>
            <a:fld id="{549AB704-DD5F-4B4D-9B7F-5C8A76178BDB}" type="slidenum">
              <a:rPr lang="fr-FR"/>
              <a:pPr>
                <a:defRPr/>
              </a:pPr>
              <a:t>‹N°›</a:t>
            </a:fld>
            <a:endParaRPr lang="fr-FR"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fld id="{389EDE3F-1CB6-4887-9BA1-90D6B5E11EE5}" type="datetimeFigureOut">
              <a:rPr lang="fr-FR"/>
              <a:pPr>
                <a:defRPr/>
              </a:pPr>
              <a:t>20/12/2019</a:t>
            </a:fld>
            <a:endParaRPr lang="fr-FR" dirty="0"/>
          </a:p>
        </p:txBody>
      </p:sp>
      <p:sp>
        <p:nvSpPr>
          <p:cNvPr id="3" name="Espace réservé du pied de page 4"/>
          <p:cNvSpPr>
            <a:spLocks noGrp="1"/>
          </p:cNvSpPr>
          <p:nvPr>
            <p:ph type="ftr" sz="quarter" idx="11"/>
          </p:nvPr>
        </p:nvSpPr>
        <p:spPr/>
        <p:txBody>
          <a:bodyPr/>
          <a:lstStyle>
            <a:lvl1pPr>
              <a:defRPr/>
            </a:lvl1pPr>
          </a:lstStyle>
          <a:p>
            <a:pPr>
              <a:defRPr/>
            </a:pPr>
            <a:endParaRPr lang="fr-FR"/>
          </a:p>
        </p:txBody>
      </p:sp>
      <p:sp>
        <p:nvSpPr>
          <p:cNvPr id="4" name="Espace réservé du numéro de diapositive 5"/>
          <p:cNvSpPr>
            <a:spLocks noGrp="1"/>
          </p:cNvSpPr>
          <p:nvPr>
            <p:ph type="sldNum" sz="quarter" idx="12"/>
          </p:nvPr>
        </p:nvSpPr>
        <p:spPr/>
        <p:txBody>
          <a:bodyPr/>
          <a:lstStyle>
            <a:lvl1pPr>
              <a:defRPr/>
            </a:lvl1pPr>
          </a:lstStyle>
          <a:p>
            <a:pPr>
              <a:defRPr/>
            </a:pPr>
            <a:fld id="{27D815B8-8C20-4CB8-84ED-2F65D5EDCDBD}" type="slidenum">
              <a:rPr lang="fr-FR"/>
              <a:pPr>
                <a:defRPr/>
              </a:pPr>
              <a:t>‹N°›</a:t>
            </a:fld>
            <a:endParaRPr lang="fr-FR"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DEE7B450-3487-46ED-8288-BA3983497400}" type="datetimeFigureOut">
              <a:rPr lang="fr-FR"/>
              <a:pPr>
                <a:defRPr/>
              </a:pPr>
              <a:t>20/12/2019</a:t>
            </a:fld>
            <a:endParaRPr lang="fr-FR" dirty="0"/>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8769BD0E-B631-4CB3-B4AC-CE5126A07923}" type="slidenum">
              <a:rPr lang="fr-FR"/>
              <a:pPr>
                <a:defRPr/>
              </a:pPr>
              <a:t>‹N°›</a:t>
            </a:fld>
            <a:endParaRPr lang="fr-FR"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dirty="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5710FCFB-C9CC-44EC-8703-F4A8F2438316}" type="datetimeFigureOut">
              <a:rPr lang="fr-FR"/>
              <a:pPr>
                <a:defRPr/>
              </a:pPr>
              <a:t>20/12/2019</a:t>
            </a:fld>
            <a:endParaRPr lang="fr-FR" dirty="0"/>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9515DA5D-E9FD-4EB8-A843-39AEC86CF748}" type="slidenum">
              <a:rPr lang="fr-FR"/>
              <a:pPr>
                <a:defRPr/>
              </a:pPr>
              <a:t>‹N°›</a:t>
            </a:fld>
            <a:endParaRPr lang="fr-FR"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54CC7082-99C2-47CE-ABA0-33B9BE1B07CC}" type="datetimeFigureOut">
              <a:rPr lang="fr-FR"/>
              <a:pPr>
                <a:defRPr/>
              </a:pPr>
              <a:t>20/12/2019</a:t>
            </a:fld>
            <a:endParaRPr lang="fr-FR" dirty="0"/>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9AA7EE7E-35FC-4C52-8D31-9F7F124E9092}" type="slidenum">
              <a:rPr lang="fr-FR"/>
              <a:pPr>
                <a:defRPr/>
              </a:pPr>
              <a:t>‹N°›</a:t>
            </a:fld>
            <a:endParaRPr lang="fr-FR"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0DF3E5D2-6A2C-4C54-AEEC-9095D650CF05}" type="datetimeFigureOut">
              <a:rPr lang="fr-FR"/>
              <a:pPr>
                <a:defRPr/>
              </a:pPr>
              <a:t>20/12/2019</a:t>
            </a:fld>
            <a:endParaRPr lang="fr-FR" dirty="0"/>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14EDDE76-817E-4AF9-B08E-3FE479C39388}" type="slidenum">
              <a:rPr lang="fr-FR"/>
              <a:pPr>
                <a:defRPr/>
              </a:pPr>
              <a:t>‹N°›</a:t>
            </a:fld>
            <a:endParaRPr lang="fr-F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smtClean="0"/>
              <a:t>Cliquez et modifiez le titre</a:t>
            </a:r>
            <a:endParaRPr lang="en-US" smtClean="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FFFFFF"/>
                </a:solidFill>
              </a:defRPr>
            </a:lvl1pPr>
          </a:lstStyle>
          <a:p>
            <a:fld id="{4FF24F1B-482F-49A7-81D7-5ED9DA4CCE2F}" type="datetimeFigureOut">
              <a:rPr lang="fr-FR"/>
              <a:pPr/>
              <a:t>20/12/2019</a:t>
            </a:fld>
            <a:endParaRPr lang="fr-F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Calibri" charset="0"/>
                <a:ea typeface="ＭＳ Ｐゴシック" charset="0"/>
                <a:cs typeface="ＭＳ Ｐゴシック" charset="0"/>
              </a:defRPr>
            </a:lvl1pPr>
          </a:lstStyle>
          <a:p>
            <a:pPr>
              <a:defRPr/>
            </a:pPr>
            <a:endParaRPr lang="fr-F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FFF"/>
                </a:solidFill>
              </a:defRPr>
            </a:lvl1pPr>
          </a:lstStyle>
          <a:p>
            <a:fld id="{795EA396-D2E0-4C2C-B23B-7E406C5B194B}" type="slidenum">
              <a:rPr lang="fr-FR"/>
              <a:pPr/>
              <a:t>‹N°›</a:t>
            </a:fld>
            <a:endParaRPr lang="fr-FR"/>
          </a:p>
        </p:txBody>
      </p:sp>
    </p:spTree>
  </p:cSld>
  <p:clrMap bg1="dk1" tx1="lt1" bg2="dk2" tx2="lt2" accent1="accent1" accent2="accent2" accent3="accent3" accent4="accent4" accent5="accent5" accent6="accent6" hlink="hlink" folHlink="folHlink"/>
  <p:sldLayoutIdLst>
    <p:sldLayoutId id="2147484343" r:id="rId1"/>
    <p:sldLayoutId id="2147484344" r:id="rId2"/>
    <p:sldLayoutId id="2147484345" r:id="rId3"/>
    <p:sldLayoutId id="2147484346" r:id="rId4"/>
    <p:sldLayoutId id="2147484347" r:id="rId5"/>
    <p:sldLayoutId id="2147484348" r:id="rId6"/>
    <p:sldLayoutId id="2147484349" r:id="rId7"/>
    <p:sldLayoutId id="2147484350" r:id="rId8"/>
    <p:sldLayoutId id="2147484351" r:id="rId9"/>
    <p:sldLayoutId id="2147484352" r:id="rId10"/>
    <p:sldLayoutId id="2147484353" r:id="rId11"/>
  </p:sldLayoutIdLst>
  <p:transition spd="slow"/>
  <p:txStyles>
    <p:titleStyle>
      <a:lvl1pPr algn="ctr" rtl="0" eaLnBrk="0" fontAlgn="base" hangingPunct="0">
        <a:spcBef>
          <a:spcPct val="0"/>
        </a:spcBef>
        <a:spcAft>
          <a:spcPct val="0"/>
        </a:spcAft>
        <a:defRPr sz="4400" kern="1200">
          <a:solidFill>
            <a:schemeClr val="tx1"/>
          </a:solidFill>
          <a:latin typeface="+mj-lt"/>
          <a:ea typeface="MS PGothic" pitchFamily="34" charset="-128"/>
          <a:cs typeface="ＭＳ Ｐゴシック" charset="0"/>
        </a:defRPr>
      </a:lvl1pPr>
      <a:lvl2pPr algn="ctr"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2pPr>
      <a:lvl3pPr algn="ctr"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3pPr>
      <a:lvl4pPr algn="ctr"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4pPr>
      <a:lvl5pPr algn="ctr"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5pPr>
      <a:lvl6pPr marL="457200" algn="ctr"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S PGothic" pitchFamily="34" charset="-128"/>
          <a:cs typeface="ＭＳ Ｐゴシック" charset="0"/>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S PGothic" pitchFamily="34" charset="-128"/>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S PGothic" pitchFamily="34" charset="-128"/>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40000"/>
            <a:lum/>
          </a:blip>
          <a:srcRect/>
          <a:stretch>
            <a:fillRect l="-10000" r="-55000" b="-65000"/>
          </a:stretch>
        </a:blipFill>
        <a:effectLst/>
      </p:bgPr>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smtClean="0"/>
              <a:t>Cliquez pour modifier le style du titre</a:t>
            </a:r>
          </a:p>
        </p:txBody>
      </p:sp>
      <p:sp>
        <p:nvSpPr>
          <p:cNvPr id="1027" name="Espace réservé du texte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9A098D01-98FA-4A56-B32B-DD0F0B9BA268}" type="datetimeFigureOut">
              <a:rPr lang="fr-FR"/>
              <a:pPr>
                <a:defRPr/>
              </a:pPr>
              <a:t>20/12/2019</a:t>
            </a:fld>
            <a:endParaRPr lang="fr-FR" dirty="0"/>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dirty="0">
                <a:solidFill>
                  <a:schemeClr val="tx1">
                    <a:tint val="75000"/>
                  </a:schemeClr>
                </a:solidFill>
                <a:latin typeface="+mn-lt"/>
              </a:defRPr>
            </a:lvl1pPr>
          </a:lstStyle>
          <a:p>
            <a:pPr>
              <a:defRPr/>
            </a:pPr>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462CC157-9322-4154-B27E-677FBDD5C23D}" type="slidenum">
              <a:rPr lang="fr-FR"/>
              <a:pPr>
                <a:defRPr/>
              </a:pPr>
              <a:t>‹N°›</a:t>
            </a:fld>
            <a:endParaRPr lang="fr-FR" dirty="0"/>
          </a:p>
        </p:txBody>
      </p:sp>
    </p:spTree>
  </p:cSld>
  <p:clrMap bg1="lt1" tx1="dk1" bg2="lt2" tx2="dk2" accent1="accent1" accent2="accent2" accent3="accent3" accent4="accent4" accent5="accent5" accent6="accent6" hlink="hlink" folHlink="folHlink"/>
  <p:sldLayoutIdLst>
    <p:sldLayoutId id="2147484355" r:id="rId1"/>
    <p:sldLayoutId id="2147484356" r:id="rId2"/>
    <p:sldLayoutId id="2147484357" r:id="rId3"/>
    <p:sldLayoutId id="2147484358" r:id="rId4"/>
    <p:sldLayoutId id="2147484359" r:id="rId5"/>
    <p:sldLayoutId id="2147484360" r:id="rId6"/>
    <p:sldLayoutId id="2147484361" r:id="rId7"/>
    <p:sldLayoutId id="2147484362" r:id="rId8"/>
    <p:sldLayoutId id="2147484363" r:id="rId9"/>
    <p:sldLayoutId id="2147484364" r:id="rId10"/>
    <p:sldLayoutId id="2147484365"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hyperlink" Target="https://www.apiculture.net/blog/actu-des-apiculteurs-c4" TargetMode="External"/><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image" Target="../media/image7.jpeg"/><Relationship Id="rId4" Type="http://schemas.openxmlformats.org/officeDocument/2006/relationships/hyperlink" Target="https://www.apiculture.net/blog/histoire-de-l-apiculture-l-apiculture-a-travers-les-ages-n208"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www.apiculture.net/65-miels" TargetMode="External"/><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hyperlink" Target="https://www.apiculture.net/37-cadres-cire"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www.apiculture.net/63-livres" TargetMode="External"/><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hyperlink" Target="https://www.apiculture.net/blog/labeille-buckfast-n74" TargetMode="External"/><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png"/><Relationship Id="rId17" Type="http://schemas.openxmlformats.org/officeDocument/2006/relationships/image" Target="../media/image28.png"/><Relationship Id="rId2" Type="http://schemas.openxmlformats.org/officeDocument/2006/relationships/image" Target="../media/image13.png"/><Relationship Id="rId16"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5" Type="http://schemas.openxmlformats.org/officeDocument/2006/relationships/image" Target="../media/image2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jpeg"/><Relationship Id="rId7" Type="http://schemas.openxmlformats.org/officeDocument/2006/relationships/image" Target="../media/image50.jpe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49.jpeg"/><Relationship Id="rId5" Type="http://schemas.openxmlformats.org/officeDocument/2006/relationships/image" Target="../media/image48.png"/><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3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3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image" Target="../media/image65.jpeg"/><Relationship Id="rId4" Type="http://schemas.openxmlformats.org/officeDocument/2006/relationships/image" Target="../media/image64.jpeg"/></Relationships>
</file>

<file path=ppt/slides/_rels/slide3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 Id="rId4" Type="http://schemas.openxmlformats.org/officeDocument/2006/relationships/image" Target="../media/image73.pn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re 1"/>
          <p:cNvSpPr>
            <a:spLocks noGrp="1"/>
          </p:cNvSpPr>
          <p:nvPr>
            <p:ph type="ctrTitle"/>
          </p:nvPr>
        </p:nvSpPr>
        <p:spPr>
          <a:xfrm>
            <a:off x="635151" y="138321"/>
            <a:ext cx="7772400" cy="1096403"/>
          </a:xfr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rtlCol="0">
            <a:normAutofit/>
          </a:bodyPr>
          <a:lstStyle/>
          <a:p>
            <a:pPr eaLnBrk="1" fontAlgn="auto" hangingPunct="1">
              <a:spcAft>
                <a:spcPts val="0"/>
              </a:spcAft>
              <a:defRPr/>
            </a:pPr>
            <a:r>
              <a:rPr lang="fr-FR" sz="6000" b="1" dirty="0" smtClean="0">
                <a:ln w="900" cmpd="sng">
                  <a:noFill/>
                  <a:prstDash val="solid"/>
                </a:ln>
                <a:gradFill flip="none" rotWithShape="1">
                  <a:gsLst>
                    <a:gs pos="0">
                      <a:schemeClr val="accent6">
                        <a:lumMod val="75000"/>
                      </a:schemeClr>
                    </a:gs>
                    <a:gs pos="48000">
                      <a:schemeClr val="accent6">
                        <a:lumMod val="75000"/>
                      </a:schemeClr>
                    </a:gs>
                    <a:gs pos="68000">
                      <a:srgbClr val="FFFF00"/>
                    </a:gs>
                    <a:gs pos="84000">
                      <a:schemeClr val="accent6">
                        <a:lumMod val="75000"/>
                      </a:schemeClr>
                    </a:gs>
                  </a:gsLst>
                  <a:path path="shape">
                    <a:fillToRect l="50000" t="50000" r="50000" b="50000"/>
                  </a:path>
                  <a:tileRect/>
                </a:gradFill>
                <a:ea typeface="+mj-ea"/>
                <a:cs typeface="+mj-cs"/>
              </a:rPr>
              <a:t>Cours d’Apiculture</a:t>
            </a:r>
          </a:p>
        </p:txBody>
      </p:sp>
      <p:sp>
        <p:nvSpPr>
          <p:cNvPr id="3" name="Sous-titre 2"/>
          <p:cNvSpPr>
            <a:spLocks noGrp="1"/>
          </p:cNvSpPr>
          <p:nvPr>
            <p:ph type="subTitle" idx="1"/>
          </p:nvPr>
        </p:nvSpPr>
        <p:spPr>
          <a:xfrm>
            <a:off x="3566159" y="1118894"/>
            <a:ext cx="4182667" cy="763889"/>
          </a:xfr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rtlCol="0">
            <a:normAutofit/>
          </a:bodyPr>
          <a:lstStyle/>
          <a:p>
            <a:pPr eaLnBrk="1" fontAlgn="auto" hangingPunct="1">
              <a:spcAft>
                <a:spcPts val="0"/>
              </a:spcAft>
              <a:buFont typeface="Arial"/>
              <a:buNone/>
              <a:defRPr/>
            </a:pPr>
            <a:r>
              <a:rPr lang="fr-FR" b="1" dirty="0" smtClean="0">
                <a:ln w="900" cmpd="sng">
                  <a:noFill/>
                  <a:prstDash val="solid"/>
                </a:ln>
                <a:gradFill flip="none" rotWithShape="1">
                  <a:gsLst>
                    <a:gs pos="0">
                      <a:schemeClr val="accent6">
                        <a:lumMod val="75000"/>
                      </a:schemeClr>
                    </a:gs>
                    <a:gs pos="48000">
                      <a:schemeClr val="accent6">
                        <a:lumMod val="75000"/>
                      </a:schemeClr>
                    </a:gs>
                    <a:gs pos="68000">
                      <a:srgbClr val="FFFF00"/>
                    </a:gs>
                    <a:gs pos="84000">
                      <a:schemeClr val="accent6">
                        <a:lumMod val="75000"/>
                      </a:schemeClr>
                    </a:gs>
                  </a:gsLst>
                  <a:path path="shape">
                    <a:fillToRect l="50000" t="50000" r="50000" b="50000"/>
                  </a:path>
                  <a:tileRect/>
                </a:gradFill>
                <a:ea typeface="+mn-ea"/>
                <a:cs typeface="+mn-cs"/>
              </a:rPr>
              <a:t>Niveau 1  -  3</a:t>
            </a:r>
            <a:r>
              <a:rPr lang="fr-FR" b="1" baseline="30000" dirty="0" smtClean="0">
                <a:ln w="900" cmpd="sng">
                  <a:noFill/>
                  <a:prstDash val="solid"/>
                </a:ln>
                <a:gradFill flip="none" rotWithShape="1">
                  <a:gsLst>
                    <a:gs pos="0">
                      <a:schemeClr val="accent6">
                        <a:lumMod val="75000"/>
                      </a:schemeClr>
                    </a:gs>
                    <a:gs pos="48000">
                      <a:schemeClr val="accent6">
                        <a:lumMod val="75000"/>
                      </a:schemeClr>
                    </a:gs>
                    <a:gs pos="68000">
                      <a:srgbClr val="FFFF00"/>
                    </a:gs>
                    <a:gs pos="84000">
                      <a:schemeClr val="accent6">
                        <a:lumMod val="75000"/>
                      </a:schemeClr>
                    </a:gs>
                  </a:gsLst>
                  <a:path path="shape">
                    <a:fillToRect l="50000" t="50000" r="50000" b="50000"/>
                  </a:path>
                  <a:tileRect/>
                </a:gradFill>
                <a:ea typeface="+mn-ea"/>
                <a:cs typeface="+mn-cs"/>
              </a:rPr>
              <a:t>ème</a:t>
            </a:r>
            <a:r>
              <a:rPr lang="fr-FR" b="1" dirty="0" smtClean="0">
                <a:ln w="900" cmpd="sng">
                  <a:noFill/>
                  <a:prstDash val="solid"/>
                </a:ln>
                <a:gradFill flip="none" rotWithShape="1">
                  <a:gsLst>
                    <a:gs pos="0">
                      <a:schemeClr val="accent6">
                        <a:lumMod val="75000"/>
                      </a:schemeClr>
                    </a:gs>
                    <a:gs pos="48000">
                      <a:schemeClr val="accent6">
                        <a:lumMod val="75000"/>
                      </a:schemeClr>
                    </a:gs>
                    <a:gs pos="68000">
                      <a:srgbClr val="FFFF00"/>
                    </a:gs>
                    <a:gs pos="84000">
                      <a:schemeClr val="accent6">
                        <a:lumMod val="75000"/>
                      </a:schemeClr>
                    </a:gs>
                  </a:gsLst>
                  <a:path path="shape">
                    <a:fillToRect l="50000" t="50000" r="50000" b="50000"/>
                  </a:path>
                  <a:tileRect/>
                </a:gradFill>
                <a:ea typeface="+mn-ea"/>
                <a:cs typeface="+mn-cs"/>
              </a:rPr>
              <a:t> partie</a:t>
            </a:r>
          </a:p>
        </p:txBody>
      </p:sp>
      <p:sp>
        <p:nvSpPr>
          <p:cNvPr id="4" name="Sous-titre 2"/>
          <p:cNvSpPr txBox="1">
            <a:spLocks/>
          </p:cNvSpPr>
          <p:nvPr/>
        </p:nvSpPr>
        <p:spPr>
          <a:xfrm>
            <a:off x="7395248" y="6329884"/>
            <a:ext cx="1455790" cy="190945"/>
          </a:xfrm>
          <a:prstGeom prst="rect">
            <a:avLst/>
          </a:prstGeom>
        </p:spPr>
        <p:txBody>
          <a:bodyPr>
            <a:normAutofit fontScale="775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1000" b="1" dirty="0" smtClean="0">
                <a:ln w="900" cmpd="sng">
                  <a:noFill/>
                  <a:prstDash val="solid"/>
                </a:ln>
                <a:gradFill flip="none" rotWithShape="1">
                  <a:gsLst>
                    <a:gs pos="0">
                      <a:schemeClr val="accent6">
                        <a:lumMod val="75000"/>
                      </a:schemeClr>
                    </a:gs>
                    <a:gs pos="48000">
                      <a:schemeClr val="accent6">
                        <a:lumMod val="75000"/>
                      </a:schemeClr>
                    </a:gs>
                    <a:gs pos="68000">
                      <a:srgbClr val="FFFF00"/>
                    </a:gs>
                    <a:gs pos="84000">
                      <a:schemeClr val="accent6">
                        <a:lumMod val="75000"/>
                      </a:schemeClr>
                    </a:gs>
                  </a:gsLst>
                  <a:path path="shape">
                    <a:fillToRect l="50000" t="50000" r="50000" b="50000"/>
                  </a:path>
                  <a:tileRect/>
                </a:gradFill>
              </a:rPr>
              <a:t>V1/Décembre 2014</a:t>
            </a:r>
          </a:p>
          <a:p>
            <a:pPr fontAlgn="auto">
              <a:spcAft>
                <a:spcPts val="0"/>
              </a:spcAft>
              <a:defRPr/>
            </a:pPr>
            <a:endParaRPr lang="fr-FR" sz="1000" b="1" dirty="0" smtClean="0">
              <a:ln w="900" cmpd="sng">
                <a:noFill/>
                <a:prstDash val="solid"/>
              </a:ln>
              <a:gradFill flip="none" rotWithShape="1">
                <a:gsLst>
                  <a:gs pos="0">
                    <a:schemeClr val="accent6">
                      <a:lumMod val="75000"/>
                    </a:schemeClr>
                  </a:gs>
                  <a:gs pos="48000">
                    <a:schemeClr val="accent6">
                      <a:lumMod val="75000"/>
                    </a:schemeClr>
                  </a:gs>
                  <a:gs pos="68000">
                    <a:srgbClr val="FFFF00"/>
                  </a:gs>
                  <a:gs pos="84000">
                    <a:schemeClr val="accent6">
                      <a:lumMod val="75000"/>
                    </a:schemeClr>
                  </a:gs>
                </a:gsLst>
                <a:path path="shape">
                  <a:fillToRect l="50000" t="50000" r="50000" b="50000"/>
                </a:path>
                <a:tileRect/>
              </a:gradFill>
            </a:endParaRPr>
          </a:p>
        </p:txBody>
      </p:sp>
      <p:pic>
        <p:nvPicPr>
          <p:cNvPr id="6" name="Image 5"/>
          <p:cNvPicPr>
            <a:picLocks noChangeAspect="1"/>
          </p:cNvPicPr>
          <p:nvPr/>
        </p:nvPicPr>
        <p:blipFill>
          <a:blip r:embed="rId2"/>
          <a:srcRect/>
          <a:stretch>
            <a:fillRect/>
          </a:stretch>
        </p:blipFill>
        <p:spPr bwMode="auto">
          <a:xfrm>
            <a:off x="65088" y="1730375"/>
            <a:ext cx="6838950" cy="4846638"/>
          </a:xfrm>
          <a:prstGeom prst="rect">
            <a:avLst/>
          </a:prstGeom>
          <a:noFill/>
          <a:ln w="53975">
            <a:solidFill>
              <a:srgbClr val="000000"/>
            </a:solidFill>
            <a:miter lim="800000"/>
            <a:headEnd/>
            <a:tailEnd/>
          </a:ln>
        </p:spPr>
      </p:pic>
      <p:grpSp>
        <p:nvGrpSpPr>
          <p:cNvPr id="14343" name="Grouper 4"/>
          <p:cNvGrpSpPr>
            <a:grpSpLocks/>
          </p:cNvGrpSpPr>
          <p:nvPr/>
        </p:nvGrpSpPr>
        <p:grpSpPr bwMode="auto">
          <a:xfrm>
            <a:off x="6904038" y="4025900"/>
            <a:ext cx="2103437" cy="2549525"/>
            <a:chOff x="2623979" y="4311029"/>
            <a:chExt cx="1884362" cy="2209800"/>
          </a:xfrm>
        </p:grpSpPr>
        <p:pic>
          <p:nvPicPr>
            <p:cNvPr id="7" name="Image 6"/>
            <p:cNvPicPr>
              <a:picLocks noChangeAspect="1"/>
            </p:cNvPicPr>
            <p:nvPr/>
          </p:nvPicPr>
          <p:blipFill>
            <a:blip r:embed="rId3">
              <a:alphaModFix amt="36000"/>
              <a:extLst>
                <a:ext uri="{28A0092B-C50C-407E-A947-70E740481C1C}">
                  <a14:useLocalDpi xmlns="" xmlns:a14="http://schemas.microsoft.com/office/drawing/2010/main" val="0"/>
                </a:ext>
              </a:extLst>
            </a:blip>
            <a:srcRect/>
            <a:stretch>
              <a:fillRect/>
            </a:stretch>
          </p:blipFill>
          <p:spPr bwMode="auto">
            <a:xfrm>
              <a:off x="2623979" y="4311029"/>
              <a:ext cx="1884362" cy="2209800"/>
            </a:xfrm>
            <a:prstGeom prst="rect">
              <a:avLst/>
            </a:prstGeom>
            <a:noFill/>
            <a:ln w="9525">
              <a:solidFill>
                <a:srgbClr val="000000"/>
              </a:solidFill>
              <a:miter lim="800000"/>
              <a:headEnd/>
              <a:tailEnd/>
            </a:ln>
            <a:effectLst>
              <a:softEdge rad="139700"/>
            </a:effectLst>
            <a:extLst>
              <a:ext uri="{909E8E84-426E-40dd-AFC4-6F175D3DCCD1}">
                <a14:hiddenFill xmlns="" xmlns:a14="http://schemas.microsoft.com/office/drawing/2010/main">
                  <a:solidFill>
                    <a:srgbClr val="FFFFFF"/>
                  </a:solidFill>
                </a14:hiddenFill>
              </a:ext>
            </a:extLst>
          </p:spPr>
        </p:pic>
        <p:pic>
          <p:nvPicPr>
            <p:cNvPr id="10" name="Image 9"/>
            <p:cNvPicPr>
              <a:picLocks noChangeAspect="1"/>
            </p:cNvPicPr>
            <p:nvPr/>
          </p:nvPicPr>
          <p:blipFill>
            <a:blip r:embed="rId4">
              <a:extLst>
                <a:ext uri="{28A0092B-C50C-407E-A947-70E740481C1C}">
                  <a14:useLocalDpi xmlns="" xmlns:a14="http://schemas.microsoft.com/office/drawing/2010/main" val="0"/>
                </a:ext>
              </a:extLst>
            </a:blip>
            <a:srcRect/>
            <a:stretch>
              <a:fillRect/>
            </a:stretch>
          </p:blipFill>
          <p:spPr bwMode="auto">
            <a:xfrm rot="1191054">
              <a:off x="3253354" y="4525675"/>
              <a:ext cx="858150" cy="843677"/>
            </a:xfrm>
            <a:prstGeom prst="rect">
              <a:avLst/>
            </a:prstGeom>
            <a:noFill/>
            <a:ln>
              <a:noFill/>
            </a:ln>
            <a:effectLst>
              <a:glow rad="1841500">
                <a:schemeClr val="tx1">
                  <a:alpha val="73000"/>
                </a:schemeClr>
              </a:glow>
              <a:softEdge rad="127000"/>
            </a:effectLst>
            <a:scene3d>
              <a:camera prst="orthographicFront">
                <a:rot lat="0" lon="9900000" rev="0"/>
              </a:camera>
              <a:lightRig rig="threePt" dir="t"/>
            </a:scene3d>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pic>
        <p:nvPicPr>
          <p:cNvPr id="14344" name="Image 10"/>
          <p:cNvPicPr>
            <a:picLocks noChangeAspect="1"/>
          </p:cNvPicPr>
          <p:nvPr/>
        </p:nvPicPr>
        <p:blipFill>
          <a:blip r:embed="rId5"/>
          <a:srcRect/>
          <a:stretch>
            <a:fillRect/>
          </a:stretch>
        </p:blipFill>
        <p:spPr bwMode="auto">
          <a:xfrm>
            <a:off x="7785100" y="106363"/>
            <a:ext cx="1200150" cy="869950"/>
          </a:xfrm>
          <a:prstGeom prst="rect">
            <a:avLst/>
          </a:prstGeom>
          <a:noFill/>
          <a:ln w="9525">
            <a:noFill/>
            <a:miter lim="800000"/>
            <a:headEnd/>
            <a:tailEnd/>
          </a:ln>
        </p:spPr>
      </p:pic>
      <p:pic>
        <p:nvPicPr>
          <p:cNvPr id="14345" name="Image 11"/>
          <p:cNvPicPr>
            <a:picLocks noChangeAspect="1"/>
          </p:cNvPicPr>
          <p:nvPr/>
        </p:nvPicPr>
        <p:blipFill>
          <a:blip r:embed="rId6"/>
          <a:srcRect/>
          <a:stretch>
            <a:fillRect/>
          </a:stretch>
        </p:blipFill>
        <p:spPr bwMode="auto">
          <a:xfrm>
            <a:off x="138113" y="155575"/>
            <a:ext cx="817562" cy="906463"/>
          </a:xfrm>
          <a:prstGeom prst="rect">
            <a:avLst/>
          </a:prstGeom>
          <a:noFill/>
          <a:ln w="9525">
            <a:noFill/>
            <a:miter lim="800000"/>
            <a:headEnd/>
            <a:tailEnd/>
          </a:ln>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ntr" presetSubtype="32" fill="hold" nodeType="afterEffect">
                                  <p:stCondLst>
                                    <p:cond delay="0"/>
                                  </p:stCondLst>
                                  <p:childTnLst>
                                    <p:set>
                                      <p:cBhvr>
                                        <p:cTn id="6" dur="1" fill="hold">
                                          <p:stCondLst>
                                            <p:cond delay="0"/>
                                          </p:stCondLst>
                                        </p:cTn>
                                        <p:tgtEl>
                                          <p:spTgt spid="14345"/>
                                        </p:tgtEl>
                                        <p:attrNameLst>
                                          <p:attrName>style.visibility</p:attrName>
                                        </p:attrNameLst>
                                      </p:cBhvr>
                                      <p:to>
                                        <p:strVal val="visible"/>
                                      </p:to>
                                    </p:set>
                                    <p:animEffect transition="in" filter="circle(out)">
                                      <p:cBhvr>
                                        <p:cTn id="7" dur="500"/>
                                        <p:tgtEl>
                                          <p:spTgt spid="14345"/>
                                        </p:tgtEl>
                                      </p:cBhvr>
                                    </p:animEffect>
                                  </p:childTnLst>
                                </p:cTn>
                              </p:par>
                            </p:childTnLst>
                          </p:cTn>
                        </p:par>
                        <p:par>
                          <p:cTn id="8" fill="hold" nodeType="afterGroup">
                            <p:stCondLst>
                              <p:cond delay="500"/>
                            </p:stCondLst>
                            <p:childTnLst>
                              <p:par>
                                <p:cTn id="9" presetID="1" presetClass="entr" presetSubtype="0" fill="hold" nodeType="after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par>
                          <p:cTn id="11" fill="hold" nodeType="afterGroup">
                            <p:stCondLst>
                              <p:cond delay="1000"/>
                            </p:stCondLst>
                            <p:childTnLst>
                              <p:par>
                                <p:cTn id="12" presetID="21" presetClass="entr" presetSubtype="1" fill="hold" nodeType="afterEffect">
                                  <p:stCondLst>
                                    <p:cond delay="0"/>
                                  </p:stCondLst>
                                  <p:childTnLst>
                                    <p:set>
                                      <p:cBhvr>
                                        <p:cTn id="13" dur="1" fill="hold">
                                          <p:stCondLst>
                                            <p:cond delay="0"/>
                                          </p:stCondLst>
                                        </p:cTn>
                                        <p:tgtEl>
                                          <p:spTgt spid="14344"/>
                                        </p:tgtEl>
                                        <p:attrNameLst>
                                          <p:attrName>style.visibility</p:attrName>
                                        </p:attrNameLst>
                                      </p:cBhvr>
                                      <p:to>
                                        <p:strVal val="visible"/>
                                      </p:to>
                                    </p:set>
                                    <p:animEffect transition="in" filter="wheel(1)">
                                      <p:cBhvr>
                                        <p:cTn id="14" dur="500"/>
                                        <p:tgtEl>
                                          <p:spTgt spid="14344"/>
                                        </p:tgtEl>
                                      </p:cBhvr>
                                    </p:animEffect>
                                  </p:childTnLst>
                                </p:cTn>
                              </p:par>
                            </p:childTnLst>
                          </p:cTn>
                        </p:par>
                        <p:par>
                          <p:cTn id="15" fill="hold" nodeType="afterGroup">
                            <p:stCondLst>
                              <p:cond delay="1500"/>
                            </p:stCondLst>
                            <p:childTnLst>
                              <p:par>
                                <p:cTn id="16" presetID="3" presetClass="entr" presetSubtype="1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linds(horizontal)">
                                      <p:cBhvr>
                                        <p:cTn id="18" dur="500"/>
                                        <p:tgtEl>
                                          <p:spTgt spid="6"/>
                                        </p:tgtEl>
                                      </p:cBhvr>
                                    </p:animEffect>
                                  </p:childTnLst>
                                </p:cTn>
                              </p:par>
                            </p:childTnLst>
                          </p:cTn>
                        </p:par>
                        <p:par>
                          <p:cTn id="19" fill="hold" nodeType="afterGroup">
                            <p:stCondLst>
                              <p:cond delay="2000"/>
                            </p:stCondLst>
                            <p:childTnLst>
                              <p:par>
                                <p:cTn id="20" presetID="3" presetClass="entr" presetSubtype="10" fill="hold" nodeType="afterEffect">
                                  <p:stCondLst>
                                    <p:cond delay="0"/>
                                  </p:stCondLst>
                                  <p:childTnLst>
                                    <p:set>
                                      <p:cBhvr>
                                        <p:cTn id="21" dur="1" fill="hold">
                                          <p:stCondLst>
                                            <p:cond delay="0"/>
                                          </p:stCondLst>
                                        </p:cTn>
                                        <p:tgtEl>
                                          <p:spTgt spid="14343"/>
                                        </p:tgtEl>
                                        <p:attrNameLst>
                                          <p:attrName>style.visibility</p:attrName>
                                        </p:attrNameLst>
                                      </p:cBhvr>
                                      <p:to>
                                        <p:strVal val="visible"/>
                                      </p:to>
                                    </p:set>
                                    <p:animEffect transition="in" filter="blinds(horizontal)">
                                      <p:cBhvr>
                                        <p:cTn id="22" dur="500"/>
                                        <p:tgtEl>
                                          <p:spTgt spid="143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99592" y="178760"/>
            <a:ext cx="7272808" cy="476331"/>
          </a:xfrm>
        </p:spPr>
        <p:txBody>
          <a:bodyPr>
            <a:noAutofit/>
          </a:bodyPr>
          <a:lstStyle/>
          <a:p>
            <a:r>
              <a:rPr lang="fr-FR" sz="2800" kern="1800" dirty="0" smtClean="0">
                <a:solidFill>
                  <a:schemeClr val="accent6">
                    <a:lumMod val="75000"/>
                  </a:schemeClr>
                </a:solidFill>
                <a:latin typeface="Times New Roman" pitchFamily="18" charset="0"/>
                <a:ea typeface="Times New Roman"/>
                <a:cs typeface="Times New Roman" pitchFamily="18" charset="0"/>
              </a:rPr>
              <a:t>L'apiculture </a:t>
            </a:r>
            <a:r>
              <a:rPr lang="fr-FR" sz="2800" kern="1800" dirty="0" smtClean="0">
                <a:solidFill>
                  <a:schemeClr val="accent6">
                    <a:lumMod val="75000"/>
                  </a:schemeClr>
                </a:solidFill>
                <a:latin typeface="Times New Roman" pitchFamily="18" charset="0"/>
                <a:ea typeface="Times New Roman"/>
                <a:cs typeface="Times New Roman" pitchFamily="18" charset="0"/>
              </a:rPr>
              <a:t>à travers les âges.</a:t>
            </a:r>
          </a:p>
        </p:txBody>
      </p:sp>
      <p:sp>
        <p:nvSpPr>
          <p:cNvPr id="6" name="Espace réservé du contenu 5"/>
          <p:cNvSpPr>
            <a:spLocks noGrp="1"/>
          </p:cNvSpPr>
          <p:nvPr>
            <p:ph idx="1"/>
          </p:nvPr>
        </p:nvSpPr>
        <p:spPr>
          <a:xfrm>
            <a:off x="119532" y="655092"/>
            <a:ext cx="8898339" cy="5471072"/>
          </a:xfrm>
        </p:spPr>
        <p:txBody>
          <a:bodyPr/>
          <a:lstStyle/>
          <a:p>
            <a:pPr>
              <a:buNone/>
            </a:pPr>
            <a:r>
              <a:rPr lang="fr-FR" sz="1100" dirty="0" smtClean="0"/>
              <a:t>Publié le 07/06/2018 / </a:t>
            </a:r>
            <a:r>
              <a:rPr lang="fr-FR" sz="1100" u="sng" dirty="0" smtClean="0">
                <a:hlinkClick r:id="rId3"/>
              </a:rPr>
              <a:t>L'actu des apiculteurs</a:t>
            </a:r>
            <a:r>
              <a:rPr lang="fr-FR" sz="1100" dirty="0" smtClean="0"/>
              <a:t> (Extrait modifié de …)</a:t>
            </a:r>
          </a:p>
          <a:p>
            <a:pPr>
              <a:buNone/>
            </a:pPr>
            <a:r>
              <a:rPr lang="fr-FR" sz="1100" u="sng" dirty="0" smtClean="0">
                <a:hlinkClick r:id="rId4"/>
              </a:rPr>
              <a:t>https://www.apiculture.net/blog/histoire-de-l-apiculture-l-apiculture-a-travers-les-ages-n208</a:t>
            </a:r>
            <a:endParaRPr lang="fr-FR" sz="1100" dirty="0" smtClean="0"/>
          </a:p>
          <a:p>
            <a:pPr>
              <a:buFont typeface="Wingdings" pitchFamily="2" charset="2"/>
              <a:buChar char="Ø"/>
            </a:pPr>
            <a:r>
              <a:rPr lang="fr-FR" sz="2400" dirty="0" smtClean="0"/>
              <a:t> </a:t>
            </a:r>
            <a:r>
              <a:rPr lang="fr-FR" sz="2400" i="1" dirty="0" smtClean="0"/>
              <a:t>Bien </a:t>
            </a:r>
            <a:r>
              <a:rPr lang="fr-FR" sz="2400" i="1" dirty="0" smtClean="0"/>
              <a:t>avant l’homme</a:t>
            </a:r>
            <a:endParaRPr lang="fr-FR" sz="2400" b="1" i="1" dirty="0" smtClean="0"/>
          </a:p>
          <a:p>
            <a:pPr marL="0" indent="0">
              <a:buNone/>
            </a:pPr>
            <a:r>
              <a:rPr lang="fr-FR" sz="1500" dirty="0" smtClean="0"/>
              <a:t>La vie sur terre commença il y a environ 15 milliards d'années. Les premiers insectes datent d'il y a 380 millions d'années et </a:t>
            </a:r>
            <a:r>
              <a:rPr lang="fr-FR" sz="1500" b="1" dirty="0" smtClean="0"/>
              <a:t>les abeilles sont apparues depuis près de 100 millions d'années</a:t>
            </a:r>
            <a:r>
              <a:rPr lang="fr-FR" sz="1500" dirty="0" smtClean="0"/>
              <a:t>, bien avant les humains, qui débarquèrent sur terre il y a tout juste 2 millions d'années. Mais si ce petit hyménoptère a survécu aux dinosaures, aujourd'hui, il peine à se préserver des ravages du dernier venu sur terre, l'homme !</a:t>
            </a:r>
          </a:p>
          <a:p>
            <a:pPr lvl="0">
              <a:buFont typeface="Wingdings" pitchFamily="2" charset="2"/>
              <a:buChar char="Ø"/>
            </a:pPr>
            <a:endParaRPr lang="fr-FR" sz="1500" i="1" dirty="0" smtClean="0"/>
          </a:p>
          <a:p>
            <a:pPr lvl="0">
              <a:buFont typeface="Wingdings" pitchFamily="2" charset="2"/>
              <a:buChar char="Ø"/>
            </a:pPr>
            <a:endParaRPr lang="fr-FR" sz="2400" i="1" dirty="0" smtClean="0"/>
          </a:p>
          <a:p>
            <a:pPr lvl="0">
              <a:buFont typeface="Wingdings" pitchFamily="2" charset="2"/>
              <a:buChar char="Ø"/>
            </a:pPr>
            <a:endParaRPr lang="fr-FR" sz="2400" i="1" dirty="0" smtClean="0"/>
          </a:p>
          <a:p>
            <a:pPr lvl="0">
              <a:buFont typeface="Wingdings" pitchFamily="2" charset="2"/>
              <a:buChar char="Ø"/>
            </a:pPr>
            <a:endParaRPr lang="fr-FR" sz="2400" i="1" dirty="0" smtClean="0"/>
          </a:p>
          <a:p>
            <a:pPr lvl="0">
              <a:buFont typeface="Wingdings" pitchFamily="2" charset="2"/>
              <a:buChar char="Ø"/>
            </a:pPr>
            <a:endParaRPr lang="fr-FR" sz="2400" i="1" dirty="0" smtClean="0"/>
          </a:p>
          <a:p>
            <a:pPr lvl="0">
              <a:buFont typeface="Wingdings" pitchFamily="2" charset="2"/>
              <a:buChar char="Ø"/>
            </a:pPr>
            <a:endParaRPr lang="fr-FR" sz="2400" i="1" dirty="0" smtClean="0"/>
          </a:p>
          <a:p>
            <a:pPr lvl="0">
              <a:buFont typeface="Wingdings" pitchFamily="2" charset="2"/>
              <a:buChar char="Ø"/>
            </a:pPr>
            <a:r>
              <a:rPr lang="fr-FR" sz="2400" i="1" dirty="0" smtClean="0"/>
              <a:t>La </a:t>
            </a:r>
            <a:r>
              <a:rPr lang="fr-FR" sz="2400" i="1" dirty="0" smtClean="0"/>
              <a:t>préhistoire</a:t>
            </a:r>
          </a:p>
          <a:p>
            <a:pPr marL="0" indent="0">
              <a:buNone/>
            </a:pPr>
            <a:r>
              <a:rPr lang="fr-FR" sz="1500" dirty="0" smtClean="0"/>
              <a:t>De vieilles figurations d'abeilles et de récolte de miel furent découvertes en Espagne (4 000 à 4 500 ans av. J.-C.).</a:t>
            </a:r>
            <a:endParaRPr lang="fr-FR" sz="1500" dirty="0" smtClean="0"/>
          </a:p>
          <a:p>
            <a:endParaRPr lang="fr-FR" dirty="0"/>
          </a:p>
        </p:txBody>
      </p:sp>
      <p:pic>
        <p:nvPicPr>
          <p:cNvPr id="7" name="Image 6" descr="histoire de l'apiculture"/>
          <p:cNvPicPr preferRelativeResize="0">
            <a:picLocks noChangeAspect="1"/>
          </p:cNvPicPr>
          <p:nvPr/>
        </p:nvPicPr>
        <p:blipFill>
          <a:blip r:embed="rId5"/>
          <a:stretch>
            <a:fillRect/>
          </a:stretch>
        </p:blipFill>
        <p:spPr bwMode="auto">
          <a:xfrm>
            <a:off x="2715916" y="2483887"/>
            <a:ext cx="4080681" cy="29069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78830" y="0"/>
            <a:ext cx="8954814" cy="6632811"/>
          </a:xfrm>
        </p:spPr>
        <p:txBody>
          <a:bodyPr/>
          <a:lstStyle/>
          <a:p>
            <a:pPr lvl="0">
              <a:buFont typeface="Wingdings" pitchFamily="2" charset="2"/>
              <a:buChar char="Ø"/>
            </a:pPr>
            <a:r>
              <a:rPr lang="fr-FR" sz="2400" dirty="0" smtClean="0"/>
              <a:t>L'Antiquité</a:t>
            </a:r>
          </a:p>
          <a:p>
            <a:pPr lvl="1">
              <a:buNone/>
            </a:pPr>
            <a:r>
              <a:rPr lang="fr-FR" sz="1500" i="1" dirty="0" smtClean="0"/>
              <a:t>1- Égypte </a:t>
            </a:r>
            <a:r>
              <a:rPr lang="fr-FR" sz="1500" i="1" dirty="0" smtClean="0"/>
              <a:t>Ancienne</a:t>
            </a:r>
            <a:r>
              <a:rPr lang="fr-FR" sz="1500" dirty="0" smtClean="0"/>
              <a:t> (3150 av. J.-C. à 31 av. J.-C).</a:t>
            </a:r>
            <a:endParaRPr lang="fr-FR" sz="1500" b="1" dirty="0" smtClean="0"/>
          </a:p>
          <a:p>
            <a:pPr marL="0" indent="0">
              <a:spcBef>
                <a:spcPts val="0"/>
              </a:spcBef>
              <a:buNone/>
            </a:pPr>
            <a:r>
              <a:rPr lang="fr-FR" sz="1500" dirty="0" smtClean="0"/>
              <a:t>En Basse-Égypte, l'abeille était le symbole du pays. Les Égyptiens n'avaient pas de ruches, mais ils confectionnaient des abris pour les abeilles en poterie et en osier. </a:t>
            </a:r>
            <a:r>
              <a:rPr lang="fr-FR" sz="1500" dirty="0" smtClean="0"/>
              <a:t>Ils </a:t>
            </a:r>
            <a:r>
              <a:rPr lang="fr-FR" sz="1500" dirty="0" smtClean="0"/>
              <a:t>utilisaient</a:t>
            </a:r>
            <a:r>
              <a:rPr lang="fr-FR" sz="1500" dirty="0" smtClean="0">
                <a:hlinkClick r:id="rId3"/>
              </a:rPr>
              <a:t> le miel </a:t>
            </a:r>
            <a:r>
              <a:rPr lang="fr-FR" sz="1500" dirty="0" smtClean="0"/>
              <a:t>comme </a:t>
            </a:r>
            <a:r>
              <a:rPr lang="fr-FR" sz="1500" dirty="0" smtClean="0"/>
              <a:t>offrande à leurs dieux, boisson fermentée (l'hydromel), remède et substitut du sucre.</a:t>
            </a:r>
            <a:r>
              <a:rPr lang="fr-FR" sz="1500" dirty="0" smtClean="0">
                <a:hlinkClick r:id="rId4"/>
              </a:rPr>
              <a:t> </a:t>
            </a:r>
            <a:r>
              <a:rPr lang="fr-FR" sz="1500" dirty="0" smtClean="0">
                <a:hlinkClick r:id="rId4"/>
              </a:rPr>
              <a:t>La cire</a:t>
            </a:r>
            <a:r>
              <a:rPr lang="fr-FR" sz="1500" dirty="0" smtClean="0"/>
              <a:t> servait à la momification, la construction des bateaux et les peintures.</a:t>
            </a:r>
          </a:p>
          <a:p>
            <a:pPr marL="0" indent="0">
              <a:buNone/>
            </a:pPr>
            <a:r>
              <a:rPr lang="fr-FR" sz="1500" dirty="0" smtClean="0"/>
              <a:t>Le miel était associé au bonheur. Les jeunes mariés buvaient une boisson à base de miel pendant le premier mois de leur mariage. Un rituel à l'origine de la lune de miel.</a:t>
            </a:r>
          </a:p>
          <a:p>
            <a:pPr lvl="1">
              <a:buNone/>
            </a:pPr>
            <a:r>
              <a:rPr lang="fr-FR" sz="1500" i="1" dirty="0" smtClean="0"/>
              <a:t>2- Grèce</a:t>
            </a:r>
            <a:endParaRPr lang="fr-FR" sz="1500" i="1" dirty="0" smtClean="0"/>
          </a:p>
          <a:p>
            <a:pPr marL="0" indent="0">
              <a:spcBef>
                <a:spcPts val="0"/>
              </a:spcBef>
              <a:buNone/>
            </a:pPr>
            <a:r>
              <a:rPr lang="fr-FR" sz="1500" dirty="0" smtClean="0"/>
              <a:t>Hippocrate (460 avant J.-C. à 377 av. J.-C.) utilisait le miel comme remède et produit favorable à la bonne santé.</a:t>
            </a:r>
          </a:p>
          <a:p>
            <a:pPr lvl="1">
              <a:buNone/>
            </a:pPr>
            <a:r>
              <a:rPr lang="fr-FR" sz="1500" i="1" dirty="0" smtClean="0"/>
              <a:t>3- Rome</a:t>
            </a:r>
            <a:endParaRPr lang="fr-FR" sz="1500" i="1" dirty="0" smtClean="0"/>
          </a:p>
          <a:p>
            <a:pPr marL="0" indent="0">
              <a:spcBef>
                <a:spcPts val="0"/>
              </a:spcBef>
              <a:buNone/>
            </a:pPr>
            <a:r>
              <a:rPr lang="fr-FR" sz="1500" dirty="0" smtClean="0"/>
              <a:t>Columelle (41 ap. J.C.) a décrit la confection des ruches en osier.</a:t>
            </a:r>
          </a:p>
          <a:p>
            <a:pPr marL="0" indent="0">
              <a:buNone/>
            </a:pPr>
            <a:r>
              <a:rPr lang="fr-FR" sz="1500" dirty="0" smtClean="0"/>
              <a:t>Ambroise de Milan  (Evêque de Milan de 374 à 397) assailli au berceau par des abeilles, il sortit indemne, et devint Saint Ambroise, patron des apiculteurs.</a:t>
            </a:r>
          </a:p>
          <a:p>
            <a:pPr lvl="1">
              <a:buNone/>
            </a:pPr>
            <a:r>
              <a:rPr lang="fr-FR" sz="1500" i="1" dirty="0" smtClean="0"/>
              <a:t>4- La </a:t>
            </a:r>
            <a:r>
              <a:rPr lang="fr-FR" sz="1500" i="1" dirty="0" smtClean="0"/>
              <a:t>Gaule</a:t>
            </a:r>
          </a:p>
          <a:p>
            <a:pPr marL="0" indent="0">
              <a:spcBef>
                <a:spcPts val="0"/>
              </a:spcBef>
              <a:buNone/>
            </a:pPr>
            <a:r>
              <a:rPr lang="fr-FR" sz="1500" dirty="0" smtClean="0"/>
              <a:t>On fabriquait les ruches avec l'écorce des arbres.</a:t>
            </a:r>
          </a:p>
          <a:p>
            <a:pPr marL="0" indent="0">
              <a:buNone/>
            </a:pPr>
            <a:r>
              <a:rPr lang="fr-FR" sz="1500" dirty="0" smtClean="0"/>
              <a:t>Le mot ruche trouve son origine dans le mot gaulois «rusca» qui signifie «écorce».</a:t>
            </a:r>
          </a:p>
          <a:p>
            <a:pPr lvl="0">
              <a:buFont typeface="Wingdings" pitchFamily="2" charset="2"/>
              <a:buChar char="Ø"/>
            </a:pPr>
            <a:r>
              <a:rPr lang="fr-FR" sz="2400" dirty="0" smtClean="0"/>
              <a:t>Le Moyen-âge</a:t>
            </a:r>
          </a:p>
          <a:p>
            <a:pPr marL="0" indent="0">
              <a:buNone/>
            </a:pPr>
            <a:r>
              <a:rPr lang="fr-FR" sz="1500" dirty="0" smtClean="0"/>
              <a:t>Sous le règne de Charlemagne, les hommes qui s’occupaient des abeilles s’appelaient les « mouchiers »</a:t>
            </a:r>
          </a:p>
          <a:p>
            <a:pPr marL="0" indent="0">
              <a:buNone/>
            </a:pPr>
            <a:r>
              <a:rPr lang="fr-FR" sz="1500" dirty="0" smtClean="0"/>
              <a:t>Des récoltes abondantes et l'abeillage un droit féodal :</a:t>
            </a:r>
          </a:p>
          <a:p>
            <a:pPr marL="0" indent="0">
              <a:buNone/>
            </a:pPr>
            <a:r>
              <a:rPr lang="fr-FR" sz="1500" dirty="0" smtClean="0"/>
              <a:t> Pietro de Crescenzi (1230-1320) : première allusion à une ruche, avec un système de hausses.</a:t>
            </a:r>
          </a:p>
          <a:p>
            <a:pPr marL="0" indent="0">
              <a:buNone/>
            </a:pPr>
            <a:r>
              <a:rPr lang="fr-FR" sz="1500" dirty="0" smtClean="0"/>
              <a:t>Albert le Grand (Aussi connu sous le nom d’Albert de Cologne ou Albertus Magnus, né autour de l'an 1200 en Bavière et mort en 1280 à Cologne) étudia l'anatomie de l'abeille.</a:t>
            </a:r>
          </a:p>
          <a:p>
            <a:endParaRPr lang="fr-F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457200" y="299545"/>
            <a:ext cx="8229600" cy="5826618"/>
          </a:xfrm>
        </p:spPr>
        <p:txBody>
          <a:bodyPr/>
          <a:lstStyle/>
          <a:p>
            <a:pPr lvl="0">
              <a:buFont typeface="Wingdings" pitchFamily="2" charset="2"/>
              <a:buChar char="Ø"/>
            </a:pPr>
            <a:r>
              <a:rPr lang="fr-FR" sz="2400" dirty="0" smtClean="0"/>
              <a:t>La Renaissance</a:t>
            </a:r>
          </a:p>
          <a:p>
            <a:pPr marL="0" indent="0">
              <a:spcBef>
                <a:spcPts val="0"/>
              </a:spcBef>
              <a:buNone/>
            </a:pPr>
            <a:r>
              <a:rPr lang="fr-FR" sz="1500" dirty="0" smtClean="0"/>
              <a:t>1586-Luis Méndez de Torres écrivit un manuel d'apiculture en castillan et affirma que le chef des abeilles est une reine.</a:t>
            </a:r>
          </a:p>
          <a:p>
            <a:pPr lvl="0">
              <a:buFont typeface="Wingdings" pitchFamily="2" charset="2"/>
              <a:buChar char="Ø"/>
            </a:pPr>
            <a:r>
              <a:rPr lang="fr-FR" sz="2400" dirty="0" smtClean="0"/>
              <a:t>XVIIIe siècle</a:t>
            </a:r>
          </a:p>
          <a:p>
            <a:pPr marL="0" indent="0">
              <a:buNone/>
            </a:pPr>
            <a:r>
              <a:rPr lang="fr-FR" sz="1500" dirty="0" smtClean="0"/>
              <a:t>René-Antoine Ferchault de Réaumur (1683-1757) : il crée des ruches d'observation et décrit le système digestif de l'abeille et de la guêpe.</a:t>
            </a:r>
          </a:p>
          <a:p>
            <a:pPr marL="0" indent="0">
              <a:buNone/>
            </a:pPr>
            <a:r>
              <a:rPr lang="fr-FR" sz="1500" dirty="0" smtClean="0"/>
              <a:t>François Huber (Naturaliste suisse, 1750 à 1831). construisit une ruche à feuillets avec vitres.</a:t>
            </a:r>
          </a:p>
          <a:p>
            <a:pPr lvl="0">
              <a:buFont typeface="Wingdings" pitchFamily="2" charset="2"/>
              <a:buChar char="Ø"/>
            </a:pPr>
            <a:r>
              <a:rPr lang="fr-FR" sz="2400" dirty="0" smtClean="0"/>
              <a:t>XIXe siècle</a:t>
            </a:r>
          </a:p>
          <a:p>
            <a:pPr marL="0" indent="0">
              <a:buNone/>
            </a:pPr>
            <a:r>
              <a:rPr lang="fr-FR" sz="1500" dirty="0" smtClean="0"/>
              <a:t>Deux groupes d'apiculteurs s'affrontent : fixistes et mobilistes. Les premiers défendent les pratiques traditionnelles et les autres préfèrent les techniques modernes. Leurs récoltes étaient 4 fois supérieures à celles des fixistes.</a:t>
            </a:r>
          </a:p>
          <a:p>
            <a:pPr marL="0" indent="0">
              <a:buNone/>
            </a:pPr>
            <a:r>
              <a:rPr lang="fr-FR" sz="1500" dirty="0" smtClean="0"/>
              <a:t>C'était l'âge d'or de l'apiculture. Beaucoup de créativité et plusieurs </a:t>
            </a:r>
            <a:r>
              <a:rPr lang="fr-FR" sz="1500" dirty="0" smtClean="0">
                <a:hlinkClick r:id="rId3"/>
              </a:rPr>
              <a:t>ouvrages sur l'apiculture</a:t>
            </a:r>
            <a:r>
              <a:rPr lang="fr-FR" sz="1500" dirty="0" smtClean="0"/>
              <a:t> furent publiés. Création également de la première mutuelle, Solidarité apicole, qui protégea juridiquement les apiculteurs tenus souvent pour responsables de la mort d'animaux piqués par des abeilles.</a:t>
            </a:r>
          </a:p>
          <a:p>
            <a:pPr marL="0" indent="0">
              <a:buNone/>
            </a:pPr>
            <a:r>
              <a:rPr lang="fr-FR" sz="1500" dirty="0" smtClean="0"/>
              <a:t>La Société d'apiculture a combattu l'étouffage, détermina les prix, améliora la qualité des produits …</a:t>
            </a:r>
          </a:p>
          <a:p>
            <a:pPr marL="0" indent="0">
              <a:buNone/>
            </a:pPr>
            <a:r>
              <a:rPr lang="fr-FR" sz="1500" dirty="0" smtClean="0"/>
              <a:t>Henri Hamet créa le journal L'apiculteur et la Société Économique d'Apiculture, pour réunir les apiculteurs et les structurer.</a:t>
            </a:r>
          </a:p>
          <a:p>
            <a:pPr marL="0" lvl="0" indent="0">
              <a:buNone/>
            </a:pPr>
            <a:endParaRPr lang="fr-F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141894" y="0"/>
            <a:ext cx="8923283" cy="6126163"/>
          </a:xfrm>
        </p:spPr>
        <p:txBody>
          <a:bodyPr/>
          <a:lstStyle/>
          <a:p>
            <a:pPr>
              <a:buFont typeface="Wingdings" pitchFamily="2" charset="2"/>
              <a:buChar char="Ø"/>
            </a:pPr>
            <a:r>
              <a:rPr lang="fr-FR" sz="2400" dirty="0" smtClean="0">
                <a:solidFill>
                  <a:prstClr val="black"/>
                </a:solidFill>
              </a:rPr>
              <a:t>Découvertes </a:t>
            </a:r>
            <a:r>
              <a:rPr lang="fr-FR" sz="2400" dirty="0" smtClean="0">
                <a:solidFill>
                  <a:prstClr val="black"/>
                </a:solidFill>
              </a:rPr>
              <a:t>et inventions :</a:t>
            </a:r>
          </a:p>
          <a:p>
            <a:pPr marL="0" indent="0">
              <a:buNone/>
            </a:pPr>
            <a:r>
              <a:rPr lang="fr-FR" sz="1500" dirty="0" smtClean="0"/>
              <a:t>- Langstroth, (1810-1895) révérend américain s'est inspiré de la ruche à feuillet de Huber pour créer une ruche à cadres mobiles où le corps et la hausse ont la même dimension.</a:t>
            </a:r>
          </a:p>
          <a:p>
            <a:pPr marL="0" indent="0">
              <a:buNone/>
            </a:pPr>
            <a:r>
              <a:rPr lang="fr-FR" sz="1500" dirty="0" smtClean="0"/>
              <a:t>- 1883 : Glande de Nasanoff (Nasanoff).</a:t>
            </a:r>
            <a:br>
              <a:rPr lang="fr-FR" sz="1500" dirty="0" smtClean="0"/>
            </a:br>
            <a:r>
              <a:rPr lang="fr-FR" sz="1500" dirty="0" smtClean="0"/>
              <a:t>- 1838 : Première ruche-peigne mobile pratique. Reproduction asexuée des abeilles : l'ouvrière nait d'un œuf fécondé et l’abeillaud d'un œuf non fécondé (Johann Dzierzon).</a:t>
            </a:r>
            <a:br>
              <a:rPr lang="fr-FR" sz="1500" dirty="0" smtClean="0"/>
            </a:br>
            <a:r>
              <a:rPr lang="fr-FR" sz="1500" dirty="0" smtClean="0"/>
              <a:t>- Lois de Mendel (sélection des abeilles) (Gregor Johann Mendel, moine et botaniste autrichien, 1822-1884).</a:t>
            </a:r>
          </a:p>
          <a:p>
            <a:pPr marL="0" indent="0">
              <a:buFontTx/>
              <a:buChar char="-"/>
            </a:pPr>
            <a:r>
              <a:rPr lang="fr-FR" sz="1500" dirty="0" smtClean="0"/>
              <a:t> Extracteur </a:t>
            </a:r>
            <a:r>
              <a:rPr lang="fr-FR" sz="1500" dirty="0" smtClean="0"/>
              <a:t>centrifuge (Francesco de Hruschka, 1813-1888, italien)</a:t>
            </a:r>
            <a:br>
              <a:rPr lang="fr-FR" sz="1500" dirty="0" smtClean="0"/>
            </a:br>
            <a:r>
              <a:rPr lang="fr-FR" sz="1500" dirty="0" smtClean="0"/>
              <a:t>- Cadre mobile (Théophane Prokopovitch 1681-1736 moine ukrainien et russe).</a:t>
            </a:r>
          </a:p>
          <a:p>
            <a:pPr marL="342900" lvl="5" indent="-342900" fontAlgn="base">
              <a:spcAft>
                <a:spcPct val="0"/>
              </a:spcAft>
              <a:buFont typeface="Wingdings" pitchFamily="2" charset="2"/>
              <a:buChar char="Ø"/>
            </a:pPr>
            <a:r>
              <a:rPr lang="fr-FR" sz="2400" dirty="0" smtClean="0">
                <a:solidFill>
                  <a:prstClr val="black"/>
                </a:solidFill>
              </a:rPr>
              <a:t> Ruches et Créateurs :</a:t>
            </a:r>
          </a:p>
          <a:p>
            <a:pPr marL="0" indent="0">
              <a:buFontTx/>
              <a:buChar char="-"/>
            </a:pPr>
            <a:r>
              <a:rPr lang="fr-FR" sz="1500" dirty="0" smtClean="0"/>
              <a:t> </a:t>
            </a:r>
            <a:r>
              <a:rPr lang="fr-FR" sz="1500" dirty="0" smtClean="0"/>
              <a:t>Dadant (Charles Dadant, 1817-1902, français expatrié aux USA)</a:t>
            </a:r>
            <a:br>
              <a:rPr lang="fr-FR" sz="1500" dirty="0" smtClean="0"/>
            </a:br>
            <a:r>
              <a:rPr lang="fr-FR" sz="1500" dirty="0" smtClean="0"/>
              <a:t>- Layens (Georges de Layens, 1834-1897, français).</a:t>
            </a:r>
            <a:br>
              <a:rPr lang="fr-FR" sz="1500" dirty="0" smtClean="0"/>
            </a:br>
            <a:r>
              <a:rPr lang="fr-FR" sz="1500" dirty="0" smtClean="0"/>
              <a:t>- voirnot (Jean-Baptiste Voirnot,  prêtre lorrain de la fin du XIX e siècle)</a:t>
            </a:r>
            <a:br>
              <a:rPr lang="fr-FR" sz="1500" dirty="0" smtClean="0"/>
            </a:br>
            <a:r>
              <a:rPr lang="fr-FR" sz="1500" dirty="0" smtClean="0"/>
              <a:t>- 1887 : ruche WBC (William Brougton Carr</a:t>
            </a:r>
            <a:r>
              <a:rPr lang="fr-FR" sz="1500" dirty="0" smtClean="0"/>
              <a:t>).</a:t>
            </a:r>
            <a:endParaRPr lang="fr-FR" sz="1500" dirty="0" smtClean="0"/>
          </a:p>
          <a:p>
            <a:pPr lvl="0">
              <a:buFont typeface="Wingdings" pitchFamily="2" charset="2"/>
              <a:buChar char="Ø"/>
            </a:pPr>
            <a:r>
              <a:rPr lang="fr-FR" sz="2400" dirty="0" smtClean="0"/>
              <a:t>XXe siècle</a:t>
            </a:r>
          </a:p>
          <a:p>
            <a:pPr marL="0" indent="0">
              <a:buFontTx/>
              <a:buChar char="-"/>
            </a:pPr>
            <a:r>
              <a:rPr lang="fr-FR" sz="1500" dirty="0" smtClean="0"/>
              <a:t> </a:t>
            </a:r>
            <a:r>
              <a:rPr lang="fr-FR" sz="1500" dirty="0" smtClean="0"/>
              <a:t>Interdiction de l'étouffage.</a:t>
            </a:r>
            <a:endParaRPr lang="fr-FR" sz="1500" dirty="0" smtClean="0"/>
          </a:p>
          <a:p>
            <a:pPr marL="0" indent="0">
              <a:buFontTx/>
              <a:buChar char="-"/>
            </a:pPr>
            <a:r>
              <a:rPr lang="fr-FR" sz="1500" dirty="0" smtClean="0"/>
              <a:t> </a:t>
            </a:r>
            <a:r>
              <a:rPr lang="fr-FR" sz="1500" dirty="0" smtClean="0"/>
              <a:t>Fin de la </a:t>
            </a:r>
            <a:r>
              <a:rPr lang="fr-FR" sz="1500" dirty="0" smtClean="0"/>
              <a:t>querelle entre </a:t>
            </a:r>
            <a:r>
              <a:rPr lang="fr-FR" sz="1500" dirty="0" smtClean="0"/>
              <a:t>fixistes-mobilistes.</a:t>
            </a:r>
            <a:br>
              <a:rPr lang="fr-FR" sz="1500" dirty="0" smtClean="0"/>
            </a:br>
            <a:r>
              <a:rPr lang="fr-FR" sz="1500" dirty="0" smtClean="0"/>
              <a:t>- Standardisation de la ruche (Dadant).</a:t>
            </a:r>
            <a:br>
              <a:rPr lang="fr-FR" sz="1500" dirty="0" smtClean="0"/>
            </a:br>
            <a:r>
              <a:rPr lang="fr-FR" sz="1500" dirty="0" smtClean="0"/>
              <a:t>- Création de la Fédération Apimondia (La Fédération internationale des associations d’apiculteurs).</a:t>
            </a:r>
            <a:br>
              <a:rPr lang="fr-FR" sz="1500" dirty="0" smtClean="0"/>
            </a:br>
            <a:r>
              <a:rPr lang="fr-FR" sz="1500" dirty="0" smtClean="0"/>
              <a:t>- Professionnalisation des apiculteurs.</a:t>
            </a:r>
          </a:p>
          <a:p>
            <a:pPr marL="0" lvl="8" indent="0" fontAlgn="base">
              <a:spcAft>
                <a:spcPct val="0"/>
              </a:spcAft>
              <a:buFontTx/>
              <a:buChar char="-"/>
            </a:pPr>
            <a:r>
              <a:rPr lang="fr-FR" sz="1500" dirty="0" smtClean="0"/>
              <a:t> </a:t>
            </a:r>
            <a:r>
              <a:rPr lang="fr-FR" sz="1500" dirty="0" smtClean="0"/>
              <a:t>Frère Adam a créé la race </a:t>
            </a:r>
            <a:r>
              <a:rPr lang="fr-FR" sz="1500" dirty="0" smtClean="0">
                <a:hlinkClick r:id="rId3"/>
              </a:rPr>
              <a:t>Buckfast</a:t>
            </a:r>
            <a:r>
              <a:rPr lang="fr-FR" sz="1500" dirty="0" smtClean="0"/>
              <a:t>. </a:t>
            </a:r>
            <a:r>
              <a:rPr lang="fr-FR" sz="1500" dirty="0" smtClean="0"/>
              <a:t>C’est une abeille hybride, produit d’un croisement d’abeilles mellifères (abeilles italiennes et mâles d’abeilles noires), réalisé par le Frère Adam (1898-1996), à l’abbaye de Buckfast).</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Espace réservé du contenu 6" descr="abeilles2.jpg"/>
          <p:cNvPicPr>
            <a:picLocks noGrp="1" noChangeAspect="1"/>
          </p:cNvPicPr>
          <p:nvPr>
            <p:ph sz="half" idx="1"/>
          </p:nvPr>
        </p:nvPicPr>
        <p:blipFill>
          <a:blip r:embed="rId3"/>
          <a:srcRect/>
          <a:stretch>
            <a:fillRect/>
          </a:stretch>
        </p:blipFill>
        <p:spPr>
          <a:xfrm>
            <a:off x="3333750" y="1763713"/>
            <a:ext cx="2870200" cy="2847975"/>
          </a:xfrm>
          <a:effectLst>
            <a:outerShdw dist="139700" dir="2700000" algn="tl" rotWithShape="0">
              <a:srgbClr val="333333">
                <a:alpha val="64999"/>
              </a:srgbClr>
            </a:outerShdw>
          </a:effectLst>
        </p:spPr>
      </p:pic>
      <p:sp>
        <p:nvSpPr>
          <p:cNvPr id="4" name="Sous-titre 2"/>
          <p:cNvSpPr txBox="1">
            <a:spLocks/>
          </p:cNvSpPr>
          <p:nvPr/>
        </p:nvSpPr>
        <p:spPr>
          <a:xfrm>
            <a:off x="1332118" y="173850"/>
            <a:ext cx="6495046"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L’ABEILLAUD </a:t>
            </a:r>
          </a:p>
          <a:p>
            <a:pPr fontAlgn="auto">
              <a:spcAft>
                <a:spcPts val="0"/>
              </a:spcAft>
              <a:defRPr/>
            </a:pPr>
            <a:endParaRPr lang="fr-FR" sz="1800" b="1"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b="1"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6" name="Sous-titre 2"/>
          <p:cNvSpPr txBox="1">
            <a:spLocks/>
          </p:cNvSpPr>
          <p:nvPr/>
        </p:nvSpPr>
        <p:spPr bwMode="auto">
          <a:xfrm>
            <a:off x="6124575" y="1520825"/>
            <a:ext cx="3055938" cy="3713163"/>
          </a:xfrm>
          <a:prstGeom prst="rect">
            <a:avLst/>
          </a:prstGeom>
          <a:noFill/>
          <a:ln w="9525">
            <a:noFill/>
            <a:miter lim="800000"/>
            <a:headEnd/>
            <a:tailEnd/>
          </a:ln>
        </p:spPr>
        <p:txBody>
          <a:bodyPr/>
          <a:lstStyle/>
          <a:p>
            <a:pPr algn="ctr">
              <a:spcBef>
                <a:spcPct val="20000"/>
              </a:spcBef>
              <a:buFont typeface="Arial" pitchFamily="34" charset="0"/>
              <a:buNone/>
            </a:pPr>
            <a:r>
              <a:rPr lang="fr-FR" sz="1600" dirty="0">
                <a:solidFill>
                  <a:srgbClr val="FFFF00"/>
                </a:solidFill>
              </a:rPr>
              <a:t> Morphologie : Trapu, lourd </a:t>
            </a:r>
            <a:r>
              <a:rPr lang="fr-FR" sz="1600" dirty="0" smtClean="0">
                <a:solidFill>
                  <a:srgbClr val="FFFF00"/>
                </a:solidFill>
              </a:rPr>
              <a:t>(15mm </a:t>
            </a:r>
            <a:r>
              <a:rPr lang="fr-FR" sz="1600" dirty="0">
                <a:solidFill>
                  <a:srgbClr val="FFFF00"/>
                </a:solidFill>
              </a:rPr>
              <a:t>220 </a:t>
            </a:r>
            <a:r>
              <a:rPr lang="fr-FR" sz="1600" dirty="0" smtClean="0">
                <a:solidFill>
                  <a:srgbClr val="FFFF00"/>
                </a:solidFill>
              </a:rPr>
              <a:t>mg</a:t>
            </a:r>
            <a:r>
              <a:rPr lang="fr-FR" sz="1600" dirty="0">
                <a:solidFill>
                  <a:srgbClr val="FFFF00"/>
                </a:solidFill>
              </a:rPr>
              <a:t>, l</a:t>
            </a:r>
            <a:r>
              <a:rPr lang="fr-FR" altLang="fr-FR" sz="1600" dirty="0">
                <a:solidFill>
                  <a:srgbClr val="FFFF00"/>
                </a:solidFill>
              </a:rPr>
              <a:t>’</a:t>
            </a:r>
            <a:r>
              <a:rPr lang="fr-FR" sz="1600" dirty="0">
                <a:solidFill>
                  <a:srgbClr val="FFFF00"/>
                </a:solidFill>
              </a:rPr>
              <a:t>abeille 140 </a:t>
            </a:r>
            <a:r>
              <a:rPr lang="fr-FR" sz="1600" dirty="0" smtClean="0">
                <a:solidFill>
                  <a:srgbClr val="FFFF00"/>
                </a:solidFill>
              </a:rPr>
              <a:t>mg</a:t>
            </a:r>
            <a:r>
              <a:rPr lang="fr-FR" sz="1600" dirty="0">
                <a:solidFill>
                  <a:srgbClr val="FFFF00"/>
                </a:solidFill>
              </a:rPr>
              <a:t>), pataud,</a:t>
            </a:r>
          </a:p>
          <a:p>
            <a:pPr algn="ctr">
              <a:spcBef>
                <a:spcPct val="20000"/>
              </a:spcBef>
              <a:buFont typeface="Arial" pitchFamily="34" charset="0"/>
              <a:buNone/>
            </a:pPr>
            <a:r>
              <a:rPr lang="fr-FR" sz="1600" dirty="0">
                <a:solidFill>
                  <a:srgbClr val="FFFF00"/>
                </a:solidFill>
              </a:rPr>
              <a:t>2 yeux énormes( 8000 FACETTES ), pas d</a:t>
            </a:r>
            <a:r>
              <a:rPr lang="fr-FR" altLang="fr-FR" sz="1600" dirty="0">
                <a:solidFill>
                  <a:srgbClr val="FFFF00"/>
                </a:solidFill>
              </a:rPr>
              <a:t>’</a:t>
            </a:r>
            <a:r>
              <a:rPr lang="fr-FR" sz="1600" dirty="0">
                <a:solidFill>
                  <a:srgbClr val="FFFF00"/>
                </a:solidFill>
              </a:rPr>
              <a:t>organe </a:t>
            </a:r>
            <a:r>
              <a:rPr lang="fr-FR" sz="1600" dirty="0" smtClean="0">
                <a:solidFill>
                  <a:srgbClr val="FFFF00"/>
                </a:solidFill>
              </a:rPr>
              <a:t>vulnérant (aiguillon et  poche à venin).</a:t>
            </a:r>
            <a:endParaRPr lang="fr-FR" sz="1600" dirty="0">
              <a:solidFill>
                <a:srgbClr val="FFFF00"/>
              </a:solidFill>
            </a:endParaRPr>
          </a:p>
          <a:p>
            <a:pPr algn="ctr">
              <a:spcBef>
                <a:spcPct val="20000"/>
              </a:spcBef>
              <a:buFont typeface="Arial" pitchFamily="34" charset="0"/>
              <a:buNone/>
            </a:pPr>
            <a:r>
              <a:rPr lang="fr-FR" sz="1600" dirty="0">
                <a:solidFill>
                  <a:srgbClr val="FFFF00"/>
                </a:solidFill>
              </a:rPr>
              <a:t>Il est plus gros que les ouvrières</a:t>
            </a:r>
          </a:p>
          <a:p>
            <a:pPr algn="ctr">
              <a:spcBef>
                <a:spcPct val="20000"/>
              </a:spcBef>
              <a:buFont typeface="Arial" pitchFamily="34" charset="0"/>
              <a:buNone/>
            </a:pPr>
            <a:r>
              <a:rPr lang="fr-FR" sz="1600" dirty="0">
                <a:solidFill>
                  <a:srgbClr val="FFFF00"/>
                </a:solidFill>
              </a:rPr>
              <a:t>Il rode de ruches en ruches car il n</a:t>
            </a:r>
            <a:r>
              <a:rPr lang="fr-FR" altLang="fr-FR" sz="1600" dirty="0">
                <a:solidFill>
                  <a:srgbClr val="FFFF00"/>
                </a:solidFill>
              </a:rPr>
              <a:t>’</a:t>
            </a:r>
            <a:r>
              <a:rPr lang="fr-FR" sz="1600" dirty="0">
                <a:solidFill>
                  <a:srgbClr val="FFFF00"/>
                </a:solidFill>
              </a:rPr>
              <a:t>est pas inféodé à sa ruche d</a:t>
            </a:r>
            <a:r>
              <a:rPr lang="fr-FR" altLang="fr-FR" sz="1600" dirty="0">
                <a:solidFill>
                  <a:srgbClr val="FFFF00"/>
                </a:solidFill>
              </a:rPr>
              <a:t>’</a:t>
            </a:r>
            <a:r>
              <a:rPr lang="fr-FR" sz="1600" dirty="0">
                <a:solidFill>
                  <a:srgbClr val="FFFF00"/>
                </a:solidFill>
              </a:rPr>
              <a:t>origine </a:t>
            </a:r>
            <a:r>
              <a:rPr lang="fr-FR" sz="1600" dirty="0" smtClean="0">
                <a:solidFill>
                  <a:srgbClr val="FFFF00"/>
                </a:solidFill>
              </a:rPr>
              <a:t>.</a:t>
            </a:r>
            <a:endParaRPr lang="fr-FR" sz="1600" dirty="0">
              <a:solidFill>
                <a:srgbClr val="FFFF00"/>
              </a:solidFill>
            </a:endParaRPr>
          </a:p>
          <a:p>
            <a:pPr algn="ctr">
              <a:spcBef>
                <a:spcPct val="20000"/>
              </a:spcBef>
              <a:buFont typeface="Arial" pitchFamily="34" charset="0"/>
              <a:buNone/>
            </a:pPr>
            <a:endParaRPr lang="fr-FR" sz="1600" b="1" dirty="0">
              <a:solidFill>
                <a:srgbClr val="FFFF00"/>
              </a:solidFill>
            </a:endParaRPr>
          </a:p>
          <a:p>
            <a:pPr algn="ctr">
              <a:spcBef>
                <a:spcPct val="20000"/>
              </a:spcBef>
              <a:buFont typeface="Arial" pitchFamily="34" charset="0"/>
              <a:buNone/>
            </a:pPr>
            <a:r>
              <a:rPr lang="fr-FR" sz="1600" b="1" dirty="0">
                <a:solidFill>
                  <a:srgbClr val="FFFF00"/>
                </a:solidFill>
              </a:rPr>
              <a:t> </a:t>
            </a:r>
          </a:p>
        </p:txBody>
      </p:sp>
      <p:sp>
        <p:nvSpPr>
          <p:cNvPr id="8" name="Sous-titre 2"/>
          <p:cNvSpPr txBox="1">
            <a:spLocks/>
          </p:cNvSpPr>
          <p:nvPr/>
        </p:nvSpPr>
        <p:spPr bwMode="auto">
          <a:xfrm>
            <a:off x="3959225" y="4611688"/>
            <a:ext cx="5110163" cy="2027237"/>
          </a:xfrm>
          <a:prstGeom prst="rect">
            <a:avLst/>
          </a:prstGeom>
          <a:noFill/>
          <a:ln w="9525">
            <a:noFill/>
            <a:miter lim="800000"/>
            <a:headEnd/>
            <a:tailEnd/>
          </a:ln>
        </p:spPr>
        <p:txBody>
          <a:bodyPr/>
          <a:lstStyle/>
          <a:p>
            <a:pPr algn="ctr">
              <a:spcBef>
                <a:spcPct val="20000"/>
              </a:spcBef>
              <a:buFont typeface="Arial" pitchFamily="34" charset="0"/>
              <a:buNone/>
            </a:pPr>
            <a:r>
              <a:rPr lang="fr-FR" sz="1600" b="1" dirty="0">
                <a:solidFill>
                  <a:srgbClr val="FFFF00"/>
                </a:solidFill>
              </a:rPr>
              <a:t> </a:t>
            </a:r>
          </a:p>
          <a:p>
            <a:pPr algn="ctr">
              <a:spcBef>
                <a:spcPct val="20000"/>
              </a:spcBef>
              <a:buFont typeface="Arial" pitchFamily="34" charset="0"/>
              <a:buNone/>
            </a:pPr>
            <a:r>
              <a:rPr lang="fr-FR" sz="1600" dirty="0">
                <a:solidFill>
                  <a:srgbClr val="FFFF00"/>
                </a:solidFill>
              </a:rPr>
              <a:t>C</a:t>
            </a:r>
            <a:r>
              <a:rPr lang="fr-FR" altLang="fr-FR" sz="1600" dirty="0">
                <a:solidFill>
                  <a:srgbClr val="FFFF00"/>
                </a:solidFill>
              </a:rPr>
              <a:t>’</a:t>
            </a:r>
            <a:r>
              <a:rPr lang="fr-FR" sz="1600" dirty="0">
                <a:solidFill>
                  <a:srgbClr val="FFFF00"/>
                </a:solidFill>
              </a:rPr>
              <a:t>est le seul dans la caste à disparaître avant l</a:t>
            </a:r>
            <a:r>
              <a:rPr lang="fr-FR" altLang="fr-FR" sz="1600" dirty="0">
                <a:solidFill>
                  <a:srgbClr val="FFFF00"/>
                </a:solidFill>
              </a:rPr>
              <a:t>’</a:t>
            </a:r>
            <a:r>
              <a:rPr lang="fr-FR" sz="1600" dirty="0">
                <a:solidFill>
                  <a:srgbClr val="FFFF00"/>
                </a:solidFill>
              </a:rPr>
              <a:t>hiver</a:t>
            </a:r>
          </a:p>
          <a:p>
            <a:pPr algn="ctr">
              <a:spcBef>
                <a:spcPct val="20000"/>
              </a:spcBef>
              <a:buFont typeface="Arial" pitchFamily="34" charset="0"/>
              <a:buNone/>
            </a:pPr>
            <a:r>
              <a:rPr lang="fr-FR" sz="1600" dirty="0">
                <a:solidFill>
                  <a:srgbClr val="FFFF00"/>
                </a:solidFill>
              </a:rPr>
              <a:t>Evolution de l</a:t>
            </a:r>
            <a:r>
              <a:rPr lang="fr-FR" altLang="fr-FR" sz="1600" dirty="0">
                <a:solidFill>
                  <a:srgbClr val="FFFF00"/>
                </a:solidFill>
              </a:rPr>
              <a:t>’</a:t>
            </a:r>
            <a:r>
              <a:rPr lang="fr-FR" sz="1600" dirty="0">
                <a:solidFill>
                  <a:srgbClr val="FFFF00"/>
                </a:solidFill>
              </a:rPr>
              <a:t>œuf à l</a:t>
            </a:r>
            <a:r>
              <a:rPr lang="fr-FR" altLang="fr-FR" sz="1600" dirty="0">
                <a:solidFill>
                  <a:srgbClr val="FFFF00"/>
                </a:solidFill>
              </a:rPr>
              <a:t>’</a:t>
            </a:r>
            <a:r>
              <a:rPr lang="fr-FR" sz="1600" dirty="0">
                <a:solidFill>
                  <a:srgbClr val="FFFF00"/>
                </a:solidFill>
              </a:rPr>
              <a:t>émergence = 24 jours ( sa larve est Nourrie de gelée royale, de pollen et d</a:t>
            </a:r>
            <a:r>
              <a:rPr lang="fr-FR" altLang="fr-FR" sz="1600" dirty="0">
                <a:solidFill>
                  <a:srgbClr val="FFFF00"/>
                </a:solidFill>
              </a:rPr>
              <a:t>’</a:t>
            </a:r>
            <a:r>
              <a:rPr lang="fr-FR" sz="1600" dirty="0">
                <a:solidFill>
                  <a:srgbClr val="FFFF00"/>
                </a:solidFill>
              </a:rPr>
              <a:t>un peu de miel, d</a:t>
            </a:r>
            <a:r>
              <a:rPr lang="fr-FR" altLang="fr-FR" sz="1600" dirty="0">
                <a:solidFill>
                  <a:srgbClr val="FFFF00"/>
                </a:solidFill>
              </a:rPr>
              <a:t>’</a:t>
            </a:r>
            <a:r>
              <a:rPr lang="fr-FR" sz="1600" dirty="0">
                <a:solidFill>
                  <a:srgbClr val="FFFF00"/>
                </a:solidFill>
              </a:rPr>
              <a:t>eau ( bouillie de </a:t>
            </a:r>
            <a:r>
              <a:rPr lang="fr-FR" sz="1600" dirty="0" smtClean="0">
                <a:solidFill>
                  <a:srgbClr val="FFFF00"/>
                </a:solidFill>
              </a:rPr>
              <a:t>nourrissement) </a:t>
            </a:r>
            <a:r>
              <a:rPr lang="fr-FR" sz="1600" dirty="0">
                <a:solidFill>
                  <a:srgbClr val="FFFF00"/>
                </a:solidFill>
              </a:rPr>
              <a:t>.</a:t>
            </a:r>
          </a:p>
          <a:p>
            <a:pPr algn="ctr">
              <a:spcBef>
                <a:spcPct val="20000"/>
              </a:spcBef>
              <a:buFont typeface="Arial" pitchFamily="34" charset="0"/>
              <a:buNone/>
            </a:pPr>
            <a:r>
              <a:rPr lang="fr-FR" sz="1600" dirty="0">
                <a:solidFill>
                  <a:srgbClr val="FFFF00"/>
                </a:solidFill>
              </a:rPr>
              <a:t>Après maturité ( 30 à 40 jours ) s</a:t>
            </a:r>
            <a:r>
              <a:rPr lang="fr-FR" altLang="fr-FR" sz="1600" dirty="0">
                <a:solidFill>
                  <a:srgbClr val="FFFF00"/>
                </a:solidFill>
              </a:rPr>
              <a:t>’</a:t>
            </a:r>
            <a:r>
              <a:rPr lang="fr-FR" sz="1600" dirty="0">
                <a:solidFill>
                  <a:srgbClr val="FFFF00"/>
                </a:solidFill>
              </a:rPr>
              <a:t>il arrive à s</a:t>
            </a:r>
            <a:r>
              <a:rPr lang="fr-FR" altLang="fr-FR" sz="1600" dirty="0">
                <a:solidFill>
                  <a:srgbClr val="FFFF00"/>
                </a:solidFill>
              </a:rPr>
              <a:t>’</a:t>
            </a:r>
            <a:r>
              <a:rPr lang="fr-FR" sz="1600" dirty="0">
                <a:solidFill>
                  <a:srgbClr val="FFFF00"/>
                </a:solidFill>
              </a:rPr>
              <a:t>accoupler, il y perdra ses attributs ! , et mourra rapidement</a:t>
            </a:r>
          </a:p>
          <a:p>
            <a:pPr algn="ctr">
              <a:spcBef>
                <a:spcPct val="20000"/>
              </a:spcBef>
              <a:buFont typeface="Arial" pitchFamily="34" charset="0"/>
              <a:buNone/>
            </a:pPr>
            <a:endParaRPr lang="fr-FR" sz="1600" b="1" dirty="0">
              <a:solidFill>
                <a:srgbClr val="FFFF00"/>
              </a:solidFill>
            </a:endParaRPr>
          </a:p>
          <a:p>
            <a:pPr algn="ctr">
              <a:spcBef>
                <a:spcPct val="20000"/>
              </a:spcBef>
              <a:buFont typeface="Arial" pitchFamily="34" charset="0"/>
              <a:buNone/>
            </a:pPr>
            <a:r>
              <a:rPr lang="fr-FR" sz="1600" b="1" dirty="0">
                <a:solidFill>
                  <a:srgbClr val="FFFF00"/>
                </a:solidFill>
              </a:rPr>
              <a:t> </a:t>
            </a:r>
          </a:p>
        </p:txBody>
      </p:sp>
      <p:sp>
        <p:nvSpPr>
          <p:cNvPr id="133125" name="Espace réservé du texte 3"/>
          <p:cNvSpPr txBox="1">
            <a:spLocks/>
          </p:cNvSpPr>
          <p:nvPr/>
        </p:nvSpPr>
        <p:spPr bwMode="auto">
          <a:xfrm>
            <a:off x="25400" y="728663"/>
            <a:ext cx="3336925" cy="5267325"/>
          </a:xfrm>
          <a:prstGeom prst="rect">
            <a:avLst/>
          </a:prstGeom>
          <a:noFill/>
          <a:ln w="9525">
            <a:noFill/>
            <a:miter lim="800000"/>
            <a:headEnd/>
            <a:tailEnd/>
          </a:ln>
        </p:spPr>
        <p:txBody>
          <a:bodyPr/>
          <a:lstStyle/>
          <a:p>
            <a:pPr marL="342900" indent="-342900" eaLnBrk="0" hangingPunct="0">
              <a:spcBef>
                <a:spcPct val="20000"/>
              </a:spcBef>
              <a:buFont typeface="Arial" pitchFamily="34" charset="0"/>
              <a:buChar char="•"/>
            </a:pPr>
            <a:r>
              <a:rPr lang="fr-FR" sz="1600" dirty="0">
                <a:solidFill>
                  <a:srgbClr val="FFFF00"/>
                </a:solidFill>
              </a:rPr>
              <a:t>Provient d</a:t>
            </a:r>
            <a:r>
              <a:rPr lang="fr-FR" altLang="fr-FR" sz="1600" dirty="0">
                <a:solidFill>
                  <a:srgbClr val="FFFF00"/>
                </a:solidFill>
              </a:rPr>
              <a:t>’</a:t>
            </a:r>
            <a:r>
              <a:rPr lang="fr-FR" sz="1600" dirty="0">
                <a:solidFill>
                  <a:srgbClr val="FFFF00"/>
                </a:solidFill>
              </a:rPr>
              <a:t>un œuf non fécondé : transmet  le capital génétique de </a:t>
            </a:r>
            <a:r>
              <a:rPr lang="fr-FR" sz="1600" dirty="0" smtClean="0">
                <a:solidFill>
                  <a:srgbClr val="FFFF00"/>
                </a:solidFill>
              </a:rPr>
              <a:t>sa mère.</a:t>
            </a:r>
            <a:endParaRPr lang="fr-FR" sz="1600" dirty="0">
              <a:solidFill>
                <a:srgbClr val="FFFF00"/>
              </a:solidFill>
            </a:endParaRPr>
          </a:p>
          <a:p>
            <a:pPr marL="342900" indent="-342900" eaLnBrk="0" hangingPunct="0">
              <a:spcBef>
                <a:spcPct val="20000"/>
              </a:spcBef>
              <a:buFont typeface="Arial" pitchFamily="34" charset="0"/>
              <a:buChar char="•"/>
            </a:pPr>
            <a:r>
              <a:rPr lang="fr-FR" sz="1600" dirty="0">
                <a:solidFill>
                  <a:srgbClr val="FFFF00"/>
                </a:solidFill>
              </a:rPr>
              <a:t>Ou d</a:t>
            </a:r>
            <a:r>
              <a:rPr lang="fr-FR" altLang="fr-FR" sz="1600" dirty="0">
                <a:solidFill>
                  <a:srgbClr val="FFFF00"/>
                </a:solidFill>
              </a:rPr>
              <a:t>’</a:t>
            </a:r>
            <a:r>
              <a:rPr lang="fr-FR" sz="1600" dirty="0">
                <a:solidFill>
                  <a:srgbClr val="FFFF00"/>
                </a:solidFill>
              </a:rPr>
              <a:t>un œuf produit par des abeilles quand  la ruche est orpheline ( perte de la reine </a:t>
            </a:r>
            <a:r>
              <a:rPr lang="fr-FR" sz="1600" dirty="0" smtClean="0">
                <a:solidFill>
                  <a:srgbClr val="FFFF00"/>
                </a:solidFill>
              </a:rPr>
              <a:t>).</a:t>
            </a:r>
            <a:endParaRPr lang="fr-FR" sz="1600" dirty="0">
              <a:solidFill>
                <a:srgbClr val="FFFF00"/>
              </a:solidFill>
            </a:endParaRPr>
          </a:p>
          <a:p>
            <a:pPr marL="342900" indent="-342900" eaLnBrk="0" hangingPunct="0">
              <a:spcBef>
                <a:spcPct val="20000"/>
              </a:spcBef>
              <a:buFont typeface="Arial" pitchFamily="34" charset="0"/>
              <a:buChar char="•"/>
            </a:pPr>
            <a:r>
              <a:rPr lang="fr-FR" sz="1600" b="1" dirty="0">
                <a:solidFill>
                  <a:srgbClr val="FFFF00"/>
                </a:solidFill>
              </a:rPr>
              <a:t>1500 à 2000 dans la </a:t>
            </a:r>
            <a:r>
              <a:rPr lang="fr-FR" sz="1600" b="1" dirty="0" smtClean="0">
                <a:solidFill>
                  <a:srgbClr val="FFFF00"/>
                </a:solidFill>
              </a:rPr>
              <a:t>ruche.</a:t>
            </a:r>
            <a:endParaRPr lang="fr-FR" sz="1600" dirty="0">
              <a:solidFill>
                <a:srgbClr val="FFFF00"/>
              </a:solidFill>
            </a:endParaRPr>
          </a:p>
          <a:p>
            <a:pPr marL="342900" indent="-342900" eaLnBrk="0" hangingPunct="0">
              <a:spcBef>
                <a:spcPct val="20000"/>
              </a:spcBef>
              <a:buFont typeface="Arial" pitchFamily="34" charset="0"/>
              <a:buChar char="•"/>
            </a:pPr>
            <a:r>
              <a:rPr lang="fr-FR" sz="1600" dirty="0">
                <a:solidFill>
                  <a:srgbClr val="FFFF00"/>
                </a:solidFill>
              </a:rPr>
              <a:t>Durée de vie 50 à 60 jours du printemps à </a:t>
            </a:r>
            <a:r>
              <a:rPr lang="fr-FR" sz="1600" dirty="0" smtClean="0">
                <a:solidFill>
                  <a:srgbClr val="FFFF00"/>
                </a:solidFill>
              </a:rPr>
              <a:t>l</a:t>
            </a:r>
            <a:r>
              <a:rPr lang="fr-FR" altLang="fr-FR" sz="1600" dirty="0" smtClean="0">
                <a:solidFill>
                  <a:srgbClr val="FFFF00"/>
                </a:solidFill>
              </a:rPr>
              <a:t>’</a:t>
            </a:r>
            <a:r>
              <a:rPr lang="fr-FR" sz="1600" dirty="0" smtClean="0">
                <a:solidFill>
                  <a:srgbClr val="FFFF00"/>
                </a:solidFill>
              </a:rPr>
              <a:t>automne.</a:t>
            </a:r>
            <a:endParaRPr lang="fr-FR" sz="1600" dirty="0">
              <a:solidFill>
                <a:srgbClr val="FFFF00"/>
              </a:solidFill>
            </a:endParaRPr>
          </a:p>
          <a:p>
            <a:pPr marL="342900" indent="-342900" eaLnBrk="0" hangingPunct="0">
              <a:spcBef>
                <a:spcPct val="20000"/>
              </a:spcBef>
              <a:buFont typeface="Arial" pitchFamily="34" charset="0"/>
              <a:buChar char="•"/>
            </a:pPr>
            <a:r>
              <a:rPr lang="fr-FR" sz="1600" dirty="0">
                <a:solidFill>
                  <a:srgbClr val="FFFF00"/>
                </a:solidFill>
              </a:rPr>
              <a:t>Sont généralement nourris par les ouvrières </a:t>
            </a:r>
            <a:r>
              <a:rPr lang="fr-FR" sz="1600" dirty="0" smtClean="0">
                <a:solidFill>
                  <a:srgbClr val="FFFF00"/>
                </a:solidFill>
              </a:rPr>
              <a:t>.</a:t>
            </a:r>
            <a:endParaRPr lang="fr-FR" sz="1600" dirty="0">
              <a:solidFill>
                <a:srgbClr val="FFFF00"/>
              </a:solidFill>
            </a:endParaRPr>
          </a:p>
          <a:p>
            <a:pPr marL="342900" indent="-342900" eaLnBrk="0" hangingPunct="0">
              <a:spcBef>
                <a:spcPct val="20000"/>
              </a:spcBef>
              <a:buFont typeface="Arial" pitchFamily="34" charset="0"/>
              <a:buChar char="•"/>
            </a:pPr>
            <a:r>
              <a:rPr lang="fr-FR" sz="1600" b="1" dirty="0">
                <a:solidFill>
                  <a:srgbClr val="FFFF00"/>
                </a:solidFill>
              </a:rPr>
              <a:t>Fertiles 12 à 20 jours après leur sortie de l</a:t>
            </a:r>
            <a:r>
              <a:rPr lang="fr-FR" altLang="fr-FR" sz="1600" b="1" dirty="0">
                <a:solidFill>
                  <a:srgbClr val="FFFF00"/>
                </a:solidFill>
              </a:rPr>
              <a:t>’</a:t>
            </a:r>
            <a:r>
              <a:rPr lang="fr-FR" sz="1600" b="1" dirty="0">
                <a:solidFill>
                  <a:srgbClr val="FFFF00"/>
                </a:solidFill>
              </a:rPr>
              <a:t>alvéole</a:t>
            </a:r>
            <a:r>
              <a:rPr lang="fr-FR" sz="1600" dirty="0">
                <a:solidFill>
                  <a:srgbClr val="FFFF00"/>
                </a:solidFill>
              </a:rPr>
              <a:t> mais pleine maturité sexuelle 30 à 40 jours </a:t>
            </a:r>
            <a:r>
              <a:rPr lang="fr-FR" sz="1600" dirty="0" smtClean="0">
                <a:solidFill>
                  <a:srgbClr val="FFFF00"/>
                </a:solidFill>
              </a:rPr>
              <a:t>l’émergence. Les </a:t>
            </a:r>
            <a:r>
              <a:rPr lang="fr-FR" sz="1600" dirty="0">
                <a:solidFill>
                  <a:srgbClr val="FFFF00"/>
                </a:solidFill>
              </a:rPr>
              <a:t>Mâles âgés peuvent voler pendant 50mn</a:t>
            </a:r>
          </a:p>
          <a:p>
            <a:pPr marL="342900" indent="-342900" eaLnBrk="0" hangingPunct="0">
              <a:spcBef>
                <a:spcPct val="20000"/>
              </a:spcBef>
              <a:buFont typeface="Arial" pitchFamily="34" charset="0"/>
              <a:buChar char="•"/>
            </a:pPr>
            <a:r>
              <a:rPr lang="fr-FR" sz="1600" dirty="0">
                <a:solidFill>
                  <a:srgbClr val="FFFF00"/>
                </a:solidFill>
              </a:rPr>
              <a:t>Leur rôle principal est de féconder la </a:t>
            </a:r>
            <a:r>
              <a:rPr lang="fr-FR" sz="1600" dirty="0" smtClean="0">
                <a:solidFill>
                  <a:srgbClr val="FFFF00"/>
                </a:solidFill>
              </a:rPr>
              <a:t>reine et ils </a:t>
            </a:r>
            <a:r>
              <a:rPr lang="fr-FR" sz="1600" dirty="0">
                <a:solidFill>
                  <a:srgbClr val="FFFF00"/>
                </a:solidFill>
              </a:rPr>
              <a:t>meurent après </a:t>
            </a:r>
            <a:r>
              <a:rPr lang="fr-FR" sz="1600" dirty="0" smtClean="0">
                <a:solidFill>
                  <a:srgbClr val="FFFF00"/>
                </a:solidFill>
              </a:rPr>
              <a:t>.</a:t>
            </a:r>
            <a:endParaRPr lang="fr-FR" sz="1600" dirty="0">
              <a:solidFill>
                <a:srgbClr val="FFFF00"/>
              </a:solidFill>
            </a:endParaRPr>
          </a:p>
          <a:p>
            <a:pPr marL="342900" indent="-342900" eaLnBrk="0" hangingPunct="0">
              <a:spcBef>
                <a:spcPct val="20000"/>
              </a:spcBef>
              <a:buFont typeface="Arial" pitchFamily="34" charset="0"/>
              <a:buChar char="•"/>
            </a:pPr>
            <a:r>
              <a:rPr lang="fr-FR" sz="1600" dirty="0">
                <a:solidFill>
                  <a:srgbClr val="FFFF00"/>
                </a:solidFill>
              </a:rPr>
              <a:t>Ils aident à entretenir la chaleur dans la ruche et à l</a:t>
            </a:r>
            <a:r>
              <a:rPr lang="fr-FR" altLang="fr-FR" sz="1600" dirty="0">
                <a:solidFill>
                  <a:srgbClr val="FFFF00"/>
                </a:solidFill>
              </a:rPr>
              <a:t>’</a:t>
            </a:r>
            <a:r>
              <a:rPr lang="fr-FR" sz="1600" dirty="0">
                <a:solidFill>
                  <a:srgbClr val="FFFF00"/>
                </a:solidFill>
              </a:rPr>
              <a:t>élaboration du miel </a:t>
            </a:r>
          </a:p>
          <a:p>
            <a:pPr marL="342900" indent="-342900" eaLnBrk="0" hangingPunct="0">
              <a:spcBef>
                <a:spcPct val="20000"/>
              </a:spcBef>
              <a:buFont typeface="Arial" pitchFamily="34" charset="0"/>
              <a:buChar char="•"/>
            </a:pPr>
            <a:endParaRPr lang="fr-FR" sz="1600" dirty="0">
              <a:solidFill>
                <a:srgbClr val="FFFF00"/>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2000"/>
                                        <p:tgtEl>
                                          <p:spTgt spid="4"/>
                                        </p:tgtEl>
                                      </p:cBhvr>
                                    </p:animEffect>
                                  </p:childTnLst>
                                </p:cTn>
                              </p:par>
                            </p:childTnLst>
                          </p:cTn>
                        </p:par>
                        <p:par>
                          <p:cTn id="8" fill="hold" nodeType="afterGroup">
                            <p:stCondLst>
                              <p:cond delay="2000"/>
                            </p:stCondLst>
                            <p:childTnLst>
                              <p:par>
                                <p:cTn id="9" presetID="3" presetClass="entr" presetSubtype="10" fill="hold" grpId="0" nodeType="afterEffect">
                                  <p:stCondLst>
                                    <p:cond delay="0"/>
                                  </p:stCondLst>
                                  <p:childTnLst>
                                    <p:set>
                                      <p:cBhvr>
                                        <p:cTn id="10" dur="1" fill="hold">
                                          <p:stCondLst>
                                            <p:cond delay="0"/>
                                          </p:stCondLst>
                                        </p:cTn>
                                        <p:tgtEl>
                                          <p:spTgt spid="133125">
                                            <p:txEl>
                                              <p:pRg st="0" end="0"/>
                                            </p:txEl>
                                          </p:spTgt>
                                        </p:tgtEl>
                                        <p:attrNameLst>
                                          <p:attrName>style.visibility</p:attrName>
                                        </p:attrNameLst>
                                      </p:cBhvr>
                                      <p:to>
                                        <p:strVal val="visible"/>
                                      </p:to>
                                    </p:set>
                                    <p:animEffect transition="in" filter="blinds(horizontal)">
                                      <p:cBhvr>
                                        <p:cTn id="11" dur="2000"/>
                                        <p:tgtEl>
                                          <p:spTgt spid="133125">
                                            <p:txEl>
                                              <p:pRg st="0" end="0"/>
                                            </p:txEl>
                                          </p:spTgt>
                                        </p:tgtEl>
                                      </p:cBhvr>
                                    </p:animEffect>
                                  </p:childTnLst>
                                </p:cTn>
                              </p:par>
                            </p:childTnLst>
                          </p:cTn>
                        </p:par>
                        <p:par>
                          <p:cTn id="12" fill="hold" nodeType="afterGroup">
                            <p:stCondLst>
                              <p:cond delay="4000"/>
                            </p:stCondLst>
                            <p:childTnLst>
                              <p:par>
                                <p:cTn id="13" presetID="3" presetClass="entr" presetSubtype="10" fill="hold" grpId="0" nodeType="afterEffect">
                                  <p:stCondLst>
                                    <p:cond delay="0"/>
                                  </p:stCondLst>
                                  <p:childTnLst>
                                    <p:set>
                                      <p:cBhvr>
                                        <p:cTn id="14" dur="1" fill="hold">
                                          <p:stCondLst>
                                            <p:cond delay="0"/>
                                          </p:stCondLst>
                                        </p:cTn>
                                        <p:tgtEl>
                                          <p:spTgt spid="133125">
                                            <p:txEl>
                                              <p:pRg st="1" end="1"/>
                                            </p:txEl>
                                          </p:spTgt>
                                        </p:tgtEl>
                                        <p:attrNameLst>
                                          <p:attrName>style.visibility</p:attrName>
                                        </p:attrNameLst>
                                      </p:cBhvr>
                                      <p:to>
                                        <p:strVal val="visible"/>
                                      </p:to>
                                    </p:set>
                                    <p:animEffect transition="in" filter="blinds(horizontal)">
                                      <p:cBhvr>
                                        <p:cTn id="15" dur="2000"/>
                                        <p:tgtEl>
                                          <p:spTgt spid="133125">
                                            <p:txEl>
                                              <p:pRg st="1" end="1"/>
                                            </p:txEl>
                                          </p:spTgt>
                                        </p:tgtEl>
                                      </p:cBhvr>
                                    </p:animEffect>
                                  </p:childTnLst>
                                </p:cTn>
                              </p:par>
                            </p:childTnLst>
                          </p:cTn>
                        </p:par>
                        <p:par>
                          <p:cTn id="16" fill="hold" nodeType="afterGroup">
                            <p:stCondLst>
                              <p:cond delay="6000"/>
                            </p:stCondLst>
                            <p:childTnLst>
                              <p:par>
                                <p:cTn id="17" presetID="3" presetClass="entr" presetSubtype="10" fill="hold" grpId="0" nodeType="afterEffect">
                                  <p:stCondLst>
                                    <p:cond delay="0"/>
                                  </p:stCondLst>
                                  <p:childTnLst>
                                    <p:set>
                                      <p:cBhvr>
                                        <p:cTn id="18" dur="1" fill="hold">
                                          <p:stCondLst>
                                            <p:cond delay="0"/>
                                          </p:stCondLst>
                                        </p:cTn>
                                        <p:tgtEl>
                                          <p:spTgt spid="133125">
                                            <p:txEl>
                                              <p:pRg st="2" end="2"/>
                                            </p:txEl>
                                          </p:spTgt>
                                        </p:tgtEl>
                                        <p:attrNameLst>
                                          <p:attrName>style.visibility</p:attrName>
                                        </p:attrNameLst>
                                      </p:cBhvr>
                                      <p:to>
                                        <p:strVal val="visible"/>
                                      </p:to>
                                    </p:set>
                                    <p:animEffect transition="in" filter="blinds(horizontal)">
                                      <p:cBhvr>
                                        <p:cTn id="19" dur="2000"/>
                                        <p:tgtEl>
                                          <p:spTgt spid="133125">
                                            <p:txEl>
                                              <p:pRg st="2" end="2"/>
                                            </p:txEl>
                                          </p:spTgt>
                                        </p:tgtEl>
                                      </p:cBhvr>
                                    </p:animEffect>
                                  </p:childTnLst>
                                </p:cTn>
                              </p:par>
                            </p:childTnLst>
                          </p:cTn>
                        </p:par>
                        <p:par>
                          <p:cTn id="20" fill="hold" nodeType="afterGroup">
                            <p:stCondLst>
                              <p:cond delay="8000"/>
                            </p:stCondLst>
                            <p:childTnLst>
                              <p:par>
                                <p:cTn id="21" presetID="3" presetClass="entr" presetSubtype="10" fill="hold" grpId="0" nodeType="afterEffect">
                                  <p:stCondLst>
                                    <p:cond delay="0"/>
                                  </p:stCondLst>
                                  <p:childTnLst>
                                    <p:set>
                                      <p:cBhvr>
                                        <p:cTn id="22" dur="1" fill="hold">
                                          <p:stCondLst>
                                            <p:cond delay="0"/>
                                          </p:stCondLst>
                                        </p:cTn>
                                        <p:tgtEl>
                                          <p:spTgt spid="133125">
                                            <p:txEl>
                                              <p:pRg st="3" end="3"/>
                                            </p:txEl>
                                          </p:spTgt>
                                        </p:tgtEl>
                                        <p:attrNameLst>
                                          <p:attrName>style.visibility</p:attrName>
                                        </p:attrNameLst>
                                      </p:cBhvr>
                                      <p:to>
                                        <p:strVal val="visible"/>
                                      </p:to>
                                    </p:set>
                                    <p:animEffect transition="in" filter="blinds(horizontal)">
                                      <p:cBhvr>
                                        <p:cTn id="23" dur="2000"/>
                                        <p:tgtEl>
                                          <p:spTgt spid="133125">
                                            <p:txEl>
                                              <p:pRg st="3" end="3"/>
                                            </p:txEl>
                                          </p:spTgt>
                                        </p:tgtEl>
                                      </p:cBhvr>
                                    </p:animEffect>
                                  </p:childTnLst>
                                </p:cTn>
                              </p:par>
                            </p:childTnLst>
                          </p:cTn>
                        </p:par>
                        <p:par>
                          <p:cTn id="24" fill="hold" nodeType="afterGroup">
                            <p:stCondLst>
                              <p:cond delay="10000"/>
                            </p:stCondLst>
                            <p:childTnLst>
                              <p:par>
                                <p:cTn id="25" presetID="3" presetClass="entr" presetSubtype="10" fill="hold" grpId="0" nodeType="afterEffect">
                                  <p:stCondLst>
                                    <p:cond delay="0"/>
                                  </p:stCondLst>
                                  <p:childTnLst>
                                    <p:set>
                                      <p:cBhvr>
                                        <p:cTn id="26" dur="1" fill="hold">
                                          <p:stCondLst>
                                            <p:cond delay="0"/>
                                          </p:stCondLst>
                                        </p:cTn>
                                        <p:tgtEl>
                                          <p:spTgt spid="133125">
                                            <p:txEl>
                                              <p:pRg st="4" end="4"/>
                                            </p:txEl>
                                          </p:spTgt>
                                        </p:tgtEl>
                                        <p:attrNameLst>
                                          <p:attrName>style.visibility</p:attrName>
                                        </p:attrNameLst>
                                      </p:cBhvr>
                                      <p:to>
                                        <p:strVal val="visible"/>
                                      </p:to>
                                    </p:set>
                                    <p:animEffect transition="in" filter="blinds(horizontal)">
                                      <p:cBhvr>
                                        <p:cTn id="27" dur="2000"/>
                                        <p:tgtEl>
                                          <p:spTgt spid="133125">
                                            <p:txEl>
                                              <p:pRg st="4" end="4"/>
                                            </p:txEl>
                                          </p:spTgt>
                                        </p:tgtEl>
                                      </p:cBhvr>
                                    </p:animEffect>
                                  </p:childTnLst>
                                </p:cTn>
                              </p:par>
                            </p:childTnLst>
                          </p:cTn>
                        </p:par>
                        <p:par>
                          <p:cTn id="28" fill="hold" nodeType="afterGroup">
                            <p:stCondLst>
                              <p:cond delay="12000"/>
                            </p:stCondLst>
                            <p:childTnLst>
                              <p:par>
                                <p:cTn id="29" presetID="3" presetClass="entr" presetSubtype="10" fill="hold" grpId="0" nodeType="afterEffect">
                                  <p:stCondLst>
                                    <p:cond delay="0"/>
                                  </p:stCondLst>
                                  <p:childTnLst>
                                    <p:set>
                                      <p:cBhvr>
                                        <p:cTn id="30" dur="1" fill="hold">
                                          <p:stCondLst>
                                            <p:cond delay="0"/>
                                          </p:stCondLst>
                                        </p:cTn>
                                        <p:tgtEl>
                                          <p:spTgt spid="133125">
                                            <p:txEl>
                                              <p:pRg st="5" end="5"/>
                                            </p:txEl>
                                          </p:spTgt>
                                        </p:tgtEl>
                                        <p:attrNameLst>
                                          <p:attrName>style.visibility</p:attrName>
                                        </p:attrNameLst>
                                      </p:cBhvr>
                                      <p:to>
                                        <p:strVal val="visible"/>
                                      </p:to>
                                    </p:set>
                                    <p:animEffect transition="in" filter="blinds(horizontal)">
                                      <p:cBhvr>
                                        <p:cTn id="31" dur="2000"/>
                                        <p:tgtEl>
                                          <p:spTgt spid="133125">
                                            <p:txEl>
                                              <p:pRg st="5" end="5"/>
                                            </p:txEl>
                                          </p:spTgt>
                                        </p:tgtEl>
                                      </p:cBhvr>
                                    </p:animEffect>
                                  </p:childTnLst>
                                </p:cTn>
                              </p:par>
                            </p:childTnLst>
                          </p:cTn>
                        </p:par>
                        <p:par>
                          <p:cTn id="32" fill="hold" nodeType="afterGroup">
                            <p:stCondLst>
                              <p:cond delay="14000"/>
                            </p:stCondLst>
                            <p:childTnLst>
                              <p:par>
                                <p:cTn id="33" presetID="3" presetClass="entr" presetSubtype="10" fill="hold" grpId="0" nodeType="afterEffect">
                                  <p:stCondLst>
                                    <p:cond delay="0"/>
                                  </p:stCondLst>
                                  <p:childTnLst>
                                    <p:set>
                                      <p:cBhvr>
                                        <p:cTn id="34" dur="1" fill="hold">
                                          <p:stCondLst>
                                            <p:cond delay="0"/>
                                          </p:stCondLst>
                                        </p:cTn>
                                        <p:tgtEl>
                                          <p:spTgt spid="133125">
                                            <p:txEl>
                                              <p:pRg st="6" end="6"/>
                                            </p:txEl>
                                          </p:spTgt>
                                        </p:tgtEl>
                                        <p:attrNameLst>
                                          <p:attrName>style.visibility</p:attrName>
                                        </p:attrNameLst>
                                      </p:cBhvr>
                                      <p:to>
                                        <p:strVal val="visible"/>
                                      </p:to>
                                    </p:set>
                                    <p:animEffect transition="in" filter="blinds(horizontal)">
                                      <p:cBhvr>
                                        <p:cTn id="35" dur="2000"/>
                                        <p:tgtEl>
                                          <p:spTgt spid="133125">
                                            <p:txEl>
                                              <p:pRg st="6" end="6"/>
                                            </p:txEl>
                                          </p:spTgt>
                                        </p:tgtEl>
                                      </p:cBhvr>
                                    </p:animEffect>
                                  </p:childTnLst>
                                </p:cTn>
                              </p:par>
                            </p:childTnLst>
                          </p:cTn>
                        </p:par>
                        <p:par>
                          <p:cTn id="36" fill="hold" nodeType="afterGroup">
                            <p:stCondLst>
                              <p:cond delay="16000"/>
                            </p:stCondLst>
                            <p:childTnLst>
                              <p:par>
                                <p:cTn id="37" presetID="3" presetClass="entr" presetSubtype="10" fill="hold" grpId="0" nodeType="afterEffect">
                                  <p:stCondLst>
                                    <p:cond delay="0"/>
                                  </p:stCondLst>
                                  <p:childTnLst>
                                    <p:set>
                                      <p:cBhvr>
                                        <p:cTn id="38" dur="1" fill="hold">
                                          <p:stCondLst>
                                            <p:cond delay="0"/>
                                          </p:stCondLst>
                                        </p:cTn>
                                        <p:tgtEl>
                                          <p:spTgt spid="133125">
                                            <p:txEl>
                                              <p:pRg st="7" end="7"/>
                                            </p:txEl>
                                          </p:spTgt>
                                        </p:tgtEl>
                                        <p:attrNameLst>
                                          <p:attrName>style.visibility</p:attrName>
                                        </p:attrNameLst>
                                      </p:cBhvr>
                                      <p:to>
                                        <p:strVal val="visible"/>
                                      </p:to>
                                    </p:set>
                                    <p:animEffect transition="in" filter="blinds(horizontal)">
                                      <p:cBhvr>
                                        <p:cTn id="39" dur="2000"/>
                                        <p:tgtEl>
                                          <p:spTgt spid="133125">
                                            <p:txEl>
                                              <p:pRg st="7" end="7"/>
                                            </p:txEl>
                                          </p:spTgt>
                                        </p:tgtEl>
                                      </p:cBhvr>
                                    </p:animEffect>
                                  </p:childTnLst>
                                </p:cTn>
                              </p:par>
                            </p:childTnLst>
                          </p:cTn>
                        </p:par>
                        <p:par>
                          <p:cTn id="40" fill="hold" nodeType="afterGroup">
                            <p:stCondLst>
                              <p:cond delay="18000"/>
                            </p:stCondLst>
                            <p:childTnLst>
                              <p:par>
                                <p:cTn id="41" presetID="3" presetClass="entr" presetSubtype="10" fill="hold"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blinds(horizontal)">
                                      <p:cBhvr>
                                        <p:cTn id="43" dur="2000"/>
                                        <p:tgtEl>
                                          <p:spTgt spid="9"/>
                                        </p:tgtEl>
                                      </p:cBhvr>
                                    </p:animEffect>
                                  </p:childTnLst>
                                </p:cTn>
                              </p:par>
                            </p:childTnLst>
                          </p:cTn>
                        </p:par>
                        <p:par>
                          <p:cTn id="44" fill="hold" nodeType="afterGroup">
                            <p:stCondLst>
                              <p:cond delay="20000"/>
                            </p:stCondLst>
                            <p:childTnLst>
                              <p:par>
                                <p:cTn id="45" presetID="3" presetClass="entr" presetSubtype="10" fill="hold"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blinds(horizontal)">
                                      <p:cBhvr>
                                        <p:cTn id="47" dur="2000"/>
                                        <p:tgtEl>
                                          <p:spTgt spid="6"/>
                                        </p:tgtEl>
                                      </p:cBhvr>
                                    </p:animEffect>
                                  </p:childTnLst>
                                </p:cTn>
                              </p:par>
                            </p:childTnLst>
                          </p:cTn>
                        </p:par>
                        <p:par>
                          <p:cTn id="48" fill="hold" nodeType="afterGroup">
                            <p:stCondLst>
                              <p:cond delay="22000"/>
                            </p:stCondLst>
                            <p:childTnLst>
                              <p:par>
                                <p:cTn id="49" presetID="3" presetClass="entr" presetSubtype="10" fill="hold" grpId="0" nodeType="after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blinds(horizontal)">
                                      <p:cBhvr>
                                        <p:cTn id="51"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3312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2"/>
          <p:cNvSpPr txBox="1">
            <a:spLocks/>
          </p:cNvSpPr>
          <p:nvPr/>
        </p:nvSpPr>
        <p:spPr>
          <a:xfrm>
            <a:off x="1575315" y="244302"/>
            <a:ext cx="6321852"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Les RACES D’ABEILLES </a:t>
            </a:r>
            <a:r>
              <a:rPr lang="fr-FR" sz="1800" dirty="0" smtClean="0">
                <a:ln w="10541" cmpd="sng">
                  <a:noFill/>
                  <a:prstDash val="solid"/>
                </a:ln>
                <a:solidFill>
                  <a:srgbClr val="FFFF00"/>
                </a:solidFill>
              </a:rPr>
              <a:t>( En EUROPE )</a:t>
            </a:r>
          </a:p>
          <a:p>
            <a:pPr fontAlgn="auto">
              <a:spcAft>
                <a:spcPts val="0"/>
              </a:spcAft>
              <a:defRPr/>
            </a:pPr>
            <a:endParaRPr lang="fr-FR" sz="18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7" name="Sous-titre 2"/>
          <p:cNvSpPr txBox="1">
            <a:spLocks/>
          </p:cNvSpPr>
          <p:nvPr/>
        </p:nvSpPr>
        <p:spPr>
          <a:xfrm>
            <a:off x="3041468" y="793317"/>
            <a:ext cx="3072823" cy="461028"/>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000" spc="50" dirty="0" smtClean="0">
                <a:ln w="11430">
                  <a:noFill/>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APIS-MELLIFERA</a:t>
            </a:r>
          </a:p>
        </p:txBody>
      </p:sp>
      <p:sp>
        <p:nvSpPr>
          <p:cNvPr id="4" name="Sous-titre 2"/>
          <p:cNvSpPr txBox="1">
            <a:spLocks/>
          </p:cNvSpPr>
          <p:nvPr/>
        </p:nvSpPr>
        <p:spPr>
          <a:xfrm>
            <a:off x="1" y="1280075"/>
            <a:ext cx="9032230" cy="132874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000" dirty="0" smtClean="0">
                <a:ln w="10541" cmpd="sng">
                  <a:noFill/>
                  <a:prstDash val="solid"/>
                </a:ln>
                <a:solidFill>
                  <a:srgbClr val="FF0000"/>
                </a:solidFill>
              </a:rPr>
              <a:t>APIS MELLIFERA MELLIFERA </a:t>
            </a:r>
            <a:r>
              <a:rPr lang="fr-FR" sz="2000" dirty="0" smtClean="0">
                <a:ln w="10541" cmpd="sng">
                  <a:noFill/>
                  <a:prstDash val="solid"/>
                </a:ln>
                <a:solidFill>
                  <a:srgbClr val="FFFF00"/>
                </a:solidFill>
              </a:rPr>
              <a:t>ou</a:t>
            </a:r>
            <a:r>
              <a:rPr lang="fr-FR" sz="20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apis mellifera mellifica </a:t>
            </a:r>
            <a:r>
              <a:rPr lang="fr-FR" sz="2000" dirty="0" smtClean="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r>
              <a:rPr lang="fr-FR" sz="2000" dirty="0" smtClean="0">
                <a:ln w="900" cmpd="sng">
                  <a:noFill/>
                  <a:prstDash val="solid"/>
                </a:ln>
                <a:solidFill>
                  <a:srgbClr val="FFFF00"/>
                </a:solidFill>
              </a:rPr>
              <a:t>( </a:t>
            </a:r>
            <a:r>
              <a:rPr lang="fr-FR" sz="1800" dirty="0" smtClean="0">
                <a:ln w="900" cmpd="sng">
                  <a:noFill/>
                  <a:prstDash val="solid"/>
                </a:ln>
                <a:solidFill>
                  <a:srgbClr val="FFFF00"/>
                </a:solidFill>
              </a:rPr>
              <a:t>Abeille locale</a:t>
            </a:r>
            <a:r>
              <a:rPr lang="fr-FR" sz="1800" dirty="0">
                <a:ln w="900" cmpd="sng">
                  <a:noFill/>
                  <a:prstDash val="solid"/>
                </a:ln>
                <a:solidFill>
                  <a:srgbClr val="FFFF00"/>
                </a:solidFill>
              </a:rPr>
              <a:t> </a:t>
            </a:r>
            <a:r>
              <a:rPr lang="fr-FR" sz="1800" dirty="0" smtClean="0">
                <a:ln w="900" cmpd="sng">
                  <a:noFill/>
                  <a:prstDash val="solid"/>
                </a:ln>
                <a:solidFill>
                  <a:srgbClr val="FFFF00"/>
                </a:solidFill>
              </a:rPr>
              <a:t>dite </a:t>
            </a:r>
          </a:p>
          <a:p>
            <a:pPr fontAlgn="auto">
              <a:spcAft>
                <a:spcPts val="0"/>
              </a:spcAft>
              <a:defRPr/>
            </a:pPr>
            <a:r>
              <a:rPr lang="fr-FR" sz="1800" dirty="0" smtClean="0">
                <a:ln w="900" cmpd="sng">
                  <a:noFill/>
                  <a:prstDash val="solid"/>
                </a:ln>
                <a:solidFill>
                  <a:srgbClr val="FFFF00"/>
                </a:solidFill>
              </a:rPr>
              <a:t>abeille noire </a:t>
            </a:r>
            <a:r>
              <a:rPr lang="fr-FR" sz="2000" dirty="0" smtClean="0">
                <a:ln w="900" cmpd="sng">
                  <a:noFill/>
                  <a:prstDash val="solid"/>
                </a:ln>
                <a:solidFill>
                  <a:srgbClr val="FFFF00"/>
                </a:solidFill>
              </a:rPr>
              <a:t>)</a:t>
            </a:r>
          </a:p>
          <a:p>
            <a:pPr fontAlgn="auto">
              <a:spcAft>
                <a:spcPts val="0"/>
              </a:spcAft>
              <a:defRPr/>
            </a:pPr>
            <a:r>
              <a:rPr lang="fr-FR" sz="2000" dirty="0" smtClean="0">
                <a:ln w="900" cmpd="sng">
                  <a:noFill/>
                  <a:prstDash val="solid"/>
                </a:ln>
                <a:solidFill>
                  <a:srgbClr val="FFFF00"/>
                </a:solidFill>
              </a:rPr>
              <a:t>De couleur foncé, velue, trapue, de taille et de douceur moyenne </a:t>
            </a:r>
          </a:p>
          <a:p>
            <a:pPr fontAlgn="auto">
              <a:spcAft>
                <a:spcPts val="0"/>
              </a:spcAft>
              <a:defRPr/>
            </a:pPr>
            <a:r>
              <a:rPr lang="fr-FR" sz="2000" dirty="0" smtClean="0">
                <a:ln w="900" cmpd="sng">
                  <a:noFill/>
                  <a:prstDash val="solid"/>
                </a:ln>
                <a:solidFill>
                  <a:srgbClr val="FFFF00"/>
                </a:solidFill>
              </a:rPr>
              <a:t>( la mieux adaptée à nos régions)</a:t>
            </a:r>
          </a:p>
          <a:p>
            <a:pPr fontAlgn="auto">
              <a:spcAft>
                <a:spcPts val="0"/>
              </a:spcAft>
              <a:defRPr/>
            </a:pPr>
            <a:endParaRPr lang="fr-FR" sz="20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0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5" name="Sous-titre 2"/>
          <p:cNvSpPr txBox="1">
            <a:spLocks/>
          </p:cNvSpPr>
          <p:nvPr/>
        </p:nvSpPr>
        <p:spPr>
          <a:xfrm>
            <a:off x="188106" y="2786628"/>
            <a:ext cx="7450805" cy="1227430"/>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000" dirty="0" smtClean="0">
                <a:ln w="10541" cmpd="sng">
                  <a:noFill/>
                  <a:prstDash val="solid"/>
                </a:ln>
                <a:solidFill>
                  <a:srgbClr val="FF0000"/>
                </a:solidFill>
              </a:rPr>
              <a:t>APIS MELLIFERA LIGUSTICA </a:t>
            </a:r>
            <a:r>
              <a:rPr lang="fr-FR" sz="2000" dirty="0" smtClean="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 </a:t>
            </a:r>
            <a:r>
              <a:rPr lang="fr-FR" sz="1800" dirty="0" smtClean="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Abeille Italienne</a:t>
            </a:r>
            <a:r>
              <a:rPr lang="fr-FR" sz="2000" dirty="0" smtClean="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a:t>
            </a:r>
          </a:p>
          <a:p>
            <a:pPr fontAlgn="auto">
              <a:spcAft>
                <a:spcPts val="0"/>
              </a:spcAft>
              <a:defRPr/>
            </a:pPr>
            <a:r>
              <a:rPr lang="fr-FR" sz="2000" dirty="0" smtClean="0">
                <a:ln w="900" cmpd="sng">
                  <a:noFill/>
                  <a:prstDash val="solid"/>
                </a:ln>
                <a:solidFill>
                  <a:srgbClr val="FFFF00"/>
                </a:solidFill>
              </a:rPr>
              <a:t>De couleur cuivré avec des anneaux jaunes, , peu  velue, de taille moyenne, très douce.</a:t>
            </a:r>
          </a:p>
          <a:p>
            <a:pPr fontAlgn="auto">
              <a:spcAft>
                <a:spcPts val="0"/>
              </a:spcAft>
              <a:defRPr/>
            </a:pPr>
            <a:endParaRPr lang="fr-FR" sz="20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0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6" name="Sous-titre 2"/>
          <p:cNvSpPr txBox="1">
            <a:spLocks/>
          </p:cNvSpPr>
          <p:nvPr/>
        </p:nvSpPr>
        <p:spPr>
          <a:xfrm>
            <a:off x="266522" y="3778509"/>
            <a:ext cx="7619347" cy="831384"/>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000" dirty="0" smtClean="0">
                <a:ln w="10541" cmpd="sng">
                  <a:noFill/>
                  <a:prstDash val="solid"/>
                </a:ln>
                <a:solidFill>
                  <a:srgbClr val="FF0000"/>
                </a:solidFill>
              </a:rPr>
              <a:t>APIS MELLIFERA CARNICA </a:t>
            </a:r>
            <a:r>
              <a:rPr lang="fr-FR" sz="2000" dirty="0" smtClean="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 </a:t>
            </a:r>
            <a:r>
              <a:rPr lang="fr-FR" sz="1800" dirty="0" smtClean="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Abeille carniollienne </a:t>
            </a:r>
            <a:r>
              <a:rPr lang="fr-FR" sz="2000" dirty="0" smtClean="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a:t>
            </a:r>
          </a:p>
          <a:p>
            <a:pPr fontAlgn="auto">
              <a:spcAft>
                <a:spcPts val="0"/>
              </a:spcAft>
              <a:defRPr/>
            </a:pPr>
            <a:r>
              <a:rPr lang="fr-FR" sz="2000" dirty="0" smtClean="0">
                <a:ln w="900" cmpd="sng">
                  <a:noFill/>
                  <a:prstDash val="solid"/>
                </a:ln>
                <a:solidFill>
                  <a:srgbClr val="FFFF00"/>
                </a:solidFill>
              </a:rPr>
              <a:t>De couleur foncé, velue, grande taille ,douce.</a:t>
            </a:r>
          </a:p>
          <a:p>
            <a:pPr fontAlgn="auto">
              <a:spcAft>
                <a:spcPts val="0"/>
              </a:spcAft>
              <a:defRPr/>
            </a:pPr>
            <a:endParaRPr lang="fr-FR" sz="20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0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8" name="Sous-titre 2"/>
          <p:cNvSpPr txBox="1">
            <a:spLocks/>
          </p:cNvSpPr>
          <p:nvPr/>
        </p:nvSpPr>
        <p:spPr>
          <a:xfrm>
            <a:off x="560018" y="4475654"/>
            <a:ext cx="7184749" cy="831384"/>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000" dirty="0" smtClean="0">
                <a:ln w="10541" cmpd="sng">
                  <a:noFill/>
                  <a:prstDash val="solid"/>
                </a:ln>
                <a:solidFill>
                  <a:srgbClr val="FF0000"/>
                </a:solidFill>
              </a:rPr>
              <a:t>APIS MELLIFERA CAUCASICA </a:t>
            </a:r>
            <a:r>
              <a:rPr lang="fr-FR" sz="1800" dirty="0" smtClean="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 Abeille caucasienne )</a:t>
            </a:r>
          </a:p>
          <a:p>
            <a:pPr fontAlgn="auto">
              <a:spcAft>
                <a:spcPts val="0"/>
              </a:spcAft>
              <a:defRPr/>
            </a:pPr>
            <a:r>
              <a:rPr lang="fr-FR" sz="2000" dirty="0" smtClean="0">
                <a:ln w="900" cmpd="sng">
                  <a:noFill/>
                  <a:prstDash val="solid"/>
                </a:ln>
                <a:solidFill>
                  <a:srgbClr val="FFFF00"/>
                </a:solidFill>
              </a:rPr>
              <a:t>De couleur gris foncé, assez velue mais poils courts, grande taille, douce</a:t>
            </a:r>
          </a:p>
          <a:p>
            <a:pPr fontAlgn="auto">
              <a:spcAft>
                <a:spcPts val="0"/>
              </a:spcAft>
              <a:defRPr/>
            </a:pPr>
            <a:endParaRPr lang="fr-FR" sz="20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0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9" name="Sous-titre 2"/>
          <p:cNvSpPr txBox="1">
            <a:spLocks/>
          </p:cNvSpPr>
          <p:nvPr/>
        </p:nvSpPr>
        <p:spPr>
          <a:xfrm>
            <a:off x="712418" y="5459094"/>
            <a:ext cx="7184749" cy="1110788"/>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000" dirty="0" smtClean="0">
                <a:ln w="10541" cmpd="sng">
                  <a:noFill/>
                  <a:prstDash val="solid"/>
                </a:ln>
                <a:solidFill>
                  <a:srgbClr val="FF0000"/>
                </a:solidFill>
              </a:rPr>
              <a:t>LES HYBRIDES </a:t>
            </a:r>
            <a:r>
              <a:rPr lang="fr-FR" sz="2000" dirty="0" smtClean="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r>
              <a:rPr lang="fr-FR" sz="2000" dirty="0" smtClean="0">
                <a:ln w="900" cmpd="sng">
                  <a:noFill/>
                  <a:prstDash val="solid"/>
                </a:ln>
                <a:solidFill>
                  <a:srgbClr val="FFFF00"/>
                </a:solidFill>
              </a:rPr>
              <a:t>C’est le croisement de différentes races. Une des plus réputée est la </a:t>
            </a:r>
            <a:r>
              <a:rPr lang="fr-FR" sz="2000" dirty="0" smtClean="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buckfast »</a:t>
            </a:r>
          </a:p>
          <a:p>
            <a:pPr fontAlgn="auto">
              <a:spcAft>
                <a:spcPts val="0"/>
              </a:spcAft>
              <a:defRPr/>
            </a:pPr>
            <a:endParaRPr lang="fr-FR" sz="2000" dirty="0" smtClean="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0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2000"/>
                                        <p:tgtEl>
                                          <p:spTgt spid="2"/>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linds(horizontal)">
                                      <p:cBhvr>
                                        <p:cTn id="11" dur="2000"/>
                                        <p:tgtEl>
                                          <p:spTgt spid="7"/>
                                        </p:tgtEl>
                                      </p:cBhvr>
                                    </p:animEffect>
                                  </p:childTnLst>
                                </p:cTn>
                              </p:par>
                            </p:childTnLst>
                          </p:cTn>
                        </p:par>
                        <p:par>
                          <p:cTn id="12" fill="hold" nodeType="afterGroup">
                            <p:stCondLst>
                              <p:cond delay="4000"/>
                            </p:stCondLst>
                            <p:childTnLst>
                              <p:par>
                                <p:cTn id="13" presetID="3" presetClass="entr" presetSubtype="1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linds(horizontal)">
                                      <p:cBhvr>
                                        <p:cTn id="15" dur="2000"/>
                                        <p:tgtEl>
                                          <p:spTgt spid="4"/>
                                        </p:tgtEl>
                                      </p:cBhvr>
                                    </p:animEffect>
                                  </p:childTnLst>
                                </p:cTn>
                              </p:par>
                            </p:childTnLst>
                          </p:cTn>
                        </p:par>
                        <p:par>
                          <p:cTn id="16" fill="hold" nodeType="afterGroup">
                            <p:stCondLst>
                              <p:cond delay="6000"/>
                            </p:stCondLst>
                            <p:childTnLst>
                              <p:par>
                                <p:cTn id="17" presetID="3" presetClass="entr" presetSubtype="1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linds(horizontal)">
                                      <p:cBhvr>
                                        <p:cTn id="19" dur="2000"/>
                                        <p:tgtEl>
                                          <p:spTgt spid="5"/>
                                        </p:tgtEl>
                                      </p:cBhvr>
                                    </p:animEffect>
                                  </p:childTnLst>
                                </p:cTn>
                              </p:par>
                            </p:childTnLst>
                          </p:cTn>
                        </p:par>
                        <p:par>
                          <p:cTn id="20" fill="hold" nodeType="afterGroup">
                            <p:stCondLst>
                              <p:cond delay="8000"/>
                            </p:stCondLst>
                            <p:childTnLst>
                              <p:par>
                                <p:cTn id="21" presetID="3" presetClass="entr" presetSubtype="10"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linds(horizontal)">
                                      <p:cBhvr>
                                        <p:cTn id="23" dur="2000"/>
                                        <p:tgtEl>
                                          <p:spTgt spid="6"/>
                                        </p:tgtEl>
                                      </p:cBhvr>
                                    </p:animEffect>
                                  </p:childTnLst>
                                </p:cTn>
                              </p:par>
                            </p:childTnLst>
                          </p:cTn>
                        </p:par>
                        <p:par>
                          <p:cTn id="24" fill="hold" nodeType="afterGroup">
                            <p:stCondLst>
                              <p:cond delay="10000"/>
                            </p:stCondLst>
                            <p:childTnLst>
                              <p:par>
                                <p:cTn id="25" presetID="3" presetClass="entr" presetSubtype="1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linds(horizontal)">
                                      <p:cBhvr>
                                        <p:cTn id="27" dur="2000"/>
                                        <p:tgtEl>
                                          <p:spTgt spid="8"/>
                                        </p:tgtEl>
                                      </p:cBhvr>
                                    </p:animEffect>
                                  </p:childTnLst>
                                </p:cTn>
                              </p:par>
                            </p:childTnLst>
                          </p:cTn>
                        </p:par>
                        <p:par>
                          <p:cTn id="28" fill="hold" nodeType="afterGroup">
                            <p:stCondLst>
                              <p:cond delay="12000"/>
                            </p:stCondLst>
                            <p:childTnLst>
                              <p:par>
                                <p:cTn id="29" presetID="3" presetClass="entr" presetSubtype="10"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blinds(horizontal)">
                                      <p:cBhvr>
                                        <p:cTn id="31"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2"/>
          <p:cNvSpPr txBox="1">
            <a:spLocks/>
          </p:cNvSpPr>
          <p:nvPr/>
        </p:nvSpPr>
        <p:spPr>
          <a:xfrm>
            <a:off x="1575315" y="244302"/>
            <a:ext cx="6321852"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Les RACES D’ABEILLES </a:t>
            </a:r>
            <a:r>
              <a:rPr lang="fr-FR" sz="1800" b="1" dirty="0" smtClean="0">
                <a:ln w="10541" cmpd="sng">
                  <a:noFill/>
                  <a:prstDash val="solid"/>
                </a:ln>
                <a:solidFill>
                  <a:srgbClr val="FFFF00"/>
                </a:solidFill>
              </a:rPr>
              <a:t>( En EUROPE )</a:t>
            </a:r>
          </a:p>
          <a:p>
            <a:pPr fontAlgn="auto">
              <a:spcAft>
                <a:spcPts val="0"/>
              </a:spcAft>
              <a:defRPr/>
            </a:pPr>
            <a:endParaRPr lang="fr-FR" sz="1800" b="1"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b="1"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pic>
        <p:nvPicPr>
          <p:cNvPr id="19458" name="Image 2"/>
          <p:cNvPicPr>
            <a:picLocks noChangeAspect="1"/>
          </p:cNvPicPr>
          <p:nvPr/>
        </p:nvPicPr>
        <p:blipFill>
          <a:blip r:embed="rId2"/>
          <a:srcRect/>
          <a:stretch>
            <a:fillRect/>
          </a:stretch>
        </p:blipFill>
        <p:spPr bwMode="auto">
          <a:xfrm>
            <a:off x="254000" y="793750"/>
            <a:ext cx="8732838" cy="6064250"/>
          </a:xfrm>
          <a:prstGeom prst="rect">
            <a:avLst/>
          </a:prstGeom>
          <a:noFill/>
          <a:ln w="9525">
            <a:noFill/>
            <a:miter lim="800000"/>
            <a:headEnd/>
            <a:tailEnd/>
          </a:ln>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Image 1"/>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32" fill="hold" nodeType="clickEffect">
                                  <p:stCondLst>
                                    <p:cond delay="0"/>
                                  </p:stCondLst>
                                  <p:childTnLst>
                                    <p:set>
                                      <p:cBhvr>
                                        <p:cTn id="6" dur="1" fill="hold">
                                          <p:stCondLst>
                                            <p:cond delay="0"/>
                                          </p:stCondLst>
                                        </p:cTn>
                                        <p:tgtEl>
                                          <p:spTgt spid="52225"/>
                                        </p:tgtEl>
                                        <p:attrNameLst>
                                          <p:attrName>style.visibility</p:attrName>
                                        </p:attrNameLst>
                                      </p:cBhvr>
                                      <p:to>
                                        <p:strVal val="visible"/>
                                      </p:to>
                                    </p:set>
                                    <p:animEffect transition="in" filter="circle(out)">
                                      <p:cBhvr>
                                        <p:cTn id="7" dur="2000"/>
                                        <p:tgtEl>
                                          <p:spTgt spid="522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7" name="Image 1"/>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32" fill="hold" nodeType="clickEffect">
                                  <p:stCondLst>
                                    <p:cond delay="0"/>
                                  </p:stCondLst>
                                  <p:childTnLst>
                                    <p:set>
                                      <p:cBhvr>
                                        <p:cTn id="6" dur="1" fill="hold">
                                          <p:stCondLst>
                                            <p:cond delay="0"/>
                                          </p:stCondLst>
                                        </p:cTn>
                                        <p:tgtEl>
                                          <p:spTgt spid="50177"/>
                                        </p:tgtEl>
                                        <p:attrNameLst>
                                          <p:attrName>style.visibility</p:attrName>
                                        </p:attrNameLst>
                                      </p:cBhvr>
                                      <p:to>
                                        <p:strVal val="visible"/>
                                      </p:to>
                                    </p:set>
                                    <p:animEffect transition="in" filter="circle(out)">
                                      <p:cBhvr>
                                        <p:cTn id="7" dur="2000"/>
                                        <p:tgtEl>
                                          <p:spTgt spid="501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5" name="Image 1"/>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ntr" presetSubtype="32" fill="hold" nodeType="afterEffect">
                                  <p:stCondLst>
                                    <p:cond delay="0"/>
                                  </p:stCondLst>
                                  <p:childTnLst>
                                    <p:set>
                                      <p:cBhvr>
                                        <p:cTn id="6" dur="1" fill="hold">
                                          <p:stCondLst>
                                            <p:cond delay="0"/>
                                          </p:stCondLst>
                                        </p:cTn>
                                        <p:tgtEl>
                                          <p:spTgt spid="139265"/>
                                        </p:tgtEl>
                                        <p:attrNameLst>
                                          <p:attrName>style.visibility</p:attrName>
                                        </p:attrNameLst>
                                      </p:cBhvr>
                                      <p:to>
                                        <p:strVal val="visible"/>
                                      </p:to>
                                    </p:set>
                                    <p:animEffect transition="in" filter="circle(out)">
                                      <p:cBhvr>
                                        <p:cTn id="7" dur="2000"/>
                                        <p:tgtEl>
                                          <p:spTgt spid="1392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3" name="Image 1"/>
          <p:cNvPicPr>
            <a:picLocks noChangeAspect="1"/>
          </p:cNvPicPr>
          <p:nvPr/>
        </p:nvPicPr>
        <p:blipFill>
          <a:blip r:embed="rId2"/>
          <a:srcRect/>
          <a:stretch>
            <a:fillRect/>
          </a:stretch>
        </p:blipFill>
        <p:spPr bwMode="auto">
          <a:xfrm>
            <a:off x="295275" y="204788"/>
            <a:ext cx="1628775" cy="1219200"/>
          </a:xfrm>
          <a:prstGeom prst="rect">
            <a:avLst/>
          </a:prstGeom>
          <a:noFill/>
          <a:ln w="9525">
            <a:noFill/>
            <a:miter lim="800000"/>
            <a:headEnd/>
            <a:tailEnd/>
          </a:ln>
        </p:spPr>
      </p:pic>
      <p:pic>
        <p:nvPicPr>
          <p:cNvPr id="54274" name="Image 2"/>
          <p:cNvPicPr>
            <a:picLocks noChangeAspect="1"/>
          </p:cNvPicPr>
          <p:nvPr/>
        </p:nvPicPr>
        <p:blipFill>
          <a:blip r:embed="rId3"/>
          <a:srcRect/>
          <a:stretch>
            <a:fillRect/>
          </a:stretch>
        </p:blipFill>
        <p:spPr bwMode="auto">
          <a:xfrm>
            <a:off x="273050" y="2924175"/>
            <a:ext cx="1628775" cy="1063625"/>
          </a:xfrm>
          <a:prstGeom prst="rect">
            <a:avLst/>
          </a:prstGeom>
          <a:noFill/>
          <a:ln w="9525">
            <a:noFill/>
            <a:miter lim="800000"/>
            <a:headEnd/>
            <a:tailEnd/>
          </a:ln>
        </p:spPr>
      </p:pic>
      <p:pic>
        <p:nvPicPr>
          <p:cNvPr id="54275" name="Image 3"/>
          <p:cNvPicPr>
            <a:picLocks noChangeAspect="1"/>
          </p:cNvPicPr>
          <p:nvPr/>
        </p:nvPicPr>
        <p:blipFill>
          <a:blip r:embed="rId4"/>
          <a:srcRect/>
          <a:stretch>
            <a:fillRect/>
          </a:stretch>
        </p:blipFill>
        <p:spPr bwMode="auto">
          <a:xfrm>
            <a:off x="295275" y="4837113"/>
            <a:ext cx="1131888" cy="1638300"/>
          </a:xfrm>
          <a:prstGeom prst="rect">
            <a:avLst/>
          </a:prstGeom>
          <a:noFill/>
          <a:ln w="9525">
            <a:noFill/>
            <a:miter lim="800000"/>
            <a:headEnd/>
            <a:tailEnd/>
          </a:ln>
        </p:spPr>
      </p:pic>
      <p:pic>
        <p:nvPicPr>
          <p:cNvPr id="54276" name="Image 4"/>
          <p:cNvPicPr>
            <a:picLocks noChangeAspect="1"/>
          </p:cNvPicPr>
          <p:nvPr/>
        </p:nvPicPr>
        <p:blipFill>
          <a:blip r:embed="rId5"/>
          <a:srcRect/>
          <a:stretch>
            <a:fillRect/>
          </a:stretch>
        </p:blipFill>
        <p:spPr bwMode="auto">
          <a:xfrm>
            <a:off x="295275" y="1576388"/>
            <a:ext cx="1606550" cy="1076325"/>
          </a:xfrm>
          <a:prstGeom prst="rect">
            <a:avLst/>
          </a:prstGeom>
          <a:noFill/>
          <a:ln w="9525">
            <a:noFill/>
            <a:miter lim="800000"/>
            <a:headEnd/>
            <a:tailEnd/>
          </a:ln>
        </p:spPr>
      </p:pic>
      <p:pic>
        <p:nvPicPr>
          <p:cNvPr id="54277" name="Image 5"/>
          <p:cNvPicPr>
            <a:picLocks noChangeAspect="1"/>
          </p:cNvPicPr>
          <p:nvPr/>
        </p:nvPicPr>
        <p:blipFill>
          <a:blip r:embed="rId6"/>
          <a:srcRect/>
          <a:stretch>
            <a:fillRect/>
          </a:stretch>
        </p:blipFill>
        <p:spPr bwMode="auto">
          <a:xfrm>
            <a:off x="1924050" y="228600"/>
            <a:ext cx="2806700" cy="1943100"/>
          </a:xfrm>
          <a:prstGeom prst="rect">
            <a:avLst/>
          </a:prstGeom>
          <a:noFill/>
          <a:ln w="9525">
            <a:noFill/>
            <a:miter lim="800000"/>
            <a:headEnd/>
            <a:tailEnd/>
          </a:ln>
        </p:spPr>
      </p:pic>
      <p:pic>
        <p:nvPicPr>
          <p:cNvPr id="54278" name="Image 6"/>
          <p:cNvPicPr>
            <a:picLocks noChangeAspect="1"/>
          </p:cNvPicPr>
          <p:nvPr/>
        </p:nvPicPr>
        <p:blipFill>
          <a:blip r:embed="rId7"/>
          <a:srcRect/>
          <a:stretch>
            <a:fillRect/>
          </a:stretch>
        </p:blipFill>
        <p:spPr bwMode="auto">
          <a:xfrm>
            <a:off x="1538288" y="5113338"/>
            <a:ext cx="1381125" cy="1362075"/>
          </a:xfrm>
          <a:prstGeom prst="rect">
            <a:avLst/>
          </a:prstGeom>
          <a:noFill/>
          <a:ln w="9525">
            <a:noFill/>
            <a:miter lim="800000"/>
            <a:headEnd/>
            <a:tailEnd/>
          </a:ln>
        </p:spPr>
      </p:pic>
      <p:pic>
        <p:nvPicPr>
          <p:cNvPr id="54279" name="Image 7"/>
          <p:cNvPicPr>
            <a:picLocks noChangeAspect="1"/>
          </p:cNvPicPr>
          <p:nvPr/>
        </p:nvPicPr>
        <p:blipFill>
          <a:blip r:embed="rId8"/>
          <a:srcRect/>
          <a:stretch>
            <a:fillRect/>
          </a:stretch>
        </p:blipFill>
        <p:spPr bwMode="auto">
          <a:xfrm>
            <a:off x="5259388" y="228600"/>
            <a:ext cx="1127125" cy="1549400"/>
          </a:xfrm>
          <a:prstGeom prst="rect">
            <a:avLst/>
          </a:prstGeom>
          <a:noFill/>
          <a:ln w="9525">
            <a:noFill/>
            <a:miter lim="800000"/>
            <a:headEnd/>
            <a:tailEnd/>
          </a:ln>
        </p:spPr>
      </p:pic>
      <p:pic>
        <p:nvPicPr>
          <p:cNvPr id="54280" name="Image 8"/>
          <p:cNvPicPr>
            <a:picLocks noChangeAspect="1"/>
          </p:cNvPicPr>
          <p:nvPr/>
        </p:nvPicPr>
        <p:blipFill>
          <a:blip r:embed="rId9"/>
          <a:srcRect/>
          <a:stretch>
            <a:fillRect/>
          </a:stretch>
        </p:blipFill>
        <p:spPr bwMode="auto">
          <a:xfrm>
            <a:off x="3136900" y="4987925"/>
            <a:ext cx="1616075" cy="1487488"/>
          </a:xfrm>
          <a:prstGeom prst="rect">
            <a:avLst/>
          </a:prstGeom>
          <a:noFill/>
          <a:ln w="9525">
            <a:noFill/>
            <a:miter lim="800000"/>
            <a:headEnd/>
            <a:tailEnd/>
          </a:ln>
        </p:spPr>
      </p:pic>
      <p:pic>
        <p:nvPicPr>
          <p:cNvPr id="54281" name="Image 9"/>
          <p:cNvPicPr>
            <a:picLocks noChangeAspect="1"/>
          </p:cNvPicPr>
          <p:nvPr/>
        </p:nvPicPr>
        <p:blipFill>
          <a:blip r:embed="rId10"/>
          <a:srcRect/>
          <a:stretch>
            <a:fillRect/>
          </a:stretch>
        </p:blipFill>
        <p:spPr bwMode="auto">
          <a:xfrm>
            <a:off x="4867275" y="4518025"/>
            <a:ext cx="1555750" cy="2060575"/>
          </a:xfrm>
          <a:prstGeom prst="rect">
            <a:avLst/>
          </a:prstGeom>
          <a:noFill/>
          <a:ln w="9525">
            <a:noFill/>
            <a:miter lim="800000"/>
            <a:headEnd/>
            <a:tailEnd/>
          </a:ln>
        </p:spPr>
      </p:pic>
      <p:pic>
        <p:nvPicPr>
          <p:cNvPr id="54282" name="Image 10"/>
          <p:cNvPicPr>
            <a:picLocks noChangeAspect="1"/>
          </p:cNvPicPr>
          <p:nvPr/>
        </p:nvPicPr>
        <p:blipFill>
          <a:blip r:embed="rId11"/>
          <a:srcRect/>
          <a:stretch>
            <a:fillRect/>
          </a:stretch>
        </p:blipFill>
        <p:spPr bwMode="auto">
          <a:xfrm>
            <a:off x="6707188" y="5113338"/>
            <a:ext cx="1987550" cy="1473200"/>
          </a:xfrm>
          <a:prstGeom prst="rect">
            <a:avLst/>
          </a:prstGeom>
          <a:noFill/>
          <a:ln w="9525">
            <a:noFill/>
            <a:miter lim="800000"/>
            <a:headEnd/>
            <a:tailEnd/>
          </a:ln>
        </p:spPr>
      </p:pic>
      <p:pic>
        <p:nvPicPr>
          <p:cNvPr id="54283" name="Image 11"/>
          <p:cNvPicPr>
            <a:picLocks noChangeAspect="1"/>
          </p:cNvPicPr>
          <p:nvPr/>
        </p:nvPicPr>
        <p:blipFill>
          <a:blip r:embed="rId12"/>
          <a:srcRect/>
          <a:stretch>
            <a:fillRect/>
          </a:stretch>
        </p:blipFill>
        <p:spPr bwMode="auto">
          <a:xfrm>
            <a:off x="6386513" y="1884363"/>
            <a:ext cx="2308225" cy="1536700"/>
          </a:xfrm>
          <a:prstGeom prst="rect">
            <a:avLst/>
          </a:prstGeom>
          <a:noFill/>
          <a:ln w="9525">
            <a:noFill/>
            <a:miter lim="800000"/>
            <a:headEnd/>
            <a:tailEnd/>
          </a:ln>
        </p:spPr>
      </p:pic>
      <p:pic>
        <p:nvPicPr>
          <p:cNvPr id="54284" name="Image 13"/>
          <p:cNvPicPr>
            <a:picLocks noChangeAspect="1"/>
          </p:cNvPicPr>
          <p:nvPr/>
        </p:nvPicPr>
        <p:blipFill>
          <a:blip r:embed="rId13"/>
          <a:srcRect/>
          <a:stretch>
            <a:fillRect/>
          </a:stretch>
        </p:blipFill>
        <p:spPr bwMode="auto">
          <a:xfrm>
            <a:off x="7243763" y="3813175"/>
            <a:ext cx="1450975" cy="1090613"/>
          </a:xfrm>
          <a:prstGeom prst="rect">
            <a:avLst/>
          </a:prstGeom>
          <a:noFill/>
          <a:ln w="9525">
            <a:noFill/>
            <a:miter lim="800000"/>
            <a:headEnd/>
            <a:tailEnd/>
          </a:ln>
        </p:spPr>
      </p:pic>
      <p:pic>
        <p:nvPicPr>
          <p:cNvPr id="54285" name="Image 14"/>
          <p:cNvPicPr>
            <a:picLocks noChangeAspect="1"/>
          </p:cNvPicPr>
          <p:nvPr/>
        </p:nvPicPr>
        <p:blipFill>
          <a:blip r:embed="rId14"/>
          <a:srcRect/>
          <a:stretch>
            <a:fillRect/>
          </a:stretch>
        </p:blipFill>
        <p:spPr bwMode="auto">
          <a:xfrm>
            <a:off x="6875463" y="557213"/>
            <a:ext cx="1635125" cy="1220787"/>
          </a:xfrm>
          <a:prstGeom prst="rect">
            <a:avLst/>
          </a:prstGeom>
          <a:noFill/>
          <a:ln w="9525">
            <a:noFill/>
            <a:miter lim="800000"/>
            <a:headEnd/>
            <a:tailEnd/>
          </a:ln>
        </p:spPr>
      </p:pic>
      <p:pic>
        <p:nvPicPr>
          <p:cNvPr id="54286" name="Image 15"/>
          <p:cNvPicPr>
            <a:picLocks noChangeAspect="1"/>
          </p:cNvPicPr>
          <p:nvPr/>
        </p:nvPicPr>
        <p:blipFill>
          <a:blip r:embed="rId15"/>
          <a:srcRect/>
          <a:stretch>
            <a:fillRect/>
          </a:stretch>
        </p:blipFill>
        <p:spPr bwMode="auto">
          <a:xfrm>
            <a:off x="4071938" y="2171700"/>
            <a:ext cx="2057400" cy="1955800"/>
          </a:xfrm>
          <a:prstGeom prst="rect">
            <a:avLst/>
          </a:prstGeom>
          <a:noFill/>
          <a:ln w="9525">
            <a:noFill/>
            <a:miter lim="800000"/>
            <a:headEnd/>
            <a:tailEnd/>
          </a:ln>
        </p:spPr>
      </p:pic>
      <p:pic>
        <p:nvPicPr>
          <p:cNvPr id="54287" name="Image 16"/>
          <p:cNvPicPr>
            <a:picLocks noChangeAspect="1"/>
          </p:cNvPicPr>
          <p:nvPr/>
        </p:nvPicPr>
        <p:blipFill>
          <a:blip r:embed="rId16"/>
          <a:srcRect/>
          <a:stretch>
            <a:fillRect/>
          </a:stretch>
        </p:blipFill>
        <p:spPr bwMode="auto">
          <a:xfrm>
            <a:off x="1924050" y="2141538"/>
            <a:ext cx="2017713" cy="2016125"/>
          </a:xfrm>
          <a:prstGeom prst="rect">
            <a:avLst/>
          </a:prstGeom>
          <a:noFill/>
          <a:ln w="9525">
            <a:noFill/>
            <a:miter lim="800000"/>
            <a:headEnd/>
            <a:tailEnd/>
          </a:ln>
        </p:spPr>
      </p:pic>
      <p:pic>
        <p:nvPicPr>
          <p:cNvPr id="54288" name="Image 1"/>
          <p:cNvPicPr>
            <a:picLocks noChangeAspect="1"/>
          </p:cNvPicPr>
          <p:nvPr/>
        </p:nvPicPr>
        <p:blipFill>
          <a:blip r:embed="rId17"/>
          <a:srcRect/>
          <a:stretch>
            <a:fillRect/>
          </a:stretch>
        </p:blipFill>
        <p:spPr bwMode="auto">
          <a:xfrm>
            <a:off x="6475413" y="3670300"/>
            <a:ext cx="520700" cy="1166813"/>
          </a:xfrm>
          <a:prstGeom prst="rect">
            <a:avLst/>
          </a:prstGeom>
          <a:noFill/>
          <a:ln w="9525">
            <a:noFill/>
            <a:miter lim="800000"/>
            <a:headEnd/>
            <a:tailEnd/>
          </a:ln>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54273"/>
                                        </p:tgtEl>
                                        <p:attrNameLst>
                                          <p:attrName>style.visibility</p:attrName>
                                        </p:attrNameLst>
                                      </p:cBhvr>
                                      <p:to>
                                        <p:strVal val="visible"/>
                                      </p:to>
                                    </p:set>
                                    <p:animEffect transition="in" filter="circle(in)">
                                      <p:cBhvr>
                                        <p:cTn id="7" dur="2000"/>
                                        <p:tgtEl>
                                          <p:spTgt spid="54273"/>
                                        </p:tgtEl>
                                      </p:cBhvr>
                                    </p:animEffect>
                                  </p:childTnLst>
                                </p:cTn>
                              </p:par>
                              <p:par>
                                <p:cTn id="8" presetID="6" presetClass="entr" presetSubtype="16" fill="hold" nodeType="withEffect">
                                  <p:stCondLst>
                                    <p:cond delay="0"/>
                                  </p:stCondLst>
                                  <p:childTnLst>
                                    <p:set>
                                      <p:cBhvr>
                                        <p:cTn id="9" dur="1" fill="hold">
                                          <p:stCondLst>
                                            <p:cond delay="0"/>
                                          </p:stCondLst>
                                        </p:cTn>
                                        <p:tgtEl>
                                          <p:spTgt spid="54274"/>
                                        </p:tgtEl>
                                        <p:attrNameLst>
                                          <p:attrName>style.visibility</p:attrName>
                                        </p:attrNameLst>
                                      </p:cBhvr>
                                      <p:to>
                                        <p:strVal val="visible"/>
                                      </p:to>
                                    </p:set>
                                    <p:animEffect transition="in" filter="circle(in)">
                                      <p:cBhvr>
                                        <p:cTn id="10" dur="2000"/>
                                        <p:tgtEl>
                                          <p:spTgt spid="54274"/>
                                        </p:tgtEl>
                                      </p:cBhvr>
                                    </p:animEffect>
                                  </p:childTnLst>
                                </p:cTn>
                              </p:par>
                              <p:par>
                                <p:cTn id="11" presetID="6" presetClass="entr" presetSubtype="16" fill="hold" nodeType="withEffect">
                                  <p:stCondLst>
                                    <p:cond delay="0"/>
                                  </p:stCondLst>
                                  <p:childTnLst>
                                    <p:set>
                                      <p:cBhvr>
                                        <p:cTn id="12" dur="1" fill="hold">
                                          <p:stCondLst>
                                            <p:cond delay="0"/>
                                          </p:stCondLst>
                                        </p:cTn>
                                        <p:tgtEl>
                                          <p:spTgt spid="54275"/>
                                        </p:tgtEl>
                                        <p:attrNameLst>
                                          <p:attrName>style.visibility</p:attrName>
                                        </p:attrNameLst>
                                      </p:cBhvr>
                                      <p:to>
                                        <p:strVal val="visible"/>
                                      </p:to>
                                    </p:set>
                                    <p:animEffect transition="in" filter="circle(in)">
                                      <p:cBhvr>
                                        <p:cTn id="13" dur="2000"/>
                                        <p:tgtEl>
                                          <p:spTgt spid="54275"/>
                                        </p:tgtEl>
                                      </p:cBhvr>
                                    </p:animEffect>
                                  </p:childTnLst>
                                </p:cTn>
                              </p:par>
                              <p:par>
                                <p:cTn id="14" presetID="6" presetClass="entr" presetSubtype="16" fill="hold" nodeType="withEffect">
                                  <p:stCondLst>
                                    <p:cond delay="0"/>
                                  </p:stCondLst>
                                  <p:childTnLst>
                                    <p:set>
                                      <p:cBhvr>
                                        <p:cTn id="15" dur="1" fill="hold">
                                          <p:stCondLst>
                                            <p:cond delay="0"/>
                                          </p:stCondLst>
                                        </p:cTn>
                                        <p:tgtEl>
                                          <p:spTgt spid="54276"/>
                                        </p:tgtEl>
                                        <p:attrNameLst>
                                          <p:attrName>style.visibility</p:attrName>
                                        </p:attrNameLst>
                                      </p:cBhvr>
                                      <p:to>
                                        <p:strVal val="visible"/>
                                      </p:to>
                                    </p:set>
                                    <p:animEffect transition="in" filter="circle(in)">
                                      <p:cBhvr>
                                        <p:cTn id="16" dur="2000"/>
                                        <p:tgtEl>
                                          <p:spTgt spid="54276"/>
                                        </p:tgtEl>
                                      </p:cBhvr>
                                    </p:animEffect>
                                  </p:childTnLst>
                                </p:cTn>
                              </p:par>
                              <p:par>
                                <p:cTn id="17" presetID="6" presetClass="entr" presetSubtype="16" fill="hold" nodeType="withEffect">
                                  <p:stCondLst>
                                    <p:cond delay="0"/>
                                  </p:stCondLst>
                                  <p:childTnLst>
                                    <p:set>
                                      <p:cBhvr>
                                        <p:cTn id="18" dur="1" fill="hold">
                                          <p:stCondLst>
                                            <p:cond delay="0"/>
                                          </p:stCondLst>
                                        </p:cTn>
                                        <p:tgtEl>
                                          <p:spTgt spid="54277"/>
                                        </p:tgtEl>
                                        <p:attrNameLst>
                                          <p:attrName>style.visibility</p:attrName>
                                        </p:attrNameLst>
                                      </p:cBhvr>
                                      <p:to>
                                        <p:strVal val="visible"/>
                                      </p:to>
                                    </p:set>
                                    <p:animEffect transition="in" filter="circle(in)">
                                      <p:cBhvr>
                                        <p:cTn id="19" dur="2000"/>
                                        <p:tgtEl>
                                          <p:spTgt spid="54277"/>
                                        </p:tgtEl>
                                      </p:cBhvr>
                                    </p:animEffect>
                                  </p:childTnLst>
                                </p:cTn>
                              </p:par>
                              <p:par>
                                <p:cTn id="20" presetID="6" presetClass="entr" presetSubtype="16" fill="hold" nodeType="withEffect">
                                  <p:stCondLst>
                                    <p:cond delay="0"/>
                                  </p:stCondLst>
                                  <p:childTnLst>
                                    <p:set>
                                      <p:cBhvr>
                                        <p:cTn id="21" dur="1" fill="hold">
                                          <p:stCondLst>
                                            <p:cond delay="0"/>
                                          </p:stCondLst>
                                        </p:cTn>
                                        <p:tgtEl>
                                          <p:spTgt spid="54278"/>
                                        </p:tgtEl>
                                        <p:attrNameLst>
                                          <p:attrName>style.visibility</p:attrName>
                                        </p:attrNameLst>
                                      </p:cBhvr>
                                      <p:to>
                                        <p:strVal val="visible"/>
                                      </p:to>
                                    </p:set>
                                    <p:animEffect transition="in" filter="circle(in)">
                                      <p:cBhvr>
                                        <p:cTn id="22" dur="2000"/>
                                        <p:tgtEl>
                                          <p:spTgt spid="54278"/>
                                        </p:tgtEl>
                                      </p:cBhvr>
                                    </p:animEffect>
                                  </p:childTnLst>
                                </p:cTn>
                              </p:par>
                              <p:par>
                                <p:cTn id="23" presetID="6" presetClass="entr" presetSubtype="16" fill="hold" nodeType="withEffect">
                                  <p:stCondLst>
                                    <p:cond delay="0"/>
                                  </p:stCondLst>
                                  <p:childTnLst>
                                    <p:set>
                                      <p:cBhvr>
                                        <p:cTn id="24" dur="1" fill="hold">
                                          <p:stCondLst>
                                            <p:cond delay="0"/>
                                          </p:stCondLst>
                                        </p:cTn>
                                        <p:tgtEl>
                                          <p:spTgt spid="54279"/>
                                        </p:tgtEl>
                                        <p:attrNameLst>
                                          <p:attrName>style.visibility</p:attrName>
                                        </p:attrNameLst>
                                      </p:cBhvr>
                                      <p:to>
                                        <p:strVal val="visible"/>
                                      </p:to>
                                    </p:set>
                                    <p:animEffect transition="in" filter="circle(in)">
                                      <p:cBhvr>
                                        <p:cTn id="25" dur="2000"/>
                                        <p:tgtEl>
                                          <p:spTgt spid="54279"/>
                                        </p:tgtEl>
                                      </p:cBhvr>
                                    </p:animEffect>
                                  </p:childTnLst>
                                </p:cTn>
                              </p:par>
                              <p:par>
                                <p:cTn id="26" presetID="6" presetClass="entr" presetSubtype="16" fill="hold" nodeType="withEffect">
                                  <p:stCondLst>
                                    <p:cond delay="0"/>
                                  </p:stCondLst>
                                  <p:childTnLst>
                                    <p:set>
                                      <p:cBhvr>
                                        <p:cTn id="27" dur="1" fill="hold">
                                          <p:stCondLst>
                                            <p:cond delay="0"/>
                                          </p:stCondLst>
                                        </p:cTn>
                                        <p:tgtEl>
                                          <p:spTgt spid="54280"/>
                                        </p:tgtEl>
                                        <p:attrNameLst>
                                          <p:attrName>style.visibility</p:attrName>
                                        </p:attrNameLst>
                                      </p:cBhvr>
                                      <p:to>
                                        <p:strVal val="visible"/>
                                      </p:to>
                                    </p:set>
                                    <p:animEffect transition="in" filter="circle(in)">
                                      <p:cBhvr>
                                        <p:cTn id="28" dur="2000"/>
                                        <p:tgtEl>
                                          <p:spTgt spid="54280"/>
                                        </p:tgtEl>
                                      </p:cBhvr>
                                    </p:animEffect>
                                  </p:childTnLst>
                                </p:cTn>
                              </p:par>
                              <p:par>
                                <p:cTn id="29" presetID="6" presetClass="entr" presetSubtype="16" fill="hold" nodeType="withEffect">
                                  <p:stCondLst>
                                    <p:cond delay="0"/>
                                  </p:stCondLst>
                                  <p:childTnLst>
                                    <p:set>
                                      <p:cBhvr>
                                        <p:cTn id="30" dur="1" fill="hold">
                                          <p:stCondLst>
                                            <p:cond delay="0"/>
                                          </p:stCondLst>
                                        </p:cTn>
                                        <p:tgtEl>
                                          <p:spTgt spid="54281"/>
                                        </p:tgtEl>
                                        <p:attrNameLst>
                                          <p:attrName>style.visibility</p:attrName>
                                        </p:attrNameLst>
                                      </p:cBhvr>
                                      <p:to>
                                        <p:strVal val="visible"/>
                                      </p:to>
                                    </p:set>
                                    <p:animEffect transition="in" filter="circle(in)">
                                      <p:cBhvr>
                                        <p:cTn id="31" dur="2000"/>
                                        <p:tgtEl>
                                          <p:spTgt spid="54281"/>
                                        </p:tgtEl>
                                      </p:cBhvr>
                                    </p:animEffect>
                                  </p:childTnLst>
                                </p:cTn>
                              </p:par>
                              <p:par>
                                <p:cTn id="32" presetID="6" presetClass="entr" presetSubtype="16" fill="hold" nodeType="withEffect">
                                  <p:stCondLst>
                                    <p:cond delay="0"/>
                                  </p:stCondLst>
                                  <p:childTnLst>
                                    <p:set>
                                      <p:cBhvr>
                                        <p:cTn id="33" dur="1" fill="hold">
                                          <p:stCondLst>
                                            <p:cond delay="0"/>
                                          </p:stCondLst>
                                        </p:cTn>
                                        <p:tgtEl>
                                          <p:spTgt spid="54282"/>
                                        </p:tgtEl>
                                        <p:attrNameLst>
                                          <p:attrName>style.visibility</p:attrName>
                                        </p:attrNameLst>
                                      </p:cBhvr>
                                      <p:to>
                                        <p:strVal val="visible"/>
                                      </p:to>
                                    </p:set>
                                    <p:animEffect transition="in" filter="circle(in)">
                                      <p:cBhvr>
                                        <p:cTn id="34" dur="2000"/>
                                        <p:tgtEl>
                                          <p:spTgt spid="54282"/>
                                        </p:tgtEl>
                                      </p:cBhvr>
                                    </p:animEffect>
                                  </p:childTnLst>
                                </p:cTn>
                              </p:par>
                              <p:par>
                                <p:cTn id="35" presetID="6" presetClass="entr" presetSubtype="16" fill="hold" nodeType="withEffect">
                                  <p:stCondLst>
                                    <p:cond delay="0"/>
                                  </p:stCondLst>
                                  <p:childTnLst>
                                    <p:set>
                                      <p:cBhvr>
                                        <p:cTn id="36" dur="1" fill="hold">
                                          <p:stCondLst>
                                            <p:cond delay="0"/>
                                          </p:stCondLst>
                                        </p:cTn>
                                        <p:tgtEl>
                                          <p:spTgt spid="54283"/>
                                        </p:tgtEl>
                                        <p:attrNameLst>
                                          <p:attrName>style.visibility</p:attrName>
                                        </p:attrNameLst>
                                      </p:cBhvr>
                                      <p:to>
                                        <p:strVal val="visible"/>
                                      </p:to>
                                    </p:set>
                                    <p:animEffect transition="in" filter="circle(in)">
                                      <p:cBhvr>
                                        <p:cTn id="37" dur="2000"/>
                                        <p:tgtEl>
                                          <p:spTgt spid="54283"/>
                                        </p:tgtEl>
                                      </p:cBhvr>
                                    </p:animEffect>
                                  </p:childTnLst>
                                </p:cTn>
                              </p:par>
                              <p:par>
                                <p:cTn id="38" presetID="6" presetClass="entr" presetSubtype="16" fill="hold" nodeType="withEffect">
                                  <p:stCondLst>
                                    <p:cond delay="0"/>
                                  </p:stCondLst>
                                  <p:childTnLst>
                                    <p:set>
                                      <p:cBhvr>
                                        <p:cTn id="39" dur="1" fill="hold">
                                          <p:stCondLst>
                                            <p:cond delay="0"/>
                                          </p:stCondLst>
                                        </p:cTn>
                                        <p:tgtEl>
                                          <p:spTgt spid="54284"/>
                                        </p:tgtEl>
                                        <p:attrNameLst>
                                          <p:attrName>style.visibility</p:attrName>
                                        </p:attrNameLst>
                                      </p:cBhvr>
                                      <p:to>
                                        <p:strVal val="visible"/>
                                      </p:to>
                                    </p:set>
                                    <p:animEffect transition="in" filter="circle(in)">
                                      <p:cBhvr>
                                        <p:cTn id="40" dur="2000"/>
                                        <p:tgtEl>
                                          <p:spTgt spid="54284"/>
                                        </p:tgtEl>
                                      </p:cBhvr>
                                    </p:animEffect>
                                  </p:childTnLst>
                                </p:cTn>
                              </p:par>
                              <p:par>
                                <p:cTn id="41" presetID="6" presetClass="entr" presetSubtype="16" fill="hold" nodeType="withEffect">
                                  <p:stCondLst>
                                    <p:cond delay="0"/>
                                  </p:stCondLst>
                                  <p:childTnLst>
                                    <p:set>
                                      <p:cBhvr>
                                        <p:cTn id="42" dur="1" fill="hold">
                                          <p:stCondLst>
                                            <p:cond delay="0"/>
                                          </p:stCondLst>
                                        </p:cTn>
                                        <p:tgtEl>
                                          <p:spTgt spid="54285"/>
                                        </p:tgtEl>
                                        <p:attrNameLst>
                                          <p:attrName>style.visibility</p:attrName>
                                        </p:attrNameLst>
                                      </p:cBhvr>
                                      <p:to>
                                        <p:strVal val="visible"/>
                                      </p:to>
                                    </p:set>
                                    <p:animEffect transition="in" filter="circle(in)">
                                      <p:cBhvr>
                                        <p:cTn id="43" dur="2000"/>
                                        <p:tgtEl>
                                          <p:spTgt spid="54285"/>
                                        </p:tgtEl>
                                      </p:cBhvr>
                                    </p:animEffect>
                                  </p:childTnLst>
                                </p:cTn>
                              </p:par>
                              <p:par>
                                <p:cTn id="44" presetID="6" presetClass="entr" presetSubtype="16" fill="hold" nodeType="withEffect">
                                  <p:stCondLst>
                                    <p:cond delay="0"/>
                                  </p:stCondLst>
                                  <p:childTnLst>
                                    <p:set>
                                      <p:cBhvr>
                                        <p:cTn id="45" dur="1" fill="hold">
                                          <p:stCondLst>
                                            <p:cond delay="0"/>
                                          </p:stCondLst>
                                        </p:cTn>
                                        <p:tgtEl>
                                          <p:spTgt spid="54286"/>
                                        </p:tgtEl>
                                        <p:attrNameLst>
                                          <p:attrName>style.visibility</p:attrName>
                                        </p:attrNameLst>
                                      </p:cBhvr>
                                      <p:to>
                                        <p:strVal val="visible"/>
                                      </p:to>
                                    </p:set>
                                    <p:animEffect transition="in" filter="circle(in)">
                                      <p:cBhvr>
                                        <p:cTn id="46" dur="2000"/>
                                        <p:tgtEl>
                                          <p:spTgt spid="54286"/>
                                        </p:tgtEl>
                                      </p:cBhvr>
                                    </p:animEffect>
                                  </p:childTnLst>
                                </p:cTn>
                              </p:par>
                              <p:par>
                                <p:cTn id="47" presetID="6" presetClass="entr" presetSubtype="16" fill="hold" nodeType="withEffect">
                                  <p:stCondLst>
                                    <p:cond delay="0"/>
                                  </p:stCondLst>
                                  <p:childTnLst>
                                    <p:set>
                                      <p:cBhvr>
                                        <p:cTn id="48" dur="1" fill="hold">
                                          <p:stCondLst>
                                            <p:cond delay="0"/>
                                          </p:stCondLst>
                                        </p:cTn>
                                        <p:tgtEl>
                                          <p:spTgt spid="54287"/>
                                        </p:tgtEl>
                                        <p:attrNameLst>
                                          <p:attrName>style.visibility</p:attrName>
                                        </p:attrNameLst>
                                      </p:cBhvr>
                                      <p:to>
                                        <p:strVal val="visible"/>
                                      </p:to>
                                    </p:set>
                                    <p:animEffect transition="in" filter="circle(in)">
                                      <p:cBhvr>
                                        <p:cTn id="49" dur="2000"/>
                                        <p:tgtEl>
                                          <p:spTgt spid="54287"/>
                                        </p:tgtEl>
                                      </p:cBhvr>
                                    </p:animEffect>
                                  </p:childTnLst>
                                </p:cTn>
                              </p:par>
                              <p:par>
                                <p:cTn id="50" presetID="6" presetClass="entr" presetSubtype="16" fill="hold" nodeType="withEffect">
                                  <p:stCondLst>
                                    <p:cond delay="0"/>
                                  </p:stCondLst>
                                  <p:childTnLst>
                                    <p:set>
                                      <p:cBhvr>
                                        <p:cTn id="51" dur="1" fill="hold">
                                          <p:stCondLst>
                                            <p:cond delay="0"/>
                                          </p:stCondLst>
                                        </p:cTn>
                                        <p:tgtEl>
                                          <p:spTgt spid="54288"/>
                                        </p:tgtEl>
                                        <p:attrNameLst>
                                          <p:attrName>style.visibility</p:attrName>
                                        </p:attrNameLst>
                                      </p:cBhvr>
                                      <p:to>
                                        <p:strVal val="visible"/>
                                      </p:to>
                                    </p:set>
                                    <p:animEffect transition="in" filter="circle(in)">
                                      <p:cBhvr>
                                        <p:cTn id="52" dur="2000"/>
                                        <p:tgtEl>
                                          <p:spTgt spid="542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p:cNvSpPr txBox="1">
            <a:spLocks/>
          </p:cNvSpPr>
          <p:nvPr/>
        </p:nvSpPr>
        <p:spPr>
          <a:xfrm>
            <a:off x="3242837" y="132906"/>
            <a:ext cx="4182391"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L’ESSAIMMAGE</a:t>
            </a:r>
            <a:endParaRPr lang="fr-FR" sz="20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endParaRPr lang="fr-FR" sz="18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6" name="Sous-titre 2"/>
          <p:cNvSpPr txBox="1">
            <a:spLocks/>
          </p:cNvSpPr>
          <p:nvPr/>
        </p:nvSpPr>
        <p:spPr bwMode="auto">
          <a:xfrm>
            <a:off x="2250587" y="915814"/>
            <a:ext cx="6364287" cy="728663"/>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 40 à 60 jours après l</a:t>
            </a:r>
            <a:r>
              <a:rPr lang="fr-FR" altLang="fr-FR" sz="2000" dirty="0">
                <a:solidFill>
                  <a:srgbClr val="FFFF00"/>
                </a:solidFill>
              </a:rPr>
              <a:t>’</a:t>
            </a:r>
            <a:r>
              <a:rPr lang="fr-FR" sz="2000" dirty="0">
                <a:solidFill>
                  <a:srgbClr val="FFFF00"/>
                </a:solidFill>
              </a:rPr>
              <a:t>éveil de la colonies, celle-ci va manquer de place …..</a:t>
            </a:r>
          </a:p>
          <a:p>
            <a:pPr algn="ctr">
              <a:spcBef>
                <a:spcPct val="20000"/>
              </a:spcBef>
              <a:buFont typeface="Arial" pitchFamily="34" charset="0"/>
              <a:buNone/>
            </a:pPr>
            <a:endParaRPr lang="fr-FR" sz="2000" dirty="0">
              <a:solidFill>
                <a:srgbClr val="FFFF00"/>
              </a:solidFill>
            </a:endParaRPr>
          </a:p>
          <a:p>
            <a:pPr algn="ctr">
              <a:spcBef>
                <a:spcPct val="20000"/>
              </a:spcBef>
              <a:buFont typeface="Arial" pitchFamily="34" charset="0"/>
              <a:buNone/>
            </a:pPr>
            <a:r>
              <a:rPr lang="fr-FR" sz="2000" dirty="0">
                <a:solidFill>
                  <a:srgbClr val="FFFF00"/>
                </a:solidFill>
              </a:rPr>
              <a:t> </a:t>
            </a:r>
          </a:p>
        </p:txBody>
      </p:sp>
      <p:sp>
        <p:nvSpPr>
          <p:cNvPr id="7" name="Sous-titre 2"/>
          <p:cNvSpPr txBox="1">
            <a:spLocks/>
          </p:cNvSpPr>
          <p:nvPr/>
        </p:nvSpPr>
        <p:spPr bwMode="auto">
          <a:xfrm>
            <a:off x="2401399" y="1795289"/>
            <a:ext cx="6362700" cy="728663"/>
          </a:xfrm>
          <a:prstGeom prst="rect">
            <a:avLst/>
          </a:prstGeom>
          <a:noFill/>
          <a:ln w="9525">
            <a:noFill/>
            <a:miter lim="800000"/>
            <a:headEnd/>
            <a:tailEnd/>
          </a:ln>
        </p:spPr>
        <p:txBody>
          <a:bodyPr/>
          <a:lstStyle/>
          <a:p>
            <a:pPr algn="ctr">
              <a:spcBef>
                <a:spcPct val="20000"/>
              </a:spcBef>
              <a:buFont typeface="Arial" pitchFamily="34" charset="0"/>
              <a:buNone/>
            </a:pPr>
            <a:r>
              <a:rPr lang="fr-FR" sz="2000">
                <a:solidFill>
                  <a:srgbClr val="FFFF00"/>
                </a:solidFill>
              </a:rPr>
              <a:t> Que va t-il se passer ?</a:t>
            </a:r>
          </a:p>
          <a:p>
            <a:pPr algn="ctr">
              <a:spcBef>
                <a:spcPct val="20000"/>
              </a:spcBef>
              <a:buFont typeface="Arial" pitchFamily="34" charset="0"/>
              <a:buNone/>
            </a:pPr>
            <a:endParaRPr lang="fr-FR" sz="2000">
              <a:solidFill>
                <a:srgbClr val="FFFF00"/>
              </a:solidFill>
            </a:endParaRPr>
          </a:p>
          <a:p>
            <a:pPr algn="ctr">
              <a:spcBef>
                <a:spcPct val="20000"/>
              </a:spcBef>
              <a:buFont typeface="Arial" pitchFamily="34" charset="0"/>
              <a:buNone/>
            </a:pPr>
            <a:r>
              <a:rPr lang="fr-FR" sz="2000">
                <a:solidFill>
                  <a:srgbClr val="FFFF00"/>
                </a:solidFill>
              </a:rPr>
              <a:t> </a:t>
            </a:r>
          </a:p>
        </p:txBody>
      </p:sp>
      <p:sp>
        <p:nvSpPr>
          <p:cNvPr id="8" name="Sous-titre 2"/>
          <p:cNvSpPr txBox="1">
            <a:spLocks/>
          </p:cNvSpPr>
          <p:nvPr/>
        </p:nvSpPr>
        <p:spPr bwMode="auto">
          <a:xfrm>
            <a:off x="2707786" y="2101677"/>
            <a:ext cx="6362700" cy="1790700"/>
          </a:xfrm>
          <a:prstGeom prst="rect">
            <a:avLst/>
          </a:prstGeom>
          <a:noFill/>
          <a:ln w="9525">
            <a:noFill/>
            <a:miter lim="800000"/>
            <a:headEnd/>
            <a:tailEnd/>
          </a:ln>
        </p:spPr>
        <p:txBody>
          <a:bodyPr/>
          <a:lstStyle/>
          <a:p>
            <a:pPr algn="ctr">
              <a:spcBef>
                <a:spcPct val="20000"/>
              </a:spcBef>
              <a:buFont typeface="Arial" pitchFamily="34" charset="0"/>
              <a:buNone/>
            </a:pPr>
            <a:r>
              <a:rPr lang="fr-FR" sz="2000">
                <a:solidFill>
                  <a:srgbClr val="FFFF00"/>
                </a:solidFill>
              </a:rPr>
              <a:t> Des ouvrières, en accord avec la reine vont élaborer plusieurs cellules royales.</a:t>
            </a:r>
          </a:p>
          <a:p>
            <a:pPr algn="ctr">
              <a:spcBef>
                <a:spcPct val="20000"/>
              </a:spcBef>
              <a:buFont typeface="Arial" pitchFamily="34" charset="0"/>
              <a:buNone/>
            </a:pPr>
            <a:r>
              <a:rPr lang="fr-FR" sz="2000">
                <a:solidFill>
                  <a:srgbClr val="FFFF00"/>
                </a:solidFill>
              </a:rPr>
              <a:t>Avant l</a:t>
            </a:r>
            <a:r>
              <a:rPr lang="fr-FR" altLang="fr-FR" sz="2000">
                <a:solidFill>
                  <a:srgbClr val="FFFF00"/>
                </a:solidFill>
              </a:rPr>
              <a:t>’</a:t>
            </a:r>
            <a:r>
              <a:rPr lang="fr-FR" sz="2000">
                <a:solidFill>
                  <a:srgbClr val="FFFF00"/>
                </a:solidFill>
              </a:rPr>
              <a:t>éclosion des nouvelles reines,  la reine fondatrice quittera la ruche accompagnée de la moitié de sa population pour aller fonder ailleurs une autre colonie.</a:t>
            </a:r>
          </a:p>
          <a:p>
            <a:pPr algn="ctr">
              <a:spcBef>
                <a:spcPct val="20000"/>
              </a:spcBef>
              <a:buFont typeface="Arial" pitchFamily="34" charset="0"/>
              <a:buNone/>
            </a:pPr>
            <a:endParaRPr lang="fr-FR" sz="2000">
              <a:solidFill>
                <a:srgbClr val="FFFF00"/>
              </a:solidFill>
            </a:endParaRPr>
          </a:p>
          <a:p>
            <a:pPr algn="ctr">
              <a:spcBef>
                <a:spcPct val="20000"/>
              </a:spcBef>
              <a:buFont typeface="Arial" pitchFamily="34" charset="0"/>
              <a:buNone/>
            </a:pPr>
            <a:r>
              <a:rPr lang="fr-FR" sz="2000">
                <a:solidFill>
                  <a:srgbClr val="FFFF00"/>
                </a:solidFill>
              </a:rPr>
              <a:t> </a:t>
            </a:r>
          </a:p>
        </p:txBody>
      </p:sp>
      <p:sp>
        <p:nvSpPr>
          <p:cNvPr id="9" name="Sous-titre 2"/>
          <p:cNvSpPr txBox="1">
            <a:spLocks/>
          </p:cNvSpPr>
          <p:nvPr/>
        </p:nvSpPr>
        <p:spPr bwMode="auto">
          <a:xfrm>
            <a:off x="3272937" y="4000327"/>
            <a:ext cx="6362700" cy="474662"/>
          </a:xfrm>
          <a:prstGeom prst="rect">
            <a:avLst/>
          </a:prstGeom>
          <a:noFill/>
          <a:ln w="9525">
            <a:noFill/>
            <a:miter lim="800000"/>
            <a:headEnd/>
            <a:tailEnd/>
          </a:ln>
        </p:spPr>
        <p:txBody>
          <a:bodyPr/>
          <a:lstStyle/>
          <a:p>
            <a:pPr algn="ctr">
              <a:spcBef>
                <a:spcPct val="20000"/>
              </a:spcBef>
              <a:buFont typeface="Arial" pitchFamily="34" charset="0"/>
              <a:buNone/>
            </a:pPr>
            <a:r>
              <a:rPr lang="fr-FR" sz="2000">
                <a:solidFill>
                  <a:srgbClr val="FFFF00"/>
                </a:solidFill>
              </a:rPr>
              <a:t>C</a:t>
            </a:r>
            <a:r>
              <a:rPr lang="fr-FR" altLang="fr-FR" sz="2000">
                <a:solidFill>
                  <a:srgbClr val="FFFF00"/>
                </a:solidFill>
              </a:rPr>
              <a:t>’</a:t>
            </a:r>
            <a:r>
              <a:rPr lang="fr-FR" sz="2000">
                <a:solidFill>
                  <a:srgbClr val="FFFF00"/>
                </a:solidFill>
              </a:rPr>
              <a:t>est L</a:t>
            </a:r>
            <a:r>
              <a:rPr lang="fr-FR" altLang="fr-FR" sz="2000">
                <a:solidFill>
                  <a:srgbClr val="FFFF00"/>
                </a:solidFill>
              </a:rPr>
              <a:t>’</a:t>
            </a:r>
            <a:r>
              <a:rPr lang="fr-FR" sz="2000">
                <a:solidFill>
                  <a:srgbClr val="FFFF00"/>
                </a:solidFill>
              </a:rPr>
              <a:t>ESSAIM PRIMAIRE  </a:t>
            </a:r>
            <a:r>
              <a:rPr lang="fr-FR" sz="1400">
                <a:solidFill>
                  <a:srgbClr val="FFFF00"/>
                </a:solidFill>
              </a:rPr>
              <a:t>( il partira entre 10 h et  16 h )</a:t>
            </a:r>
          </a:p>
          <a:p>
            <a:pPr algn="ctr">
              <a:spcBef>
                <a:spcPct val="20000"/>
              </a:spcBef>
              <a:buFont typeface="Arial" pitchFamily="34" charset="0"/>
              <a:buNone/>
            </a:pPr>
            <a:endParaRPr lang="fr-FR" sz="2000">
              <a:solidFill>
                <a:srgbClr val="FFFF00"/>
              </a:solidFill>
            </a:endParaRPr>
          </a:p>
          <a:p>
            <a:pPr algn="ctr">
              <a:spcBef>
                <a:spcPct val="20000"/>
              </a:spcBef>
              <a:buFont typeface="Arial" pitchFamily="34" charset="0"/>
              <a:buNone/>
            </a:pPr>
            <a:r>
              <a:rPr lang="fr-FR" sz="2000">
                <a:solidFill>
                  <a:srgbClr val="FFFF00"/>
                </a:solidFill>
              </a:rPr>
              <a:t> </a:t>
            </a:r>
          </a:p>
        </p:txBody>
      </p:sp>
      <p:sp>
        <p:nvSpPr>
          <p:cNvPr id="10" name="Sous-titre 2"/>
          <p:cNvSpPr txBox="1">
            <a:spLocks/>
          </p:cNvSpPr>
          <p:nvPr/>
        </p:nvSpPr>
        <p:spPr bwMode="auto">
          <a:xfrm>
            <a:off x="1834662" y="4710955"/>
            <a:ext cx="6362700" cy="474662"/>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De </a:t>
            </a:r>
            <a:r>
              <a:rPr lang="fr-FR" sz="2000" dirty="0" smtClean="0">
                <a:solidFill>
                  <a:srgbClr val="FFFF00"/>
                </a:solidFill>
              </a:rPr>
              <a:t>cette manière, </a:t>
            </a:r>
            <a:r>
              <a:rPr lang="fr-FR" sz="2000" dirty="0">
                <a:solidFill>
                  <a:srgbClr val="FFFF00"/>
                </a:solidFill>
              </a:rPr>
              <a:t>la race assure sa perpétuation </a:t>
            </a:r>
            <a:endParaRPr lang="fr-FR" sz="1400" dirty="0">
              <a:solidFill>
                <a:srgbClr val="FFFF00"/>
              </a:solidFill>
            </a:endParaRPr>
          </a:p>
          <a:p>
            <a:pPr algn="ctr">
              <a:spcBef>
                <a:spcPct val="20000"/>
              </a:spcBef>
              <a:buFont typeface="Arial" pitchFamily="34" charset="0"/>
              <a:buNone/>
            </a:pPr>
            <a:endParaRPr lang="fr-FR" sz="2000" dirty="0">
              <a:solidFill>
                <a:srgbClr val="FFFF00"/>
              </a:solidFill>
            </a:endParaRPr>
          </a:p>
          <a:p>
            <a:pPr algn="ctr">
              <a:spcBef>
                <a:spcPct val="20000"/>
              </a:spcBef>
              <a:buFont typeface="Arial" pitchFamily="34" charset="0"/>
              <a:buNone/>
            </a:pPr>
            <a:r>
              <a:rPr lang="fr-FR" sz="2000" dirty="0">
                <a:solidFill>
                  <a:srgbClr val="FFFF00"/>
                </a:solidFill>
              </a:rPr>
              <a:t> </a:t>
            </a:r>
          </a:p>
        </p:txBody>
      </p:sp>
      <p:pic>
        <p:nvPicPr>
          <p:cNvPr id="3" name="Image 2"/>
          <p:cNvPicPr>
            <a:picLocks noChangeAspect="1"/>
          </p:cNvPicPr>
          <p:nvPr/>
        </p:nvPicPr>
        <p:blipFill>
          <a:blip r:embed="rId2"/>
          <a:srcRect/>
          <a:stretch>
            <a:fillRect/>
          </a:stretch>
        </p:blipFill>
        <p:spPr bwMode="auto">
          <a:xfrm>
            <a:off x="7421540" y="5057602"/>
            <a:ext cx="1485900" cy="1109662"/>
          </a:xfrm>
          <a:prstGeom prst="rect">
            <a:avLst/>
          </a:prstGeom>
          <a:noFill/>
          <a:ln w="9525">
            <a:noFill/>
            <a:miter lim="800000"/>
            <a:headEnd/>
            <a:tailEnd/>
          </a:ln>
        </p:spPr>
      </p:pic>
      <p:pic>
        <p:nvPicPr>
          <p:cNvPr id="2" name="Image 1"/>
          <p:cNvPicPr>
            <a:picLocks noChangeAspect="1"/>
          </p:cNvPicPr>
          <p:nvPr/>
        </p:nvPicPr>
        <p:blipFill>
          <a:blip r:embed="rId3"/>
          <a:srcRect/>
          <a:stretch>
            <a:fillRect/>
          </a:stretch>
        </p:blipFill>
        <p:spPr bwMode="auto">
          <a:xfrm>
            <a:off x="212237" y="245890"/>
            <a:ext cx="2495549" cy="2470014"/>
          </a:xfrm>
          <a:prstGeom prst="rect">
            <a:avLst/>
          </a:prstGeom>
          <a:noFill/>
          <a:ln w="9525">
            <a:noFill/>
            <a:miter lim="800000"/>
            <a:headEnd/>
            <a:tailEnd/>
          </a:ln>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2000"/>
                                        <p:tgtEl>
                                          <p:spTgt spid="4"/>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linds(horizontal)">
                                      <p:cBhvr>
                                        <p:cTn id="11" dur="2000"/>
                                        <p:tgtEl>
                                          <p:spTgt spid="6"/>
                                        </p:tgtEl>
                                      </p:cBhvr>
                                    </p:animEffect>
                                  </p:childTnLst>
                                </p:cTn>
                              </p:par>
                            </p:childTnLst>
                          </p:cTn>
                        </p:par>
                        <p:par>
                          <p:cTn id="12" fill="hold" nodeType="afterGroup">
                            <p:stCondLst>
                              <p:cond delay="4000"/>
                            </p:stCondLst>
                            <p:childTnLst>
                              <p:par>
                                <p:cTn id="13" presetID="3" presetClass="entr" presetSubtype="1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linds(horizontal)">
                                      <p:cBhvr>
                                        <p:cTn id="15" dur="2000"/>
                                        <p:tgtEl>
                                          <p:spTgt spid="7"/>
                                        </p:tgtEl>
                                      </p:cBhvr>
                                    </p:animEffect>
                                  </p:childTnLst>
                                </p:cTn>
                              </p:par>
                            </p:childTnLst>
                          </p:cTn>
                        </p:par>
                        <p:par>
                          <p:cTn id="16" fill="hold" nodeType="afterGroup">
                            <p:stCondLst>
                              <p:cond delay="6000"/>
                            </p:stCondLst>
                            <p:childTnLst>
                              <p:par>
                                <p:cTn id="17" presetID="3" presetClass="entr" presetSubtype="1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linds(horizontal)">
                                      <p:cBhvr>
                                        <p:cTn id="19" dur="2000"/>
                                        <p:tgtEl>
                                          <p:spTgt spid="8"/>
                                        </p:tgtEl>
                                      </p:cBhvr>
                                    </p:animEffect>
                                  </p:childTnLst>
                                </p:cTn>
                              </p:par>
                            </p:childTnLst>
                          </p:cTn>
                        </p:par>
                        <p:par>
                          <p:cTn id="20" fill="hold" nodeType="afterGroup">
                            <p:stCondLst>
                              <p:cond delay="8000"/>
                            </p:stCondLst>
                            <p:childTnLst>
                              <p:par>
                                <p:cTn id="21" presetID="3" presetClass="entr" presetSubtype="1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blinds(horizontal)">
                                      <p:cBhvr>
                                        <p:cTn id="23" dur="2000"/>
                                        <p:tgtEl>
                                          <p:spTgt spid="9"/>
                                        </p:tgtEl>
                                      </p:cBhvr>
                                    </p:animEffect>
                                  </p:childTnLst>
                                </p:cTn>
                              </p:par>
                            </p:childTnLst>
                          </p:cTn>
                        </p:par>
                        <p:par>
                          <p:cTn id="24" fill="hold" nodeType="afterGroup">
                            <p:stCondLst>
                              <p:cond delay="10000"/>
                            </p:stCondLst>
                            <p:childTnLst>
                              <p:par>
                                <p:cTn id="25" presetID="3" presetClass="entr" presetSubtype="10"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linds(horizontal)">
                                      <p:cBhvr>
                                        <p:cTn id="27" dur="2000"/>
                                        <p:tgtEl>
                                          <p:spTgt spid="10"/>
                                        </p:tgtEl>
                                      </p:cBhvr>
                                    </p:animEffect>
                                  </p:childTnLst>
                                </p:cTn>
                              </p:par>
                            </p:childTnLst>
                          </p:cTn>
                        </p:par>
                        <p:par>
                          <p:cTn id="28" fill="hold" nodeType="afterGroup">
                            <p:stCondLst>
                              <p:cond delay="12000"/>
                            </p:stCondLst>
                            <p:childTnLst>
                              <p:par>
                                <p:cTn id="29" presetID="6" presetClass="entr" presetSubtype="32"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circle(out)">
                                      <p:cBhvr>
                                        <p:cTn id="31" dur="2000"/>
                                        <p:tgtEl>
                                          <p:spTgt spid="2"/>
                                        </p:tgtEl>
                                      </p:cBhvr>
                                    </p:animEffect>
                                  </p:childTnLst>
                                </p:cTn>
                              </p:par>
                            </p:childTnLst>
                          </p:cTn>
                        </p:par>
                        <p:par>
                          <p:cTn id="32" fill="hold" nodeType="afterGroup">
                            <p:stCondLst>
                              <p:cond delay="14000"/>
                            </p:stCondLst>
                            <p:childTnLst>
                              <p:par>
                                <p:cTn id="33" presetID="0" presetClass="path" presetSubtype="0" accel="50000" decel="50000" fill="hold" nodeType="afterEffect">
                                  <p:stCondLst>
                                    <p:cond delay="0"/>
                                  </p:stCondLst>
                                  <p:childTnLst>
                                    <p:animMotion origin="layout" path="M 0.0158 0.06528 L -0.94896 0.05811 " pathEditMode="relative" rAng="0" ptsTypes="AA">
                                      <p:cBhvr>
                                        <p:cTn id="34" dur="5000" fill="hold"/>
                                        <p:tgtEl>
                                          <p:spTgt spid="3"/>
                                        </p:tgtEl>
                                        <p:attrNameLst>
                                          <p:attrName>ppt_x</p:attrName>
                                          <p:attrName>ppt_y</p:attrName>
                                        </p:attrNameLst>
                                      </p:cBhvr>
                                      <p:rCtr x="-482" y="-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p:cNvSpPr txBox="1">
            <a:spLocks/>
          </p:cNvSpPr>
          <p:nvPr/>
        </p:nvSpPr>
        <p:spPr>
          <a:xfrm>
            <a:off x="881733" y="173850"/>
            <a:ext cx="4182391"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dirty="0" smtClean="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L’ESSAIM </a:t>
            </a:r>
            <a:r>
              <a:rPr lang="fr-FR" sz="28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secondaire »</a:t>
            </a:r>
            <a:endParaRPr lang="fr-FR" sz="20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endParaRPr lang="fr-FR" sz="18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5" name="Sous-titre 2"/>
          <p:cNvSpPr txBox="1">
            <a:spLocks/>
          </p:cNvSpPr>
          <p:nvPr/>
        </p:nvSpPr>
        <p:spPr bwMode="auto">
          <a:xfrm>
            <a:off x="993775" y="1352550"/>
            <a:ext cx="7864475" cy="728663"/>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 8 à 10 jours après le départ de l</a:t>
            </a:r>
            <a:r>
              <a:rPr lang="fr-FR" altLang="fr-FR" sz="2000" dirty="0">
                <a:solidFill>
                  <a:srgbClr val="FFFF00"/>
                </a:solidFill>
              </a:rPr>
              <a:t>’</a:t>
            </a:r>
            <a:r>
              <a:rPr lang="fr-FR" sz="2000" dirty="0">
                <a:solidFill>
                  <a:srgbClr val="FFFF00"/>
                </a:solidFill>
              </a:rPr>
              <a:t>essaim primaire, il peut y en avoir un autre qui </a:t>
            </a:r>
            <a:r>
              <a:rPr lang="fr-FR" sz="2000" dirty="0" smtClean="0">
                <a:solidFill>
                  <a:srgbClr val="FFFF00"/>
                </a:solidFill>
              </a:rPr>
              <a:t>parte.</a:t>
            </a:r>
            <a:endParaRPr lang="fr-FR" sz="2000" dirty="0">
              <a:solidFill>
                <a:srgbClr val="FFFF00"/>
              </a:solidFill>
            </a:endParaRPr>
          </a:p>
          <a:p>
            <a:pPr algn="ctr">
              <a:spcBef>
                <a:spcPct val="20000"/>
              </a:spcBef>
              <a:buFont typeface="Arial" pitchFamily="34" charset="0"/>
              <a:buNone/>
            </a:pPr>
            <a:endParaRPr lang="fr-FR" sz="2000" dirty="0">
              <a:solidFill>
                <a:srgbClr val="FFFF00"/>
              </a:solidFill>
            </a:endParaRPr>
          </a:p>
          <a:p>
            <a:pPr algn="ctr">
              <a:spcBef>
                <a:spcPct val="20000"/>
              </a:spcBef>
              <a:buFont typeface="Arial" pitchFamily="34" charset="0"/>
              <a:buNone/>
            </a:pPr>
            <a:r>
              <a:rPr lang="fr-FR" sz="2000" dirty="0">
                <a:solidFill>
                  <a:srgbClr val="FFFF00"/>
                </a:solidFill>
              </a:rPr>
              <a:t> </a:t>
            </a:r>
          </a:p>
        </p:txBody>
      </p:sp>
      <p:sp>
        <p:nvSpPr>
          <p:cNvPr id="6" name="Sous-titre 2"/>
          <p:cNvSpPr txBox="1">
            <a:spLocks/>
          </p:cNvSpPr>
          <p:nvPr/>
        </p:nvSpPr>
        <p:spPr bwMode="auto">
          <a:xfrm>
            <a:off x="977900" y="2116138"/>
            <a:ext cx="7864475" cy="728662"/>
          </a:xfrm>
          <a:prstGeom prst="rect">
            <a:avLst/>
          </a:prstGeom>
          <a:noFill/>
          <a:ln w="9525">
            <a:noFill/>
            <a:miter lim="800000"/>
            <a:headEnd/>
            <a:tailEnd/>
          </a:ln>
        </p:spPr>
        <p:txBody>
          <a:bodyPr/>
          <a:lstStyle/>
          <a:p>
            <a:pPr algn="ctr">
              <a:spcBef>
                <a:spcPct val="20000"/>
              </a:spcBef>
              <a:buFont typeface="Arial" pitchFamily="34" charset="0"/>
              <a:buNone/>
            </a:pPr>
            <a:r>
              <a:rPr lang="fr-FR" sz="2000">
                <a:solidFill>
                  <a:srgbClr val="FFFF00"/>
                </a:solidFill>
              </a:rPr>
              <a:t> Ce sera une ou plusieurs reines qui entraineront encore 50 % de la population restante.</a:t>
            </a:r>
          </a:p>
          <a:p>
            <a:pPr algn="ctr">
              <a:spcBef>
                <a:spcPct val="20000"/>
              </a:spcBef>
              <a:buFont typeface="Arial" pitchFamily="34" charset="0"/>
              <a:buNone/>
            </a:pPr>
            <a:endParaRPr lang="fr-FR" sz="2000">
              <a:solidFill>
                <a:srgbClr val="FFFF00"/>
              </a:solidFill>
            </a:endParaRPr>
          </a:p>
          <a:p>
            <a:pPr algn="ctr">
              <a:spcBef>
                <a:spcPct val="20000"/>
              </a:spcBef>
              <a:buFont typeface="Arial" pitchFamily="34" charset="0"/>
              <a:buNone/>
            </a:pPr>
            <a:r>
              <a:rPr lang="fr-FR" sz="2000">
                <a:solidFill>
                  <a:srgbClr val="FFFF00"/>
                </a:solidFill>
              </a:rPr>
              <a:t> </a:t>
            </a:r>
          </a:p>
        </p:txBody>
      </p:sp>
      <p:sp>
        <p:nvSpPr>
          <p:cNvPr id="7" name="Sous-titre 2"/>
          <p:cNvSpPr txBox="1">
            <a:spLocks/>
          </p:cNvSpPr>
          <p:nvPr/>
        </p:nvSpPr>
        <p:spPr bwMode="auto">
          <a:xfrm>
            <a:off x="881063" y="2843213"/>
            <a:ext cx="7864475" cy="1058862"/>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 Cette ou ces reines étant vierges ( donc menues et sveltes ), l</a:t>
            </a:r>
            <a:r>
              <a:rPr lang="fr-FR" altLang="fr-FR" sz="2000" dirty="0">
                <a:solidFill>
                  <a:srgbClr val="FFFF00"/>
                </a:solidFill>
              </a:rPr>
              <a:t>’</a:t>
            </a:r>
            <a:r>
              <a:rPr lang="fr-FR" sz="2000" dirty="0">
                <a:solidFill>
                  <a:srgbClr val="FFFF00"/>
                </a:solidFill>
              </a:rPr>
              <a:t>essaim ainsi formé ira probablement se fixer très loin et plus haut  et de ce fait pourra être perdu par son propriétaire si il ne l</a:t>
            </a:r>
            <a:r>
              <a:rPr lang="fr-FR" altLang="fr-FR" sz="2000" dirty="0">
                <a:solidFill>
                  <a:srgbClr val="FFFF00"/>
                </a:solidFill>
              </a:rPr>
              <a:t>’</a:t>
            </a:r>
            <a:r>
              <a:rPr lang="fr-FR" sz="2000" dirty="0">
                <a:solidFill>
                  <a:srgbClr val="FFFF00"/>
                </a:solidFill>
              </a:rPr>
              <a:t>a </a:t>
            </a:r>
            <a:r>
              <a:rPr lang="fr-FR" sz="2000" dirty="0" smtClean="0">
                <a:solidFill>
                  <a:srgbClr val="FFFF00"/>
                </a:solidFill>
              </a:rPr>
              <a:t>pas </a:t>
            </a:r>
            <a:r>
              <a:rPr lang="fr-FR" sz="2000" dirty="0">
                <a:solidFill>
                  <a:srgbClr val="FFFF00"/>
                </a:solidFill>
              </a:rPr>
              <a:t>suivi. </a:t>
            </a:r>
          </a:p>
          <a:p>
            <a:pPr algn="ctr">
              <a:spcBef>
                <a:spcPct val="20000"/>
              </a:spcBef>
              <a:buFont typeface="Arial" pitchFamily="34" charset="0"/>
              <a:buNone/>
            </a:pPr>
            <a:endParaRPr lang="fr-FR" sz="2000" dirty="0">
              <a:solidFill>
                <a:srgbClr val="FFFF00"/>
              </a:solidFill>
            </a:endParaRPr>
          </a:p>
          <a:p>
            <a:pPr algn="ctr">
              <a:spcBef>
                <a:spcPct val="20000"/>
              </a:spcBef>
              <a:buFont typeface="Arial" pitchFamily="34" charset="0"/>
              <a:buNone/>
            </a:pPr>
            <a:r>
              <a:rPr lang="fr-FR" sz="2000" dirty="0">
                <a:solidFill>
                  <a:srgbClr val="FFFF00"/>
                </a:solidFill>
              </a:rPr>
              <a:t> </a:t>
            </a:r>
          </a:p>
        </p:txBody>
      </p:sp>
      <p:sp>
        <p:nvSpPr>
          <p:cNvPr id="8" name="Sous-titre 2"/>
          <p:cNvSpPr txBox="1">
            <a:spLocks/>
          </p:cNvSpPr>
          <p:nvPr/>
        </p:nvSpPr>
        <p:spPr bwMode="auto">
          <a:xfrm>
            <a:off x="993775" y="4054475"/>
            <a:ext cx="7751763" cy="719138"/>
          </a:xfrm>
          <a:prstGeom prst="rect">
            <a:avLst/>
          </a:prstGeom>
          <a:noFill/>
          <a:ln w="9525">
            <a:noFill/>
            <a:miter lim="800000"/>
            <a:headEnd/>
            <a:tailEnd/>
          </a:ln>
        </p:spPr>
        <p:txBody>
          <a:bodyPr/>
          <a:lstStyle/>
          <a:p>
            <a:pPr algn="ctr">
              <a:spcBef>
                <a:spcPct val="20000"/>
              </a:spcBef>
              <a:buFont typeface="Arial" pitchFamily="34" charset="0"/>
              <a:buNone/>
            </a:pPr>
            <a:r>
              <a:rPr lang="fr-FR" sz="2000">
                <a:solidFill>
                  <a:srgbClr val="FFFF00"/>
                </a:solidFill>
              </a:rPr>
              <a:t> Ce phénomène peut se répéter et donner naissance à un essaim</a:t>
            </a:r>
          </a:p>
          <a:p>
            <a:pPr algn="ctr">
              <a:spcBef>
                <a:spcPct val="20000"/>
              </a:spcBef>
              <a:buFont typeface="Arial" pitchFamily="34" charset="0"/>
              <a:buNone/>
            </a:pPr>
            <a:r>
              <a:rPr lang="fr-FR" sz="2000">
                <a:solidFill>
                  <a:srgbClr val="FFFF00"/>
                </a:solidFill>
              </a:rPr>
              <a:t> «  tertiaire »   </a:t>
            </a:r>
          </a:p>
          <a:p>
            <a:pPr algn="ctr">
              <a:spcBef>
                <a:spcPct val="20000"/>
              </a:spcBef>
              <a:buFont typeface="Arial" pitchFamily="34" charset="0"/>
              <a:buNone/>
            </a:pPr>
            <a:endParaRPr lang="fr-FR" sz="2000">
              <a:solidFill>
                <a:srgbClr val="FFFF00"/>
              </a:solidFill>
            </a:endParaRPr>
          </a:p>
          <a:p>
            <a:pPr algn="ctr">
              <a:spcBef>
                <a:spcPct val="20000"/>
              </a:spcBef>
              <a:buFont typeface="Arial" pitchFamily="34" charset="0"/>
              <a:buNone/>
            </a:pPr>
            <a:r>
              <a:rPr lang="fr-FR" sz="2000">
                <a:solidFill>
                  <a:srgbClr val="FFFF00"/>
                </a:solidFill>
              </a:rPr>
              <a:t> </a:t>
            </a:r>
          </a:p>
        </p:txBody>
      </p:sp>
      <p:sp>
        <p:nvSpPr>
          <p:cNvPr id="9" name="Sous-titre 2"/>
          <p:cNvSpPr txBox="1">
            <a:spLocks/>
          </p:cNvSpPr>
          <p:nvPr/>
        </p:nvSpPr>
        <p:spPr bwMode="auto">
          <a:xfrm>
            <a:off x="1092200" y="4906082"/>
            <a:ext cx="7750175" cy="719138"/>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 Ce troisième essaim n</a:t>
            </a:r>
            <a:r>
              <a:rPr lang="fr-FR" altLang="fr-FR" sz="2000" dirty="0">
                <a:solidFill>
                  <a:srgbClr val="FFFF00"/>
                </a:solidFill>
              </a:rPr>
              <a:t>’</a:t>
            </a:r>
            <a:r>
              <a:rPr lang="fr-FR" sz="2000" dirty="0">
                <a:solidFill>
                  <a:srgbClr val="FFFF00"/>
                </a:solidFill>
              </a:rPr>
              <a:t>est généralement pas viable .  </a:t>
            </a:r>
          </a:p>
          <a:p>
            <a:pPr algn="ctr">
              <a:spcBef>
                <a:spcPct val="20000"/>
              </a:spcBef>
              <a:buFont typeface="Arial" pitchFamily="34" charset="0"/>
              <a:buNone/>
            </a:pPr>
            <a:endParaRPr lang="fr-FR" sz="2000" dirty="0">
              <a:solidFill>
                <a:srgbClr val="FFFF00"/>
              </a:solidFill>
            </a:endParaRPr>
          </a:p>
          <a:p>
            <a:pPr algn="ctr">
              <a:spcBef>
                <a:spcPct val="20000"/>
              </a:spcBef>
              <a:buFont typeface="Arial" pitchFamily="34" charset="0"/>
              <a:buNone/>
            </a:pPr>
            <a:r>
              <a:rPr lang="fr-FR" sz="2000" dirty="0">
                <a:solidFill>
                  <a:srgbClr val="FFFF00"/>
                </a:solidFill>
              </a:rPr>
              <a:t> </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2000"/>
                                        <p:tgtEl>
                                          <p:spTgt spid="4"/>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linds(horizontal)">
                                      <p:cBhvr>
                                        <p:cTn id="11" dur="2000"/>
                                        <p:tgtEl>
                                          <p:spTgt spid="5"/>
                                        </p:tgtEl>
                                      </p:cBhvr>
                                    </p:animEffect>
                                  </p:childTnLst>
                                </p:cTn>
                              </p:par>
                            </p:childTnLst>
                          </p:cTn>
                        </p:par>
                        <p:par>
                          <p:cTn id="12" fill="hold" nodeType="afterGroup">
                            <p:stCondLst>
                              <p:cond delay="4000"/>
                            </p:stCondLst>
                            <p:childTnLst>
                              <p:par>
                                <p:cTn id="13" presetID="3" presetClass="entr" presetSubtype="1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linds(horizontal)">
                                      <p:cBhvr>
                                        <p:cTn id="15" dur="2000"/>
                                        <p:tgtEl>
                                          <p:spTgt spid="6"/>
                                        </p:tgtEl>
                                      </p:cBhvr>
                                    </p:animEffect>
                                  </p:childTnLst>
                                </p:cTn>
                              </p:par>
                            </p:childTnLst>
                          </p:cTn>
                        </p:par>
                        <p:par>
                          <p:cTn id="16" fill="hold" nodeType="afterGroup">
                            <p:stCondLst>
                              <p:cond delay="6000"/>
                            </p:stCondLst>
                            <p:childTnLst>
                              <p:par>
                                <p:cTn id="17" presetID="3" presetClass="entr" presetSubtype="1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linds(horizontal)">
                                      <p:cBhvr>
                                        <p:cTn id="19" dur="2000"/>
                                        <p:tgtEl>
                                          <p:spTgt spid="7"/>
                                        </p:tgtEl>
                                      </p:cBhvr>
                                    </p:animEffect>
                                  </p:childTnLst>
                                </p:cTn>
                              </p:par>
                            </p:childTnLst>
                          </p:cTn>
                        </p:par>
                        <p:par>
                          <p:cTn id="20" fill="hold" nodeType="afterGroup">
                            <p:stCondLst>
                              <p:cond delay="8000"/>
                            </p:stCondLst>
                            <p:childTnLst>
                              <p:par>
                                <p:cTn id="21" presetID="3" presetClass="entr" presetSubtype="1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linds(horizontal)">
                                      <p:cBhvr>
                                        <p:cTn id="23" dur="2000"/>
                                        <p:tgtEl>
                                          <p:spTgt spid="8"/>
                                        </p:tgtEl>
                                      </p:cBhvr>
                                    </p:animEffect>
                                  </p:childTnLst>
                                </p:cTn>
                              </p:par>
                            </p:childTnLst>
                          </p:cTn>
                        </p:par>
                        <p:par>
                          <p:cTn id="24" fill="hold" nodeType="afterGroup">
                            <p:stCondLst>
                              <p:cond delay="10000"/>
                            </p:stCondLst>
                            <p:childTnLst>
                              <p:par>
                                <p:cTn id="25" presetID="3" presetClass="entr" presetSubtype="10"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p:cNvSpPr txBox="1">
            <a:spLocks/>
          </p:cNvSpPr>
          <p:nvPr/>
        </p:nvSpPr>
        <p:spPr>
          <a:xfrm>
            <a:off x="153008" y="314970"/>
            <a:ext cx="2606262"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L’HOMME </a:t>
            </a:r>
          </a:p>
          <a:p>
            <a:pPr fontAlgn="auto">
              <a:spcAft>
                <a:spcPts val="0"/>
              </a:spcAft>
              <a:defRPr/>
            </a:pPr>
            <a:endParaRPr lang="fr-FR" sz="28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5" name="Sous-titre 2"/>
          <p:cNvSpPr txBox="1">
            <a:spLocks/>
          </p:cNvSpPr>
          <p:nvPr/>
        </p:nvSpPr>
        <p:spPr>
          <a:xfrm>
            <a:off x="2472685" y="216491"/>
            <a:ext cx="5545510" cy="787024"/>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000" dirty="0" smtClean="0">
                <a:ln w="900" cmpd="sng">
                  <a:noFill/>
                  <a:prstDash val="solid"/>
                </a:ln>
                <a:solidFill>
                  <a:srgbClr val="FFFF00"/>
                </a:solidFill>
              </a:rPr>
              <a:t> Le plus grand des prédateurs</a:t>
            </a:r>
          </a:p>
          <a:p>
            <a:pPr fontAlgn="auto">
              <a:spcAft>
                <a:spcPts val="0"/>
              </a:spcAft>
              <a:defRPr/>
            </a:pPr>
            <a:r>
              <a:rPr lang="fr-FR" sz="2800" dirty="0" smtClean="0">
                <a:ln w="900" cmpd="sng">
                  <a:noFill/>
                  <a:prstDash val="solid"/>
                </a:ln>
                <a:solidFill>
                  <a:srgbClr val="FFFF00"/>
                </a:solidFill>
              </a:rPr>
              <a:t>Le plus redoutable des destructeurs </a:t>
            </a:r>
          </a:p>
          <a:p>
            <a:pPr fontAlgn="auto">
              <a:spcAft>
                <a:spcPts val="0"/>
              </a:spcAft>
              <a:defRPr/>
            </a:pPr>
            <a:endParaRPr lang="fr-FR" sz="2800" dirty="0" smtClean="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000" dirty="0" smtClean="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6" name="Sous-titre 2"/>
          <p:cNvSpPr txBox="1">
            <a:spLocks/>
          </p:cNvSpPr>
          <p:nvPr/>
        </p:nvSpPr>
        <p:spPr bwMode="auto">
          <a:xfrm>
            <a:off x="2337260" y="2385261"/>
            <a:ext cx="1785937" cy="400050"/>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 HERBICIDES</a:t>
            </a:r>
          </a:p>
          <a:p>
            <a:pPr algn="ctr">
              <a:spcBef>
                <a:spcPct val="20000"/>
              </a:spcBef>
              <a:buFont typeface="Arial" pitchFamily="34" charset="0"/>
              <a:buNone/>
            </a:pPr>
            <a:endParaRPr lang="fr-FR" sz="2000" dirty="0">
              <a:solidFill>
                <a:srgbClr val="FFFF00"/>
              </a:solidFill>
            </a:endParaRPr>
          </a:p>
          <a:p>
            <a:pPr algn="ctr">
              <a:spcBef>
                <a:spcPct val="20000"/>
              </a:spcBef>
              <a:buFont typeface="Arial" pitchFamily="34" charset="0"/>
              <a:buNone/>
            </a:pPr>
            <a:r>
              <a:rPr lang="fr-FR" sz="2000" dirty="0">
                <a:solidFill>
                  <a:srgbClr val="FFFF00"/>
                </a:solidFill>
              </a:rPr>
              <a:t> </a:t>
            </a:r>
          </a:p>
        </p:txBody>
      </p:sp>
      <p:sp>
        <p:nvSpPr>
          <p:cNvPr id="7" name="Sous-titre 2"/>
          <p:cNvSpPr txBox="1">
            <a:spLocks/>
          </p:cNvSpPr>
          <p:nvPr/>
        </p:nvSpPr>
        <p:spPr bwMode="auto">
          <a:xfrm>
            <a:off x="2442035" y="2679723"/>
            <a:ext cx="1785937" cy="400050"/>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 INSECTICIDES</a:t>
            </a:r>
          </a:p>
          <a:p>
            <a:pPr algn="ctr">
              <a:spcBef>
                <a:spcPct val="20000"/>
              </a:spcBef>
              <a:buFont typeface="Arial" pitchFamily="34" charset="0"/>
              <a:buNone/>
            </a:pPr>
            <a:r>
              <a:rPr lang="fr-FR" sz="2000" dirty="0">
                <a:solidFill>
                  <a:srgbClr val="FFFF00"/>
                </a:solidFill>
              </a:rPr>
              <a:t> </a:t>
            </a:r>
          </a:p>
        </p:txBody>
      </p:sp>
      <p:sp>
        <p:nvSpPr>
          <p:cNvPr id="8" name="Sous-titre 2"/>
          <p:cNvSpPr txBox="1">
            <a:spLocks/>
          </p:cNvSpPr>
          <p:nvPr/>
        </p:nvSpPr>
        <p:spPr bwMode="auto">
          <a:xfrm>
            <a:off x="2327735" y="2957535"/>
            <a:ext cx="1785937" cy="400050"/>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 PESTICIDES</a:t>
            </a:r>
          </a:p>
          <a:p>
            <a:pPr algn="ctr">
              <a:spcBef>
                <a:spcPct val="20000"/>
              </a:spcBef>
              <a:buFont typeface="Arial" pitchFamily="34" charset="0"/>
              <a:buNone/>
            </a:pPr>
            <a:endParaRPr lang="fr-FR" sz="2000" dirty="0">
              <a:solidFill>
                <a:srgbClr val="FFFF00"/>
              </a:solidFill>
            </a:endParaRPr>
          </a:p>
          <a:p>
            <a:pPr algn="ctr">
              <a:spcBef>
                <a:spcPct val="20000"/>
              </a:spcBef>
              <a:buFont typeface="Arial" pitchFamily="34" charset="0"/>
              <a:buNone/>
            </a:pPr>
            <a:r>
              <a:rPr lang="fr-FR" sz="2000" dirty="0">
                <a:solidFill>
                  <a:srgbClr val="FFFF00"/>
                </a:solidFill>
              </a:rPr>
              <a:t> </a:t>
            </a:r>
          </a:p>
        </p:txBody>
      </p:sp>
      <p:sp>
        <p:nvSpPr>
          <p:cNvPr id="9" name="Sous-titre 2"/>
          <p:cNvSpPr txBox="1">
            <a:spLocks/>
          </p:cNvSpPr>
          <p:nvPr/>
        </p:nvSpPr>
        <p:spPr bwMode="auto">
          <a:xfrm>
            <a:off x="2416635" y="3235348"/>
            <a:ext cx="1787525" cy="725487"/>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 FONGICIDES. ETC…</a:t>
            </a:r>
          </a:p>
          <a:p>
            <a:pPr algn="ctr">
              <a:spcBef>
                <a:spcPct val="20000"/>
              </a:spcBef>
              <a:buFont typeface="Arial" pitchFamily="34" charset="0"/>
              <a:buNone/>
            </a:pPr>
            <a:endParaRPr lang="fr-FR" sz="2000" dirty="0">
              <a:solidFill>
                <a:srgbClr val="FFFF00"/>
              </a:solidFill>
            </a:endParaRPr>
          </a:p>
          <a:p>
            <a:pPr algn="ctr">
              <a:spcBef>
                <a:spcPct val="20000"/>
              </a:spcBef>
              <a:buFont typeface="Arial" pitchFamily="34" charset="0"/>
              <a:buNone/>
            </a:pPr>
            <a:r>
              <a:rPr lang="fr-FR" sz="2000" dirty="0">
                <a:solidFill>
                  <a:srgbClr val="FFFF00"/>
                </a:solidFill>
              </a:rPr>
              <a:t> </a:t>
            </a:r>
          </a:p>
        </p:txBody>
      </p:sp>
      <p:sp>
        <p:nvSpPr>
          <p:cNvPr id="11" name="Sous-titre 2"/>
          <p:cNvSpPr txBox="1">
            <a:spLocks/>
          </p:cNvSpPr>
          <p:nvPr/>
        </p:nvSpPr>
        <p:spPr bwMode="auto">
          <a:xfrm>
            <a:off x="1109663" y="3824355"/>
            <a:ext cx="5189537" cy="400050"/>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 Répandus en surabondance, sans véritables contrôles </a:t>
            </a:r>
          </a:p>
          <a:p>
            <a:pPr algn="ctr">
              <a:spcBef>
                <a:spcPct val="20000"/>
              </a:spcBef>
              <a:buFont typeface="Arial" pitchFamily="34" charset="0"/>
              <a:buNone/>
            </a:pPr>
            <a:endParaRPr lang="fr-FR" sz="2000" dirty="0">
              <a:solidFill>
                <a:srgbClr val="FFFF00"/>
              </a:solidFill>
            </a:endParaRPr>
          </a:p>
          <a:p>
            <a:pPr algn="ctr">
              <a:spcBef>
                <a:spcPct val="20000"/>
              </a:spcBef>
              <a:buFont typeface="Arial" pitchFamily="34" charset="0"/>
              <a:buNone/>
            </a:pPr>
            <a:r>
              <a:rPr lang="fr-FR" sz="2000" dirty="0">
                <a:solidFill>
                  <a:srgbClr val="FFFF00"/>
                </a:solidFill>
              </a:rPr>
              <a:t> </a:t>
            </a:r>
          </a:p>
        </p:txBody>
      </p:sp>
      <p:sp>
        <p:nvSpPr>
          <p:cNvPr id="12" name="Sous-titre 2"/>
          <p:cNvSpPr txBox="1">
            <a:spLocks/>
          </p:cNvSpPr>
          <p:nvPr/>
        </p:nvSpPr>
        <p:spPr bwMode="auto">
          <a:xfrm>
            <a:off x="-19050" y="4492121"/>
            <a:ext cx="5060950" cy="763587"/>
          </a:xfrm>
          <a:prstGeom prst="rect">
            <a:avLst/>
          </a:prstGeom>
          <a:noFill/>
          <a:ln w="9525">
            <a:noFill/>
            <a:miter lim="800000"/>
            <a:headEnd/>
            <a:tailEnd/>
          </a:ln>
        </p:spPr>
        <p:txBody>
          <a:bodyPr/>
          <a:lstStyle/>
          <a:p>
            <a:pPr algn="ctr">
              <a:spcBef>
                <a:spcPct val="20000"/>
              </a:spcBef>
              <a:buFont typeface="Arial" pitchFamily="34" charset="0"/>
              <a:buNone/>
            </a:pPr>
            <a:r>
              <a:rPr lang="fr-FR" sz="2800" dirty="0">
                <a:solidFill>
                  <a:srgbClr val="FFFF00"/>
                </a:solidFill>
              </a:rPr>
              <a:t> Nos abeilles meurent !  </a:t>
            </a:r>
          </a:p>
          <a:p>
            <a:pPr algn="ctr">
              <a:spcBef>
                <a:spcPct val="20000"/>
              </a:spcBef>
              <a:buFont typeface="Arial" pitchFamily="34" charset="0"/>
              <a:buNone/>
            </a:pPr>
            <a:endParaRPr lang="fr-FR" sz="2800" dirty="0">
              <a:solidFill>
                <a:srgbClr val="FFFF00"/>
              </a:solidFill>
            </a:endParaRPr>
          </a:p>
          <a:p>
            <a:pPr algn="ctr">
              <a:spcBef>
                <a:spcPct val="20000"/>
              </a:spcBef>
              <a:buFont typeface="Arial" pitchFamily="34" charset="0"/>
              <a:buNone/>
            </a:pPr>
            <a:r>
              <a:rPr lang="fr-FR" sz="2800" dirty="0">
                <a:solidFill>
                  <a:srgbClr val="FFFF00"/>
                </a:solidFill>
              </a:rPr>
              <a:t> </a:t>
            </a:r>
          </a:p>
        </p:txBody>
      </p:sp>
      <p:sp>
        <p:nvSpPr>
          <p:cNvPr id="13" name="Sous-titre 2"/>
          <p:cNvSpPr txBox="1">
            <a:spLocks/>
          </p:cNvSpPr>
          <p:nvPr/>
        </p:nvSpPr>
        <p:spPr bwMode="auto">
          <a:xfrm>
            <a:off x="1257300" y="4974502"/>
            <a:ext cx="6604000" cy="727075"/>
          </a:xfrm>
          <a:prstGeom prst="rect">
            <a:avLst/>
          </a:prstGeom>
          <a:noFill/>
          <a:ln w="9525">
            <a:noFill/>
            <a:miter lim="800000"/>
            <a:headEnd/>
            <a:tailEnd/>
          </a:ln>
        </p:spPr>
        <p:txBody>
          <a:bodyPr/>
          <a:lstStyle/>
          <a:p>
            <a:pPr algn="ctr">
              <a:spcBef>
                <a:spcPct val="20000"/>
              </a:spcBef>
              <a:buFont typeface="Arial" pitchFamily="34" charset="0"/>
              <a:buNone/>
            </a:pPr>
            <a:r>
              <a:rPr lang="fr-FR" sz="3600">
                <a:solidFill>
                  <a:srgbClr val="FFFF00"/>
                </a:solidFill>
              </a:rPr>
              <a:t> L</a:t>
            </a:r>
            <a:r>
              <a:rPr lang="fr-FR" altLang="fr-FR" sz="3600">
                <a:solidFill>
                  <a:srgbClr val="FFFF00"/>
                </a:solidFill>
              </a:rPr>
              <a:t>’</a:t>
            </a:r>
            <a:r>
              <a:rPr lang="fr-FR" sz="3600">
                <a:solidFill>
                  <a:srgbClr val="FFFF00"/>
                </a:solidFill>
              </a:rPr>
              <a:t> HUMANITE SURVIVRA T-ELLE ? </a:t>
            </a:r>
          </a:p>
          <a:p>
            <a:pPr algn="ctr">
              <a:spcBef>
                <a:spcPct val="20000"/>
              </a:spcBef>
              <a:buFont typeface="Arial" pitchFamily="34" charset="0"/>
              <a:buNone/>
            </a:pPr>
            <a:endParaRPr lang="fr-FR" sz="3600">
              <a:solidFill>
                <a:srgbClr val="FFFF00"/>
              </a:solidFill>
            </a:endParaRPr>
          </a:p>
          <a:p>
            <a:pPr algn="ctr">
              <a:spcBef>
                <a:spcPct val="20000"/>
              </a:spcBef>
              <a:buFont typeface="Arial" pitchFamily="34" charset="0"/>
              <a:buNone/>
            </a:pPr>
            <a:r>
              <a:rPr lang="fr-FR" sz="3600">
                <a:solidFill>
                  <a:srgbClr val="FFFF00"/>
                </a:solidFill>
              </a:rPr>
              <a:t> </a:t>
            </a:r>
          </a:p>
        </p:txBody>
      </p:sp>
      <p:pic>
        <p:nvPicPr>
          <p:cNvPr id="2" name="Image 1"/>
          <p:cNvPicPr>
            <a:picLocks noChangeAspect="1"/>
          </p:cNvPicPr>
          <p:nvPr/>
        </p:nvPicPr>
        <p:blipFill>
          <a:blip r:embed="rId2">
            <a:extLst>
              <a:ext uri="{28A0092B-C50C-407E-A947-70E740481C1C}">
                <a14:useLocalDpi xmlns="" xmlns:a14="http://schemas.microsoft.com/office/drawing/2010/main" val="0"/>
              </a:ext>
            </a:extLst>
          </a:blip>
          <a:srcRect/>
          <a:stretch>
            <a:fillRect/>
          </a:stretch>
        </p:blipFill>
        <p:spPr bwMode="auto">
          <a:xfrm>
            <a:off x="74807" y="5255708"/>
            <a:ext cx="1477963" cy="1477962"/>
          </a:xfrm>
          <a:prstGeom prst="rect">
            <a:avLst/>
          </a:prstGeom>
          <a:noFill/>
          <a:ln>
            <a:noFill/>
          </a:ln>
          <a:effectLst>
            <a:softEdge rad="152400"/>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9884" name="Image 2"/>
          <p:cNvPicPr>
            <a:picLocks noChangeAspect="1"/>
          </p:cNvPicPr>
          <p:nvPr/>
        </p:nvPicPr>
        <p:blipFill>
          <a:blip r:embed="rId3"/>
          <a:srcRect/>
          <a:stretch>
            <a:fillRect/>
          </a:stretch>
        </p:blipFill>
        <p:spPr bwMode="auto">
          <a:xfrm>
            <a:off x="510048" y="1581151"/>
            <a:ext cx="1817687" cy="1722437"/>
          </a:xfrm>
          <a:prstGeom prst="rect">
            <a:avLst/>
          </a:prstGeom>
          <a:noFill/>
          <a:ln w="9525">
            <a:noFill/>
            <a:miter lim="800000"/>
            <a:headEnd/>
            <a:tailEnd/>
          </a:ln>
        </p:spPr>
      </p:pic>
      <p:pic>
        <p:nvPicPr>
          <p:cNvPr id="79885" name="Image 13"/>
          <p:cNvPicPr>
            <a:picLocks noChangeAspect="1"/>
          </p:cNvPicPr>
          <p:nvPr/>
        </p:nvPicPr>
        <p:blipFill>
          <a:blip r:embed="rId4"/>
          <a:srcRect/>
          <a:stretch>
            <a:fillRect/>
          </a:stretch>
        </p:blipFill>
        <p:spPr bwMode="auto">
          <a:xfrm>
            <a:off x="4241379" y="1747044"/>
            <a:ext cx="2413000" cy="2001837"/>
          </a:xfrm>
          <a:prstGeom prst="rect">
            <a:avLst/>
          </a:prstGeom>
          <a:noFill/>
          <a:ln w="9525">
            <a:noFill/>
            <a:miter lim="800000"/>
            <a:headEnd/>
            <a:tailEnd/>
          </a:ln>
        </p:spPr>
      </p:pic>
      <p:pic>
        <p:nvPicPr>
          <p:cNvPr id="27662" name="Image 2"/>
          <p:cNvPicPr>
            <a:picLocks noChangeAspect="1"/>
          </p:cNvPicPr>
          <p:nvPr/>
        </p:nvPicPr>
        <p:blipFill>
          <a:blip r:embed="rId5"/>
          <a:srcRect/>
          <a:stretch>
            <a:fillRect/>
          </a:stretch>
        </p:blipFill>
        <p:spPr bwMode="auto">
          <a:xfrm>
            <a:off x="7134225" y="1125538"/>
            <a:ext cx="1463675" cy="1524000"/>
          </a:xfrm>
          <a:prstGeom prst="rect">
            <a:avLst/>
          </a:prstGeom>
          <a:noFill/>
          <a:ln w="9525">
            <a:noFill/>
            <a:miter lim="800000"/>
            <a:headEnd/>
            <a:tailEnd/>
          </a:ln>
        </p:spPr>
      </p:pic>
      <p:pic>
        <p:nvPicPr>
          <p:cNvPr id="27663" name="Image 2"/>
          <p:cNvPicPr>
            <a:picLocks noChangeAspect="1"/>
          </p:cNvPicPr>
          <p:nvPr/>
        </p:nvPicPr>
        <p:blipFill>
          <a:blip r:embed="rId6"/>
          <a:srcRect/>
          <a:stretch>
            <a:fillRect/>
          </a:stretch>
        </p:blipFill>
        <p:spPr bwMode="auto">
          <a:xfrm>
            <a:off x="6935788" y="3059113"/>
            <a:ext cx="1851025" cy="1828800"/>
          </a:xfrm>
          <a:prstGeom prst="rect">
            <a:avLst/>
          </a:prstGeom>
          <a:noFill/>
          <a:ln w="9525">
            <a:noFill/>
            <a:miter lim="800000"/>
            <a:headEnd/>
            <a:tailEnd/>
          </a:ln>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2000"/>
                                        <p:tgtEl>
                                          <p:spTgt spid="4"/>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linds(horizontal)">
                                      <p:cBhvr>
                                        <p:cTn id="11" dur="2000"/>
                                        <p:tgtEl>
                                          <p:spTgt spid="5"/>
                                        </p:tgtEl>
                                      </p:cBhvr>
                                    </p:animEffect>
                                  </p:childTnLst>
                                </p:cTn>
                              </p:par>
                            </p:childTnLst>
                          </p:cTn>
                        </p:par>
                        <p:par>
                          <p:cTn id="12" fill="hold" nodeType="afterGroup">
                            <p:stCondLst>
                              <p:cond delay="4000"/>
                            </p:stCondLst>
                            <p:childTnLst>
                              <p:par>
                                <p:cTn id="13" presetID="3" presetClass="entr" presetSubtype="1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linds(horizontal)">
                                      <p:cBhvr>
                                        <p:cTn id="15" dur="2000"/>
                                        <p:tgtEl>
                                          <p:spTgt spid="6"/>
                                        </p:tgtEl>
                                      </p:cBhvr>
                                    </p:animEffect>
                                  </p:childTnLst>
                                </p:cTn>
                              </p:par>
                            </p:childTnLst>
                          </p:cTn>
                        </p:par>
                        <p:par>
                          <p:cTn id="16" fill="hold" nodeType="afterGroup">
                            <p:stCondLst>
                              <p:cond delay="6000"/>
                            </p:stCondLst>
                            <p:childTnLst>
                              <p:par>
                                <p:cTn id="17" presetID="3" presetClass="entr" presetSubtype="1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linds(horizontal)">
                                      <p:cBhvr>
                                        <p:cTn id="19" dur="2000"/>
                                        <p:tgtEl>
                                          <p:spTgt spid="7"/>
                                        </p:tgtEl>
                                      </p:cBhvr>
                                    </p:animEffect>
                                  </p:childTnLst>
                                </p:cTn>
                              </p:par>
                            </p:childTnLst>
                          </p:cTn>
                        </p:par>
                        <p:par>
                          <p:cTn id="20" fill="hold" nodeType="afterGroup">
                            <p:stCondLst>
                              <p:cond delay="8000"/>
                            </p:stCondLst>
                            <p:childTnLst>
                              <p:par>
                                <p:cTn id="21" presetID="3" presetClass="entr" presetSubtype="1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linds(horizontal)">
                                      <p:cBhvr>
                                        <p:cTn id="23" dur="2000"/>
                                        <p:tgtEl>
                                          <p:spTgt spid="8"/>
                                        </p:tgtEl>
                                      </p:cBhvr>
                                    </p:animEffect>
                                  </p:childTnLst>
                                </p:cTn>
                              </p:par>
                            </p:childTnLst>
                          </p:cTn>
                        </p:par>
                        <p:par>
                          <p:cTn id="24" fill="hold" nodeType="afterGroup">
                            <p:stCondLst>
                              <p:cond delay="10000"/>
                            </p:stCondLst>
                            <p:childTnLst>
                              <p:par>
                                <p:cTn id="25" presetID="3" presetClass="entr" presetSubtype="10"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2000"/>
                                        <p:tgtEl>
                                          <p:spTgt spid="9"/>
                                        </p:tgtEl>
                                      </p:cBhvr>
                                    </p:animEffect>
                                  </p:childTnLst>
                                </p:cTn>
                              </p:par>
                            </p:childTnLst>
                          </p:cTn>
                        </p:par>
                        <p:par>
                          <p:cTn id="28" fill="hold" nodeType="afterGroup">
                            <p:stCondLst>
                              <p:cond delay="12000"/>
                            </p:stCondLst>
                            <p:childTnLst>
                              <p:par>
                                <p:cTn id="29" presetID="3" presetClass="entr" presetSubtype="10" fill="hold" nodeType="afterEffect">
                                  <p:stCondLst>
                                    <p:cond delay="0"/>
                                  </p:stCondLst>
                                  <p:childTnLst>
                                    <p:set>
                                      <p:cBhvr>
                                        <p:cTn id="30" dur="1" fill="hold">
                                          <p:stCondLst>
                                            <p:cond delay="0"/>
                                          </p:stCondLst>
                                        </p:cTn>
                                        <p:tgtEl>
                                          <p:spTgt spid="79884"/>
                                        </p:tgtEl>
                                        <p:attrNameLst>
                                          <p:attrName>style.visibility</p:attrName>
                                        </p:attrNameLst>
                                      </p:cBhvr>
                                      <p:to>
                                        <p:strVal val="visible"/>
                                      </p:to>
                                    </p:set>
                                    <p:animEffect transition="in" filter="blinds(horizontal)">
                                      <p:cBhvr>
                                        <p:cTn id="31" dur="5000"/>
                                        <p:tgtEl>
                                          <p:spTgt spid="79884"/>
                                        </p:tgtEl>
                                      </p:cBhvr>
                                    </p:animEffect>
                                  </p:childTnLst>
                                  <p:subTnLst>
                                    <p:set>
                                      <p:cBhvr override="childStyle">
                                        <p:cTn dur="1" fill="hold" display="0" masterRel="sameClick" afterEffect="1">
                                          <p:stCondLst>
                                            <p:cond evt="end" delay="0">
                                              <p:tn val="29"/>
                                            </p:cond>
                                          </p:stCondLst>
                                        </p:cTn>
                                        <p:tgtEl>
                                          <p:spTgt spid="79884"/>
                                        </p:tgtEl>
                                        <p:attrNameLst>
                                          <p:attrName>style.visibility</p:attrName>
                                        </p:attrNameLst>
                                      </p:cBhvr>
                                      <p:to>
                                        <p:strVal val="hidden"/>
                                      </p:to>
                                    </p:set>
                                  </p:subTnLst>
                                </p:cTn>
                              </p:par>
                            </p:childTnLst>
                          </p:cTn>
                        </p:par>
                        <p:par>
                          <p:cTn id="32" fill="hold" nodeType="afterGroup">
                            <p:stCondLst>
                              <p:cond delay="17000"/>
                            </p:stCondLst>
                            <p:childTnLst>
                              <p:par>
                                <p:cTn id="33" presetID="3" presetClass="entr" presetSubtype="10" fill="hold" nodeType="afterEffect">
                                  <p:stCondLst>
                                    <p:cond delay="0"/>
                                  </p:stCondLst>
                                  <p:childTnLst>
                                    <p:set>
                                      <p:cBhvr>
                                        <p:cTn id="34" dur="1" fill="hold">
                                          <p:stCondLst>
                                            <p:cond delay="0"/>
                                          </p:stCondLst>
                                        </p:cTn>
                                        <p:tgtEl>
                                          <p:spTgt spid="79885"/>
                                        </p:tgtEl>
                                        <p:attrNameLst>
                                          <p:attrName>style.visibility</p:attrName>
                                        </p:attrNameLst>
                                      </p:cBhvr>
                                      <p:to>
                                        <p:strVal val="visible"/>
                                      </p:to>
                                    </p:set>
                                    <p:animEffect transition="in" filter="blinds(horizontal)">
                                      <p:cBhvr>
                                        <p:cTn id="35" dur="10000"/>
                                        <p:tgtEl>
                                          <p:spTgt spid="79885"/>
                                        </p:tgtEl>
                                      </p:cBhvr>
                                    </p:animEffect>
                                  </p:childTnLst>
                                  <p:subTnLst>
                                    <p:set>
                                      <p:cBhvr override="childStyle">
                                        <p:cTn dur="1" fill="hold" display="0" masterRel="sameClick" afterEffect="1">
                                          <p:stCondLst>
                                            <p:cond evt="end" delay="0">
                                              <p:tn val="33"/>
                                            </p:cond>
                                          </p:stCondLst>
                                        </p:cTn>
                                        <p:tgtEl>
                                          <p:spTgt spid="79885"/>
                                        </p:tgtEl>
                                        <p:attrNameLst>
                                          <p:attrName>style.visibility</p:attrName>
                                        </p:attrNameLst>
                                      </p:cBhvr>
                                      <p:to>
                                        <p:strVal val="hidden"/>
                                      </p:to>
                                    </p:set>
                                  </p:subTnLst>
                                </p:cTn>
                              </p:par>
                            </p:childTnLst>
                          </p:cTn>
                        </p:par>
                        <p:par>
                          <p:cTn id="36" fill="hold" nodeType="afterGroup">
                            <p:stCondLst>
                              <p:cond delay="27000"/>
                            </p:stCondLst>
                            <p:childTnLst>
                              <p:par>
                                <p:cTn id="37" presetID="6" presetClass="entr" presetSubtype="32" fill="hold" nodeType="after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circle(out)">
                                      <p:cBhvr>
                                        <p:cTn id="39" dur="2000"/>
                                        <p:tgtEl>
                                          <p:spTgt spid="2"/>
                                        </p:tgtEl>
                                      </p:cBhvr>
                                    </p:animEffect>
                                  </p:childTnLst>
                                </p:cTn>
                              </p:par>
                            </p:childTnLst>
                          </p:cTn>
                        </p:par>
                        <p:par>
                          <p:cTn id="40" fill="hold" nodeType="afterGroup">
                            <p:stCondLst>
                              <p:cond delay="29000"/>
                            </p:stCondLst>
                            <p:childTnLst>
                              <p:par>
                                <p:cTn id="41" presetID="3" presetClass="entr" presetSubtype="10" fill="hold"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blinds(horizontal)">
                                      <p:cBhvr>
                                        <p:cTn id="43" dur="2000"/>
                                        <p:tgtEl>
                                          <p:spTgt spid="11"/>
                                        </p:tgtEl>
                                      </p:cBhvr>
                                    </p:animEffect>
                                  </p:childTnLst>
                                </p:cTn>
                              </p:par>
                            </p:childTnLst>
                          </p:cTn>
                        </p:par>
                        <p:par>
                          <p:cTn id="44" fill="hold" nodeType="afterGroup">
                            <p:stCondLst>
                              <p:cond delay="31000"/>
                            </p:stCondLst>
                            <p:childTnLst>
                              <p:par>
                                <p:cTn id="45" presetID="3" presetClass="entr" presetSubtype="10" fill="hold"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blinds(horizontal)">
                                      <p:cBhvr>
                                        <p:cTn id="47" dur="2000"/>
                                        <p:tgtEl>
                                          <p:spTgt spid="12"/>
                                        </p:tgtEl>
                                      </p:cBhvr>
                                    </p:animEffect>
                                  </p:childTnLst>
                                </p:cTn>
                              </p:par>
                            </p:childTnLst>
                          </p:cTn>
                        </p:par>
                        <p:par>
                          <p:cTn id="48" fill="hold" nodeType="afterGroup">
                            <p:stCondLst>
                              <p:cond delay="33000"/>
                            </p:stCondLst>
                            <p:childTnLst>
                              <p:par>
                                <p:cTn id="49" presetID="3" presetClass="entr" presetSubtype="10" fill="hold" nodeType="after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blinds(horizontal)">
                                      <p:cBhvr>
                                        <p:cTn id="51"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p:cNvSpPr txBox="1">
            <a:spLocks/>
          </p:cNvSpPr>
          <p:nvPr/>
        </p:nvSpPr>
        <p:spPr>
          <a:xfrm>
            <a:off x="936908" y="205786"/>
            <a:ext cx="7701504"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ENNEMIS – PREDATEURS - PARASITES </a:t>
            </a:r>
            <a:endParaRPr lang="fr-FR" sz="20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endParaRPr lang="fr-FR" sz="18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5" name="Sous-titre 2"/>
          <p:cNvSpPr txBox="1">
            <a:spLocks/>
          </p:cNvSpPr>
          <p:nvPr/>
        </p:nvSpPr>
        <p:spPr bwMode="auto">
          <a:xfrm>
            <a:off x="169863" y="-193322"/>
            <a:ext cx="1419225" cy="2193926"/>
          </a:xfrm>
          <a:prstGeom prst="rect">
            <a:avLst/>
          </a:prstGeom>
          <a:noFill/>
          <a:ln w="9525">
            <a:noFill/>
            <a:miter lim="800000"/>
            <a:headEnd/>
            <a:tailEnd/>
          </a:ln>
        </p:spPr>
        <p:txBody>
          <a:bodyPr/>
          <a:lstStyle/>
          <a:p>
            <a:pPr algn="ctr">
              <a:spcBef>
                <a:spcPct val="20000"/>
              </a:spcBef>
              <a:buFont typeface="Arial" pitchFamily="34" charset="0"/>
              <a:buNone/>
            </a:pPr>
            <a:r>
              <a:rPr lang="fr-FR" sz="2000">
                <a:solidFill>
                  <a:srgbClr val="FFFF00"/>
                </a:solidFill>
              </a:rPr>
              <a:t>  </a:t>
            </a:r>
          </a:p>
          <a:p>
            <a:pPr algn="ctr">
              <a:spcBef>
                <a:spcPct val="20000"/>
              </a:spcBef>
              <a:buFont typeface="Arial" pitchFamily="34" charset="0"/>
              <a:buNone/>
            </a:pPr>
            <a:endParaRPr lang="fr-FR" sz="2000">
              <a:solidFill>
                <a:srgbClr val="FFFF00"/>
              </a:solidFill>
            </a:endParaRPr>
          </a:p>
          <a:p>
            <a:pPr algn="ctr">
              <a:spcBef>
                <a:spcPct val="20000"/>
              </a:spcBef>
              <a:buFont typeface="Arial" pitchFamily="34" charset="0"/>
              <a:buNone/>
            </a:pPr>
            <a:r>
              <a:rPr lang="fr-FR" sz="2000">
                <a:solidFill>
                  <a:srgbClr val="FFFF00"/>
                </a:solidFill>
              </a:rPr>
              <a:t>Blaireau</a:t>
            </a:r>
          </a:p>
          <a:p>
            <a:pPr algn="ctr">
              <a:spcBef>
                <a:spcPct val="20000"/>
              </a:spcBef>
              <a:buFont typeface="Arial" pitchFamily="34" charset="0"/>
              <a:buNone/>
            </a:pPr>
            <a:r>
              <a:rPr lang="fr-FR" sz="2000">
                <a:solidFill>
                  <a:srgbClr val="FFFF00"/>
                </a:solidFill>
              </a:rPr>
              <a:t>Martre</a:t>
            </a:r>
          </a:p>
          <a:p>
            <a:pPr algn="ctr">
              <a:spcBef>
                <a:spcPct val="20000"/>
              </a:spcBef>
              <a:buFont typeface="Arial" pitchFamily="34" charset="0"/>
              <a:buNone/>
            </a:pPr>
            <a:r>
              <a:rPr lang="fr-FR" sz="2000">
                <a:solidFill>
                  <a:srgbClr val="FFFF00"/>
                </a:solidFill>
              </a:rPr>
              <a:t>Souris</a:t>
            </a:r>
          </a:p>
        </p:txBody>
      </p:sp>
      <p:sp>
        <p:nvSpPr>
          <p:cNvPr id="6" name="Sous-titre 2"/>
          <p:cNvSpPr txBox="1">
            <a:spLocks/>
          </p:cNvSpPr>
          <p:nvPr/>
        </p:nvSpPr>
        <p:spPr bwMode="auto">
          <a:xfrm>
            <a:off x="1803400" y="611541"/>
            <a:ext cx="2430463" cy="1514475"/>
          </a:xfrm>
          <a:prstGeom prst="rect">
            <a:avLst/>
          </a:prstGeom>
          <a:noFill/>
          <a:ln w="9525">
            <a:noFill/>
            <a:miter lim="800000"/>
            <a:headEnd/>
            <a:tailEnd/>
          </a:ln>
        </p:spPr>
        <p:txBody>
          <a:bodyPr/>
          <a:lstStyle/>
          <a:p>
            <a:pPr algn="ctr">
              <a:spcBef>
                <a:spcPct val="20000"/>
              </a:spcBef>
              <a:buFont typeface="Arial" pitchFamily="34" charset="0"/>
              <a:buNone/>
            </a:pPr>
            <a:endParaRPr lang="fr-FR" sz="2000">
              <a:solidFill>
                <a:srgbClr val="FFFF00"/>
              </a:solidFill>
            </a:endParaRPr>
          </a:p>
          <a:p>
            <a:pPr algn="ctr">
              <a:spcBef>
                <a:spcPct val="20000"/>
              </a:spcBef>
              <a:buFont typeface="Arial" pitchFamily="34" charset="0"/>
              <a:buNone/>
            </a:pPr>
            <a:r>
              <a:rPr lang="fr-FR" sz="2000">
                <a:solidFill>
                  <a:srgbClr val="FFFF00"/>
                </a:solidFill>
              </a:rPr>
              <a:t>LA FAUSSE TEIGNE </a:t>
            </a:r>
            <a:r>
              <a:rPr lang="fr-FR" sz="1400">
                <a:solidFill>
                  <a:srgbClr val="FFFF00"/>
                </a:solidFill>
              </a:rPr>
              <a:t>( PETITE ET  GRANDE )</a:t>
            </a:r>
          </a:p>
        </p:txBody>
      </p:sp>
      <p:sp>
        <p:nvSpPr>
          <p:cNvPr id="7" name="Sous-titre 2"/>
          <p:cNvSpPr txBox="1">
            <a:spLocks/>
          </p:cNvSpPr>
          <p:nvPr/>
        </p:nvSpPr>
        <p:spPr bwMode="auto">
          <a:xfrm>
            <a:off x="46038" y="3094391"/>
            <a:ext cx="1709737" cy="2195513"/>
          </a:xfrm>
          <a:prstGeom prst="rect">
            <a:avLst/>
          </a:prstGeom>
          <a:noFill/>
          <a:ln w="9525">
            <a:noFill/>
            <a:miter lim="800000"/>
            <a:headEnd/>
            <a:tailEnd/>
          </a:ln>
        </p:spPr>
        <p:txBody>
          <a:bodyPr/>
          <a:lstStyle/>
          <a:p>
            <a:pPr algn="ctr">
              <a:spcBef>
                <a:spcPct val="20000"/>
              </a:spcBef>
              <a:buFont typeface="Arial" pitchFamily="34" charset="0"/>
              <a:buNone/>
            </a:pPr>
            <a:r>
              <a:rPr lang="fr-FR" sz="2000">
                <a:solidFill>
                  <a:srgbClr val="FFFF00"/>
                </a:solidFill>
              </a:rPr>
              <a:t>  </a:t>
            </a:r>
          </a:p>
          <a:p>
            <a:pPr algn="ctr">
              <a:spcBef>
                <a:spcPct val="20000"/>
              </a:spcBef>
              <a:buFont typeface="Arial" pitchFamily="34" charset="0"/>
              <a:buNone/>
            </a:pPr>
            <a:r>
              <a:rPr lang="fr-FR" sz="2000">
                <a:solidFill>
                  <a:srgbClr val="FFFF00"/>
                </a:solidFill>
              </a:rPr>
              <a:t>L</a:t>
            </a:r>
            <a:r>
              <a:rPr lang="fr-FR" altLang="fr-FR" sz="2000">
                <a:solidFill>
                  <a:srgbClr val="FFFF00"/>
                </a:solidFill>
              </a:rPr>
              <a:t>’</a:t>
            </a:r>
            <a:r>
              <a:rPr lang="fr-FR" sz="2000">
                <a:solidFill>
                  <a:srgbClr val="FFFF00"/>
                </a:solidFill>
              </a:rPr>
              <a:t>HIRONDELLE</a:t>
            </a:r>
          </a:p>
          <a:p>
            <a:pPr algn="ctr">
              <a:spcBef>
                <a:spcPct val="20000"/>
              </a:spcBef>
              <a:buFont typeface="Arial" pitchFamily="34" charset="0"/>
              <a:buNone/>
            </a:pPr>
            <a:r>
              <a:rPr lang="fr-FR" sz="2000">
                <a:solidFill>
                  <a:srgbClr val="FFFF00"/>
                </a:solidFill>
              </a:rPr>
              <a:t>La plupart  des oiseaux insectivores</a:t>
            </a:r>
          </a:p>
          <a:p>
            <a:pPr algn="ctr">
              <a:spcBef>
                <a:spcPct val="20000"/>
              </a:spcBef>
              <a:buFont typeface="Arial" pitchFamily="34" charset="0"/>
              <a:buNone/>
            </a:pPr>
            <a:r>
              <a:rPr lang="fr-FR" sz="2000">
                <a:solidFill>
                  <a:srgbClr val="FFFF00"/>
                </a:solidFill>
              </a:rPr>
              <a:t>La MESANGE</a:t>
            </a:r>
          </a:p>
          <a:p>
            <a:pPr algn="ctr">
              <a:spcBef>
                <a:spcPct val="20000"/>
              </a:spcBef>
              <a:buFont typeface="Arial" pitchFamily="34" charset="0"/>
              <a:buNone/>
            </a:pPr>
            <a:r>
              <a:rPr lang="fr-FR" sz="2000">
                <a:solidFill>
                  <a:srgbClr val="FFFF00"/>
                </a:solidFill>
              </a:rPr>
              <a:t>Le PICVERT</a:t>
            </a:r>
          </a:p>
        </p:txBody>
      </p:sp>
      <p:sp>
        <p:nvSpPr>
          <p:cNvPr id="8" name="Sous-titre 2"/>
          <p:cNvSpPr txBox="1">
            <a:spLocks/>
          </p:cNvSpPr>
          <p:nvPr/>
        </p:nvSpPr>
        <p:spPr bwMode="auto">
          <a:xfrm>
            <a:off x="1803400" y="3143604"/>
            <a:ext cx="2430463" cy="1520825"/>
          </a:xfrm>
          <a:prstGeom prst="rect">
            <a:avLst/>
          </a:prstGeom>
          <a:noFill/>
          <a:ln w="9525">
            <a:noFill/>
            <a:miter lim="800000"/>
            <a:headEnd/>
            <a:tailEnd/>
          </a:ln>
        </p:spPr>
        <p:txBody>
          <a:bodyPr/>
          <a:lstStyle/>
          <a:p>
            <a:pPr algn="ctr">
              <a:spcBef>
                <a:spcPct val="20000"/>
              </a:spcBef>
              <a:buFont typeface="Arial" pitchFamily="34" charset="0"/>
              <a:buNone/>
            </a:pPr>
            <a:r>
              <a:rPr lang="fr-FR" sz="2000">
                <a:solidFill>
                  <a:srgbClr val="FFFF00"/>
                </a:solidFill>
              </a:rPr>
              <a:t> </a:t>
            </a:r>
          </a:p>
          <a:p>
            <a:pPr algn="ctr">
              <a:spcBef>
                <a:spcPct val="20000"/>
              </a:spcBef>
              <a:buFont typeface="Arial" pitchFamily="34" charset="0"/>
              <a:buNone/>
            </a:pPr>
            <a:r>
              <a:rPr lang="fr-FR" sz="2000">
                <a:solidFill>
                  <a:srgbClr val="FFFF00"/>
                </a:solidFill>
              </a:rPr>
              <a:t> Le </a:t>
            </a:r>
            <a:r>
              <a:rPr lang="fr-FR" sz="2400">
                <a:solidFill>
                  <a:srgbClr val="FFFF00"/>
                </a:solidFill>
              </a:rPr>
              <a:t>VARROA</a:t>
            </a:r>
          </a:p>
          <a:p>
            <a:pPr algn="ctr">
              <a:spcBef>
                <a:spcPct val="20000"/>
              </a:spcBef>
              <a:buFont typeface="Arial" pitchFamily="34" charset="0"/>
              <a:buNone/>
            </a:pPr>
            <a:r>
              <a:rPr lang="fr-FR" sz="1400">
                <a:solidFill>
                  <a:srgbClr val="FFFF00"/>
                </a:solidFill>
              </a:rPr>
              <a:t>Vecteur de nombreuses maladies</a:t>
            </a:r>
          </a:p>
        </p:txBody>
      </p:sp>
      <p:sp>
        <p:nvSpPr>
          <p:cNvPr id="10" name="Sous-titre 2"/>
          <p:cNvSpPr txBox="1">
            <a:spLocks/>
          </p:cNvSpPr>
          <p:nvPr/>
        </p:nvSpPr>
        <p:spPr bwMode="auto">
          <a:xfrm>
            <a:off x="4710113" y="2973741"/>
            <a:ext cx="1844675" cy="2195513"/>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  </a:t>
            </a:r>
          </a:p>
          <a:p>
            <a:pPr algn="ctr">
              <a:spcBef>
                <a:spcPct val="20000"/>
              </a:spcBef>
              <a:buFont typeface="Arial" pitchFamily="34" charset="0"/>
              <a:buNone/>
            </a:pPr>
            <a:r>
              <a:rPr lang="fr-FR" sz="2000" dirty="0">
                <a:solidFill>
                  <a:srgbClr val="FFFF00"/>
                </a:solidFill>
              </a:rPr>
              <a:t>Les </a:t>
            </a:r>
            <a:r>
              <a:rPr lang="fr-FR" sz="2000" dirty="0" smtClean="0">
                <a:solidFill>
                  <a:srgbClr val="FFFF00"/>
                </a:solidFill>
              </a:rPr>
              <a:t>FRELONS</a:t>
            </a:r>
            <a:endParaRPr lang="fr-FR" sz="2000" dirty="0">
              <a:solidFill>
                <a:srgbClr val="FFFF00"/>
              </a:solidFill>
            </a:endParaRPr>
          </a:p>
          <a:p>
            <a:pPr algn="ctr">
              <a:spcBef>
                <a:spcPct val="20000"/>
              </a:spcBef>
              <a:buFont typeface="Arial" pitchFamily="34" charset="0"/>
              <a:buNone/>
            </a:pPr>
            <a:r>
              <a:rPr lang="fr-FR" sz="2000" dirty="0">
                <a:solidFill>
                  <a:srgbClr val="FFFF00"/>
                </a:solidFill>
              </a:rPr>
              <a:t>Le SPHINX</a:t>
            </a:r>
          </a:p>
          <a:p>
            <a:pPr algn="ctr">
              <a:spcBef>
                <a:spcPct val="20000"/>
              </a:spcBef>
              <a:buFont typeface="Arial" pitchFamily="34" charset="0"/>
              <a:buNone/>
            </a:pPr>
            <a:r>
              <a:rPr lang="fr-FR" sz="2000" dirty="0">
                <a:solidFill>
                  <a:srgbClr val="FFFF00"/>
                </a:solidFill>
              </a:rPr>
              <a:t>La CETOINE</a:t>
            </a:r>
          </a:p>
          <a:p>
            <a:pPr algn="ctr">
              <a:spcBef>
                <a:spcPct val="20000"/>
              </a:spcBef>
              <a:buFont typeface="Arial" pitchFamily="34" charset="0"/>
              <a:buNone/>
            </a:pPr>
            <a:r>
              <a:rPr lang="fr-FR" sz="2000" dirty="0">
                <a:solidFill>
                  <a:srgbClr val="FFFF00"/>
                </a:solidFill>
              </a:rPr>
              <a:t>Les FOURMIS ETC…</a:t>
            </a:r>
          </a:p>
        </p:txBody>
      </p:sp>
      <p:sp>
        <p:nvSpPr>
          <p:cNvPr id="11" name="Sous-titre 2"/>
          <p:cNvSpPr txBox="1">
            <a:spLocks/>
          </p:cNvSpPr>
          <p:nvPr/>
        </p:nvSpPr>
        <p:spPr bwMode="auto">
          <a:xfrm>
            <a:off x="4464050" y="271816"/>
            <a:ext cx="2089150" cy="1450975"/>
          </a:xfrm>
          <a:prstGeom prst="rect">
            <a:avLst/>
          </a:prstGeom>
          <a:noFill/>
          <a:ln w="9525">
            <a:noFill/>
            <a:miter lim="800000"/>
            <a:headEnd/>
            <a:tailEnd/>
          </a:ln>
        </p:spPr>
        <p:txBody>
          <a:bodyPr/>
          <a:lstStyle/>
          <a:p>
            <a:pPr algn="ctr">
              <a:spcBef>
                <a:spcPct val="20000"/>
              </a:spcBef>
              <a:buFont typeface="Arial" pitchFamily="34" charset="0"/>
              <a:buNone/>
            </a:pPr>
            <a:endParaRPr lang="fr-FR" sz="2000">
              <a:solidFill>
                <a:srgbClr val="FFFF00"/>
              </a:solidFill>
            </a:endParaRPr>
          </a:p>
          <a:p>
            <a:pPr algn="ctr">
              <a:spcBef>
                <a:spcPct val="20000"/>
              </a:spcBef>
              <a:buFont typeface="Arial" pitchFamily="34" charset="0"/>
              <a:buNone/>
            </a:pPr>
            <a:r>
              <a:rPr lang="fr-FR" sz="2000">
                <a:solidFill>
                  <a:srgbClr val="FFFF00"/>
                </a:solidFill>
              </a:rPr>
              <a:t> Les LEZARDS</a:t>
            </a:r>
          </a:p>
          <a:p>
            <a:pPr algn="ctr">
              <a:spcBef>
                <a:spcPct val="20000"/>
              </a:spcBef>
              <a:buFont typeface="Arial" pitchFamily="34" charset="0"/>
              <a:buNone/>
            </a:pPr>
            <a:r>
              <a:rPr lang="fr-FR" sz="2000">
                <a:solidFill>
                  <a:srgbClr val="FFFF00"/>
                </a:solidFill>
              </a:rPr>
              <a:t>Les CRAPAUDS</a:t>
            </a:r>
          </a:p>
          <a:p>
            <a:pPr algn="ctr">
              <a:spcBef>
                <a:spcPct val="20000"/>
              </a:spcBef>
              <a:buFont typeface="Arial" pitchFamily="34" charset="0"/>
              <a:buNone/>
            </a:pPr>
            <a:r>
              <a:rPr lang="fr-FR" sz="2000">
                <a:solidFill>
                  <a:srgbClr val="FFFF00"/>
                </a:solidFill>
              </a:rPr>
              <a:t>Les COULEUVRES</a:t>
            </a:r>
          </a:p>
        </p:txBody>
      </p:sp>
      <p:sp>
        <p:nvSpPr>
          <p:cNvPr id="12" name="Sous-titre 2"/>
          <p:cNvSpPr txBox="1">
            <a:spLocks/>
          </p:cNvSpPr>
          <p:nvPr/>
        </p:nvSpPr>
        <p:spPr bwMode="auto">
          <a:xfrm>
            <a:off x="6491288" y="1081441"/>
            <a:ext cx="2430462" cy="3232150"/>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  </a:t>
            </a:r>
          </a:p>
          <a:p>
            <a:pPr algn="ctr">
              <a:spcBef>
                <a:spcPct val="20000"/>
              </a:spcBef>
              <a:buFont typeface="Arial" pitchFamily="34" charset="0"/>
              <a:buNone/>
            </a:pPr>
            <a:r>
              <a:rPr lang="fr-FR" sz="2000" dirty="0">
                <a:solidFill>
                  <a:srgbClr val="FFFF00"/>
                </a:solidFill>
              </a:rPr>
              <a:t>Les MALADIES</a:t>
            </a:r>
          </a:p>
          <a:p>
            <a:pPr algn="ctr">
              <a:spcBef>
                <a:spcPct val="20000"/>
              </a:spcBef>
              <a:buFont typeface="Arial" pitchFamily="34" charset="0"/>
              <a:buNone/>
            </a:pPr>
            <a:r>
              <a:rPr lang="fr-FR" sz="2000" dirty="0">
                <a:solidFill>
                  <a:srgbClr val="FFFF00"/>
                </a:solidFill>
              </a:rPr>
              <a:t> Les </a:t>
            </a:r>
            <a:r>
              <a:rPr lang="fr-FR" sz="2000" dirty="0" smtClean="0">
                <a:solidFill>
                  <a:srgbClr val="FFFF00"/>
                </a:solidFill>
              </a:rPr>
              <a:t>MICROBES :</a:t>
            </a:r>
            <a:endParaRPr lang="fr-FR" sz="2000" dirty="0">
              <a:solidFill>
                <a:srgbClr val="FFFF00"/>
              </a:solidFill>
            </a:endParaRPr>
          </a:p>
          <a:p>
            <a:pPr algn="ctr">
              <a:spcBef>
                <a:spcPct val="20000"/>
              </a:spcBef>
              <a:buFont typeface="Arial" pitchFamily="34" charset="0"/>
              <a:buNone/>
            </a:pPr>
            <a:r>
              <a:rPr lang="fr-FR" sz="2000" dirty="0">
                <a:solidFill>
                  <a:srgbClr val="FFFF00"/>
                </a:solidFill>
              </a:rPr>
              <a:t>BACTÉRIES</a:t>
            </a:r>
          </a:p>
          <a:p>
            <a:pPr algn="ctr">
              <a:spcBef>
                <a:spcPct val="20000"/>
              </a:spcBef>
              <a:buFont typeface="Arial" pitchFamily="34" charset="0"/>
              <a:buNone/>
            </a:pPr>
            <a:r>
              <a:rPr lang="fr-FR" sz="2000" dirty="0">
                <a:solidFill>
                  <a:srgbClr val="FFFF00"/>
                </a:solidFill>
              </a:rPr>
              <a:t>VIRUS ETC…</a:t>
            </a:r>
          </a:p>
          <a:p>
            <a:pPr algn="ctr">
              <a:spcBef>
                <a:spcPct val="20000"/>
              </a:spcBef>
              <a:buFont typeface="Arial" pitchFamily="34" charset="0"/>
              <a:buNone/>
            </a:pPr>
            <a:r>
              <a:rPr lang="fr-FR" sz="2000" dirty="0">
                <a:solidFill>
                  <a:srgbClr val="FFFF00"/>
                </a:solidFill>
              </a:rPr>
              <a:t>Les CHAMPIGNONS</a:t>
            </a:r>
          </a:p>
          <a:p>
            <a:pPr algn="ctr">
              <a:spcBef>
                <a:spcPct val="20000"/>
              </a:spcBef>
              <a:buFont typeface="Arial" pitchFamily="34" charset="0"/>
              <a:buNone/>
            </a:pPr>
            <a:r>
              <a:rPr lang="fr-FR" sz="2000" dirty="0">
                <a:solidFill>
                  <a:srgbClr val="FFFF00"/>
                </a:solidFill>
              </a:rPr>
              <a:t>MYCOSES</a:t>
            </a:r>
          </a:p>
          <a:p>
            <a:pPr algn="ctr">
              <a:spcBef>
                <a:spcPct val="20000"/>
              </a:spcBef>
              <a:buFont typeface="Arial" pitchFamily="34" charset="0"/>
              <a:buNone/>
            </a:pPr>
            <a:r>
              <a:rPr lang="fr-FR" sz="2000" dirty="0">
                <a:solidFill>
                  <a:srgbClr val="FFFF00"/>
                </a:solidFill>
              </a:rPr>
              <a:t>Les ACARIENS</a:t>
            </a:r>
          </a:p>
          <a:p>
            <a:pPr algn="ctr">
              <a:spcBef>
                <a:spcPct val="20000"/>
              </a:spcBef>
              <a:buFont typeface="Arial" pitchFamily="34" charset="0"/>
              <a:buNone/>
            </a:pPr>
            <a:endParaRPr lang="fr-FR" sz="2000" dirty="0">
              <a:solidFill>
                <a:srgbClr val="FFFF00"/>
              </a:solidFill>
            </a:endParaRPr>
          </a:p>
          <a:p>
            <a:pPr algn="ctr">
              <a:spcBef>
                <a:spcPct val="20000"/>
              </a:spcBef>
              <a:buFont typeface="Arial" pitchFamily="34" charset="0"/>
              <a:buNone/>
            </a:pPr>
            <a:endParaRPr lang="fr-FR" sz="1400" dirty="0">
              <a:solidFill>
                <a:srgbClr val="FFFF00"/>
              </a:solidFill>
            </a:endParaRPr>
          </a:p>
        </p:txBody>
      </p:sp>
      <p:sp>
        <p:nvSpPr>
          <p:cNvPr id="14" name="Sous-titre 2"/>
          <p:cNvSpPr txBox="1">
            <a:spLocks/>
          </p:cNvSpPr>
          <p:nvPr/>
        </p:nvSpPr>
        <p:spPr>
          <a:xfrm>
            <a:off x="2540656" y="5833501"/>
            <a:ext cx="6380814" cy="86239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00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  </a:t>
            </a:r>
          </a:p>
          <a:p>
            <a:pPr fontAlgn="auto">
              <a:spcAft>
                <a:spcPts val="0"/>
              </a:spcAft>
              <a:defRPr/>
            </a:pPr>
            <a:r>
              <a:rPr lang="fr-FR" sz="2000" dirty="0" smtClean="0">
                <a:ln w="900" cmpd="sng">
                  <a:noFill/>
                  <a:prstDash val="solid"/>
                </a:ln>
                <a:solidFill>
                  <a:srgbClr val="FFFF00"/>
                </a:solidFill>
              </a:rPr>
              <a:t>OBSERVATIONS, SYMPTOMES, TRAITEMENTS </a:t>
            </a:r>
            <a:r>
              <a:rPr lang="fr-FR" sz="2000" dirty="0" smtClean="0">
                <a:ln w="10541" cmpd="sng">
                  <a:noFill/>
                  <a:prstDash val="solid"/>
                </a:ln>
                <a:solidFill>
                  <a:srgbClr val="FF0000"/>
                </a:solidFill>
              </a:rPr>
              <a:t>A SUIVRE</a:t>
            </a:r>
            <a:endParaRPr lang="fr-FR" sz="2000" dirty="0" smtClean="0">
              <a:ln w="10541" cmpd="sng">
                <a:no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ndParaRPr>
          </a:p>
          <a:p>
            <a:pPr fontAlgn="auto">
              <a:spcAft>
                <a:spcPts val="0"/>
              </a:spcAft>
              <a:defRPr/>
            </a:pPr>
            <a:endParaRPr lang="fr-FR" sz="200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ndParaRPr>
          </a:p>
          <a:p>
            <a:pPr fontAlgn="auto">
              <a:spcAft>
                <a:spcPts val="0"/>
              </a:spcAft>
              <a:defRPr/>
            </a:pPr>
            <a:endParaRPr lang="fr-FR" sz="140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ndParaRPr>
          </a:p>
        </p:txBody>
      </p:sp>
      <p:pic>
        <p:nvPicPr>
          <p:cNvPr id="28682" name="Picture 3"/>
          <p:cNvPicPr>
            <a:picLocks noChangeAspect="1" noChangeArrowheads="1"/>
          </p:cNvPicPr>
          <p:nvPr/>
        </p:nvPicPr>
        <p:blipFill>
          <a:blip r:embed="rId2"/>
          <a:srcRect/>
          <a:stretch>
            <a:fillRect/>
          </a:stretch>
        </p:blipFill>
        <p:spPr bwMode="auto">
          <a:xfrm>
            <a:off x="301625" y="5504216"/>
            <a:ext cx="1382713" cy="1141413"/>
          </a:xfrm>
          <a:prstGeom prst="rect">
            <a:avLst/>
          </a:prstGeom>
          <a:noFill/>
          <a:ln w="9525">
            <a:noFill/>
            <a:miter lim="800000"/>
            <a:headEnd/>
            <a:tailEnd/>
          </a:ln>
        </p:spPr>
      </p:pic>
      <p:pic>
        <p:nvPicPr>
          <p:cNvPr id="28683" name="Picture 6"/>
          <p:cNvPicPr>
            <a:picLocks noChangeAspect="1" noChangeArrowheads="1"/>
          </p:cNvPicPr>
          <p:nvPr/>
        </p:nvPicPr>
        <p:blipFill>
          <a:blip r:embed="rId3"/>
          <a:srcRect/>
          <a:stretch>
            <a:fillRect/>
          </a:stretch>
        </p:blipFill>
        <p:spPr bwMode="auto">
          <a:xfrm>
            <a:off x="220663" y="1951391"/>
            <a:ext cx="1273175" cy="1165225"/>
          </a:xfrm>
          <a:prstGeom prst="rect">
            <a:avLst/>
          </a:prstGeom>
          <a:noFill/>
          <a:ln w="9525">
            <a:noFill/>
            <a:miter lim="800000"/>
            <a:headEnd/>
            <a:tailEnd/>
          </a:ln>
        </p:spPr>
      </p:pic>
      <p:pic>
        <p:nvPicPr>
          <p:cNvPr id="28684" name="Picture 4"/>
          <p:cNvPicPr>
            <a:picLocks noChangeAspect="1" noChangeArrowheads="1"/>
          </p:cNvPicPr>
          <p:nvPr/>
        </p:nvPicPr>
        <p:blipFill>
          <a:blip r:embed="rId4"/>
          <a:srcRect/>
          <a:stretch>
            <a:fillRect/>
          </a:stretch>
        </p:blipFill>
        <p:spPr bwMode="auto">
          <a:xfrm>
            <a:off x="4646613" y="2216504"/>
            <a:ext cx="1489075" cy="1117600"/>
          </a:xfrm>
          <a:prstGeom prst="rect">
            <a:avLst/>
          </a:prstGeom>
          <a:noFill/>
          <a:ln w="9525">
            <a:noFill/>
            <a:miter lim="800000"/>
            <a:headEnd/>
            <a:tailEnd/>
          </a:ln>
        </p:spPr>
      </p:pic>
      <p:pic>
        <p:nvPicPr>
          <p:cNvPr id="28685" name="Picture 7"/>
          <p:cNvPicPr>
            <a:picLocks noChangeAspect="1" noChangeArrowheads="1"/>
          </p:cNvPicPr>
          <p:nvPr/>
        </p:nvPicPr>
        <p:blipFill>
          <a:blip r:embed="rId5"/>
          <a:srcRect/>
          <a:stretch>
            <a:fillRect/>
          </a:stretch>
        </p:blipFill>
        <p:spPr bwMode="auto">
          <a:xfrm>
            <a:off x="4930775" y="5099404"/>
            <a:ext cx="1458913" cy="1108075"/>
          </a:xfrm>
          <a:prstGeom prst="rect">
            <a:avLst/>
          </a:prstGeom>
          <a:noFill/>
          <a:ln w="9525">
            <a:noFill/>
            <a:miter lim="800000"/>
            <a:headEnd/>
            <a:tailEnd/>
          </a:ln>
        </p:spPr>
      </p:pic>
      <p:pic>
        <p:nvPicPr>
          <p:cNvPr id="28686" name="Espace réservé du contenu 3"/>
          <p:cNvPicPr>
            <a:picLocks noGrp="1" noChangeAspect="1"/>
          </p:cNvPicPr>
          <p:nvPr>
            <p:ph idx="1"/>
          </p:nvPr>
        </p:nvPicPr>
        <p:blipFill>
          <a:blip r:embed="rId6"/>
          <a:srcRect/>
          <a:stretch>
            <a:fillRect/>
          </a:stretch>
        </p:blipFill>
        <p:spPr>
          <a:xfrm>
            <a:off x="2101850" y="1656116"/>
            <a:ext cx="1757363" cy="1370013"/>
          </a:xfrm>
        </p:spPr>
      </p:pic>
      <p:pic>
        <p:nvPicPr>
          <p:cNvPr id="28687" name="Picture 2"/>
          <p:cNvPicPr>
            <a:picLocks noChangeAspect="1" noChangeArrowheads="1"/>
          </p:cNvPicPr>
          <p:nvPr/>
        </p:nvPicPr>
        <p:blipFill>
          <a:blip r:embed="rId7"/>
          <a:srcRect/>
          <a:stretch>
            <a:fillRect/>
          </a:stretch>
        </p:blipFill>
        <p:spPr bwMode="auto">
          <a:xfrm>
            <a:off x="2101850" y="4889854"/>
            <a:ext cx="2063750" cy="1228725"/>
          </a:xfrm>
          <a:prstGeom prst="rect">
            <a:avLst/>
          </a:prstGeom>
          <a:noFill/>
          <a:ln w="9525">
            <a:noFill/>
            <a:miter lim="800000"/>
            <a:headEnd/>
            <a:tailEnd/>
          </a:ln>
        </p:spPr>
      </p:pic>
      <p:pic>
        <p:nvPicPr>
          <p:cNvPr id="28688" name="Picture 2"/>
          <p:cNvPicPr>
            <a:picLocks noChangeAspect="1" noChangeArrowheads="1"/>
          </p:cNvPicPr>
          <p:nvPr/>
        </p:nvPicPr>
        <p:blipFill>
          <a:blip r:embed="rId8"/>
          <a:srcRect/>
          <a:stretch>
            <a:fillRect/>
          </a:stretch>
        </p:blipFill>
        <p:spPr bwMode="auto">
          <a:xfrm>
            <a:off x="6867525" y="4148491"/>
            <a:ext cx="2054225" cy="1900238"/>
          </a:xfrm>
          <a:prstGeom prst="rect">
            <a:avLst/>
          </a:prstGeom>
          <a:noFill/>
          <a:ln w="9525">
            <a:noFill/>
            <a:miter lim="800000"/>
            <a:headEnd/>
            <a:tailEnd/>
          </a:ln>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2000"/>
                                        <p:tgtEl>
                                          <p:spTgt spid="4"/>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linds(horizontal)">
                                      <p:cBhvr>
                                        <p:cTn id="11" dur="2000"/>
                                        <p:tgtEl>
                                          <p:spTgt spid="5"/>
                                        </p:tgtEl>
                                      </p:cBhvr>
                                    </p:animEffect>
                                  </p:childTnLst>
                                </p:cTn>
                              </p:par>
                            </p:childTnLst>
                          </p:cTn>
                        </p:par>
                        <p:par>
                          <p:cTn id="12" fill="hold" nodeType="afterGroup">
                            <p:stCondLst>
                              <p:cond delay="4000"/>
                            </p:stCondLst>
                            <p:childTnLst>
                              <p:par>
                                <p:cTn id="13" presetID="3" presetClass="entr" presetSubtype="1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linds(horizontal)">
                                      <p:cBhvr>
                                        <p:cTn id="15" dur="2000"/>
                                        <p:tgtEl>
                                          <p:spTgt spid="6"/>
                                        </p:tgtEl>
                                      </p:cBhvr>
                                    </p:animEffect>
                                  </p:childTnLst>
                                </p:cTn>
                              </p:par>
                            </p:childTnLst>
                          </p:cTn>
                        </p:par>
                        <p:par>
                          <p:cTn id="16" fill="hold" nodeType="afterGroup">
                            <p:stCondLst>
                              <p:cond delay="6000"/>
                            </p:stCondLst>
                            <p:childTnLst>
                              <p:par>
                                <p:cTn id="17" presetID="3" presetClass="entr" presetSubtype="1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linds(horizontal)">
                                      <p:cBhvr>
                                        <p:cTn id="19" dur="2000"/>
                                        <p:tgtEl>
                                          <p:spTgt spid="7"/>
                                        </p:tgtEl>
                                      </p:cBhvr>
                                    </p:animEffect>
                                  </p:childTnLst>
                                </p:cTn>
                              </p:par>
                            </p:childTnLst>
                          </p:cTn>
                        </p:par>
                        <p:par>
                          <p:cTn id="20" fill="hold" nodeType="afterGroup">
                            <p:stCondLst>
                              <p:cond delay="8000"/>
                            </p:stCondLst>
                            <p:childTnLst>
                              <p:par>
                                <p:cTn id="21" presetID="3" presetClass="entr" presetSubtype="1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linds(horizontal)">
                                      <p:cBhvr>
                                        <p:cTn id="23" dur="2000"/>
                                        <p:tgtEl>
                                          <p:spTgt spid="8"/>
                                        </p:tgtEl>
                                      </p:cBhvr>
                                    </p:animEffect>
                                  </p:childTnLst>
                                </p:cTn>
                              </p:par>
                            </p:childTnLst>
                          </p:cTn>
                        </p:par>
                        <p:par>
                          <p:cTn id="24" fill="hold" nodeType="afterGroup">
                            <p:stCondLst>
                              <p:cond delay="10000"/>
                            </p:stCondLst>
                            <p:childTnLst>
                              <p:par>
                                <p:cTn id="25" presetID="3" presetClass="entr" presetSubtype="10"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linds(horizontal)">
                                      <p:cBhvr>
                                        <p:cTn id="27" dur="2000"/>
                                        <p:tgtEl>
                                          <p:spTgt spid="10"/>
                                        </p:tgtEl>
                                      </p:cBhvr>
                                    </p:animEffect>
                                  </p:childTnLst>
                                </p:cTn>
                              </p:par>
                            </p:childTnLst>
                          </p:cTn>
                        </p:par>
                        <p:par>
                          <p:cTn id="28" fill="hold" nodeType="afterGroup">
                            <p:stCondLst>
                              <p:cond delay="12000"/>
                            </p:stCondLst>
                            <p:childTnLst>
                              <p:par>
                                <p:cTn id="29" presetID="3" presetClass="entr" presetSubtype="10"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blinds(horizontal)">
                                      <p:cBhvr>
                                        <p:cTn id="31" dur="2000"/>
                                        <p:tgtEl>
                                          <p:spTgt spid="11"/>
                                        </p:tgtEl>
                                      </p:cBhvr>
                                    </p:animEffect>
                                  </p:childTnLst>
                                </p:cTn>
                              </p:par>
                            </p:childTnLst>
                          </p:cTn>
                        </p:par>
                        <p:par>
                          <p:cTn id="32" fill="hold" nodeType="afterGroup">
                            <p:stCondLst>
                              <p:cond delay="14000"/>
                            </p:stCondLst>
                            <p:childTnLst>
                              <p:par>
                                <p:cTn id="33" presetID="3" presetClass="entr" presetSubtype="10"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blinds(horizontal)">
                                      <p:cBhvr>
                                        <p:cTn id="35" dur="2000"/>
                                        <p:tgtEl>
                                          <p:spTgt spid="12"/>
                                        </p:tgtEl>
                                      </p:cBhvr>
                                    </p:animEffect>
                                  </p:childTnLst>
                                </p:cTn>
                              </p:par>
                            </p:childTnLst>
                          </p:cTn>
                        </p:par>
                        <p:par>
                          <p:cTn id="36" fill="hold" nodeType="afterGroup">
                            <p:stCondLst>
                              <p:cond delay="16000"/>
                            </p:stCondLst>
                            <p:childTnLst>
                              <p:par>
                                <p:cTn id="37" presetID="3" presetClass="entr" presetSubtype="10" fill="hold"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blinds(horizontal)">
                                      <p:cBhvr>
                                        <p:cTn id="39"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p:cNvSpPr txBox="1">
            <a:spLocks/>
          </p:cNvSpPr>
          <p:nvPr/>
        </p:nvSpPr>
        <p:spPr>
          <a:xfrm>
            <a:off x="936908" y="314970"/>
            <a:ext cx="7701504"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ENNEMIS – PREDATEURS - PARASITES </a:t>
            </a:r>
            <a:endParaRPr lang="fr-FR" sz="2000" b="1"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endParaRPr lang="fr-FR" sz="1800" b="1"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b="1"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pic>
        <p:nvPicPr>
          <p:cNvPr id="29698" name="Image 2"/>
          <p:cNvPicPr>
            <a:picLocks noChangeAspect="1"/>
          </p:cNvPicPr>
          <p:nvPr/>
        </p:nvPicPr>
        <p:blipFill>
          <a:blip r:embed="rId2"/>
          <a:srcRect/>
          <a:stretch>
            <a:fillRect/>
          </a:stretch>
        </p:blipFill>
        <p:spPr bwMode="auto">
          <a:xfrm>
            <a:off x="0" y="939800"/>
            <a:ext cx="9144000" cy="4960938"/>
          </a:xfrm>
          <a:prstGeom prst="rect">
            <a:avLst/>
          </a:prstGeom>
          <a:noFill/>
          <a:ln w="9525">
            <a:noFill/>
            <a:miter lim="800000"/>
            <a:headEnd/>
            <a:tailEnd/>
          </a:ln>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p:cNvSpPr txBox="1">
            <a:spLocks/>
          </p:cNvSpPr>
          <p:nvPr/>
        </p:nvSpPr>
        <p:spPr>
          <a:xfrm>
            <a:off x="936908" y="55658"/>
            <a:ext cx="7701504"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LES DANGERS DU CLIMAT</a:t>
            </a:r>
            <a:endParaRPr lang="fr-FR" sz="20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endParaRPr lang="fr-FR" sz="18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5" name="Sous-titre 2"/>
          <p:cNvSpPr txBox="1">
            <a:spLocks/>
          </p:cNvSpPr>
          <p:nvPr/>
        </p:nvSpPr>
        <p:spPr bwMode="auto">
          <a:xfrm>
            <a:off x="-95250" y="12970"/>
            <a:ext cx="3122613" cy="3733800"/>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  </a:t>
            </a:r>
          </a:p>
          <a:p>
            <a:pPr algn="ctr">
              <a:spcBef>
                <a:spcPct val="20000"/>
              </a:spcBef>
              <a:buFont typeface="Arial" pitchFamily="34" charset="0"/>
              <a:buNone/>
            </a:pPr>
            <a:endParaRPr lang="fr-FR" sz="2000" dirty="0">
              <a:solidFill>
                <a:srgbClr val="FFFF00"/>
              </a:solidFill>
            </a:endParaRPr>
          </a:p>
          <a:p>
            <a:pPr algn="ctr">
              <a:spcBef>
                <a:spcPct val="20000"/>
              </a:spcBef>
              <a:buFont typeface="Arial" pitchFamily="34" charset="0"/>
              <a:buNone/>
            </a:pPr>
            <a:r>
              <a:rPr lang="fr-FR" sz="2000" dirty="0">
                <a:solidFill>
                  <a:srgbClr val="FFFF00"/>
                </a:solidFill>
              </a:rPr>
              <a:t>Les TEMPÊTES :</a:t>
            </a:r>
          </a:p>
          <a:p>
            <a:pPr algn="ctr">
              <a:spcBef>
                <a:spcPct val="20000"/>
              </a:spcBef>
              <a:buFont typeface="Arial" pitchFamily="34" charset="0"/>
              <a:buNone/>
            </a:pPr>
            <a:r>
              <a:rPr lang="fr-FR" sz="2000" dirty="0">
                <a:solidFill>
                  <a:srgbClr val="FFFF00"/>
                </a:solidFill>
              </a:rPr>
              <a:t>Les </a:t>
            </a:r>
            <a:r>
              <a:rPr lang="fr-FR" sz="2000" dirty="0" smtClean="0">
                <a:solidFill>
                  <a:srgbClr val="FFFF00"/>
                </a:solidFill>
              </a:rPr>
              <a:t>INNONDATIONS :</a:t>
            </a:r>
            <a:endParaRPr lang="fr-FR" sz="2000" dirty="0">
              <a:solidFill>
                <a:srgbClr val="FFFF00"/>
              </a:solidFill>
            </a:endParaRPr>
          </a:p>
          <a:p>
            <a:pPr algn="ctr">
              <a:spcBef>
                <a:spcPct val="20000"/>
              </a:spcBef>
              <a:buFont typeface="Arial" pitchFamily="34" charset="0"/>
              <a:buNone/>
            </a:pPr>
            <a:r>
              <a:rPr lang="fr-FR" sz="2000" dirty="0">
                <a:solidFill>
                  <a:srgbClr val="FFFF00"/>
                </a:solidFill>
              </a:rPr>
              <a:t>Les GRANDS FROIDS </a:t>
            </a:r>
            <a:r>
              <a:rPr lang="fr-FR" sz="2000" dirty="0" smtClean="0">
                <a:solidFill>
                  <a:srgbClr val="FFFF00"/>
                </a:solidFill>
              </a:rPr>
              <a:t>:</a:t>
            </a:r>
            <a:endParaRPr lang="fr-FR" sz="2000" dirty="0">
              <a:solidFill>
                <a:srgbClr val="FFFF00"/>
              </a:solidFill>
            </a:endParaRPr>
          </a:p>
          <a:p>
            <a:pPr algn="ctr">
              <a:spcBef>
                <a:spcPct val="20000"/>
              </a:spcBef>
              <a:buFont typeface="Arial" pitchFamily="34" charset="0"/>
              <a:buNone/>
            </a:pPr>
            <a:r>
              <a:rPr lang="fr-FR" sz="2000" dirty="0">
                <a:solidFill>
                  <a:srgbClr val="FFFF00"/>
                </a:solidFill>
              </a:rPr>
              <a:t>La </a:t>
            </a:r>
            <a:r>
              <a:rPr lang="fr-FR" sz="2000" dirty="0" smtClean="0">
                <a:solidFill>
                  <a:srgbClr val="FFFF00"/>
                </a:solidFill>
              </a:rPr>
              <a:t>NEIGE :</a:t>
            </a:r>
            <a:endParaRPr lang="fr-FR" sz="2000" dirty="0">
              <a:solidFill>
                <a:srgbClr val="FFFF00"/>
              </a:solidFill>
            </a:endParaRPr>
          </a:p>
          <a:p>
            <a:pPr algn="ctr">
              <a:spcBef>
                <a:spcPct val="20000"/>
              </a:spcBef>
              <a:buFont typeface="Arial" pitchFamily="34" charset="0"/>
              <a:buNone/>
            </a:pPr>
            <a:r>
              <a:rPr lang="fr-FR" sz="2000" dirty="0">
                <a:solidFill>
                  <a:srgbClr val="FFFF00"/>
                </a:solidFill>
              </a:rPr>
              <a:t>La PLUIE </a:t>
            </a:r>
            <a:r>
              <a:rPr lang="fr-FR" sz="2000" dirty="0" smtClean="0">
                <a:solidFill>
                  <a:srgbClr val="FFFF00"/>
                </a:solidFill>
              </a:rPr>
              <a:t>INCESSANTE :</a:t>
            </a:r>
            <a:endParaRPr lang="fr-FR" sz="2000" dirty="0">
              <a:solidFill>
                <a:srgbClr val="FFFF00"/>
              </a:solidFill>
            </a:endParaRPr>
          </a:p>
          <a:p>
            <a:pPr algn="ctr">
              <a:spcBef>
                <a:spcPct val="20000"/>
              </a:spcBef>
              <a:buFont typeface="Arial" pitchFamily="34" charset="0"/>
              <a:buNone/>
            </a:pPr>
            <a:r>
              <a:rPr lang="fr-FR" sz="2000" dirty="0">
                <a:solidFill>
                  <a:srgbClr val="FFFF00"/>
                </a:solidFill>
              </a:rPr>
              <a:t>Les GROSSES </a:t>
            </a:r>
            <a:r>
              <a:rPr lang="fr-FR" sz="2000" dirty="0" smtClean="0">
                <a:solidFill>
                  <a:srgbClr val="FFFF00"/>
                </a:solidFill>
              </a:rPr>
              <a:t>CHALEURS :</a:t>
            </a:r>
            <a:endParaRPr lang="fr-FR" sz="2000" dirty="0">
              <a:solidFill>
                <a:srgbClr val="FFFF00"/>
              </a:solidFill>
            </a:endParaRPr>
          </a:p>
          <a:p>
            <a:pPr algn="ctr">
              <a:spcBef>
                <a:spcPct val="20000"/>
              </a:spcBef>
              <a:buFont typeface="Arial" pitchFamily="34" charset="0"/>
              <a:buNone/>
            </a:pPr>
            <a:r>
              <a:rPr lang="fr-FR" sz="2000" dirty="0">
                <a:solidFill>
                  <a:srgbClr val="FFFF00"/>
                </a:solidFill>
              </a:rPr>
              <a:t>L</a:t>
            </a:r>
            <a:r>
              <a:rPr lang="fr-FR" altLang="fr-FR" sz="2000" dirty="0">
                <a:solidFill>
                  <a:srgbClr val="FFFF00"/>
                </a:solidFill>
              </a:rPr>
              <a:t>’</a:t>
            </a:r>
            <a:r>
              <a:rPr lang="fr-FR" sz="2000" dirty="0">
                <a:solidFill>
                  <a:srgbClr val="FFFF00"/>
                </a:solidFill>
              </a:rPr>
              <a:t>HUMIDITÉ </a:t>
            </a:r>
            <a:r>
              <a:rPr lang="fr-FR" sz="2000" dirty="0" smtClean="0">
                <a:solidFill>
                  <a:srgbClr val="FFFF00"/>
                </a:solidFill>
              </a:rPr>
              <a:t>PERMANENTE :</a:t>
            </a:r>
            <a:endParaRPr lang="fr-FR" sz="2000" dirty="0">
              <a:solidFill>
                <a:srgbClr val="FFFF00"/>
              </a:solidFill>
            </a:endParaRPr>
          </a:p>
        </p:txBody>
      </p:sp>
      <p:sp>
        <p:nvSpPr>
          <p:cNvPr id="12" name="Sous-titre 2"/>
          <p:cNvSpPr txBox="1">
            <a:spLocks/>
          </p:cNvSpPr>
          <p:nvPr/>
        </p:nvSpPr>
        <p:spPr bwMode="auto">
          <a:xfrm>
            <a:off x="2297113" y="371745"/>
            <a:ext cx="6918325" cy="3230563"/>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  </a:t>
            </a:r>
          </a:p>
          <a:p>
            <a:pPr algn="ctr">
              <a:spcBef>
                <a:spcPct val="20000"/>
              </a:spcBef>
              <a:buFont typeface="Arial" pitchFamily="34" charset="0"/>
              <a:buNone/>
            </a:pPr>
            <a:r>
              <a:rPr lang="fr-FR" sz="2000" dirty="0">
                <a:solidFill>
                  <a:srgbClr val="FFFF00"/>
                </a:solidFill>
              </a:rPr>
              <a:t>Attention aux chutes de branches. </a:t>
            </a:r>
            <a:r>
              <a:rPr lang="fr-FR" sz="2000" dirty="0" smtClean="0">
                <a:solidFill>
                  <a:srgbClr val="FFFF00"/>
                </a:solidFill>
              </a:rPr>
              <a:t>Arrimage. </a:t>
            </a:r>
            <a:r>
              <a:rPr lang="fr-FR" sz="2000" dirty="0">
                <a:solidFill>
                  <a:srgbClr val="FFFF00"/>
                </a:solidFill>
              </a:rPr>
              <a:t>Poids sur les </a:t>
            </a:r>
            <a:r>
              <a:rPr lang="fr-FR" sz="2000" dirty="0" smtClean="0">
                <a:solidFill>
                  <a:srgbClr val="FFFF00"/>
                </a:solidFill>
              </a:rPr>
              <a:t>toits.</a:t>
            </a:r>
            <a:endParaRPr lang="fr-FR" sz="2000" dirty="0">
              <a:solidFill>
                <a:srgbClr val="FFFF00"/>
              </a:solidFill>
            </a:endParaRPr>
          </a:p>
          <a:p>
            <a:pPr algn="ctr">
              <a:spcBef>
                <a:spcPct val="20000"/>
              </a:spcBef>
              <a:buFont typeface="Arial" pitchFamily="34" charset="0"/>
              <a:buNone/>
            </a:pPr>
            <a:r>
              <a:rPr lang="fr-FR" sz="2000" dirty="0">
                <a:solidFill>
                  <a:srgbClr val="FFFF00"/>
                </a:solidFill>
              </a:rPr>
              <a:t>Pas de Rucher prés d</a:t>
            </a:r>
            <a:r>
              <a:rPr lang="fr-FR" altLang="fr-FR" sz="2000" dirty="0">
                <a:solidFill>
                  <a:srgbClr val="FFFF00"/>
                </a:solidFill>
              </a:rPr>
              <a:t>’</a:t>
            </a:r>
            <a:r>
              <a:rPr lang="fr-FR" sz="2000" dirty="0">
                <a:solidFill>
                  <a:srgbClr val="FFFF00"/>
                </a:solidFill>
              </a:rPr>
              <a:t>un cours d</a:t>
            </a:r>
            <a:r>
              <a:rPr lang="fr-FR" altLang="fr-FR" sz="2000" dirty="0">
                <a:solidFill>
                  <a:srgbClr val="FFFF00"/>
                </a:solidFill>
              </a:rPr>
              <a:t>’</a:t>
            </a:r>
            <a:r>
              <a:rPr lang="fr-FR" sz="2000" dirty="0">
                <a:solidFill>
                  <a:srgbClr val="FFFF00"/>
                </a:solidFill>
              </a:rPr>
              <a:t>eau</a:t>
            </a:r>
          </a:p>
          <a:p>
            <a:pPr algn="ctr">
              <a:spcBef>
                <a:spcPct val="20000"/>
              </a:spcBef>
              <a:buFont typeface="Arial" pitchFamily="34" charset="0"/>
              <a:buNone/>
            </a:pPr>
            <a:r>
              <a:rPr lang="fr-FR" sz="2000" dirty="0">
                <a:solidFill>
                  <a:srgbClr val="FFFF00"/>
                </a:solidFill>
              </a:rPr>
              <a:t>Pas de soucis sous nos latitudes</a:t>
            </a:r>
          </a:p>
          <a:p>
            <a:pPr algn="ctr">
              <a:spcBef>
                <a:spcPct val="20000"/>
              </a:spcBef>
              <a:buFont typeface="Arial" pitchFamily="34" charset="0"/>
              <a:buNone/>
            </a:pPr>
            <a:r>
              <a:rPr lang="fr-FR" sz="2000" dirty="0">
                <a:solidFill>
                  <a:srgbClr val="FFFF00"/>
                </a:solidFill>
              </a:rPr>
              <a:t>Déblayer les entrées des ruches</a:t>
            </a:r>
          </a:p>
          <a:p>
            <a:pPr algn="ctr">
              <a:spcBef>
                <a:spcPct val="20000"/>
              </a:spcBef>
              <a:buFont typeface="Arial" pitchFamily="34" charset="0"/>
              <a:buNone/>
            </a:pPr>
            <a:r>
              <a:rPr lang="fr-FR" sz="2000" dirty="0">
                <a:solidFill>
                  <a:srgbClr val="FFFF00"/>
                </a:solidFill>
              </a:rPr>
              <a:t>Au printemps, Nourrissement</a:t>
            </a:r>
          </a:p>
          <a:p>
            <a:pPr algn="ctr">
              <a:spcBef>
                <a:spcPct val="20000"/>
              </a:spcBef>
              <a:buFont typeface="Arial" pitchFamily="34" charset="0"/>
              <a:buNone/>
            </a:pPr>
            <a:r>
              <a:rPr lang="fr-FR" sz="2000" dirty="0" smtClean="0">
                <a:solidFill>
                  <a:srgbClr val="FFFF00"/>
                </a:solidFill>
              </a:rPr>
              <a:t> Ombrager </a:t>
            </a:r>
            <a:r>
              <a:rPr lang="fr-FR" sz="2000" dirty="0">
                <a:solidFill>
                  <a:srgbClr val="FFFF00"/>
                </a:solidFill>
              </a:rPr>
              <a:t>les Ruches</a:t>
            </a:r>
          </a:p>
          <a:p>
            <a:pPr algn="ctr">
              <a:spcBef>
                <a:spcPct val="20000"/>
              </a:spcBef>
              <a:buFont typeface="Arial" pitchFamily="34" charset="0"/>
              <a:buNone/>
            </a:pPr>
            <a:r>
              <a:rPr lang="fr-FR" sz="2000" dirty="0">
                <a:solidFill>
                  <a:srgbClr val="FFFF00"/>
                </a:solidFill>
              </a:rPr>
              <a:t>   </a:t>
            </a:r>
            <a:r>
              <a:rPr lang="fr-FR" sz="2000" dirty="0" smtClean="0">
                <a:solidFill>
                  <a:srgbClr val="FFFF00"/>
                </a:solidFill>
              </a:rPr>
              <a:t>    </a:t>
            </a:r>
            <a:r>
              <a:rPr lang="fr-FR" sz="2000" dirty="0">
                <a:solidFill>
                  <a:srgbClr val="FFFF00"/>
                </a:solidFill>
              </a:rPr>
              <a:t>Pas de ruches dans les zones humides ou trop ombragées </a:t>
            </a:r>
          </a:p>
          <a:p>
            <a:pPr algn="ctr">
              <a:spcBef>
                <a:spcPct val="20000"/>
              </a:spcBef>
              <a:buFont typeface="Arial" pitchFamily="34" charset="0"/>
              <a:buNone/>
            </a:pPr>
            <a:endParaRPr lang="fr-FR" sz="2000" dirty="0">
              <a:solidFill>
                <a:srgbClr val="FFFF00"/>
              </a:solidFill>
            </a:endParaRPr>
          </a:p>
          <a:p>
            <a:pPr algn="ctr">
              <a:spcBef>
                <a:spcPct val="20000"/>
              </a:spcBef>
              <a:buFont typeface="Arial" pitchFamily="34" charset="0"/>
              <a:buNone/>
            </a:pPr>
            <a:endParaRPr lang="fr-FR" sz="1400" dirty="0">
              <a:solidFill>
                <a:srgbClr val="FFFF00"/>
              </a:solidFill>
            </a:endParaRPr>
          </a:p>
        </p:txBody>
      </p:sp>
      <p:sp>
        <p:nvSpPr>
          <p:cNvPr id="14" name="Sous-titre 2"/>
          <p:cNvSpPr txBox="1">
            <a:spLocks/>
          </p:cNvSpPr>
          <p:nvPr/>
        </p:nvSpPr>
        <p:spPr bwMode="auto">
          <a:xfrm>
            <a:off x="203200" y="3392404"/>
            <a:ext cx="8763000" cy="2413000"/>
          </a:xfrm>
          <a:prstGeom prst="rect">
            <a:avLst/>
          </a:prstGeom>
          <a:noFill/>
          <a:ln w="9525">
            <a:noFill/>
            <a:miter lim="800000"/>
            <a:headEnd/>
            <a:tailEnd/>
          </a:ln>
        </p:spPr>
        <p:txBody>
          <a:bodyPr/>
          <a:lstStyle/>
          <a:p>
            <a:pPr algn="ctr">
              <a:spcBef>
                <a:spcPct val="20000"/>
              </a:spcBef>
              <a:buFont typeface="Arial" pitchFamily="34" charset="0"/>
              <a:buNone/>
            </a:pPr>
            <a:r>
              <a:rPr lang="fr-FR" sz="3600" dirty="0">
                <a:solidFill>
                  <a:srgbClr val="FFFF00"/>
                </a:solidFill>
              </a:rPr>
              <a:t> </a:t>
            </a:r>
            <a:r>
              <a:rPr lang="fr-FR" sz="3200" dirty="0">
                <a:solidFill>
                  <a:srgbClr val="FFFF00"/>
                </a:solidFill>
              </a:rPr>
              <a:t> </a:t>
            </a:r>
            <a:r>
              <a:rPr lang="fr-FR" sz="3200" dirty="0" smtClean="0">
                <a:solidFill>
                  <a:srgbClr val="FFFF00"/>
                </a:solidFill>
              </a:rPr>
              <a:t>Il </a:t>
            </a:r>
            <a:r>
              <a:rPr lang="fr-FR" sz="3200" dirty="0">
                <a:solidFill>
                  <a:srgbClr val="FFFF00"/>
                </a:solidFill>
              </a:rPr>
              <a:t>est important de bien choisir l</a:t>
            </a:r>
            <a:r>
              <a:rPr lang="fr-FR" altLang="fr-FR" sz="3200" dirty="0">
                <a:solidFill>
                  <a:srgbClr val="FFFF00"/>
                </a:solidFill>
              </a:rPr>
              <a:t>’</a:t>
            </a:r>
            <a:r>
              <a:rPr lang="fr-FR" sz="3200" dirty="0">
                <a:solidFill>
                  <a:srgbClr val="FFFF00"/>
                </a:solidFill>
              </a:rPr>
              <a:t>emplacement de son rucher et son </a:t>
            </a:r>
            <a:r>
              <a:rPr lang="fr-FR" sz="3200" dirty="0" smtClean="0">
                <a:solidFill>
                  <a:srgbClr val="FFFF00"/>
                </a:solidFill>
              </a:rPr>
              <a:t>orientation.</a:t>
            </a:r>
            <a:endParaRPr lang="fr-FR" sz="3200" dirty="0">
              <a:solidFill>
                <a:srgbClr val="FFFF00"/>
              </a:solidFill>
            </a:endParaRPr>
          </a:p>
          <a:p>
            <a:pPr algn="ctr">
              <a:spcBef>
                <a:spcPct val="20000"/>
              </a:spcBef>
              <a:buFont typeface="Arial" pitchFamily="34" charset="0"/>
              <a:buNone/>
            </a:pPr>
            <a:endParaRPr lang="fr-FR" sz="3600" dirty="0">
              <a:solidFill>
                <a:srgbClr val="FFFF00"/>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2000"/>
                                        <p:tgtEl>
                                          <p:spTgt spid="4"/>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linds(horizontal)">
                                      <p:cBhvr>
                                        <p:cTn id="11" dur="2000"/>
                                        <p:tgtEl>
                                          <p:spTgt spid="5"/>
                                        </p:tgtEl>
                                      </p:cBhvr>
                                    </p:animEffect>
                                  </p:childTnLst>
                                </p:cTn>
                              </p:par>
                            </p:childTnLst>
                          </p:cTn>
                        </p:par>
                        <p:par>
                          <p:cTn id="12" fill="hold" nodeType="afterGroup">
                            <p:stCondLst>
                              <p:cond delay="4000"/>
                            </p:stCondLst>
                            <p:childTnLst>
                              <p:par>
                                <p:cTn id="13" presetID="3" presetClass="entr" presetSubtype="10"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linds(horizontal)">
                                      <p:cBhvr>
                                        <p:cTn id="15" dur="2000"/>
                                        <p:tgtEl>
                                          <p:spTgt spid="12"/>
                                        </p:tgtEl>
                                      </p:cBhvr>
                                    </p:animEffect>
                                  </p:childTnLst>
                                </p:cTn>
                              </p:par>
                            </p:childTnLst>
                          </p:cTn>
                        </p:par>
                        <p:par>
                          <p:cTn id="16" fill="hold" nodeType="afterGroup">
                            <p:stCondLst>
                              <p:cond delay="6000"/>
                            </p:stCondLst>
                            <p:childTnLst>
                              <p:par>
                                <p:cTn id="17" presetID="3" presetClass="entr" presetSubtype="1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blinds(horizontal)">
                                      <p:cBhvr>
                                        <p:cTn id="19"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ous-titre 2"/>
          <p:cNvSpPr txBox="1">
            <a:spLocks/>
          </p:cNvSpPr>
          <p:nvPr/>
        </p:nvSpPr>
        <p:spPr bwMode="auto">
          <a:xfrm>
            <a:off x="125413" y="354456"/>
            <a:ext cx="8842375" cy="2516188"/>
          </a:xfrm>
          <a:prstGeom prst="rect">
            <a:avLst/>
          </a:prstGeom>
          <a:noFill/>
          <a:ln w="9525">
            <a:noFill/>
            <a:miter lim="800000"/>
            <a:headEnd/>
            <a:tailEnd/>
          </a:ln>
        </p:spPr>
        <p:txBody>
          <a:bodyPr/>
          <a:lstStyle/>
          <a:p>
            <a:pPr algn="ctr">
              <a:spcBef>
                <a:spcPct val="20000"/>
              </a:spcBef>
              <a:buFont typeface="Arial" pitchFamily="34" charset="0"/>
              <a:buNone/>
            </a:pPr>
            <a:r>
              <a:rPr lang="fr-FR" sz="2000" b="1" dirty="0">
                <a:solidFill>
                  <a:srgbClr val="FFFF00"/>
                </a:solidFill>
              </a:rPr>
              <a:t>  </a:t>
            </a:r>
          </a:p>
          <a:p>
            <a:pPr algn="ctr">
              <a:spcBef>
                <a:spcPct val="20000"/>
              </a:spcBef>
              <a:buFont typeface="Arial" pitchFamily="34" charset="0"/>
              <a:buNone/>
            </a:pPr>
            <a:r>
              <a:rPr lang="fr-FR" sz="2000" b="1" dirty="0">
                <a:solidFill>
                  <a:srgbClr val="FFFF00"/>
                </a:solidFill>
              </a:rPr>
              <a:t>Impérativement choisir un secteur suffisamment mellifère : 6 kms de   </a:t>
            </a:r>
          </a:p>
          <a:p>
            <a:pPr algn="ctr">
              <a:spcBef>
                <a:spcPct val="20000"/>
              </a:spcBef>
              <a:buFont typeface="Arial" pitchFamily="34" charset="0"/>
              <a:buNone/>
            </a:pPr>
            <a:r>
              <a:rPr lang="fr-FR" sz="2000" b="1" dirty="0">
                <a:solidFill>
                  <a:srgbClr val="FFFF00"/>
                </a:solidFill>
              </a:rPr>
              <a:t>Avec point </a:t>
            </a:r>
            <a:r>
              <a:rPr lang="fr-FR" sz="2000" b="1" dirty="0" smtClean="0">
                <a:solidFill>
                  <a:srgbClr val="FFFF00"/>
                </a:solidFill>
              </a:rPr>
              <a:t>d</a:t>
            </a:r>
            <a:r>
              <a:rPr lang="fr-FR" altLang="fr-FR" sz="2000" b="1" dirty="0" smtClean="0">
                <a:solidFill>
                  <a:srgbClr val="FFFF00"/>
                </a:solidFill>
              </a:rPr>
              <a:t>’</a:t>
            </a:r>
            <a:r>
              <a:rPr lang="fr-FR" sz="2000" b="1" dirty="0" smtClean="0">
                <a:solidFill>
                  <a:srgbClr val="FFFF00"/>
                </a:solidFill>
              </a:rPr>
              <a:t>eau.</a:t>
            </a:r>
            <a:endParaRPr lang="fr-FR" sz="2000" b="1" dirty="0">
              <a:solidFill>
                <a:srgbClr val="FFFF00"/>
              </a:solidFill>
            </a:endParaRPr>
          </a:p>
          <a:p>
            <a:pPr algn="ctr">
              <a:spcBef>
                <a:spcPct val="20000"/>
              </a:spcBef>
              <a:buFont typeface="Arial" pitchFamily="34" charset="0"/>
              <a:buNone/>
            </a:pPr>
            <a:r>
              <a:rPr lang="fr-FR" sz="2000" b="1" dirty="0">
                <a:solidFill>
                  <a:srgbClr val="FFFF00"/>
                </a:solidFill>
              </a:rPr>
              <a:t>Sur un terrain de préférence assez plat, plutôt en hauteur à l</a:t>
            </a:r>
            <a:r>
              <a:rPr lang="fr-FR" altLang="fr-FR" sz="2000" b="1" dirty="0">
                <a:solidFill>
                  <a:srgbClr val="FFFF00"/>
                </a:solidFill>
              </a:rPr>
              <a:t>’</a:t>
            </a:r>
            <a:r>
              <a:rPr lang="fr-FR" sz="2000" b="1" dirty="0">
                <a:solidFill>
                  <a:srgbClr val="FFFF00"/>
                </a:solidFill>
              </a:rPr>
              <a:t>abri des vents dominants. A distance respectable </a:t>
            </a:r>
            <a:r>
              <a:rPr lang="fr-FR" sz="2000" b="1" dirty="0" smtClean="0">
                <a:solidFill>
                  <a:srgbClr val="FFFF00"/>
                </a:solidFill>
              </a:rPr>
              <a:t>d</a:t>
            </a:r>
            <a:r>
              <a:rPr lang="fr-FR" altLang="fr-FR" sz="2000" b="1" dirty="0" smtClean="0">
                <a:solidFill>
                  <a:srgbClr val="FFFF00"/>
                </a:solidFill>
              </a:rPr>
              <a:t>’</a:t>
            </a:r>
            <a:r>
              <a:rPr lang="fr-FR" sz="2000" b="1" dirty="0" smtClean="0">
                <a:solidFill>
                  <a:srgbClr val="FFFF00"/>
                </a:solidFill>
              </a:rPr>
              <a:t>habitations, </a:t>
            </a:r>
            <a:r>
              <a:rPr lang="fr-FR" sz="2000" b="1" dirty="0">
                <a:solidFill>
                  <a:srgbClr val="FFFF00"/>
                </a:solidFill>
              </a:rPr>
              <a:t>d</a:t>
            </a:r>
            <a:r>
              <a:rPr lang="fr-FR" altLang="fr-FR" sz="2000" b="1" dirty="0">
                <a:solidFill>
                  <a:srgbClr val="FFFF00"/>
                </a:solidFill>
              </a:rPr>
              <a:t>’</a:t>
            </a:r>
            <a:r>
              <a:rPr lang="fr-FR" sz="2000" b="1" dirty="0">
                <a:solidFill>
                  <a:srgbClr val="FFFF00"/>
                </a:solidFill>
              </a:rPr>
              <a:t>animaux </a:t>
            </a:r>
            <a:r>
              <a:rPr lang="fr-FR" sz="2000" b="1" dirty="0" smtClean="0">
                <a:solidFill>
                  <a:srgbClr val="FFFF00"/>
                </a:solidFill>
              </a:rPr>
              <a:t>domestiques ou </a:t>
            </a:r>
            <a:r>
              <a:rPr lang="fr-FR" sz="2000" b="1" dirty="0">
                <a:solidFill>
                  <a:srgbClr val="FFFF00"/>
                </a:solidFill>
              </a:rPr>
              <a:t>alors planter une haie vive, ou monter une palissade ou un mur de </a:t>
            </a:r>
            <a:r>
              <a:rPr lang="fr-FR" sz="2000" b="1" u="sng" dirty="0">
                <a:solidFill>
                  <a:srgbClr val="FFFF00"/>
                </a:solidFill>
              </a:rPr>
              <a:t>2 </a:t>
            </a:r>
            <a:r>
              <a:rPr lang="fr-FR" sz="2000" b="1" u="sng" dirty="0" smtClean="0">
                <a:solidFill>
                  <a:srgbClr val="FFFF00"/>
                </a:solidFill>
              </a:rPr>
              <a:t>mètres </a:t>
            </a:r>
            <a:r>
              <a:rPr lang="fr-FR" sz="2000" b="1" dirty="0">
                <a:solidFill>
                  <a:srgbClr val="FFFF00"/>
                </a:solidFill>
              </a:rPr>
              <a:t>de hauteur </a:t>
            </a:r>
            <a:r>
              <a:rPr lang="fr-FR" sz="2000" b="1" dirty="0" smtClean="0">
                <a:solidFill>
                  <a:srgbClr val="FFFF00"/>
                </a:solidFill>
              </a:rPr>
              <a:t>minimum.</a:t>
            </a:r>
          </a:p>
          <a:p>
            <a:pPr algn="ctr">
              <a:spcBef>
                <a:spcPct val="20000"/>
              </a:spcBef>
              <a:buFont typeface="Arial" pitchFamily="34" charset="0"/>
              <a:buNone/>
            </a:pPr>
            <a:r>
              <a:rPr lang="fr-FR" sz="2000" b="1" dirty="0" smtClean="0">
                <a:solidFill>
                  <a:srgbClr val="FFFF00"/>
                </a:solidFill>
              </a:rPr>
              <a:t>Accessible facilement avec un véhicule. </a:t>
            </a:r>
            <a:endParaRPr lang="fr-FR" sz="2000" b="1" dirty="0">
              <a:solidFill>
                <a:srgbClr val="FFFF00"/>
              </a:solidFill>
            </a:endParaRPr>
          </a:p>
          <a:p>
            <a:pPr algn="ctr">
              <a:spcBef>
                <a:spcPct val="20000"/>
              </a:spcBef>
              <a:buFont typeface="Arial" pitchFamily="34" charset="0"/>
              <a:buNone/>
            </a:pPr>
            <a:endParaRPr lang="fr-FR" sz="1400" b="1" dirty="0">
              <a:solidFill>
                <a:srgbClr val="FFFF00"/>
              </a:solidFill>
            </a:endParaRPr>
          </a:p>
        </p:txBody>
      </p:sp>
      <p:sp>
        <p:nvSpPr>
          <p:cNvPr id="6" name="Sous-titre 2"/>
          <p:cNvSpPr txBox="1">
            <a:spLocks/>
          </p:cNvSpPr>
          <p:nvPr/>
        </p:nvSpPr>
        <p:spPr>
          <a:xfrm>
            <a:off x="936908" y="178490"/>
            <a:ext cx="7701504"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L’EMPLACEMENT DU RUCHER</a:t>
            </a:r>
            <a:endParaRPr lang="fr-FR" sz="2000" b="1"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endParaRPr lang="fr-FR" sz="1800" b="1"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b="1"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2" name="Bouée 1"/>
          <p:cNvSpPr/>
          <p:nvPr/>
        </p:nvSpPr>
        <p:spPr>
          <a:xfrm>
            <a:off x="8211566" y="691977"/>
            <a:ext cx="361950" cy="360362"/>
          </a:xfrm>
          <a:prstGeom prst="donut">
            <a:avLst>
              <a:gd name="adj" fmla="val 6140"/>
            </a:avLst>
          </a:prstGeom>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b="1">
              <a:ln w="12700">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p:txBody>
      </p:sp>
      <p:cxnSp>
        <p:nvCxnSpPr>
          <p:cNvPr id="7" name="Connecteur droit 6"/>
          <p:cNvCxnSpPr/>
          <p:nvPr/>
        </p:nvCxnSpPr>
        <p:spPr>
          <a:xfrm flipV="1">
            <a:off x="8195691" y="691977"/>
            <a:ext cx="361950" cy="360362"/>
          </a:xfrm>
          <a:prstGeom prst="line">
            <a:avLst/>
          </a:prstGeom>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ln>
        </p:spPr>
        <p:style>
          <a:lnRef idx="2">
            <a:schemeClr val="accent1"/>
          </a:lnRef>
          <a:fillRef idx="0">
            <a:schemeClr val="accent1"/>
          </a:fillRef>
          <a:effectRef idx="1">
            <a:schemeClr val="accent1"/>
          </a:effectRef>
          <a:fontRef idx="minor">
            <a:schemeClr val="tx1"/>
          </a:fontRef>
        </p:style>
      </p:cxnSp>
      <p:sp>
        <p:nvSpPr>
          <p:cNvPr id="10" name="Sous-titre 2"/>
          <p:cNvSpPr txBox="1">
            <a:spLocks/>
          </p:cNvSpPr>
          <p:nvPr/>
        </p:nvSpPr>
        <p:spPr bwMode="auto">
          <a:xfrm>
            <a:off x="423863" y="4333875"/>
            <a:ext cx="3151187" cy="487363"/>
          </a:xfrm>
          <a:prstGeom prst="rect">
            <a:avLst/>
          </a:prstGeom>
          <a:noFill/>
          <a:ln w="9525">
            <a:noFill/>
            <a:miter lim="800000"/>
            <a:headEnd/>
            <a:tailEnd/>
          </a:ln>
        </p:spPr>
        <p:txBody>
          <a:bodyPr/>
          <a:lstStyle/>
          <a:p>
            <a:pPr algn="ctr">
              <a:spcBef>
                <a:spcPct val="20000"/>
              </a:spcBef>
              <a:buFont typeface="Arial" pitchFamily="34" charset="0"/>
              <a:buNone/>
            </a:pPr>
            <a:r>
              <a:rPr lang="fr-FR" sz="2000" b="1">
                <a:solidFill>
                  <a:srgbClr val="FFFF00"/>
                </a:solidFill>
              </a:rPr>
              <a:t>Orienté SUD /SUD-EST</a:t>
            </a:r>
          </a:p>
          <a:p>
            <a:pPr algn="ctr">
              <a:spcBef>
                <a:spcPct val="20000"/>
              </a:spcBef>
              <a:buFont typeface="Arial" pitchFamily="34" charset="0"/>
              <a:buNone/>
            </a:pPr>
            <a:endParaRPr lang="fr-FR" sz="1400" b="1">
              <a:solidFill>
                <a:srgbClr val="FFFF00"/>
              </a:solidFill>
            </a:endParaRPr>
          </a:p>
        </p:txBody>
      </p:sp>
      <p:sp>
        <p:nvSpPr>
          <p:cNvPr id="9" name="Flèche à quatre pointes 8"/>
          <p:cNvSpPr>
            <a:spLocks/>
          </p:cNvSpPr>
          <p:nvPr/>
        </p:nvSpPr>
        <p:spPr bwMode="auto">
          <a:xfrm>
            <a:off x="4498975" y="3590925"/>
            <a:ext cx="1866900" cy="1990725"/>
          </a:xfrm>
          <a:custGeom>
            <a:avLst/>
            <a:gdLst>
              <a:gd name="T0" fmla="*/ 0 w 1866900"/>
              <a:gd name="T1" fmla="*/ 995363 h 1990725"/>
              <a:gd name="T2" fmla="*/ 420053 w 1866900"/>
              <a:gd name="T3" fmla="*/ 847187 h 1990725"/>
              <a:gd name="T4" fmla="*/ 420053 w 1866900"/>
              <a:gd name="T5" fmla="*/ 886616 h 1990725"/>
              <a:gd name="T6" fmla="*/ 824703 w 1866900"/>
              <a:gd name="T7" fmla="*/ 886616 h 1990725"/>
              <a:gd name="T8" fmla="*/ 824703 w 1866900"/>
              <a:gd name="T9" fmla="*/ 420053 h 1990725"/>
              <a:gd name="T10" fmla="*/ 785274 w 1866900"/>
              <a:gd name="T11" fmla="*/ 420053 h 1990725"/>
              <a:gd name="T12" fmla="*/ 933450 w 1866900"/>
              <a:gd name="T13" fmla="*/ 0 h 1990725"/>
              <a:gd name="T14" fmla="*/ 1081626 w 1866900"/>
              <a:gd name="T15" fmla="*/ 420053 h 1990725"/>
              <a:gd name="T16" fmla="*/ 1042197 w 1866900"/>
              <a:gd name="T17" fmla="*/ 420053 h 1990725"/>
              <a:gd name="T18" fmla="*/ 1042197 w 1866900"/>
              <a:gd name="T19" fmla="*/ 886616 h 1990725"/>
              <a:gd name="T20" fmla="*/ 1446848 w 1866900"/>
              <a:gd name="T21" fmla="*/ 886616 h 1990725"/>
              <a:gd name="T22" fmla="*/ 1446848 w 1866900"/>
              <a:gd name="T23" fmla="*/ 847187 h 1990725"/>
              <a:gd name="T24" fmla="*/ 1866900 w 1866900"/>
              <a:gd name="T25" fmla="*/ 995363 h 1990725"/>
              <a:gd name="T26" fmla="*/ 1446848 w 1866900"/>
              <a:gd name="T27" fmla="*/ 1143538 h 1990725"/>
              <a:gd name="T28" fmla="*/ 1446848 w 1866900"/>
              <a:gd name="T29" fmla="*/ 1104109 h 1990725"/>
              <a:gd name="T30" fmla="*/ 1042197 w 1866900"/>
              <a:gd name="T31" fmla="*/ 1104109 h 1990725"/>
              <a:gd name="T32" fmla="*/ 1042197 w 1866900"/>
              <a:gd name="T33" fmla="*/ 1570673 h 1990725"/>
              <a:gd name="T34" fmla="*/ 1081626 w 1866900"/>
              <a:gd name="T35" fmla="*/ 1570673 h 1990725"/>
              <a:gd name="T36" fmla="*/ 933450 w 1866900"/>
              <a:gd name="T37" fmla="*/ 1990725 h 1990725"/>
              <a:gd name="T38" fmla="*/ 785274 w 1866900"/>
              <a:gd name="T39" fmla="*/ 1570673 h 1990725"/>
              <a:gd name="T40" fmla="*/ 824703 w 1866900"/>
              <a:gd name="T41" fmla="*/ 1570673 h 1990725"/>
              <a:gd name="T42" fmla="*/ 824703 w 1866900"/>
              <a:gd name="T43" fmla="*/ 1104109 h 1990725"/>
              <a:gd name="T44" fmla="*/ 420053 w 1866900"/>
              <a:gd name="T45" fmla="*/ 1104109 h 1990725"/>
              <a:gd name="T46" fmla="*/ 420053 w 1866900"/>
              <a:gd name="T47" fmla="*/ 1143538 h 1990725"/>
              <a:gd name="T48" fmla="*/ 0 w 1866900"/>
              <a:gd name="T49" fmla="*/ 995363 h 199072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866900" h="1990725">
                <a:moveTo>
                  <a:pt x="0" y="995363"/>
                </a:moveTo>
                <a:lnTo>
                  <a:pt x="420053" y="847187"/>
                </a:lnTo>
                <a:lnTo>
                  <a:pt x="420053" y="886616"/>
                </a:lnTo>
                <a:lnTo>
                  <a:pt x="824703" y="886616"/>
                </a:lnTo>
                <a:lnTo>
                  <a:pt x="824703" y="420053"/>
                </a:lnTo>
                <a:lnTo>
                  <a:pt x="785274" y="420053"/>
                </a:lnTo>
                <a:lnTo>
                  <a:pt x="933450" y="0"/>
                </a:lnTo>
                <a:lnTo>
                  <a:pt x="1081626" y="420053"/>
                </a:lnTo>
                <a:lnTo>
                  <a:pt x="1042197" y="420053"/>
                </a:lnTo>
                <a:lnTo>
                  <a:pt x="1042197" y="886616"/>
                </a:lnTo>
                <a:lnTo>
                  <a:pt x="1446848" y="886616"/>
                </a:lnTo>
                <a:lnTo>
                  <a:pt x="1446848" y="847187"/>
                </a:lnTo>
                <a:lnTo>
                  <a:pt x="1866900" y="995363"/>
                </a:lnTo>
                <a:lnTo>
                  <a:pt x="1446848" y="1143538"/>
                </a:lnTo>
                <a:lnTo>
                  <a:pt x="1446848" y="1104109"/>
                </a:lnTo>
                <a:lnTo>
                  <a:pt x="1042197" y="1104109"/>
                </a:lnTo>
                <a:lnTo>
                  <a:pt x="1042197" y="1570673"/>
                </a:lnTo>
                <a:lnTo>
                  <a:pt x="1081626" y="1570673"/>
                </a:lnTo>
                <a:lnTo>
                  <a:pt x="933450" y="1990725"/>
                </a:lnTo>
                <a:lnTo>
                  <a:pt x="785274" y="1570673"/>
                </a:lnTo>
                <a:lnTo>
                  <a:pt x="824703" y="1570673"/>
                </a:lnTo>
                <a:lnTo>
                  <a:pt x="824703" y="1104109"/>
                </a:lnTo>
                <a:lnTo>
                  <a:pt x="420053" y="1104109"/>
                </a:lnTo>
                <a:lnTo>
                  <a:pt x="420053" y="1143538"/>
                </a:lnTo>
                <a:lnTo>
                  <a:pt x="0" y="995363"/>
                </a:lnTo>
                <a:close/>
              </a:path>
            </a:pathLst>
          </a:custGeom>
          <a:gradFill rotWithShape="1">
            <a:gsLst>
              <a:gs pos="0">
                <a:srgbClr val="E46C0A"/>
              </a:gs>
              <a:gs pos="42000">
                <a:srgbClr val="E46C0A"/>
              </a:gs>
              <a:gs pos="67999">
                <a:srgbClr val="FFFF00"/>
              </a:gs>
              <a:gs pos="84000">
                <a:srgbClr val="E46C0A"/>
              </a:gs>
              <a:gs pos="100000">
                <a:srgbClr val="E46C0A"/>
              </a:gs>
            </a:gsLst>
            <a:path path="rect">
              <a:fillToRect l="50000" t="50000" r="50000" b="50000"/>
            </a:path>
          </a:gradFill>
          <a:ln w="9525" cap="flat" cmpd="sng">
            <a:noFill/>
            <a:prstDash val="solid"/>
            <a:round/>
            <a:headEnd/>
            <a:tailEnd/>
          </a:ln>
          <a:effectLst>
            <a:outerShdw dist="23000" dir="5400000" rotWithShape="0">
              <a:srgbClr val="000000">
                <a:alpha val="34999"/>
              </a:srgbClr>
            </a:outerShdw>
          </a:effectLst>
        </p:spPr>
        <p:txBody>
          <a:bodyPr anchor="ctr"/>
          <a:lstStyle/>
          <a:p>
            <a:endParaRPr lang="fr-FR"/>
          </a:p>
        </p:txBody>
      </p:sp>
      <p:sp>
        <p:nvSpPr>
          <p:cNvPr id="13" name="Sous-titre 2"/>
          <p:cNvSpPr txBox="1">
            <a:spLocks/>
          </p:cNvSpPr>
          <p:nvPr/>
        </p:nvSpPr>
        <p:spPr bwMode="auto">
          <a:xfrm>
            <a:off x="6427788" y="4354513"/>
            <a:ext cx="565150" cy="485775"/>
          </a:xfrm>
          <a:prstGeom prst="rect">
            <a:avLst/>
          </a:prstGeom>
          <a:noFill/>
          <a:ln w="9525">
            <a:noFill/>
            <a:miter lim="800000"/>
            <a:headEnd/>
            <a:tailEnd/>
          </a:ln>
        </p:spPr>
        <p:txBody>
          <a:bodyPr/>
          <a:lstStyle/>
          <a:p>
            <a:pPr algn="ctr">
              <a:spcBef>
                <a:spcPct val="20000"/>
              </a:spcBef>
              <a:buFont typeface="Arial" pitchFamily="34" charset="0"/>
              <a:buNone/>
            </a:pPr>
            <a:r>
              <a:rPr lang="fr-FR" sz="2000" b="1">
                <a:solidFill>
                  <a:srgbClr val="FFFF00"/>
                </a:solidFill>
              </a:rPr>
              <a:t>EST</a:t>
            </a:r>
          </a:p>
          <a:p>
            <a:pPr algn="ctr">
              <a:spcBef>
                <a:spcPct val="20000"/>
              </a:spcBef>
              <a:buFont typeface="Arial" pitchFamily="34" charset="0"/>
              <a:buNone/>
            </a:pPr>
            <a:endParaRPr lang="fr-FR" sz="1400" b="1">
              <a:solidFill>
                <a:srgbClr val="FFFF00"/>
              </a:solidFill>
            </a:endParaRPr>
          </a:p>
        </p:txBody>
      </p:sp>
      <p:sp>
        <p:nvSpPr>
          <p:cNvPr id="15" name="Sous-titre 2"/>
          <p:cNvSpPr txBox="1">
            <a:spLocks/>
          </p:cNvSpPr>
          <p:nvPr/>
        </p:nvSpPr>
        <p:spPr bwMode="auto">
          <a:xfrm>
            <a:off x="5000625" y="5627688"/>
            <a:ext cx="877888" cy="485775"/>
          </a:xfrm>
          <a:prstGeom prst="rect">
            <a:avLst/>
          </a:prstGeom>
          <a:noFill/>
          <a:ln w="9525">
            <a:noFill/>
            <a:miter lim="800000"/>
            <a:headEnd/>
            <a:tailEnd/>
          </a:ln>
        </p:spPr>
        <p:txBody>
          <a:bodyPr/>
          <a:lstStyle/>
          <a:p>
            <a:pPr algn="ctr">
              <a:spcBef>
                <a:spcPct val="20000"/>
              </a:spcBef>
              <a:buFont typeface="Arial" pitchFamily="34" charset="0"/>
              <a:buNone/>
            </a:pPr>
            <a:r>
              <a:rPr lang="fr-FR" sz="2000" b="1">
                <a:solidFill>
                  <a:srgbClr val="FFFF00"/>
                </a:solidFill>
              </a:rPr>
              <a:t>SUD </a:t>
            </a:r>
          </a:p>
          <a:p>
            <a:pPr algn="ctr">
              <a:spcBef>
                <a:spcPct val="20000"/>
              </a:spcBef>
              <a:buFont typeface="Arial" pitchFamily="34" charset="0"/>
              <a:buNone/>
            </a:pPr>
            <a:endParaRPr lang="fr-FR" sz="1400" b="1">
              <a:solidFill>
                <a:srgbClr val="FFFF00"/>
              </a:solidFill>
            </a:endParaRPr>
          </a:p>
        </p:txBody>
      </p:sp>
      <p:sp>
        <p:nvSpPr>
          <p:cNvPr id="16" name="Sous-titre 2"/>
          <p:cNvSpPr txBox="1">
            <a:spLocks/>
          </p:cNvSpPr>
          <p:nvPr/>
        </p:nvSpPr>
        <p:spPr bwMode="auto">
          <a:xfrm>
            <a:off x="5000625" y="3252788"/>
            <a:ext cx="863600" cy="485775"/>
          </a:xfrm>
          <a:prstGeom prst="rect">
            <a:avLst/>
          </a:prstGeom>
          <a:noFill/>
          <a:ln w="9525">
            <a:noFill/>
            <a:miter lim="800000"/>
            <a:headEnd/>
            <a:tailEnd/>
          </a:ln>
        </p:spPr>
        <p:txBody>
          <a:bodyPr/>
          <a:lstStyle/>
          <a:p>
            <a:pPr algn="ctr">
              <a:spcBef>
                <a:spcPct val="20000"/>
              </a:spcBef>
              <a:buFont typeface="Arial" pitchFamily="34" charset="0"/>
              <a:buNone/>
            </a:pPr>
            <a:r>
              <a:rPr lang="fr-FR" sz="2000" b="1">
                <a:solidFill>
                  <a:srgbClr val="FFFF00"/>
                </a:solidFill>
              </a:rPr>
              <a:t>NORD</a:t>
            </a:r>
          </a:p>
          <a:p>
            <a:pPr algn="ctr">
              <a:spcBef>
                <a:spcPct val="20000"/>
              </a:spcBef>
              <a:buFont typeface="Arial" pitchFamily="34" charset="0"/>
              <a:buNone/>
            </a:pPr>
            <a:endParaRPr lang="fr-FR" sz="1400" b="1">
              <a:solidFill>
                <a:srgbClr val="FFFF00"/>
              </a:solidFill>
            </a:endParaRPr>
          </a:p>
        </p:txBody>
      </p:sp>
      <p:sp>
        <p:nvSpPr>
          <p:cNvPr id="17" name="Sous-titre 2"/>
          <p:cNvSpPr txBox="1">
            <a:spLocks/>
          </p:cNvSpPr>
          <p:nvPr/>
        </p:nvSpPr>
        <p:spPr bwMode="auto">
          <a:xfrm>
            <a:off x="3575050" y="4357688"/>
            <a:ext cx="1019175" cy="485775"/>
          </a:xfrm>
          <a:prstGeom prst="rect">
            <a:avLst/>
          </a:prstGeom>
          <a:noFill/>
          <a:ln w="9525">
            <a:noFill/>
            <a:miter lim="800000"/>
            <a:headEnd/>
            <a:tailEnd/>
          </a:ln>
        </p:spPr>
        <p:txBody>
          <a:bodyPr/>
          <a:lstStyle/>
          <a:p>
            <a:pPr algn="ctr">
              <a:spcBef>
                <a:spcPct val="20000"/>
              </a:spcBef>
              <a:buFont typeface="Arial" pitchFamily="34" charset="0"/>
              <a:buNone/>
            </a:pPr>
            <a:r>
              <a:rPr lang="fr-FR" sz="2000" b="1">
                <a:solidFill>
                  <a:srgbClr val="FFFF00"/>
                </a:solidFill>
              </a:rPr>
              <a:t>OUEST</a:t>
            </a:r>
          </a:p>
          <a:p>
            <a:pPr algn="ctr">
              <a:spcBef>
                <a:spcPct val="20000"/>
              </a:spcBef>
              <a:buFont typeface="Arial" pitchFamily="34" charset="0"/>
              <a:buNone/>
            </a:pPr>
            <a:endParaRPr lang="fr-FR" sz="1400" b="1">
              <a:solidFill>
                <a:srgbClr val="FFFF00"/>
              </a:solidFill>
            </a:endParaRPr>
          </a:p>
        </p:txBody>
      </p:sp>
      <p:cxnSp>
        <p:nvCxnSpPr>
          <p:cNvPr id="18" name="Connecteur droit 17"/>
          <p:cNvCxnSpPr/>
          <p:nvPr/>
        </p:nvCxnSpPr>
        <p:spPr>
          <a:xfrm>
            <a:off x="5440363" y="4578350"/>
            <a:ext cx="925512" cy="831850"/>
          </a:xfrm>
          <a:prstGeom prst="line">
            <a:avLst/>
          </a:prstGeom>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ln>
        </p:spPr>
        <p:style>
          <a:lnRef idx="2">
            <a:schemeClr val="accent1"/>
          </a:lnRef>
          <a:fillRef idx="0">
            <a:schemeClr val="accent1"/>
          </a:fillRef>
          <a:effectRef idx="1">
            <a:schemeClr val="accent1"/>
          </a:effectRef>
          <a:fontRef idx="minor">
            <a:schemeClr val="tx1"/>
          </a:fontRef>
        </p:style>
      </p:cxnSp>
      <p:sp>
        <p:nvSpPr>
          <p:cNvPr id="20" name="Sous-titre 2"/>
          <p:cNvSpPr txBox="1">
            <a:spLocks/>
          </p:cNvSpPr>
          <p:nvPr/>
        </p:nvSpPr>
        <p:spPr bwMode="auto">
          <a:xfrm>
            <a:off x="6083300" y="5292725"/>
            <a:ext cx="1285875" cy="485775"/>
          </a:xfrm>
          <a:prstGeom prst="rect">
            <a:avLst/>
          </a:prstGeom>
          <a:noFill/>
          <a:ln w="9525">
            <a:noFill/>
            <a:miter lim="800000"/>
            <a:headEnd/>
            <a:tailEnd/>
          </a:ln>
        </p:spPr>
        <p:txBody>
          <a:bodyPr/>
          <a:lstStyle/>
          <a:p>
            <a:pPr algn="ctr">
              <a:spcBef>
                <a:spcPct val="20000"/>
              </a:spcBef>
              <a:buFont typeface="Arial" pitchFamily="34" charset="0"/>
              <a:buNone/>
            </a:pPr>
            <a:r>
              <a:rPr lang="fr-FR" sz="1400" b="1">
                <a:solidFill>
                  <a:srgbClr val="FFFF00"/>
                </a:solidFill>
              </a:rPr>
              <a:t>SUD-EST </a:t>
            </a:r>
          </a:p>
          <a:p>
            <a:pPr algn="ctr">
              <a:spcBef>
                <a:spcPct val="20000"/>
              </a:spcBef>
              <a:buFont typeface="Arial" pitchFamily="34" charset="0"/>
              <a:buNone/>
            </a:pPr>
            <a:endParaRPr lang="fr-FR" sz="1400" b="1">
              <a:solidFill>
                <a:srgbClr val="FFFF00"/>
              </a:solidFill>
            </a:endParaRPr>
          </a:p>
        </p:txBody>
      </p:sp>
      <p:cxnSp>
        <p:nvCxnSpPr>
          <p:cNvPr id="22" name="Connecteur droit 21"/>
          <p:cNvCxnSpPr>
            <a:cxnSpLocks noChangeShapeType="1"/>
          </p:cNvCxnSpPr>
          <p:nvPr/>
        </p:nvCxnSpPr>
        <p:spPr bwMode="auto">
          <a:xfrm>
            <a:off x="5440363" y="4578350"/>
            <a:ext cx="642937" cy="1317625"/>
          </a:xfrm>
          <a:prstGeom prst="line">
            <a:avLst/>
          </a:prstGeom>
          <a:noFill/>
          <a:ln w="25400">
            <a:solidFill>
              <a:srgbClr val="FF0000"/>
            </a:solidFill>
            <a:prstDash val="dash"/>
            <a:round/>
            <a:headEnd/>
            <a:tailEnd/>
          </a:ln>
          <a:effectLst>
            <a:outerShdw dist="20000" dir="5400000" rotWithShape="0">
              <a:srgbClr val="808080">
                <a:alpha val="37999"/>
              </a:srgbClr>
            </a:outerShdw>
          </a:effectLst>
        </p:spPr>
      </p:cxnSp>
      <p:sp>
        <p:nvSpPr>
          <p:cNvPr id="23" name="Sous-titre 2"/>
          <p:cNvSpPr txBox="1">
            <a:spLocks/>
          </p:cNvSpPr>
          <p:nvPr/>
        </p:nvSpPr>
        <p:spPr bwMode="auto">
          <a:xfrm>
            <a:off x="5722938" y="5895975"/>
            <a:ext cx="1284287" cy="485775"/>
          </a:xfrm>
          <a:prstGeom prst="rect">
            <a:avLst/>
          </a:prstGeom>
          <a:noFill/>
          <a:ln w="9525">
            <a:noFill/>
            <a:miter lim="800000"/>
            <a:headEnd/>
            <a:tailEnd/>
          </a:ln>
        </p:spPr>
        <p:txBody>
          <a:bodyPr/>
          <a:lstStyle/>
          <a:p>
            <a:pPr algn="ctr">
              <a:spcBef>
                <a:spcPct val="20000"/>
              </a:spcBef>
              <a:buFont typeface="Arial" pitchFamily="34" charset="0"/>
              <a:buNone/>
            </a:pPr>
            <a:r>
              <a:rPr lang="fr-FR" sz="2000" b="1">
                <a:solidFill>
                  <a:srgbClr val="FF0000"/>
                </a:solidFill>
              </a:rPr>
              <a:t>SUD-S-EST </a:t>
            </a:r>
          </a:p>
          <a:p>
            <a:pPr algn="ctr">
              <a:spcBef>
                <a:spcPct val="20000"/>
              </a:spcBef>
              <a:buFont typeface="Arial" pitchFamily="34" charset="0"/>
              <a:buNone/>
            </a:pPr>
            <a:endParaRPr lang="fr-FR" sz="1400" b="1">
              <a:solidFill>
                <a:srgbClr val="FF0000"/>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2000"/>
                                        <p:tgtEl>
                                          <p:spTgt spid="6"/>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linds(horizontal)">
                                      <p:cBhvr>
                                        <p:cTn id="11" dur="2000"/>
                                        <p:tgtEl>
                                          <p:spTgt spid="2"/>
                                        </p:tgtEl>
                                      </p:cBhvr>
                                    </p:animEffect>
                                  </p:childTnLst>
                                </p:cTn>
                              </p:par>
                            </p:childTnLst>
                          </p:cTn>
                        </p:par>
                        <p:par>
                          <p:cTn id="12" fill="hold" nodeType="afterGroup">
                            <p:stCondLst>
                              <p:cond delay="4000"/>
                            </p:stCondLst>
                            <p:childTnLst>
                              <p:par>
                                <p:cTn id="13" presetID="3" presetClass="entr" presetSubtype="1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linds(horizontal)">
                                      <p:cBhvr>
                                        <p:cTn id="15" dur="2000"/>
                                        <p:tgtEl>
                                          <p:spTgt spid="7"/>
                                        </p:tgtEl>
                                      </p:cBhvr>
                                    </p:animEffect>
                                  </p:childTnLst>
                                </p:cTn>
                              </p:par>
                            </p:childTnLst>
                          </p:cTn>
                        </p:par>
                        <p:par>
                          <p:cTn id="16" fill="hold" nodeType="afterGroup">
                            <p:stCondLst>
                              <p:cond delay="6000"/>
                            </p:stCondLst>
                            <p:childTnLst>
                              <p:par>
                                <p:cTn id="17" presetID="3" presetClass="entr" presetSubtype="1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linds(horizontal)">
                                      <p:cBhvr>
                                        <p:cTn id="19" dur="2000"/>
                                        <p:tgtEl>
                                          <p:spTgt spid="12"/>
                                        </p:tgtEl>
                                      </p:cBhvr>
                                    </p:animEffect>
                                  </p:childTnLst>
                                </p:cTn>
                              </p:par>
                            </p:childTnLst>
                          </p:cTn>
                        </p:par>
                        <p:par>
                          <p:cTn id="20" fill="hold" nodeType="afterGroup">
                            <p:stCondLst>
                              <p:cond delay="8000"/>
                            </p:stCondLst>
                            <p:childTnLst>
                              <p:par>
                                <p:cTn id="21" presetID="3" presetClass="entr" presetSubtype="10"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blinds(horizontal)">
                                      <p:cBhvr>
                                        <p:cTn id="23" dur="2000"/>
                                        <p:tgtEl>
                                          <p:spTgt spid="10"/>
                                        </p:tgtEl>
                                      </p:cBhvr>
                                    </p:animEffect>
                                  </p:childTnLst>
                                </p:cTn>
                              </p:par>
                            </p:childTnLst>
                          </p:cTn>
                        </p:par>
                        <p:par>
                          <p:cTn id="24" fill="hold" nodeType="afterGroup">
                            <p:stCondLst>
                              <p:cond delay="10000"/>
                            </p:stCondLst>
                            <p:childTnLst>
                              <p:par>
                                <p:cTn id="25" presetID="3" presetClass="entr" presetSubtype="10"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2000"/>
                                        <p:tgtEl>
                                          <p:spTgt spid="9"/>
                                        </p:tgtEl>
                                      </p:cBhvr>
                                    </p:animEffect>
                                  </p:childTnLst>
                                </p:cTn>
                              </p:par>
                            </p:childTnLst>
                          </p:cTn>
                        </p:par>
                        <p:par>
                          <p:cTn id="28" fill="hold" nodeType="afterGroup">
                            <p:stCondLst>
                              <p:cond delay="12000"/>
                            </p:stCondLst>
                            <p:childTnLst>
                              <p:par>
                                <p:cTn id="29" presetID="3" presetClass="entr" presetSubtype="10"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blinds(horizontal)">
                                      <p:cBhvr>
                                        <p:cTn id="31" dur="2000"/>
                                        <p:tgtEl>
                                          <p:spTgt spid="13"/>
                                        </p:tgtEl>
                                      </p:cBhvr>
                                    </p:animEffect>
                                  </p:childTnLst>
                                </p:cTn>
                              </p:par>
                            </p:childTnLst>
                          </p:cTn>
                        </p:par>
                        <p:par>
                          <p:cTn id="32" fill="hold" nodeType="afterGroup">
                            <p:stCondLst>
                              <p:cond delay="14000"/>
                            </p:stCondLst>
                            <p:childTnLst>
                              <p:par>
                                <p:cTn id="33" presetID="3" presetClass="entr" presetSubtype="10"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blinds(horizontal)">
                                      <p:cBhvr>
                                        <p:cTn id="35" dur="2000"/>
                                        <p:tgtEl>
                                          <p:spTgt spid="15"/>
                                        </p:tgtEl>
                                      </p:cBhvr>
                                    </p:animEffect>
                                  </p:childTnLst>
                                </p:cTn>
                              </p:par>
                            </p:childTnLst>
                          </p:cTn>
                        </p:par>
                        <p:par>
                          <p:cTn id="36" fill="hold" nodeType="afterGroup">
                            <p:stCondLst>
                              <p:cond delay="16000"/>
                            </p:stCondLst>
                            <p:childTnLst>
                              <p:par>
                                <p:cTn id="37" presetID="3" presetClass="entr" presetSubtype="10" fill="hold"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blinds(horizontal)">
                                      <p:cBhvr>
                                        <p:cTn id="39" dur="2000"/>
                                        <p:tgtEl>
                                          <p:spTgt spid="18"/>
                                        </p:tgtEl>
                                      </p:cBhvr>
                                    </p:animEffect>
                                  </p:childTnLst>
                                </p:cTn>
                              </p:par>
                            </p:childTnLst>
                          </p:cTn>
                        </p:par>
                        <p:par>
                          <p:cTn id="40" fill="hold" nodeType="afterGroup">
                            <p:stCondLst>
                              <p:cond delay="18000"/>
                            </p:stCondLst>
                            <p:childTnLst>
                              <p:par>
                                <p:cTn id="41" presetID="3" presetClass="entr" presetSubtype="10" fill="hold"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blinds(horizontal)">
                                      <p:cBhvr>
                                        <p:cTn id="43" dur="2000"/>
                                        <p:tgtEl>
                                          <p:spTgt spid="22"/>
                                        </p:tgtEl>
                                      </p:cBhvr>
                                    </p:animEffect>
                                  </p:childTnLst>
                                </p:cTn>
                              </p:par>
                            </p:childTnLst>
                          </p:cTn>
                        </p:par>
                        <p:par>
                          <p:cTn id="44" fill="hold" nodeType="afterGroup">
                            <p:stCondLst>
                              <p:cond delay="20000"/>
                            </p:stCondLst>
                            <p:childTnLst>
                              <p:par>
                                <p:cTn id="45" presetID="3" presetClass="entr" presetSubtype="10" fill="hold"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blinds(horizontal)">
                                      <p:cBhvr>
                                        <p:cTn id="47" dur="2000"/>
                                        <p:tgtEl>
                                          <p:spTgt spid="16"/>
                                        </p:tgtEl>
                                      </p:cBhvr>
                                    </p:animEffect>
                                  </p:childTnLst>
                                </p:cTn>
                              </p:par>
                            </p:childTnLst>
                          </p:cTn>
                        </p:par>
                        <p:par>
                          <p:cTn id="48" fill="hold" nodeType="afterGroup">
                            <p:stCondLst>
                              <p:cond delay="22000"/>
                            </p:stCondLst>
                            <p:childTnLst>
                              <p:par>
                                <p:cTn id="49" presetID="3" presetClass="entr" presetSubtype="10" fill="hold" nodeType="after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blinds(horizontal)">
                                      <p:cBhvr>
                                        <p:cTn id="51" dur="2000"/>
                                        <p:tgtEl>
                                          <p:spTgt spid="17"/>
                                        </p:tgtEl>
                                      </p:cBhvr>
                                    </p:animEffect>
                                  </p:childTnLst>
                                </p:cTn>
                              </p:par>
                            </p:childTnLst>
                          </p:cTn>
                        </p:par>
                        <p:par>
                          <p:cTn id="52" fill="hold" nodeType="afterGroup">
                            <p:stCondLst>
                              <p:cond delay="24000"/>
                            </p:stCondLst>
                            <p:childTnLst>
                              <p:par>
                                <p:cTn id="53" presetID="3" presetClass="entr" presetSubtype="10"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blinds(horizontal)">
                                      <p:cBhvr>
                                        <p:cTn id="55" dur="2000"/>
                                        <p:tgtEl>
                                          <p:spTgt spid="20"/>
                                        </p:tgtEl>
                                      </p:cBhvr>
                                    </p:animEffect>
                                  </p:childTnLst>
                                </p:cTn>
                              </p:par>
                            </p:childTnLst>
                          </p:cTn>
                        </p:par>
                        <p:par>
                          <p:cTn id="56" fill="hold" nodeType="afterGroup">
                            <p:stCondLst>
                              <p:cond delay="26000"/>
                            </p:stCondLst>
                            <p:childTnLst>
                              <p:par>
                                <p:cTn id="57" presetID="3" presetClass="entr" presetSubtype="10" fill="hold" nodeType="after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blinds(horizontal)">
                                      <p:cBhvr>
                                        <p:cTn id="59" dur="2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5" name="Image 1"/>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nodeType="afterEffect">
                                  <p:stCondLst>
                                    <p:cond delay="0"/>
                                  </p:stCondLst>
                                  <p:childTnLst>
                                    <p:set>
                                      <p:cBhvr>
                                        <p:cTn id="6" dur="1" fill="hold">
                                          <p:stCondLst>
                                            <p:cond delay="0"/>
                                          </p:stCondLst>
                                        </p:cTn>
                                        <p:tgtEl>
                                          <p:spTgt spid="154625"/>
                                        </p:tgtEl>
                                        <p:attrNameLst>
                                          <p:attrName>style.visibility</p:attrName>
                                        </p:attrNameLst>
                                      </p:cBhvr>
                                      <p:to>
                                        <p:strVal val="visible"/>
                                      </p:to>
                                    </p:set>
                                    <p:animEffect transition="in" filter="randombar(horizontal)">
                                      <p:cBhvr>
                                        <p:cTn id="7" dur="2000"/>
                                        <p:tgtEl>
                                          <p:spTgt spid="1546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p:cNvSpPr txBox="1">
            <a:spLocks/>
          </p:cNvSpPr>
          <p:nvPr/>
        </p:nvSpPr>
        <p:spPr>
          <a:xfrm>
            <a:off x="936908" y="42010"/>
            <a:ext cx="7701504"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Les 4 saisons au Rucher</a:t>
            </a:r>
            <a:endParaRPr lang="fr-FR" sz="20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endParaRPr lang="fr-FR" sz="18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5" name="Sous-titre 2"/>
          <p:cNvSpPr txBox="1">
            <a:spLocks/>
          </p:cNvSpPr>
          <p:nvPr/>
        </p:nvSpPr>
        <p:spPr>
          <a:xfrm>
            <a:off x="461720" y="481384"/>
            <a:ext cx="8558182" cy="1365083"/>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fontAlgn="auto">
              <a:spcAft>
                <a:spcPts val="0"/>
              </a:spcAft>
              <a:defRPr/>
            </a:pPr>
            <a:r>
              <a:rPr lang="fr-FR" sz="2000" dirty="0" smtClean="0">
                <a:ln w="10541" cmpd="sng">
                  <a:noFill/>
                  <a:prstDash val="solid"/>
                </a:ln>
                <a:solidFill>
                  <a:srgbClr val="FF0000"/>
                </a:solidFill>
              </a:rPr>
              <a:t>PRINTEMPS</a:t>
            </a:r>
            <a:r>
              <a:rPr lang="fr-FR" sz="20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r>
              <a:rPr lang="fr-FR" sz="2000" dirty="0" smtClean="0">
                <a:ln w="900" cmpd="sng">
                  <a:noFill/>
                  <a:prstDash val="solid"/>
                </a:ln>
                <a:solidFill>
                  <a:srgbClr val="FFFF00"/>
                </a:solidFill>
              </a:rPr>
              <a:t>: dés Février s’assurer du poids des ruches, nourrir au « candi » si nécessaire. Par une belle journée, observer les planches d’envol. Fin Mars début Avril, effectuer la visite de printemps, préparer les hausses pour la récolte de printemps et les poser dès la floraison du colza. Récolte de printemps dès sa défloraison pour éviter la cristallisation dans les hausse puis remettre celle-ci sur les ruches. </a:t>
            </a:r>
            <a:r>
              <a:rPr lang="fr-FR" sz="2000" b="1" i="1" dirty="0" smtClean="0">
                <a:ln w="900" cmpd="sng">
                  <a:noFill/>
                  <a:prstDash val="solid"/>
                </a:ln>
                <a:solidFill>
                  <a:srgbClr val="FFFF00"/>
                </a:solidFill>
              </a:rPr>
              <a:t>La population de la ruche augmente</a:t>
            </a:r>
            <a:r>
              <a:rPr lang="fr-FR" sz="2000" dirty="0" smtClean="0">
                <a:ln w="900" cmpd="sng">
                  <a:noFill/>
                  <a:prstDash val="solid"/>
                </a:ln>
                <a:solidFill>
                  <a:srgbClr val="FFFF00"/>
                </a:solidFill>
              </a:rPr>
              <a:t>. Attention au démarrage des essaimages ( +/- mi avril ), c’est le moment de </a:t>
            </a:r>
            <a:r>
              <a:rPr lang="fr-FR" sz="2000" u="sng" dirty="0" smtClean="0">
                <a:ln w="900" cmpd="sng">
                  <a:noFill/>
                  <a:prstDash val="solid"/>
                </a:ln>
                <a:solidFill>
                  <a:srgbClr val="FFFF00"/>
                </a:solidFill>
              </a:rPr>
              <a:t>faire des divisions</a:t>
            </a:r>
            <a:r>
              <a:rPr lang="fr-FR" sz="2000" dirty="0" smtClean="0">
                <a:ln w="900" cmpd="sng">
                  <a:noFill/>
                  <a:prstDash val="solid"/>
                </a:ln>
                <a:solidFill>
                  <a:srgbClr val="FFFF00"/>
                </a:solidFill>
              </a:rPr>
              <a:t>. </a:t>
            </a:r>
            <a:endParaRPr lang="fr-FR" sz="2000" u="sng" dirty="0" smtClean="0">
              <a:ln w="900" cmpd="sng">
                <a:noFill/>
                <a:prstDash val="solid"/>
              </a:ln>
              <a:solidFill>
                <a:srgbClr val="FFFF00"/>
              </a:solidFill>
            </a:endParaRPr>
          </a:p>
          <a:p>
            <a:pPr algn="l" fontAlgn="auto">
              <a:spcAft>
                <a:spcPts val="0"/>
              </a:spcAft>
              <a:defRPr/>
            </a:pPr>
            <a:endParaRPr lang="fr-FR" sz="20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algn="l" fontAlgn="auto">
              <a:spcAft>
                <a:spcPts val="0"/>
              </a:spcAft>
              <a:defRPr/>
            </a:pPr>
            <a:r>
              <a:rPr lang="fr-FR" sz="20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8" name="Sous-titre 2"/>
          <p:cNvSpPr txBox="1">
            <a:spLocks/>
          </p:cNvSpPr>
          <p:nvPr/>
        </p:nvSpPr>
        <p:spPr>
          <a:xfrm>
            <a:off x="436310" y="2718975"/>
            <a:ext cx="8132838" cy="1075110"/>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fontAlgn="auto">
              <a:spcAft>
                <a:spcPts val="0"/>
              </a:spcAft>
              <a:defRPr/>
            </a:pPr>
            <a:r>
              <a:rPr lang="fr-FR" sz="2000" dirty="0" smtClean="0">
                <a:ln w="10541" cmpd="sng">
                  <a:noFill/>
                  <a:prstDash val="solid"/>
                </a:ln>
                <a:solidFill>
                  <a:srgbClr val="FF0000"/>
                </a:solidFill>
              </a:rPr>
              <a:t>ETE</a:t>
            </a:r>
            <a:r>
              <a:rPr lang="fr-FR" sz="20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r>
              <a:rPr lang="fr-FR" sz="2000" dirty="0" smtClean="0">
                <a:ln w="900" cmpd="sng">
                  <a:noFill/>
                  <a:prstDash val="solid"/>
                </a:ln>
                <a:solidFill>
                  <a:srgbClr val="FFFF00"/>
                </a:solidFill>
              </a:rPr>
              <a:t>: Si l’été est trop sec, attention au manque de nourriture … Fin juillet, faire la récolte d’été, remettre les hausses à lécher pendant deux ou trois jours, les retirer puis faire </a:t>
            </a:r>
            <a:r>
              <a:rPr lang="fr-FR" sz="2000" u="sng" dirty="0" smtClean="0">
                <a:ln w="900" cmpd="sng">
                  <a:noFill/>
                  <a:prstDash val="solid"/>
                </a:ln>
                <a:solidFill>
                  <a:srgbClr val="FFFF00"/>
                </a:solidFill>
              </a:rPr>
              <a:t>le traitement contre le varroa</a:t>
            </a:r>
            <a:r>
              <a:rPr lang="fr-FR" sz="2000" dirty="0" smtClean="0">
                <a:ln w="900" cmpd="sng">
                  <a:noFill/>
                  <a:prstDash val="solid"/>
                </a:ln>
                <a:solidFill>
                  <a:srgbClr val="FFFF00"/>
                </a:solidFill>
              </a:rPr>
              <a:t>. </a:t>
            </a:r>
            <a:r>
              <a:rPr lang="fr-FR" sz="2000" b="1" i="1" dirty="0" smtClean="0">
                <a:ln w="900" cmpd="sng">
                  <a:noFill/>
                  <a:prstDash val="solid"/>
                </a:ln>
                <a:solidFill>
                  <a:srgbClr val="FFFF00"/>
                </a:solidFill>
              </a:rPr>
              <a:t>La population de la ruche décroit.</a:t>
            </a:r>
          </a:p>
          <a:p>
            <a:pPr algn="l" fontAlgn="auto">
              <a:spcAft>
                <a:spcPts val="0"/>
              </a:spcAft>
              <a:defRPr/>
            </a:pPr>
            <a:endParaRPr lang="fr-FR" sz="20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algn="l" fontAlgn="auto">
              <a:spcAft>
                <a:spcPts val="0"/>
              </a:spcAft>
              <a:defRPr/>
            </a:pPr>
            <a:r>
              <a:rPr lang="fr-FR" sz="20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9" name="Sous-titre 2"/>
          <p:cNvSpPr txBox="1">
            <a:spLocks/>
          </p:cNvSpPr>
          <p:nvPr/>
        </p:nvSpPr>
        <p:spPr>
          <a:xfrm>
            <a:off x="421616" y="3955375"/>
            <a:ext cx="8605216" cy="1375571"/>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fontAlgn="auto">
              <a:spcAft>
                <a:spcPts val="0"/>
              </a:spcAft>
              <a:defRPr/>
            </a:pPr>
            <a:r>
              <a:rPr lang="fr-FR" sz="2000" dirty="0" smtClean="0">
                <a:ln w="10541" cmpd="sng">
                  <a:noFill/>
                  <a:prstDash val="solid"/>
                </a:ln>
                <a:solidFill>
                  <a:srgbClr val="FF0000"/>
                </a:solidFill>
              </a:rPr>
              <a:t>AUTOMNE</a:t>
            </a:r>
            <a:r>
              <a:rPr lang="fr-FR" sz="20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r>
              <a:rPr lang="fr-FR" sz="2000" dirty="0" smtClean="0">
                <a:ln w="900" cmpd="sng">
                  <a:noFill/>
                  <a:prstDash val="solid"/>
                </a:ln>
                <a:solidFill>
                  <a:srgbClr val="FFFF00"/>
                </a:solidFill>
              </a:rPr>
              <a:t>: Faire la visite d’Automne (mise en hivernage) fin Aout début Septembre, nourrir si nécessaire ( sirop ). Fin Octobre, par beau temps retirer les « insères » lanières anti-varroa , Nettoyer, Ranger, Stocker les hausses et le matériel. </a:t>
            </a:r>
            <a:endParaRPr lang="fr-FR" sz="2000" u="sng" dirty="0" smtClean="0">
              <a:ln w="900" cmpd="sng">
                <a:noFill/>
                <a:prstDash val="solid"/>
              </a:ln>
              <a:solidFill>
                <a:srgbClr val="FFFF00"/>
              </a:solidFill>
            </a:endParaRPr>
          </a:p>
          <a:p>
            <a:pPr algn="l" fontAlgn="auto">
              <a:spcAft>
                <a:spcPts val="0"/>
              </a:spcAft>
              <a:defRPr/>
            </a:pPr>
            <a:endParaRPr lang="fr-FR" sz="20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algn="l" fontAlgn="auto">
              <a:spcAft>
                <a:spcPts val="0"/>
              </a:spcAft>
              <a:defRPr/>
            </a:pPr>
            <a:r>
              <a:rPr lang="fr-FR" sz="20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10" name="Sous-titre 2"/>
          <p:cNvSpPr txBox="1">
            <a:spLocks/>
          </p:cNvSpPr>
          <p:nvPr/>
        </p:nvSpPr>
        <p:spPr>
          <a:xfrm>
            <a:off x="414408" y="5180818"/>
            <a:ext cx="8638412" cy="1258008"/>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fontAlgn="auto">
              <a:spcAft>
                <a:spcPts val="0"/>
              </a:spcAft>
              <a:defRPr/>
            </a:pPr>
            <a:r>
              <a:rPr lang="fr-FR" sz="2000" dirty="0" smtClean="0">
                <a:ln w="10541" cmpd="sng">
                  <a:noFill/>
                  <a:prstDash val="solid"/>
                </a:ln>
                <a:solidFill>
                  <a:srgbClr val="FF0000"/>
                </a:solidFill>
              </a:rPr>
              <a:t>HIVER</a:t>
            </a:r>
            <a:r>
              <a:rPr lang="fr-FR" sz="20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r>
              <a:rPr lang="fr-FR" sz="2000" dirty="0" smtClean="0">
                <a:ln w="900" cmpd="sng">
                  <a:noFill/>
                  <a:prstDash val="solid"/>
                </a:ln>
                <a:solidFill>
                  <a:srgbClr val="FFFF00"/>
                </a:solidFill>
              </a:rPr>
              <a:t>: Réparer, Entretenir, Fabriquer le matériel </a:t>
            </a:r>
            <a:r>
              <a:rPr lang="fr-FR" sz="1400" dirty="0" smtClean="0">
                <a:ln w="900" cmpd="sng">
                  <a:noFill/>
                  <a:prstDash val="solid"/>
                </a:ln>
                <a:solidFill>
                  <a:srgbClr val="FFFF00"/>
                </a:solidFill>
              </a:rPr>
              <a:t>( au printemps, vous n’aurez plus le </a:t>
            </a:r>
            <a:r>
              <a:rPr lang="fr-FR" sz="1400" dirty="0">
                <a:ln w="900" cmpd="sng">
                  <a:noFill/>
                  <a:prstDash val="solid"/>
                </a:ln>
                <a:solidFill>
                  <a:srgbClr val="FFFF00"/>
                </a:solidFill>
              </a:rPr>
              <a:t>t</a:t>
            </a:r>
            <a:r>
              <a:rPr lang="fr-FR" sz="1400" dirty="0" smtClean="0">
                <a:ln w="900" cmpd="sng">
                  <a:noFill/>
                  <a:prstDash val="solid"/>
                </a:ln>
                <a:solidFill>
                  <a:srgbClr val="FFFF00"/>
                </a:solidFill>
              </a:rPr>
              <a:t>emps ).</a:t>
            </a:r>
            <a:r>
              <a:rPr lang="fr-FR" sz="2000" dirty="0" smtClean="0">
                <a:ln w="900" cmpd="sng">
                  <a:noFill/>
                  <a:prstDash val="solid"/>
                </a:ln>
                <a:solidFill>
                  <a:srgbClr val="FFFF00"/>
                </a:solidFill>
              </a:rPr>
              <a:t> Améliorer vos connaissances ( revues, livres, stages etc…). Entretenir et nettoyer le rucher , élaguer certaines  branches si nécessaire .</a:t>
            </a:r>
            <a:endParaRPr lang="fr-FR" sz="1400" u="sng" dirty="0" smtClean="0">
              <a:ln w="900" cmpd="sng">
                <a:noFill/>
                <a:prstDash val="solid"/>
              </a:ln>
              <a:solidFill>
                <a:srgbClr val="FFFF00"/>
              </a:solidFill>
            </a:endParaRPr>
          </a:p>
          <a:p>
            <a:pPr algn="l" fontAlgn="auto">
              <a:spcAft>
                <a:spcPts val="0"/>
              </a:spcAft>
              <a:defRPr/>
            </a:pPr>
            <a:endParaRPr lang="fr-FR" sz="2000" dirty="0" smtClean="0">
              <a:ln w="900" cmpd="sng">
                <a:noFill/>
                <a:prstDash val="solid"/>
              </a:ln>
              <a:solidFill>
                <a:srgbClr val="FFFF00"/>
              </a:solidFill>
            </a:endParaRPr>
          </a:p>
          <a:p>
            <a:pPr algn="l" fontAlgn="auto">
              <a:spcAft>
                <a:spcPts val="0"/>
              </a:spcAft>
              <a:defRPr/>
            </a:pPr>
            <a:r>
              <a:rPr lang="fr-FR" sz="20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2000"/>
                                        <p:tgtEl>
                                          <p:spTgt spid="4"/>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linds(horizontal)">
                                      <p:cBhvr>
                                        <p:cTn id="11" dur="2000"/>
                                        <p:tgtEl>
                                          <p:spTgt spid="5"/>
                                        </p:tgtEl>
                                      </p:cBhvr>
                                    </p:animEffect>
                                  </p:childTnLst>
                                </p:cTn>
                              </p:par>
                            </p:childTnLst>
                          </p:cTn>
                        </p:par>
                        <p:par>
                          <p:cTn id="12" fill="hold" nodeType="afterGroup">
                            <p:stCondLst>
                              <p:cond delay="4000"/>
                            </p:stCondLst>
                            <p:childTnLst>
                              <p:par>
                                <p:cTn id="13" presetID="3" presetClass="entr" presetSubtype="1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linds(horizontal)">
                                      <p:cBhvr>
                                        <p:cTn id="15" dur="2000"/>
                                        <p:tgtEl>
                                          <p:spTgt spid="8"/>
                                        </p:tgtEl>
                                      </p:cBhvr>
                                    </p:animEffect>
                                  </p:childTnLst>
                                </p:cTn>
                              </p:par>
                            </p:childTnLst>
                          </p:cTn>
                        </p:par>
                        <p:par>
                          <p:cTn id="16" fill="hold" nodeType="afterGroup">
                            <p:stCondLst>
                              <p:cond delay="6000"/>
                            </p:stCondLst>
                            <p:childTnLst>
                              <p:par>
                                <p:cTn id="17" presetID="3" presetClass="entr" presetSubtype="1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linds(horizontal)">
                                      <p:cBhvr>
                                        <p:cTn id="19" dur="2000"/>
                                        <p:tgtEl>
                                          <p:spTgt spid="9"/>
                                        </p:tgtEl>
                                      </p:cBhvr>
                                    </p:animEffect>
                                  </p:childTnLst>
                                </p:cTn>
                              </p:par>
                            </p:childTnLst>
                          </p:cTn>
                        </p:par>
                        <p:par>
                          <p:cTn id="20" fill="hold" nodeType="afterGroup">
                            <p:stCondLst>
                              <p:cond delay="8000"/>
                            </p:stCondLst>
                            <p:childTnLst>
                              <p:par>
                                <p:cTn id="21" presetID="3" presetClass="entr" presetSubtype="10"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blinds(horizontal)">
                                      <p:cBhvr>
                                        <p:cTn id="23"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2"/>
          <p:cNvSpPr txBox="1">
            <a:spLocks/>
          </p:cNvSpPr>
          <p:nvPr/>
        </p:nvSpPr>
        <p:spPr>
          <a:xfrm>
            <a:off x="936908" y="219434"/>
            <a:ext cx="7701504"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Les Ruches</a:t>
            </a:r>
            <a:endParaRPr lang="fr-FR" sz="20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endParaRPr lang="fr-FR" sz="18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3" name="Sous-titre 2"/>
          <p:cNvSpPr txBox="1">
            <a:spLocks/>
          </p:cNvSpPr>
          <p:nvPr/>
        </p:nvSpPr>
        <p:spPr bwMode="auto">
          <a:xfrm>
            <a:off x="409575" y="919915"/>
            <a:ext cx="8350250" cy="1328737"/>
          </a:xfrm>
          <a:prstGeom prst="rect">
            <a:avLst/>
          </a:prstGeom>
          <a:noFill/>
          <a:ln w="9525">
            <a:noFill/>
            <a:miter lim="800000"/>
            <a:headEnd/>
            <a:tailEnd/>
          </a:ln>
        </p:spPr>
        <p:txBody>
          <a:bodyPr/>
          <a:lstStyle/>
          <a:p>
            <a:pPr>
              <a:spcBef>
                <a:spcPct val="20000"/>
              </a:spcBef>
              <a:buFont typeface="Arial" pitchFamily="34" charset="0"/>
              <a:buNone/>
            </a:pPr>
            <a:r>
              <a:rPr lang="fr-FR" sz="2000" dirty="0">
                <a:solidFill>
                  <a:srgbClr val="FFFF00"/>
                </a:solidFill>
              </a:rPr>
              <a:t>Les ruches anciennes : Dites « vulgaires » ou « fixes », leurs noms varient selon leur région d</a:t>
            </a:r>
            <a:r>
              <a:rPr lang="fr-FR" altLang="fr-FR" sz="2000" dirty="0">
                <a:solidFill>
                  <a:srgbClr val="FFFF00"/>
                </a:solidFill>
              </a:rPr>
              <a:t>’</a:t>
            </a:r>
            <a:r>
              <a:rPr lang="fr-FR" sz="2000" dirty="0">
                <a:solidFill>
                  <a:srgbClr val="FFFF00"/>
                </a:solidFill>
              </a:rPr>
              <a:t>origine ( paniers, busques ou bucs , paillons </a:t>
            </a:r>
            <a:r>
              <a:rPr lang="fr-FR" sz="2000" dirty="0" smtClean="0">
                <a:solidFill>
                  <a:srgbClr val="FFFF00"/>
                </a:solidFill>
              </a:rPr>
              <a:t>etc. …). </a:t>
            </a:r>
            <a:r>
              <a:rPr lang="fr-FR" sz="2000" dirty="0">
                <a:solidFill>
                  <a:srgbClr val="FFFF00"/>
                </a:solidFill>
              </a:rPr>
              <a:t>Elles ne sont plus employées de nos jours</a:t>
            </a:r>
            <a:endParaRPr lang="fr-FR" sz="2000" u="sng" dirty="0">
              <a:solidFill>
                <a:srgbClr val="FFFF00"/>
              </a:solidFill>
            </a:endParaRPr>
          </a:p>
          <a:p>
            <a:pPr>
              <a:spcBef>
                <a:spcPct val="20000"/>
              </a:spcBef>
              <a:buFont typeface="Arial" pitchFamily="34" charset="0"/>
              <a:buNone/>
            </a:pPr>
            <a:endParaRPr lang="fr-FR" sz="2000" dirty="0">
              <a:solidFill>
                <a:srgbClr val="FFFF00"/>
              </a:solidFill>
            </a:endParaRPr>
          </a:p>
          <a:p>
            <a:pPr>
              <a:spcBef>
                <a:spcPct val="20000"/>
              </a:spcBef>
              <a:buFont typeface="Arial" pitchFamily="34" charset="0"/>
              <a:buNone/>
            </a:pPr>
            <a:r>
              <a:rPr lang="fr-FR" sz="2000" dirty="0">
                <a:solidFill>
                  <a:srgbClr val="FFFF00"/>
                </a:solidFill>
              </a:rPr>
              <a:t> </a:t>
            </a:r>
          </a:p>
        </p:txBody>
      </p:sp>
      <p:sp>
        <p:nvSpPr>
          <p:cNvPr id="4" name="Sous-titre 2"/>
          <p:cNvSpPr txBox="1">
            <a:spLocks/>
          </p:cNvSpPr>
          <p:nvPr/>
        </p:nvSpPr>
        <p:spPr bwMode="auto">
          <a:xfrm>
            <a:off x="438150" y="2247952"/>
            <a:ext cx="8648700" cy="2449512"/>
          </a:xfrm>
          <a:prstGeom prst="rect">
            <a:avLst/>
          </a:prstGeom>
          <a:noFill/>
          <a:ln w="9525">
            <a:noFill/>
            <a:miter lim="800000"/>
            <a:headEnd/>
            <a:tailEnd/>
          </a:ln>
        </p:spPr>
        <p:txBody>
          <a:bodyPr/>
          <a:lstStyle/>
          <a:p>
            <a:pPr>
              <a:spcBef>
                <a:spcPct val="20000"/>
              </a:spcBef>
              <a:buFont typeface="Arial" pitchFamily="34" charset="0"/>
              <a:buNone/>
            </a:pPr>
            <a:r>
              <a:rPr lang="fr-FR" sz="2000" dirty="0">
                <a:solidFill>
                  <a:srgbClr val="FFFF00"/>
                </a:solidFill>
              </a:rPr>
              <a:t>Les ruches à cadres ( Mobiles ) : Elles se composent généralement d</a:t>
            </a:r>
            <a:r>
              <a:rPr lang="fr-FR" altLang="fr-FR" sz="2000" dirty="0">
                <a:solidFill>
                  <a:srgbClr val="FFFF00"/>
                </a:solidFill>
              </a:rPr>
              <a:t>’</a:t>
            </a:r>
            <a:r>
              <a:rPr lang="fr-FR" sz="2000" dirty="0">
                <a:solidFill>
                  <a:srgbClr val="FFFF00"/>
                </a:solidFill>
              </a:rPr>
              <a:t>un </a:t>
            </a:r>
            <a:r>
              <a:rPr lang="fr-FR" sz="2000" b="1" i="1" u="sng" dirty="0">
                <a:solidFill>
                  <a:srgbClr val="FFFF00"/>
                </a:solidFill>
              </a:rPr>
              <a:t>corps</a:t>
            </a:r>
            <a:r>
              <a:rPr lang="fr-FR" sz="2000" dirty="0">
                <a:solidFill>
                  <a:srgbClr val="FFFF00"/>
                </a:solidFill>
              </a:rPr>
              <a:t> « caisse » d</a:t>
            </a:r>
            <a:r>
              <a:rPr lang="fr-FR" altLang="fr-FR" sz="2000" dirty="0">
                <a:solidFill>
                  <a:srgbClr val="FFFF00"/>
                </a:solidFill>
              </a:rPr>
              <a:t>’</a:t>
            </a:r>
            <a:r>
              <a:rPr lang="fr-FR" sz="2000" dirty="0">
                <a:solidFill>
                  <a:srgbClr val="FFFF00"/>
                </a:solidFill>
              </a:rPr>
              <a:t>un volume compris entre 45 L et 60 L, surmonté d</a:t>
            </a:r>
            <a:r>
              <a:rPr lang="fr-FR" altLang="fr-FR" sz="2000" dirty="0">
                <a:solidFill>
                  <a:srgbClr val="FFFF00"/>
                </a:solidFill>
              </a:rPr>
              <a:t>’</a:t>
            </a:r>
            <a:r>
              <a:rPr lang="fr-FR" sz="2000" dirty="0">
                <a:solidFill>
                  <a:srgbClr val="FFFF00"/>
                </a:solidFill>
              </a:rPr>
              <a:t>un ½ </a:t>
            </a:r>
            <a:r>
              <a:rPr lang="fr-FR" sz="2000" dirty="0" smtClean="0">
                <a:solidFill>
                  <a:srgbClr val="FFFF00"/>
                </a:solidFill>
              </a:rPr>
              <a:t>corps. Cette </a:t>
            </a:r>
            <a:r>
              <a:rPr lang="fr-FR" sz="2000" dirty="0">
                <a:solidFill>
                  <a:srgbClr val="FFFF00"/>
                </a:solidFill>
              </a:rPr>
              <a:t>½ </a:t>
            </a:r>
            <a:r>
              <a:rPr lang="fr-FR" sz="2000" dirty="0" smtClean="0">
                <a:solidFill>
                  <a:srgbClr val="FFFF00"/>
                </a:solidFill>
              </a:rPr>
              <a:t>caisse, la </a:t>
            </a:r>
            <a:r>
              <a:rPr lang="fr-FR" sz="2000" b="1" i="1" u="sng" dirty="0" smtClean="0">
                <a:solidFill>
                  <a:srgbClr val="FFFF00"/>
                </a:solidFill>
              </a:rPr>
              <a:t>hausse</a:t>
            </a:r>
            <a:r>
              <a:rPr lang="fr-FR" sz="2000" dirty="0" smtClean="0">
                <a:solidFill>
                  <a:srgbClr val="FFFF00"/>
                </a:solidFill>
              </a:rPr>
              <a:t>, </a:t>
            </a:r>
            <a:r>
              <a:rPr lang="fr-FR" sz="2000" dirty="0">
                <a:solidFill>
                  <a:srgbClr val="FFFF00"/>
                </a:solidFill>
              </a:rPr>
              <a:t>est la partie qui sera récolté par l</a:t>
            </a:r>
            <a:r>
              <a:rPr lang="fr-FR" altLang="fr-FR" sz="2000" dirty="0">
                <a:solidFill>
                  <a:srgbClr val="FFFF00"/>
                </a:solidFill>
              </a:rPr>
              <a:t>’</a:t>
            </a:r>
            <a:r>
              <a:rPr lang="fr-FR" sz="2000" dirty="0">
                <a:solidFill>
                  <a:srgbClr val="FFFF00"/>
                </a:solidFill>
              </a:rPr>
              <a:t>apiculteur. Ces </a:t>
            </a:r>
            <a:r>
              <a:rPr lang="fr-FR" sz="2000" dirty="0" smtClean="0">
                <a:solidFill>
                  <a:srgbClr val="FFFF00"/>
                </a:solidFill>
              </a:rPr>
              <a:t>deux caisses superposées </a:t>
            </a:r>
            <a:r>
              <a:rPr lang="fr-FR" sz="2000" dirty="0">
                <a:solidFill>
                  <a:srgbClr val="FFFF00"/>
                </a:solidFill>
              </a:rPr>
              <a:t>sont garnies </a:t>
            </a:r>
            <a:r>
              <a:rPr lang="fr-FR" sz="2000" dirty="0" smtClean="0">
                <a:solidFill>
                  <a:srgbClr val="FFFF00"/>
                </a:solidFill>
              </a:rPr>
              <a:t>de 8 à 12 </a:t>
            </a:r>
            <a:r>
              <a:rPr lang="fr-FR" sz="2000" dirty="0">
                <a:solidFill>
                  <a:srgbClr val="FFFF00"/>
                </a:solidFill>
              </a:rPr>
              <a:t>cadres </a:t>
            </a:r>
            <a:r>
              <a:rPr lang="fr-FR" sz="2000" dirty="0" smtClean="0">
                <a:solidFill>
                  <a:srgbClr val="FFFF00"/>
                </a:solidFill>
              </a:rPr>
              <a:t>, </a:t>
            </a:r>
            <a:r>
              <a:rPr lang="fr-FR" sz="2000" dirty="0">
                <a:solidFill>
                  <a:srgbClr val="FFFF00"/>
                </a:solidFill>
              </a:rPr>
              <a:t>selon les </a:t>
            </a:r>
            <a:r>
              <a:rPr lang="fr-FR" sz="2000" dirty="0" smtClean="0">
                <a:solidFill>
                  <a:srgbClr val="FFFF00"/>
                </a:solidFill>
              </a:rPr>
              <a:t>modèles, pour </a:t>
            </a:r>
            <a:r>
              <a:rPr lang="fr-FR" sz="2000" dirty="0">
                <a:solidFill>
                  <a:srgbClr val="FFFF00"/>
                </a:solidFill>
              </a:rPr>
              <a:t>le </a:t>
            </a:r>
            <a:r>
              <a:rPr lang="fr-FR" sz="2000" dirty="0" smtClean="0">
                <a:solidFill>
                  <a:srgbClr val="FFFF00"/>
                </a:solidFill>
              </a:rPr>
              <a:t>corps et de 8 à 12 demi-cadres pour </a:t>
            </a:r>
            <a:r>
              <a:rPr lang="fr-FR" sz="2000" dirty="0">
                <a:solidFill>
                  <a:srgbClr val="FFFF00"/>
                </a:solidFill>
              </a:rPr>
              <a:t>les </a:t>
            </a:r>
            <a:r>
              <a:rPr lang="fr-FR" sz="2000" dirty="0" smtClean="0">
                <a:solidFill>
                  <a:srgbClr val="FFFF00"/>
                </a:solidFill>
              </a:rPr>
              <a:t>hausses.</a:t>
            </a:r>
            <a:endParaRPr lang="fr-FR" sz="2000" u="sng" dirty="0">
              <a:solidFill>
                <a:srgbClr val="FFFF00"/>
              </a:solidFill>
            </a:endParaRPr>
          </a:p>
          <a:p>
            <a:pPr>
              <a:spcBef>
                <a:spcPct val="20000"/>
              </a:spcBef>
              <a:buFont typeface="Arial" pitchFamily="34" charset="0"/>
              <a:buNone/>
            </a:pPr>
            <a:endParaRPr lang="fr-FR" sz="2000" dirty="0">
              <a:solidFill>
                <a:srgbClr val="FFFF00"/>
              </a:solidFill>
            </a:endParaRPr>
          </a:p>
          <a:p>
            <a:pPr>
              <a:spcBef>
                <a:spcPct val="20000"/>
              </a:spcBef>
              <a:buFont typeface="Arial" pitchFamily="34" charset="0"/>
              <a:buNone/>
            </a:pPr>
            <a:r>
              <a:rPr lang="fr-FR" sz="2000" dirty="0">
                <a:solidFill>
                  <a:srgbClr val="FFFF00"/>
                </a:solidFill>
              </a:rPr>
              <a:t>         </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2000"/>
                                        <p:tgtEl>
                                          <p:spTgt spid="2"/>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linds(horizontal)">
                                      <p:cBhvr>
                                        <p:cTn id="11" dur="2000"/>
                                        <p:tgtEl>
                                          <p:spTgt spid="3"/>
                                        </p:tgtEl>
                                      </p:cBhvr>
                                    </p:animEffect>
                                  </p:childTnLst>
                                </p:cTn>
                              </p:par>
                            </p:childTnLst>
                          </p:cTn>
                        </p:par>
                        <p:par>
                          <p:cTn id="12" fill="hold" nodeType="afterGroup">
                            <p:stCondLst>
                              <p:cond delay="4000"/>
                            </p:stCondLst>
                            <p:childTnLst>
                              <p:par>
                                <p:cTn id="13" presetID="3" presetClass="entr" presetSubtype="1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linds(horizontal)">
                                      <p:cBhvr>
                                        <p:cTn id="15"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2"/>
          <p:cNvSpPr txBox="1">
            <a:spLocks/>
          </p:cNvSpPr>
          <p:nvPr/>
        </p:nvSpPr>
        <p:spPr>
          <a:xfrm>
            <a:off x="936908" y="14714"/>
            <a:ext cx="7701504"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Les Ruches </a:t>
            </a:r>
            <a:r>
              <a:rPr lang="fr-FR" sz="1800" dirty="0" smtClean="0">
                <a:ln w="900" cmpd="sng">
                  <a:noFill/>
                  <a:prstDash val="solid"/>
                </a:ln>
                <a:solidFill>
                  <a:srgbClr val="FFFF00"/>
                </a:solidFill>
              </a:rPr>
              <a:t>( suite )</a:t>
            </a:r>
          </a:p>
          <a:p>
            <a:pPr fontAlgn="auto">
              <a:spcAft>
                <a:spcPts val="0"/>
              </a:spcAft>
              <a:defRPr/>
            </a:pPr>
            <a:endParaRPr lang="fr-FR" sz="18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3" name="Sous-titre 2"/>
          <p:cNvSpPr txBox="1">
            <a:spLocks/>
          </p:cNvSpPr>
          <p:nvPr/>
        </p:nvSpPr>
        <p:spPr bwMode="auto">
          <a:xfrm>
            <a:off x="369888" y="434779"/>
            <a:ext cx="8756650" cy="795338"/>
          </a:xfrm>
          <a:prstGeom prst="rect">
            <a:avLst/>
          </a:prstGeom>
          <a:noFill/>
          <a:ln w="9525">
            <a:noFill/>
            <a:miter lim="800000"/>
            <a:headEnd/>
            <a:tailEnd/>
          </a:ln>
        </p:spPr>
        <p:txBody>
          <a:bodyPr/>
          <a:lstStyle/>
          <a:p>
            <a:pPr>
              <a:spcBef>
                <a:spcPct val="20000"/>
              </a:spcBef>
              <a:buFont typeface="Arial" pitchFamily="34" charset="0"/>
              <a:buNone/>
            </a:pPr>
            <a:r>
              <a:rPr lang="fr-FR" sz="2000" dirty="0">
                <a:solidFill>
                  <a:srgbClr val="FFFF00"/>
                </a:solidFill>
              </a:rPr>
              <a:t>La ruche «  corps + hausses » la plus répandue est la DADANT en 10 ou 12 cadres</a:t>
            </a:r>
          </a:p>
          <a:p>
            <a:pPr>
              <a:spcBef>
                <a:spcPct val="20000"/>
              </a:spcBef>
              <a:buFont typeface="Arial" pitchFamily="34" charset="0"/>
              <a:buNone/>
            </a:pPr>
            <a:r>
              <a:rPr lang="fr-FR" sz="2000" dirty="0">
                <a:solidFill>
                  <a:srgbClr val="FFFF00"/>
                </a:solidFill>
              </a:rPr>
              <a:t>La  VOIRNOT (</a:t>
            </a:r>
            <a:r>
              <a:rPr lang="fr-FR" sz="1400" dirty="0">
                <a:solidFill>
                  <a:srgbClr val="FFFF00"/>
                </a:solidFill>
              </a:rPr>
              <a:t>PLUS CUBIQUE </a:t>
            </a:r>
            <a:r>
              <a:rPr lang="fr-FR" sz="2000" dirty="0">
                <a:solidFill>
                  <a:srgbClr val="FFFF00"/>
                </a:solidFill>
              </a:rPr>
              <a:t>) est également </a:t>
            </a:r>
            <a:r>
              <a:rPr lang="fr-FR" sz="2000" dirty="0" smtClean="0">
                <a:solidFill>
                  <a:srgbClr val="FFFF00"/>
                </a:solidFill>
              </a:rPr>
              <a:t>courante.</a:t>
            </a:r>
            <a:endParaRPr lang="fr-FR" sz="2000" dirty="0">
              <a:solidFill>
                <a:srgbClr val="FFFF00"/>
              </a:solidFill>
            </a:endParaRPr>
          </a:p>
          <a:p>
            <a:pPr>
              <a:spcBef>
                <a:spcPct val="20000"/>
              </a:spcBef>
              <a:buFont typeface="Arial" pitchFamily="34" charset="0"/>
              <a:buNone/>
            </a:pPr>
            <a:endParaRPr lang="fr-FR" sz="2000" dirty="0">
              <a:solidFill>
                <a:srgbClr val="FFFF00"/>
              </a:solidFill>
            </a:endParaRPr>
          </a:p>
          <a:p>
            <a:pPr>
              <a:spcBef>
                <a:spcPct val="20000"/>
              </a:spcBef>
              <a:buFont typeface="Arial" pitchFamily="34" charset="0"/>
              <a:buNone/>
            </a:pPr>
            <a:r>
              <a:rPr lang="fr-FR" sz="2000" dirty="0">
                <a:solidFill>
                  <a:srgbClr val="FFFF00"/>
                </a:solidFill>
              </a:rPr>
              <a:t> </a:t>
            </a:r>
          </a:p>
        </p:txBody>
      </p:sp>
      <p:sp>
        <p:nvSpPr>
          <p:cNvPr id="4" name="Sous-titre 2"/>
          <p:cNvSpPr txBox="1">
            <a:spLocks/>
          </p:cNvSpPr>
          <p:nvPr/>
        </p:nvSpPr>
        <p:spPr bwMode="auto">
          <a:xfrm>
            <a:off x="371475" y="2073079"/>
            <a:ext cx="8648700" cy="835025"/>
          </a:xfrm>
          <a:prstGeom prst="rect">
            <a:avLst/>
          </a:prstGeom>
          <a:noFill/>
          <a:ln w="9525">
            <a:noFill/>
            <a:miter lim="800000"/>
            <a:headEnd/>
            <a:tailEnd/>
          </a:ln>
        </p:spPr>
        <p:txBody>
          <a:bodyPr/>
          <a:lstStyle/>
          <a:p>
            <a:pPr>
              <a:spcBef>
                <a:spcPct val="20000"/>
              </a:spcBef>
              <a:buFont typeface="Arial" pitchFamily="34" charset="0"/>
              <a:buNone/>
            </a:pPr>
            <a:r>
              <a:rPr lang="fr-FR" sz="2000" dirty="0">
                <a:solidFill>
                  <a:srgbClr val="FFFF00"/>
                </a:solidFill>
              </a:rPr>
              <a:t>LES DIVISIBLES: ( 2 variantes ). Les divisibles «</a:t>
            </a:r>
            <a:r>
              <a:rPr lang="fr-FR" sz="2000" u="sng" dirty="0">
                <a:solidFill>
                  <a:srgbClr val="FFFF00"/>
                </a:solidFill>
              </a:rPr>
              <a:t> basses</a:t>
            </a:r>
            <a:r>
              <a:rPr lang="fr-FR" sz="2000" dirty="0">
                <a:solidFill>
                  <a:srgbClr val="FFFF00"/>
                </a:solidFill>
              </a:rPr>
              <a:t> » LANGSTROTH ; Les divisibles «</a:t>
            </a:r>
            <a:r>
              <a:rPr lang="fr-FR" sz="2000" u="sng" dirty="0">
                <a:solidFill>
                  <a:srgbClr val="FFFF00"/>
                </a:solidFill>
              </a:rPr>
              <a:t> hautes</a:t>
            </a:r>
            <a:r>
              <a:rPr lang="fr-FR" sz="2000" dirty="0">
                <a:solidFill>
                  <a:srgbClr val="FFFF00"/>
                </a:solidFill>
              </a:rPr>
              <a:t> » , WARRE – CLAERR, également appelées «  </a:t>
            </a:r>
            <a:r>
              <a:rPr lang="fr-FR" sz="2000" dirty="0" smtClean="0">
                <a:solidFill>
                  <a:srgbClr val="FFFF00"/>
                </a:solidFill>
              </a:rPr>
              <a:t>colonnaires</a:t>
            </a:r>
            <a:r>
              <a:rPr lang="fr-FR" sz="2000" dirty="0">
                <a:solidFill>
                  <a:srgbClr val="FFFF00"/>
                </a:solidFill>
              </a:rPr>
              <a:t> </a:t>
            </a:r>
            <a:r>
              <a:rPr lang="fr-FR" sz="2000" dirty="0" smtClean="0">
                <a:solidFill>
                  <a:srgbClr val="FFFF00"/>
                </a:solidFill>
              </a:rPr>
              <a:t>».</a:t>
            </a:r>
            <a:endParaRPr lang="fr-FR" sz="2000" dirty="0">
              <a:solidFill>
                <a:srgbClr val="FFFF00"/>
              </a:solidFill>
            </a:endParaRPr>
          </a:p>
          <a:p>
            <a:pPr>
              <a:spcBef>
                <a:spcPct val="20000"/>
              </a:spcBef>
              <a:buFont typeface="Arial" pitchFamily="34" charset="0"/>
              <a:buNone/>
            </a:pPr>
            <a:r>
              <a:rPr lang="fr-FR" sz="2000" dirty="0">
                <a:solidFill>
                  <a:srgbClr val="FFFF00"/>
                </a:solidFill>
              </a:rPr>
              <a:t> </a:t>
            </a:r>
            <a:endParaRPr lang="fr-FR" sz="2000" u="sng" dirty="0">
              <a:solidFill>
                <a:srgbClr val="FFFF00"/>
              </a:solidFill>
            </a:endParaRPr>
          </a:p>
          <a:p>
            <a:pPr>
              <a:spcBef>
                <a:spcPct val="20000"/>
              </a:spcBef>
              <a:buFont typeface="Arial" pitchFamily="34" charset="0"/>
              <a:buNone/>
            </a:pPr>
            <a:endParaRPr lang="fr-FR" sz="2000" dirty="0">
              <a:solidFill>
                <a:srgbClr val="FFFF00"/>
              </a:solidFill>
            </a:endParaRPr>
          </a:p>
          <a:p>
            <a:pPr>
              <a:spcBef>
                <a:spcPct val="20000"/>
              </a:spcBef>
              <a:buFont typeface="Arial" pitchFamily="34" charset="0"/>
              <a:buNone/>
            </a:pPr>
            <a:r>
              <a:rPr lang="fr-FR" sz="2000" dirty="0">
                <a:solidFill>
                  <a:srgbClr val="FFFF00"/>
                </a:solidFill>
              </a:rPr>
              <a:t> </a:t>
            </a:r>
          </a:p>
        </p:txBody>
      </p:sp>
      <p:sp>
        <p:nvSpPr>
          <p:cNvPr id="5" name="Sous-titre 2"/>
          <p:cNvSpPr txBox="1">
            <a:spLocks/>
          </p:cNvSpPr>
          <p:nvPr/>
        </p:nvSpPr>
        <p:spPr bwMode="auto">
          <a:xfrm>
            <a:off x="371475" y="1131692"/>
            <a:ext cx="8758238" cy="1144587"/>
          </a:xfrm>
          <a:prstGeom prst="rect">
            <a:avLst/>
          </a:prstGeom>
          <a:noFill/>
          <a:ln w="9525">
            <a:noFill/>
            <a:miter lim="800000"/>
            <a:headEnd/>
            <a:tailEnd/>
          </a:ln>
        </p:spPr>
        <p:txBody>
          <a:bodyPr/>
          <a:lstStyle/>
          <a:p>
            <a:pPr>
              <a:spcBef>
                <a:spcPct val="20000"/>
              </a:spcBef>
              <a:buFont typeface="Arial" pitchFamily="34" charset="0"/>
              <a:buNone/>
            </a:pPr>
            <a:r>
              <a:rPr lang="fr-FR" sz="2000" dirty="0">
                <a:solidFill>
                  <a:srgbClr val="FFFF00"/>
                </a:solidFill>
              </a:rPr>
              <a:t>Certaines ruches disposent d</a:t>
            </a:r>
            <a:r>
              <a:rPr lang="fr-FR" altLang="fr-FR" sz="2000" dirty="0">
                <a:solidFill>
                  <a:srgbClr val="FFFF00"/>
                </a:solidFill>
              </a:rPr>
              <a:t>’</a:t>
            </a:r>
            <a:r>
              <a:rPr lang="fr-FR" sz="2000" dirty="0">
                <a:solidFill>
                  <a:srgbClr val="FFFF00"/>
                </a:solidFill>
              </a:rPr>
              <a:t>éléments identiques, elles se </a:t>
            </a:r>
            <a:r>
              <a:rPr lang="fr-FR" sz="2000" dirty="0" smtClean="0">
                <a:solidFill>
                  <a:srgbClr val="FFFF00"/>
                </a:solidFill>
              </a:rPr>
              <a:t>nomment : </a:t>
            </a:r>
            <a:r>
              <a:rPr lang="fr-FR" sz="2000" dirty="0">
                <a:solidFill>
                  <a:srgbClr val="FFFF00"/>
                </a:solidFill>
              </a:rPr>
              <a:t>DIVISIBLES, un ou deux éléments constituent le corps, les éléments suivants font le ou les hausses.</a:t>
            </a:r>
          </a:p>
        </p:txBody>
      </p:sp>
      <p:sp>
        <p:nvSpPr>
          <p:cNvPr id="6" name="Sous-titre 2"/>
          <p:cNvSpPr txBox="1">
            <a:spLocks/>
          </p:cNvSpPr>
          <p:nvPr/>
        </p:nvSpPr>
        <p:spPr bwMode="auto">
          <a:xfrm>
            <a:off x="387350" y="2727129"/>
            <a:ext cx="6981825" cy="604838"/>
          </a:xfrm>
          <a:prstGeom prst="rect">
            <a:avLst/>
          </a:prstGeom>
          <a:noFill/>
          <a:ln w="9525">
            <a:noFill/>
            <a:miter lim="800000"/>
            <a:headEnd/>
            <a:tailEnd/>
          </a:ln>
        </p:spPr>
        <p:txBody>
          <a:bodyPr/>
          <a:lstStyle/>
          <a:p>
            <a:pPr>
              <a:spcBef>
                <a:spcPct val="20000"/>
              </a:spcBef>
              <a:buFont typeface="Arial" pitchFamily="34" charset="0"/>
              <a:buNone/>
            </a:pPr>
            <a:r>
              <a:rPr lang="fr-FR" sz="2000" dirty="0">
                <a:solidFill>
                  <a:srgbClr val="FFFF00"/>
                </a:solidFill>
              </a:rPr>
              <a:t>Dans le monde, il existe une multitude de types de </a:t>
            </a:r>
            <a:r>
              <a:rPr lang="fr-FR" sz="2000" dirty="0" smtClean="0">
                <a:solidFill>
                  <a:srgbClr val="FFFF00"/>
                </a:solidFill>
              </a:rPr>
              <a:t>ruches.</a:t>
            </a:r>
            <a:endParaRPr lang="fr-FR" sz="2000" dirty="0">
              <a:solidFill>
                <a:srgbClr val="FFFF00"/>
              </a:solidFill>
            </a:endParaRPr>
          </a:p>
          <a:p>
            <a:pPr>
              <a:spcBef>
                <a:spcPct val="20000"/>
              </a:spcBef>
              <a:buFont typeface="Arial" pitchFamily="34" charset="0"/>
              <a:buNone/>
            </a:pPr>
            <a:endParaRPr lang="fr-FR" sz="2000" dirty="0">
              <a:solidFill>
                <a:srgbClr val="FFFF00"/>
              </a:solidFill>
            </a:endParaRPr>
          </a:p>
        </p:txBody>
      </p:sp>
      <p:sp>
        <p:nvSpPr>
          <p:cNvPr id="7" name="Sous-titre 2"/>
          <p:cNvSpPr txBox="1">
            <a:spLocks/>
          </p:cNvSpPr>
          <p:nvPr/>
        </p:nvSpPr>
        <p:spPr bwMode="auto">
          <a:xfrm>
            <a:off x="392113" y="3074792"/>
            <a:ext cx="8453437" cy="665162"/>
          </a:xfrm>
          <a:prstGeom prst="rect">
            <a:avLst/>
          </a:prstGeom>
          <a:noFill/>
          <a:ln w="9525">
            <a:noFill/>
            <a:miter lim="800000"/>
            <a:headEnd/>
            <a:tailEnd/>
          </a:ln>
        </p:spPr>
        <p:txBody>
          <a:bodyPr/>
          <a:lstStyle/>
          <a:p>
            <a:pPr>
              <a:spcBef>
                <a:spcPct val="20000"/>
              </a:spcBef>
              <a:buFont typeface="Arial" pitchFamily="34" charset="0"/>
              <a:buNone/>
            </a:pPr>
            <a:r>
              <a:rPr lang="fr-FR" sz="2000" dirty="0">
                <a:solidFill>
                  <a:srgbClr val="FFFF00"/>
                </a:solidFill>
              </a:rPr>
              <a:t>Pour faciliter la </a:t>
            </a:r>
            <a:r>
              <a:rPr lang="fr-FR" sz="2000" dirty="0" smtClean="0">
                <a:solidFill>
                  <a:srgbClr val="FFFF00"/>
                </a:solidFill>
              </a:rPr>
              <a:t>désoperculation </a:t>
            </a:r>
            <a:r>
              <a:rPr lang="fr-FR" sz="2000" dirty="0">
                <a:solidFill>
                  <a:srgbClr val="FFFF00"/>
                </a:solidFill>
              </a:rPr>
              <a:t>des rayons , la hausse dispose </a:t>
            </a:r>
            <a:r>
              <a:rPr lang="fr-FR" sz="2000" dirty="0" smtClean="0">
                <a:solidFill>
                  <a:srgbClr val="FFFF00"/>
                </a:solidFill>
              </a:rPr>
              <a:t>d</a:t>
            </a:r>
            <a:r>
              <a:rPr lang="fr-FR" altLang="fr-FR" sz="2000" dirty="0" smtClean="0">
                <a:solidFill>
                  <a:srgbClr val="FFFF00"/>
                </a:solidFill>
              </a:rPr>
              <a:t>’</a:t>
            </a:r>
            <a:r>
              <a:rPr lang="fr-FR" sz="2000" dirty="0" smtClean="0">
                <a:solidFill>
                  <a:srgbClr val="FFFF00"/>
                </a:solidFill>
              </a:rPr>
              <a:t>un ou deux cadres </a:t>
            </a:r>
            <a:r>
              <a:rPr lang="fr-FR" sz="2000" dirty="0">
                <a:solidFill>
                  <a:srgbClr val="FFFF00"/>
                </a:solidFill>
              </a:rPr>
              <a:t>de moins que le </a:t>
            </a:r>
            <a:r>
              <a:rPr lang="fr-FR" sz="2000" dirty="0" smtClean="0">
                <a:solidFill>
                  <a:srgbClr val="FFFF00"/>
                </a:solidFill>
              </a:rPr>
              <a:t>corps.</a:t>
            </a:r>
            <a:endParaRPr lang="fr-FR" sz="2000" dirty="0">
              <a:solidFill>
                <a:srgbClr val="FFFF00"/>
              </a:solidFill>
            </a:endParaRPr>
          </a:p>
        </p:txBody>
      </p:sp>
      <p:sp>
        <p:nvSpPr>
          <p:cNvPr id="8" name="Sous-titre 2"/>
          <p:cNvSpPr txBox="1">
            <a:spLocks/>
          </p:cNvSpPr>
          <p:nvPr/>
        </p:nvSpPr>
        <p:spPr bwMode="auto">
          <a:xfrm>
            <a:off x="396875" y="3770117"/>
            <a:ext cx="8455025" cy="2109787"/>
          </a:xfrm>
          <a:prstGeom prst="rect">
            <a:avLst/>
          </a:prstGeom>
          <a:noFill/>
          <a:ln w="9525">
            <a:noFill/>
            <a:miter lim="800000"/>
            <a:headEnd/>
            <a:tailEnd/>
          </a:ln>
        </p:spPr>
        <p:txBody>
          <a:bodyPr/>
          <a:lstStyle/>
          <a:p>
            <a:pPr>
              <a:spcBef>
                <a:spcPct val="20000"/>
              </a:spcBef>
              <a:buFont typeface="Arial" pitchFamily="34" charset="0"/>
              <a:buNone/>
            </a:pPr>
            <a:r>
              <a:rPr lang="fr-FR" sz="2000" dirty="0">
                <a:solidFill>
                  <a:srgbClr val="FFFF00"/>
                </a:solidFill>
              </a:rPr>
              <a:t>Les cadres sont généralement fabriqués en bois (sapin) assemblés par des pointes, des vis, plus couramment par des agrafes. Dans ce cadre sera tendu des fils d</a:t>
            </a:r>
            <a:r>
              <a:rPr lang="fr-FR" altLang="fr-FR" sz="2000" dirty="0">
                <a:solidFill>
                  <a:srgbClr val="FFFF00"/>
                </a:solidFill>
              </a:rPr>
              <a:t>’</a:t>
            </a:r>
            <a:r>
              <a:rPr lang="fr-FR" sz="2000" dirty="0">
                <a:solidFill>
                  <a:srgbClr val="FFFF00"/>
                </a:solidFill>
              </a:rPr>
              <a:t>acier qui recevrons à leur tour la </a:t>
            </a:r>
            <a:r>
              <a:rPr lang="fr-FR" sz="2000" u="sng" dirty="0">
                <a:solidFill>
                  <a:srgbClr val="FFFF00"/>
                </a:solidFill>
              </a:rPr>
              <a:t>cire gaufrée</a:t>
            </a:r>
            <a:r>
              <a:rPr lang="fr-FR" sz="2000" dirty="0">
                <a:solidFill>
                  <a:srgbClr val="FFFF00"/>
                </a:solidFill>
              </a:rPr>
              <a:t>. Celle-ci à pour but de diriger et de renforcer la construction des rayons, d</a:t>
            </a:r>
            <a:r>
              <a:rPr lang="fr-FR" altLang="fr-FR" sz="2000" dirty="0">
                <a:solidFill>
                  <a:srgbClr val="FFFF00"/>
                </a:solidFill>
              </a:rPr>
              <a:t>’</a:t>
            </a:r>
            <a:r>
              <a:rPr lang="fr-FR" sz="2000" dirty="0">
                <a:solidFill>
                  <a:srgbClr val="FFFF00"/>
                </a:solidFill>
              </a:rPr>
              <a:t>en accélérer leur élaboration et d</a:t>
            </a:r>
            <a:r>
              <a:rPr lang="fr-FR" altLang="fr-FR" sz="2000" dirty="0">
                <a:solidFill>
                  <a:srgbClr val="FFFF00"/>
                </a:solidFill>
              </a:rPr>
              <a:t>’</a:t>
            </a:r>
            <a:r>
              <a:rPr lang="fr-FR" sz="2000" dirty="0">
                <a:solidFill>
                  <a:srgbClr val="FFFF00"/>
                </a:solidFill>
              </a:rPr>
              <a:t>économiser du miel ( il faut 7 à 8 kg de miel pour faire 1 kg de cire ) </a:t>
            </a:r>
            <a:r>
              <a:rPr lang="fr-FR" sz="2000" dirty="0" smtClean="0">
                <a:solidFill>
                  <a:srgbClr val="FFFF00"/>
                </a:solidFill>
              </a:rPr>
              <a:t>. </a:t>
            </a:r>
            <a:r>
              <a:rPr lang="fr-FR" sz="2000" dirty="0">
                <a:solidFill>
                  <a:srgbClr val="FFFF00"/>
                </a:solidFill>
              </a:rPr>
              <a:t>Chaque cadre </a:t>
            </a:r>
            <a:r>
              <a:rPr lang="fr-FR" sz="2000" dirty="0" smtClean="0">
                <a:solidFill>
                  <a:srgbClr val="FFFF00"/>
                </a:solidFill>
              </a:rPr>
              <a:t>Dadant </a:t>
            </a:r>
            <a:r>
              <a:rPr lang="fr-FR" sz="2000" dirty="0">
                <a:solidFill>
                  <a:srgbClr val="FFFF00"/>
                </a:solidFill>
              </a:rPr>
              <a:t>contient 3600 alvéoles par face soit 7200 par cadres. Moitié moins pour un cadre de hausse. Chaque alvéole </a:t>
            </a:r>
            <a:r>
              <a:rPr lang="fr-FR" sz="2000" dirty="0" smtClean="0">
                <a:solidFill>
                  <a:srgbClr val="FFFF00"/>
                </a:solidFill>
              </a:rPr>
              <a:t>a </a:t>
            </a:r>
            <a:r>
              <a:rPr lang="fr-FR" sz="2000" dirty="0">
                <a:solidFill>
                  <a:srgbClr val="FFFF00"/>
                </a:solidFill>
              </a:rPr>
              <a:t>un angle de 7 à 8 degré vers le haut pour éviter que le miel ne coule.  </a:t>
            </a:r>
          </a:p>
          <a:p>
            <a:pPr>
              <a:spcBef>
                <a:spcPct val="20000"/>
              </a:spcBef>
              <a:buFont typeface="Arial" pitchFamily="34" charset="0"/>
              <a:buNone/>
            </a:pPr>
            <a:endParaRPr lang="fr-FR" sz="2000" dirty="0">
              <a:solidFill>
                <a:srgbClr val="FFFF00"/>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2000"/>
                                        <p:tgtEl>
                                          <p:spTgt spid="2"/>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linds(horizontal)">
                                      <p:cBhvr>
                                        <p:cTn id="11" dur="2000"/>
                                        <p:tgtEl>
                                          <p:spTgt spid="3"/>
                                        </p:tgtEl>
                                      </p:cBhvr>
                                    </p:animEffect>
                                  </p:childTnLst>
                                </p:cTn>
                              </p:par>
                            </p:childTnLst>
                          </p:cTn>
                        </p:par>
                        <p:par>
                          <p:cTn id="12" fill="hold" nodeType="afterGroup">
                            <p:stCondLst>
                              <p:cond delay="4000"/>
                            </p:stCondLst>
                            <p:childTnLst>
                              <p:par>
                                <p:cTn id="13" presetID="3" presetClass="entr" presetSubtype="1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linds(horizontal)">
                                      <p:cBhvr>
                                        <p:cTn id="15" dur="2000"/>
                                        <p:tgtEl>
                                          <p:spTgt spid="5"/>
                                        </p:tgtEl>
                                      </p:cBhvr>
                                    </p:animEffect>
                                  </p:childTnLst>
                                </p:cTn>
                              </p:par>
                            </p:childTnLst>
                          </p:cTn>
                        </p:par>
                        <p:par>
                          <p:cTn id="16" fill="hold" nodeType="afterGroup">
                            <p:stCondLst>
                              <p:cond delay="6000"/>
                            </p:stCondLst>
                            <p:childTnLst>
                              <p:par>
                                <p:cTn id="17" presetID="3" presetClass="entr" presetSubtype="1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linds(horizontal)">
                                      <p:cBhvr>
                                        <p:cTn id="19" dur="2000"/>
                                        <p:tgtEl>
                                          <p:spTgt spid="4"/>
                                        </p:tgtEl>
                                      </p:cBhvr>
                                    </p:animEffect>
                                  </p:childTnLst>
                                </p:cTn>
                              </p:par>
                            </p:childTnLst>
                          </p:cTn>
                        </p:par>
                        <p:par>
                          <p:cTn id="20" fill="hold" nodeType="afterGroup">
                            <p:stCondLst>
                              <p:cond delay="8000"/>
                            </p:stCondLst>
                            <p:childTnLst>
                              <p:par>
                                <p:cTn id="21" presetID="3" presetClass="entr" presetSubtype="10"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linds(horizontal)">
                                      <p:cBhvr>
                                        <p:cTn id="23" dur="2000"/>
                                        <p:tgtEl>
                                          <p:spTgt spid="6"/>
                                        </p:tgtEl>
                                      </p:cBhvr>
                                    </p:animEffect>
                                  </p:childTnLst>
                                </p:cTn>
                              </p:par>
                            </p:childTnLst>
                          </p:cTn>
                        </p:par>
                        <p:par>
                          <p:cTn id="24" fill="hold" nodeType="afterGroup">
                            <p:stCondLst>
                              <p:cond delay="10000"/>
                            </p:stCondLst>
                            <p:childTnLst>
                              <p:par>
                                <p:cTn id="25" presetID="3" presetClass="entr" presetSubtype="10"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linds(horizontal)">
                                      <p:cBhvr>
                                        <p:cTn id="27" dur="2000"/>
                                        <p:tgtEl>
                                          <p:spTgt spid="7"/>
                                        </p:tgtEl>
                                      </p:cBhvr>
                                    </p:animEffect>
                                  </p:childTnLst>
                                </p:cTn>
                              </p:par>
                            </p:childTnLst>
                          </p:cTn>
                        </p:par>
                        <p:par>
                          <p:cTn id="28" fill="hold" nodeType="afterGroup">
                            <p:stCondLst>
                              <p:cond delay="12000"/>
                            </p:stCondLst>
                            <p:childTnLst>
                              <p:par>
                                <p:cTn id="29" presetID="3" presetClass="entr" presetSubtype="10"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blinds(horizontal)">
                                      <p:cBhvr>
                                        <p:cTn id="31"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p:cNvSpPr txBox="1">
            <a:spLocks/>
          </p:cNvSpPr>
          <p:nvPr/>
        </p:nvSpPr>
        <p:spPr bwMode="auto">
          <a:xfrm>
            <a:off x="506413" y="1563688"/>
            <a:ext cx="2182812" cy="887412"/>
          </a:xfrm>
          <a:prstGeom prst="rect">
            <a:avLst/>
          </a:prstGeom>
          <a:noFill/>
          <a:ln w="9525">
            <a:noFill/>
            <a:miter lim="800000"/>
            <a:headEnd/>
            <a:tailEnd/>
          </a:ln>
        </p:spPr>
        <p:txBody>
          <a:bodyPr/>
          <a:lstStyle/>
          <a:p>
            <a:pPr algn="ctr">
              <a:spcBef>
                <a:spcPct val="20000"/>
              </a:spcBef>
              <a:buFont typeface="Arial" pitchFamily="34" charset="0"/>
              <a:buNone/>
            </a:pPr>
            <a:r>
              <a:rPr lang="fr-FR" sz="2000" b="1">
                <a:solidFill>
                  <a:srgbClr val="FFFF00"/>
                </a:solidFill>
              </a:rPr>
              <a:t> 1/2 cadre filé</a:t>
            </a:r>
          </a:p>
          <a:p>
            <a:pPr algn="ctr">
              <a:spcBef>
                <a:spcPct val="20000"/>
              </a:spcBef>
              <a:buFont typeface="Arial" pitchFamily="34" charset="0"/>
              <a:buNone/>
            </a:pPr>
            <a:r>
              <a:rPr lang="fr-FR" sz="2000" b="1">
                <a:solidFill>
                  <a:srgbClr val="FFFF00"/>
                </a:solidFill>
              </a:rPr>
              <a:t>Cadre de hausse </a:t>
            </a:r>
          </a:p>
          <a:p>
            <a:pPr algn="ctr">
              <a:spcBef>
                <a:spcPct val="20000"/>
              </a:spcBef>
              <a:buFont typeface="Arial" pitchFamily="34" charset="0"/>
              <a:buNone/>
            </a:pPr>
            <a:endParaRPr lang="fr-FR" sz="2000" b="1">
              <a:solidFill>
                <a:srgbClr val="FFFF00"/>
              </a:solidFill>
            </a:endParaRPr>
          </a:p>
          <a:p>
            <a:pPr algn="ctr">
              <a:spcBef>
                <a:spcPct val="20000"/>
              </a:spcBef>
              <a:buFont typeface="Arial" pitchFamily="34" charset="0"/>
              <a:buNone/>
            </a:pPr>
            <a:r>
              <a:rPr lang="fr-FR" sz="2000" b="1">
                <a:solidFill>
                  <a:srgbClr val="FFFF00"/>
                </a:solidFill>
              </a:rPr>
              <a:t> </a:t>
            </a:r>
          </a:p>
        </p:txBody>
      </p:sp>
      <p:sp>
        <p:nvSpPr>
          <p:cNvPr id="5" name="Sous-titre 2"/>
          <p:cNvSpPr txBox="1">
            <a:spLocks/>
          </p:cNvSpPr>
          <p:nvPr/>
        </p:nvSpPr>
        <p:spPr bwMode="auto">
          <a:xfrm>
            <a:off x="2203450" y="2982913"/>
            <a:ext cx="2182813" cy="898525"/>
          </a:xfrm>
          <a:prstGeom prst="rect">
            <a:avLst/>
          </a:prstGeom>
          <a:noFill/>
          <a:ln w="9525">
            <a:noFill/>
            <a:miter lim="800000"/>
            <a:headEnd/>
            <a:tailEnd/>
          </a:ln>
        </p:spPr>
        <p:txBody>
          <a:bodyPr/>
          <a:lstStyle/>
          <a:p>
            <a:pPr algn="ctr">
              <a:spcBef>
                <a:spcPct val="20000"/>
              </a:spcBef>
              <a:buFont typeface="Arial" pitchFamily="34" charset="0"/>
              <a:buNone/>
            </a:pPr>
            <a:r>
              <a:rPr lang="fr-FR" sz="2000" b="1">
                <a:solidFill>
                  <a:srgbClr val="FFFF00"/>
                </a:solidFill>
              </a:rPr>
              <a:t> cadre filé</a:t>
            </a:r>
          </a:p>
          <a:p>
            <a:pPr algn="ctr">
              <a:spcBef>
                <a:spcPct val="20000"/>
              </a:spcBef>
              <a:buFont typeface="Arial" pitchFamily="34" charset="0"/>
              <a:buNone/>
            </a:pPr>
            <a:r>
              <a:rPr lang="fr-FR" sz="2000" b="1">
                <a:solidFill>
                  <a:srgbClr val="FFFF00"/>
                </a:solidFill>
              </a:rPr>
              <a:t>Cadre de corps </a:t>
            </a:r>
          </a:p>
          <a:p>
            <a:pPr algn="ctr">
              <a:spcBef>
                <a:spcPct val="20000"/>
              </a:spcBef>
              <a:buFont typeface="Arial" pitchFamily="34" charset="0"/>
              <a:buNone/>
            </a:pPr>
            <a:endParaRPr lang="fr-FR" sz="2000" b="1">
              <a:solidFill>
                <a:srgbClr val="FFFF00"/>
              </a:solidFill>
            </a:endParaRPr>
          </a:p>
          <a:p>
            <a:pPr algn="ctr">
              <a:spcBef>
                <a:spcPct val="20000"/>
              </a:spcBef>
              <a:buFont typeface="Arial" pitchFamily="34" charset="0"/>
              <a:buNone/>
            </a:pPr>
            <a:r>
              <a:rPr lang="fr-FR" sz="2000" b="1">
                <a:solidFill>
                  <a:srgbClr val="FFFF00"/>
                </a:solidFill>
              </a:rPr>
              <a:t> </a:t>
            </a:r>
          </a:p>
        </p:txBody>
      </p:sp>
      <p:pic>
        <p:nvPicPr>
          <p:cNvPr id="158723" name="Image 8"/>
          <p:cNvPicPr>
            <a:picLocks noChangeAspect="1"/>
          </p:cNvPicPr>
          <p:nvPr/>
        </p:nvPicPr>
        <p:blipFill>
          <a:blip r:embed="rId2"/>
          <a:srcRect/>
          <a:stretch>
            <a:fillRect/>
          </a:stretch>
        </p:blipFill>
        <p:spPr bwMode="auto">
          <a:xfrm>
            <a:off x="3375025" y="534988"/>
            <a:ext cx="2647950" cy="2278062"/>
          </a:xfrm>
          <a:prstGeom prst="rect">
            <a:avLst/>
          </a:prstGeom>
          <a:noFill/>
          <a:ln w="9525">
            <a:noFill/>
            <a:miter lim="800000"/>
            <a:headEnd/>
            <a:tailEnd/>
          </a:ln>
        </p:spPr>
      </p:pic>
      <p:pic>
        <p:nvPicPr>
          <p:cNvPr id="158724" name="Image 11"/>
          <p:cNvPicPr>
            <a:picLocks noChangeAspect="1"/>
          </p:cNvPicPr>
          <p:nvPr/>
        </p:nvPicPr>
        <p:blipFill>
          <a:blip r:embed="rId3">
            <a:grayscl/>
          </a:blip>
          <a:srcRect/>
          <a:stretch>
            <a:fillRect/>
          </a:stretch>
        </p:blipFill>
        <p:spPr bwMode="auto">
          <a:xfrm>
            <a:off x="179388" y="2687638"/>
            <a:ext cx="2024062" cy="1698625"/>
          </a:xfrm>
          <a:prstGeom prst="rect">
            <a:avLst/>
          </a:prstGeom>
          <a:noFill/>
          <a:ln w="9525">
            <a:noFill/>
            <a:miter lim="800000"/>
            <a:headEnd/>
            <a:tailEnd/>
          </a:ln>
        </p:spPr>
      </p:pic>
      <p:pic>
        <p:nvPicPr>
          <p:cNvPr id="158725" name="Image 12"/>
          <p:cNvPicPr>
            <a:picLocks noChangeAspect="1"/>
          </p:cNvPicPr>
          <p:nvPr/>
        </p:nvPicPr>
        <p:blipFill>
          <a:blip r:embed="rId4"/>
          <a:srcRect/>
          <a:stretch>
            <a:fillRect/>
          </a:stretch>
        </p:blipFill>
        <p:spPr bwMode="auto">
          <a:xfrm>
            <a:off x="179388" y="246063"/>
            <a:ext cx="2674937" cy="1298575"/>
          </a:xfrm>
          <a:prstGeom prst="rect">
            <a:avLst/>
          </a:prstGeom>
          <a:noFill/>
          <a:ln w="9525">
            <a:noFill/>
            <a:miter lim="800000"/>
            <a:headEnd/>
            <a:tailEnd/>
          </a:ln>
        </p:spPr>
      </p:pic>
      <p:sp>
        <p:nvSpPr>
          <p:cNvPr id="14" name="Sous-titre 2"/>
          <p:cNvSpPr txBox="1">
            <a:spLocks/>
          </p:cNvSpPr>
          <p:nvPr/>
        </p:nvSpPr>
        <p:spPr bwMode="auto">
          <a:xfrm>
            <a:off x="3267075" y="122238"/>
            <a:ext cx="2854325" cy="549275"/>
          </a:xfrm>
          <a:prstGeom prst="rect">
            <a:avLst/>
          </a:prstGeom>
          <a:noFill/>
          <a:ln w="9525">
            <a:noFill/>
            <a:miter lim="800000"/>
            <a:headEnd/>
            <a:tailEnd/>
          </a:ln>
        </p:spPr>
        <p:txBody>
          <a:bodyPr/>
          <a:lstStyle/>
          <a:p>
            <a:pPr algn="ctr">
              <a:spcBef>
                <a:spcPct val="20000"/>
              </a:spcBef>
              <a:buFont typeface="Arial" pitchFamily="34" charset="0"/>
              <a:buNone/>
            </a:pPr>
            <a:r>
              <a:rPr lang="fr-FR" sz="2000" b="1">
                <a:solidFill>
                  <a:srgbClr val="FFFF00"/>
                </a:solidFill>
              </a:rPr>
              <a:t>Cadres  cirés ou gaufrés</a:t>
            </a:r>
          </a:p>
          <a:p>
            <a:pPr algn="ctr">
              <a:spcBef>
                <a:spcPct val="20000"/>
              </a:spcBef>
              <a:buFont typeface="Arial" pitchFamily="34" charset="0"/>
              <a:buNone/>
            </a:pPr>
            <a:r>
              <a:rPr lang="fr-FR" sz="2000" b="1">
                <a:solidFill>
                  <a:srgbClr val="FFFF00"/>
                </a:solidFill>
              </a:rPr>
              <a:t> </a:t>
            </a:r>
          </a:p>
        </p:txBody>
      </p:sp>
      <p:pic>
        <p:nvPicPr>
          <p:cNvPr id="158727" name="Image 1"/>
          <p:cNvPicPr>
            <a:picLocks noChangeAspect="1"/>
          </p:cNvPicPr>
          <p:nvPr/>
        </p:nvPicPr>
        <p:blipFill>
          <a:blip r:embed="rId5"/>
          <a:srcRect/>
          <a:stretch>
            <a:fillRect/>
          </a:stretch>
        </p:blipFill>
        <p:spPr bwMode="auto">
          <a:xfrm>
            <a:off x="41275" y="4951413"/>
            <a:ext cx="2647950" cy="1727200"/>
          </a:xfrm>
          <a:prstGeom prst="rect">
            <a:avLst/>
          </a:prstGeom>
          <a:noFill/>
          <a:ln w="9525">
            <a:noFill/>
            <a:miter lim="800000"/>
            <a:headEnd/>
            <a:tailEnd/>
          </a:ln>
        </p:spPr>
      </p:pic>
      <p:sp>
        <p:nvSpPr>
          <p:cNvPr id="10" name="Sous-titre 2"/>
          <p:cNvSpPr txBox="1">
            <a:spLocks/>
          </p:cNvSpPr>
          <p:nvPr/>
        </p:nvSpPr>
        <p:spPr bwMode="auto">
          <a:xfrm>
            <a:off x="1951038" y="4367213"/>
            <a:ext cx="2182812" cy="549275"/>
          </a:xfrm>
          <a:prstGeom prst="rect">
            <a:avLst/>
          </a:prstGeom>
          <a:noFill/>
          <a:ln w="9525">
            <a:noFill/>
            <a:miter lim="800000"/>
            <a:headEnd/>
            <a:tailEnd/>
          </a:ln>
        </p:spPr>
        <p:txBody>
          <a:bodyPr/>
          <a:lstStyle/>
          <a:p>
            <a:pPr algn="ctr">
              <a:spcBef>
                <a:spcPct val="20000"/>
              </a:spcBef>
              <a:buFont typeface="Arial" pitchFamily="34" charset="0"/>
              <a:buNone/>
            </a:pPr>
            <a:r>
              <a:rPr lang="fr-FR" sz="2000" b="1">
                <a:solidFill>
                  <a:srgbClr val="FFFF00"/>
                </a:solidFill>
              </a:rPr>
              <a:t>Cadres  construits</a:t>
            </a:r>
          </a:p>
        </p:txBody>
      </p:sp>
      <p:sp>
        <p:nvSpPr>
          <p:cNvPr id="36873" name="ZoneTexte 1"/>
          <p:cNvSpPr txBox="1">
            <a:spLocks noChangeArrowheads="1"/>
          </p:cNvSpPr>
          <p:nvPr/>
        </p:nvSpPr>
        <p:spPr bwMode="auto">
          <a:xfrm>
            <a:off x="-403225" y="5094288"/>
            <a:ext cx="184150" cy="369887"/>
          </a:xfrm>
          <a:prstGeom prst="rect">
            <a:avLst/>
          </a:prstGeom>
          <a:noFill/>
          <a:ln w="9525">
            <a:noFill/>
            <a:miter lim="800000"/>
            <a:headEnd/>
            <a:tailEnd/>
          </a:ln>
        </p:spPr>
        <p:txBody>
          <a:bodyPr wrap="none">
            <a:spAutoFit/>
          </a:bodyPr>
          <a:lstStyle/>
          <a:p>
            <a:endParaRPr lang="fr-FR"/>
          </a:p>
        </p:txBody>
      </p:sp>
      <p:pic>
        <p:nvPicPr>
          <p:cNvPr id="158731" name="Espace réservé du contenu 8" descr="carrouges 043.jpg"/>
          <p:cNvPicPr>
            <a:picLocks noGrp="1" noChangeAspect="1"/>
          </p:cNvPicPr>
          <p:nvPr>
            <p:ph sz="quarter" idx="4294967295"/>
          </p:nvPr>
        </p:nvPicPr>
        <p:blipFill>
          <a:blip r:embed="rId6"/>
          <a:srcRect/>
          <a:stretch>
            <a:fillRect/>
          </a:stretch>
        </p:blipFill>
        <p:spPr>
          <a:xfrm>
            <a:off x="6043613" y="1651000"/>
            <a:ext cx="3103562" cy="2070100"/>
          </a:xfrm>
        </p:spPr>
      </p:pic>
      <p:pic>
        <p:nvPicPr>
          <p:cNvPr id="158732" name="Espace réservé du contenu 7" descr="carrouges 041.jpg"/>
          <p:cNvPicPr>
            <a:picLocks noGrp="1" noChangeAspect="1"/>
          </p:cNvPicPr>
          <p:nvPr>
            <p:ph sz="quarter" idx="4294967295"/>
          </p:nvPr>
        </p:nvPicPr>
        <p:blipFill>
          <a:blip r:embed="rId7"/>
          <a:srcRect/>
          <a:stretch>
            <a:fillRect/>
          </a:stretch>
        </p:blipFill>
        <p:spPr>
          <a:xfrm>
            <a:off x="5054600" y="3998913"/>
            <a:ext cx="4017963" cy="2676525"/>
          </a:xfrm>
        </p:spPr>
      </p:pic>
      <p:sp>
        <p:nvSpPr>
          <p:cNvPr id="15" name="Sous-titre 2"/>
          <p:cNvSpPr txBox="1">
            <a:spLocks/>
          </p:cNvSpPr>
          <p:nvPr/>
        </p:nvSpPr>
        <p:spPr bwMode="auto">
          <a:xfrm>
            <a:off x="4433888" y="3587750"/>
            <a:ext cx="2182812" cy="549275"/>
          </a:xfrm>
          <a:prstGeom prst="rect">
            <a:avLst/>
          </a:prstGeom>
          <a:noFill/>
          <a:ln w="9525">
            <a:noFill/>
            <a:miter lim="800000"/>
            <a:headEnd/>
            <a:tailEnd/>
          </a:ln>
        </p:spPr>
        <p:txBody>
          <a:bodyPr/>
          <a:lstStyle/>
          <a:p>
            <a:pPr algn="ctr">
              <a:spcBef>
                <a:spcPct val="20000"/>
              </a:spcBef>
              <a:buFont typeface="Arial" pitchFamily="34" charset="0"/>
              <a:buNone/>
            </a:pPr>
            <a:r>
              <a:rPr lang="fr-FR" sz="2000" b="1">
                <a:solidFill>
                  <a:srgbClr val="FFFF00"/>
                </a:solidFill>
              </a:rPr>
              <a:t>Cadre de miel</a:t>
            </a:r>
          </a:p>
          <a:p>
            <a:pPr algn="ctr">
              <a:spcBef>
                <a:spcPct val="20000"/>
              </a:spcBef>
              <a:buFont typeface="Arial" pitchFamily="34" charset="0"/>
              <a:buNone/>
            </a:pPr>
            <a:r>
              <a:rPr lang="fr-FR" sz="2000" b="1">
                <a:solidFill>
                  <a:srgbClr val="FFFF00"/>
                </a:solidFill>
              </a:rPr>
              <a:t> </a:t>
            </a:r>
          </a:p>
        </p:txBody>
      </p:sp>
      <p:sp>
        <p:nvSpPr>
          <p:cNvPr id="16" name="Sous-titre 2"/>
          <p:cNvSpPr txBox="1">
            <a:spLocks/>
          </p:cNvSpPr>
          <p:nvPr/>
        </p:nvSpPr>
        <p:spPr bwMode="auto">
          <a:xfrm>
            <a:off x="6715125" y="1254125"/>
            <a:ext cx="2182813" cy="549275"/>
          </a:xfrm>
          <a:prstGeom prst="rect">
            <a:avLst/>
          </a:prstGeom>
          <a:noFill/>
          <a:ln w="9525">
            <a:noFill/>
            <a:miter lim="800000"/>
            <a:headEnd/>
            <a:tailEnd/>
          </a:ln>
        </p:spPr>
        <p:txBody>
          <a:bodyPr/>
          <a:lstStyle/>
          <a:p>
            <a:pPr algn="ctr">
              <a:spcBef>
                <a:spcPct val="20000"/>
              </a:spcBef>
              <a:buFont typeface="Arial" pitchFamily="34" charset="0"/>
              <a:buNone/>
            </a:pPr>
            <a:r>
              <a:rPr lang="fr-FR" sz="2000" b="1">
                <a:solidFill>
                  <a:srgbClr val="FFFF00"/>
                </a:solidFill>
              </a:rPr>
              <a:t>Cadre de couvain</a:t>
            </a:r>
          </a:p>
          <a:p>
            <a:pPr algn="ctr">
              <a:spcBef>
                <a:spcPct val="20000"/>
              </a:spcBef>
              <a:buFont typeface="Arial" pitchFamily="34" charset="0"/>
              <a:buNone/>
            </a:pPr>
            <a:r>
              <a:rPr lang="fr-FR" sz="2000" b="1">
                <a:solidFill>
                  <a:srgbClr val="FFFF00"/>
                </a:solidFill>
              </a:rPr>
              <a:t> </a:t>
            </a:r>
          </a:p>
        </p:txBody>
      </p:sp>
      <p:sp>
        <p:nvSpPr>
          <p:cNvPr id="17" name="Sous-titre 2"/>
          <p:cNvSpPr txBox="1">
            <a:spLocks/>
          </p:cNvSpPr>
          <p:nvPr/>
        </p:nvSpPr>
        <p:spPr>
          <a:xfrm>
            <a:off x="6181448" y="397005"/>
            <a:ext cx="2813327"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Les Cadres</a:t>
            </a:r>
            <a:endParaRPr lang="fr-FR" sz="1800" b="1" dirty="0" smtClean="0">
              <a:ln w="900" cmpd="sng">
                <a:noFill/>
                <a:prstDash val="solid"/>
              </a:ln>
              <a:solidFill>
                <a:srgbClr val="FFFF00"/>
              </a:solidFill>
            </a:endParaRPr>
          </a:p>
          <a:p>
            <a:pPr fontAlgn="auto">
              <a:spcAft>
                <a:spcPts val="0"/>
              </a:spcAft>
              <a:defRPr/>
            </a:pPr>
            <a:endParaRPr lang="fr-FR" sz="1800" b="1"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b="1"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pic>
        <p:nvPicPr>
          <p:cNvPr id="158736" name="Image 1"/>
          <p:cNvPicPr>
            <a:picLocks noChangeAspect="1"/>
          </p:cNvPicPr>
          <p:nvPr/>
        </p:nvPicPr>
        <p:blipFill>
          <a:blip r:embed="rId8"/>
          <a:srcRect/>
          <a:stretch>
            <a:fillRect/>
          </a:stretch>
        </p:blipFill>
        <p:spPr bwMode="auto">
          <a:xfrm>
            <a:off x="2659063" y="4951413"/>
            <a:ext cx="1301750" cy="1736725"/>
          </a:xfrm>
          <a:prstGeom prst="rect">
            <a:avLst/>
          </a:prstGeom>
          <a:noFill/>
          <a:ln w="9525">
            <a:noFill/>
            <a:miter lim="800000"/>
            <a:headEnd/>
            <a:tailEnd/>
          </a:ln>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linds(horizontal)">
                                      <p:cBhvr>
                                        <p:cTn id="7" dur="2000"/>
                                        <p:tgtEl>
                                          <p:spTgt spid="17"/>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linds(horizontal)">
                                      <p:cBhvr>
                                        <p:cTn id="11" dur="2000"/>
                                        <p:tgtEl>
                                          <p:spTgt spid="4"/>
                                        </p:tgtEl>
                                      </p:cBhvr>
                                    </p:animEffect>
                                  </p:childTnLst>
                                </p:cTn>
                              </p:par>
                            </p:childTnLst>
                          </p:cTn>
                        </p:par>
                        <p:par>
                          <p:cTn id="12" fill="hold" nodeType="afterGroup">
                            <p:stCondLst>
                              <p:cond delay="4000"/>
                            </p:stCondLst>
                            <p:childTnLst>
                              <p:par>
                                <p:cTn id="13" presetID="3" presetClass="entr" presetSubtype="10" fill="hold" nodeType="afterEffect">
                                  <p:stCondLst>
                                    <p:cond delay="0"/>
                                  </p:stCondLst>
                                  <p:childTnLst>
                                    <p:set>
                                      <p:cBhvr>
                                        <p:cTn id="14" dur="1" fill="hold">
                                          <p:stCondLst>
                                            <p:cond delay="0"/>
                                          </p:stCondLst>
                                        </p:cTn>
                                        <p:tgtEl>
                                          <p:spTgt spid="158725"/>
                                        </p:tgtEl>
                                        <p:attrNameLst>
                                          <p:attrName>style.visibility</p:attrName>
                                        </p:attrNameLst>
                                      </p:cBhvr>
                                      <p:to>
                                        <p:strVal val="visible"/>
                                      </p:to>
                                    </p:set>
                                    <p:animEffect transition="in" filter="blinds(horizontal)">
                                      <p:cBhvr>
                                        <p:cTn id="15" dur="2000"/>
                                        <p:tgtEl>
                                          <p:spTgt spid="158725"/>
                                        </p:tgtEl>
                                      </p:cBhvr>
                                    </p:animEffect>
                                  </p:childTnLst>
                                </p:cTn>
                              </p:par>
                            </p:childTnLst>
                          </p:cTn>
                        </p:par>
                        <p:par>
                          <p:cTn id="16" fill="hold" nodeType="afterGroup">
                            <p:stCondLst>
                              <p:cond delay="6000"/>
                            </p:stCondLst>
                            <p:childTnLst>
                              <p:par>
                                <p:cTn id="17" presetID="3" presetClass="entr" presetSubtype="1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linds(horizontal)">
                                      <p:cBhvr>
                                        <p:cTn id="19" dur="2000"/>
                                        <p:tgtEl>
                                          <p:spTgt spid="5"/>
                                        </p:tgtEl>
                                      </p:cBhvr>
                                    </p:animEffect>
                                  </p:childTnLst>
                                </p:cTn>
                              </p:par>
                            </p:childTnLst>
                          </p:cTn>
                        </p:par>
                        <p:par>
                          <p:cTn id="20" fill="hold" nodeType="afterGroup">
                            <p:stCondLst>
                              <p:cond delay="8000"/>
                            </p:stCondLst>
                            <p:childTnLst>
                              <p:par>
                                <p:cTn id="21" presetID="3" presetClass="entr" presetSubtype="10" fill="hold" nodeType="afterEffect">
                                  <p:stCondLst>
                                    <p:cond delay="0"/>
                                  </p:stCondLst>
                                  <p:childTnLst>
                                    <p:set>
                                      <p:cBhvr>
                                        <p:cTn id="22" dur="1" fill="hold">
                                          <p:stCondLst>
                                            <p:cond delay="0"/>
                                          </p:stCondLst>
                                        </p:cTn>
                                        <p:tgtEl>
                                          <p:spTgt spid="158724"/>
                                        </p:tgtEl>
                                        <p:attrNameLst>
                                          <p:attrName>style.visibility</p:attrName>
                                        </p:attrNameLst>
                                      </p:cBhvr>
                                      <p:to>
                                        <p:strVal val="visible"/>
                                      </p:to>
                                    </p:set>
                                    <p:animEffect transition="in" filter="blinds(horizontal)">
                                      <p:cBhvr>
                                        <p:cTn id="23" dur="2000"/>
                                        <p:tgtEl>
                                          <p:spTgt spid="158724"/>
                                        </p:tgtEl>
                                      </p:cBhvr>
                                    </p:animEffect>
                                  </p:childTnLst>
                                </p:cTn>
                              </p:par>
                            </p:childTnLst>
                          </p:cTn>
                        </p:par>
                        <p:par>
                          <p:cTn id="24" fill="hold" nodeType="afterGroup">
                            <p:stCondLst>
                              <p:cond delay="10000"/>
                            </p:stCondLst>
                            <p:childTnLst>
                              <p:par>
                                <p:cTn id="25" presetID="3" presetClass="entr" presetSubtype="10"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linds(horizontal)">
                                      <p:cBhvr>
                                        <p:cTn id="27" dur="2000"/>
                                        <p:tgtEl>
                                          <p:spTgt spid="14"/>
                                        </p:tgtEl>
                                      </p:cBhvr>
                                    </p:animEffect>
                                  </p:childTnLst>
                                </p:cTn>
                              </p:par>
                            </p:childTnLst>
                          </p:cTn>
                        </p:par>
                        <p:par>
                          <p:cTn id="28" fill="hold" nodeType="afterGroup">
                            <p:stCondLst>
                              <p:cond delay="12000"/>
                            </p:stCondLst>
                            <p:childTnLst>
                              <p:par>
                                <p:cTn id="29" presetID="3" presetClass="entr" presetSubtype="10" fill="hold" nodeType="afterEffect">
                                  <p:stCondLst>
                                    <p:cond delay="0"/>
                                  </p:stCondLst>
                                  <p:childTnLst>
                                    <p:set>
                                      <p:cBhvr>
                                        <p:cTn id="30" dur="1" fill="hold">
                                          <p:stCondLst>
                                            <p:cond delay="0"/>
                                          </p:stCondLst>
                                        </p:cTn>
                                        <p:tgtEl>
                                          <p:spTgt spid="158723"/>
                                        </p:tgtEl>
                                        <p:attrNameLst>
                                          <p:attrName>style.visibility</p:attrName>
                                        </p:attrNameLst>
                                      </p:cBhvr>
                                      <p:to>
                                        <p:strVal val="visible"/>
                                      </p:to>
                                    </p:set>
                                    <p:animEffect transition="in" filter="blinds(horizontal)">
                                      <p:cBhvr>
                                        <p:cTn id="31" dur="2000"/>
                                        <p:tgtEl>
                                          <p:spTgt spid="158723"/>
                                        </p:tgtEl>
                                      </p:cBhvr>
                                    </p:animEffect>
                                  </p:childTnLst>
                                </p:cTn>
                              </p:par>
                            </p:childTnLst>
                          </p:cTn>
                        </p:par>
                        <p:par>
                          <p:cTn id="32" fill="hold" nodeType="afterGroup">
                            <p:stCondLst>
                              <p:cond delay="14000"/>
                            </p:stCondLst>
                            <p:childTnLst>
                              <p:par>
                                <p:cTn id="33" presetID="3" presetClass="entr" presetSubtype="10" fill="hold" nodeType="afterEffect">
                                  <p:stCondLst>
                                    <p:cond delay="0"/>
                                  </p:stCondLst>
                                  <p:childTnLst>
                                    <p:set>
                                      <p:cBhvr>
                                        <p:cTn id="34" dur="1" fill="hold">
                                          <p:stCondLst>
                                            <p:cond delay="0"/>
                                          </p:stCondLst>
                                        </p:cTn>
                                        <p:tgtEl>
                                          <p:spTgt spid="158727"/>
                                        </p:tgtEl>
                                        <p:attrNameLst>
                                          <p:attrName>style.visibility</p:attrName>
                                        </p:attrNameLst>
                                      </p:cBhvr>
                                      <p:to>
                                        <p:strVal val="visible"/>
                                      </p:to>
                                    </p:set>
                                    <p:animEffect transition="in" filter="blinds(horizontal)">
                                      <p:cBhvr>
                                        <p:cTn id="35" dur="2000"/>
                                        <p:tgtEl>
                                          <p:spTgt spid="158727"/>
                                        </p:tgtEl>
                                      </p:cBhvr>
                                    </p:animEffect>
                                  </p:childTnLst>
                                </p:cTn>
                              </p:par>
                            </p:childTnLst>
                          </p:cTn>
                        </p:par>
                        <p:par>
                          <p:cTn id="36" fill="hold" nodeType="afterGroup">
                            <p:stCondLst>
                              <p:cond delay="16000"/>
                            </p:stCondLst>
                            <p:childTnLst>
                              <p:par>
                                <p:cTn id="37" presetID="3" presetClass="entr" presetSubtype="10" fill="hold"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blinds(horizontal)">
                                      <p:cBhvr>
                                        <p:cTn id="39" dur="2000"/>
                                        <p:tgtEl>
                                          <p:spTgt spid="10"/>
                                        </p:tgtEl>
                                      </p:cBhvr>
                                    </p:animEffect>
                                  </p:childTnLst>
                                </p:cTn>
                              </p:par>
                            </p:childTnLst>
                          </p:cTn>
                        </p:par>
                        <p:par>
                          <p:cTn id="40" fill="hold" nodeType="afterGroup">
                            <p:stCondLst>
                              <p:cond delay="18000"/>
                            </p:stCondLst>
                            <p:childTnLst>
                              <p:par>
                                <p:cTn id="41" presetID="6" presetClass="entr" presetSubtype="32" fill="hold" nodeType="afterEffect">
                                  <p:stCondLst>
                                    <p:cond delay="0"/>
                                  </p:stCondLst>
                                  <p:childTnLst>
                                    <p:set>
                                      <p:cBhvr>
                                        <p:cTn id="42" dur="1" fill="hold">
                                          <p:stCondLst>
                                            <p:cond delay="0"/>
                                          </p:stCondLst>
                                        </p:cTn>
                                        <p:tgtEl>
                                          <p:spTgt spid="158736"/>
                                        </p:tgtEl>
                                        <p:attrNameLst>
                                          <p:attrName>style.visibility</p:attrName>
                                        </p:attrNameLst>
                                      </p:cBhvr>
                                      <p:to>
                                        <p:strVal val="visible"/>
                                      </p:to>
                                    </p:set>
                                    <p:animEffect transition="in" filter="circle(out)">
                                      <p:cBhvr>
                                        <p:cTn id="43" dur="2000"/>
                                        <p:tgtEl>
                                          <p:spTgt spid="158736"/>
                                        </p:tgtEl>
                                      </p:cBhvr>
                                    </p:animEffect>
                                  </p:childTnLst>
                                </p:cTn>
                              </p:par>
                            </p:childTnLst>
                          </p:cTn>
                        </p:par>
                        <p:par>
                          <p:cTn id="44" fill="hold" nodeType="afterGroup">
                            <p:stCondLst>
                              <p:cond delay="20000"/>
                            </p:stCondLst>
                            <p:childTnLst>
                              <p:par>
                                <p:cTn id="45" presetID="3" presetClass="entr" presetSubtype="10" fill="hold"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blinds(horizontal)">
                                      <p:cBhvr>
                                        <p:cTn id="47" dur="2000"/>
                                        <p:tgtEl>
                                          <p:spTgt spid="16"/>
                                        </p:tgtEl>
                                      </p:cBhvr>
                                    </p:animEffect>
                                  </p:childTnLst>
                                </p:cTn>
                              </p:par>
                            </p:childTnLst>
                          </p:cTn>
                        </p:par>
                        <p:par>
                          <p:cTn id="48" fill="hold" nodeType="afterGroup">
                            <p:stCondLst>
                              <p:cond delay="22000"/>
                            </p:stCondLst>
                            <p:childTnLst>
                              <p:par>
                                <p:cTn id="49" presetID="3" presetClass="entr" presetSubtype="10" fill="hold" nodeType="afterEffect">
                                  <p:stCondLst>
                                    <p:cond delay="0"/>
                                  </p:stCondLst>
                                  <p:childTnLst>
                                    <p:set>
                                      <p:cBhvr>
                                        <p:cTn id="50" dur="1" fill="hold">
                                          <p:stCondLst>
                                            <p:cond delay="0"/>
                                          </p:stCondLst>
                                        </p:cTn>
                                        <p:tgtEl>
                                          <p:spTgt spid="158731"/>
                                        </p:tgtEl>
                                        <p:attrNameLst>
                                          <p:attrName>style.visibility</p:attrName>
                                        </p:attrNameLst>
                                      </p:cBhvr>
                                      <p:to>
                                        <p:strVal val="visible"/>
                                      </p:to>
                                    </p:set>
                                    <p:animEffect transition="in" filter="blinds(horizontal)">
                                      <p:cBhvr>
                                        <p:cTn id="51" dur="2000"/>
                                        <p:tgtEl>
                                          <p:spTgt spid="158731"/>
                                        </p:tgtEl>
                                      </p:cBhvr>
                                    </p:animEffect>
                                  </p:childTnLst>
                                </p:cTn>
                              </p:par>
                            </p:childTnLst>
                          </p:cTn>
                        </p:par>
                        <p:par>
                          <p:cTn id="52" fill="hold" nodeType="afterGroup">
                            <p:stCondLst>
                              <p:cond delay="24000"/>
                            </p:stCondLst>
                            <p:childTnLst>
                              <p:par>
                                <p:cTn id="53" presetID="3" presetClass="entr" presetSubtype="10" fill="hold"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blinds(horizontal)">
                                      <p:cBhvr>
                                        <p:cTn id="55" dur="2000"/>
                                        <p:tgtEl>
                                          <p:spTgt spid="15"/>
                                        </p:tgtEl>
                                      </p:cBhvr>
                                    </p:animEffect>
                                  </p:childTnLst>
                                </p:cTn>
                              </p:par>
                            </p:childTnLst>
                          </p:cTn>
                        </p:par>
                        <p:par>
                          <p:cTn id="56" fill="hold" nodeType="afterGroup">
                            <p:stCondLst>
                              <p:cond delay="26000"/>
                            </p:stCondLst>
                            <p:childTnLst>
                              <p:par>
                                <p:cTn id="57" presetID="3" presetClass="entr" presetSubtype="10" fill="hold" nodeType="afterEffect">
                                  <p:stCondLst>
                                    <p:cond delay="0"/>
                                  </p:stCondLst>
                                  <p:childTnLst>
                                    <p:set>
                                      <p:cBhvr>
                                        <p:cTn id="58" dur="1" fill="hold">
                                          <p:stCondLst>
                                            <p:cond delay="0"/>
                                          </p:stCondLst>
                                        </p:cTn>
                                        <p:tgtEl>
                                          <p:spTgt spid="158732"/>
                                        </p:tgtEl>
                                        <p:attrNameLst>
                                          <p:attrName>style.visibility</p:attrName>
                                        </p:attrNameLst>
                                      </p:cBhvr>
                                      <p:to>
                                        <p:strVal val="visible"/>
                                      </p:to>
                                    </p:set>
                                    <p:animEffect transition="in" filter="blinds(horizontal)">
                                      <p:cBhvr>
                                        <p:cTn id="59" dur="2000"/>
                                        <p:tgtEl>
                                          <p:spTgt spid="1587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Sous-titre 2"/>
          <p:cNvSpPr txBox="1">
            <a:spLocks/>
          </p:cNvSpPr>
          <p:nvPr/>
        </p:nvSpPr>
        <p:spPr>
          <a:xfrm>
            <a:off x="5599990" y="87568"/>
            <a:ext cx="3078626"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dirty="0" smtClean="0">
                <a:ln w="10541" cmpd="sng">
                  <a:noFill/>
                  <a:prstDash val="solid"/>
                </a:ln>
                <a:solidFill>
                  <a:schemeClr val="bg1"/>
                </a:solidFill>
              </a:rPr>
              <a:t> Les Ruches ( </a:t>
            </a:r>
            <a:r>
              <a:rPr lang="fr-FR" sz="1800" dirty="0" smtClean="0">
                <a:ln w="10541" cmpd="sng">
                  <a:noFill/>
                  <a:prstDash val="solid"/>
                </a:ln>
                <a:solidFill>
                  <a:schemeClr val="bg1"/>
                </a:solidFill>
              </a:rPr>
              <a:t>suite</a:t>
            </a:r>
            <a:r>
              <a:rPr lang="fr-FR" sz="2800" dirty="0" smtClean="0">
                <a:ln w="10541" cmpd="sng">
                  <a:noFill/>
                  <a:prstDash val="solid"/>
                </a:ln>
                <a:solidFill>
                  <a:schemeClr val="bg1"/>
                </a:solidFill>
              </a:rPr>
              <a:t> )</a:t>
            </a:r>
            <a:endParaRPr lang="fr-FR" sz="2000" dirty="0" smtClean="0">
              <a:ln w="10541" cmpd="sng">
                <a:noFill/>
                <a:prstDash val="solid"/>
              </a:ln>
              <a:solidFill>
                <a:schemeClr val="bg1"/>
              </a:solidFill>
            </a:endParaRPr>
          </a:p>
          <a:p>
            <a:pPr fontAlgn="auto">
              <a:spcAft>
                <a:spcPts val="0"/>
              </a:spcAft>
              <a:defRPr/>
            </a:pPr>
            <a:endParaRPr lang="fr-FR" sz="1800" dirty="0" smtClean="0">
              <a:ln w="10541" cmpd="sng">
                <a:noFill/>
                <a:prstDash val="solid"/>
              </a:ln>
              <a:solidFill>
                <a:schemeClr val="bg1"/>
              </a:solidFill>
            </a:endParaRPr>
          </a:p>
          <a:p>
            <a:pPr fontAlgn="auto">
              <a:spcAft>
                <a:spcPts val="0"/>
              </a:spcAft>
              <a:defRPr/>
            </a:pPr>
            <a:r>
              <a:rPr lang="fr-FR" sz="2800" dirty="0" smtClean="0">
                <a:ln w="10541" cmpd="sng">
                  <a:noFill/>
                  <a:prstDash val="solid"/>
                </a:ln>
                <a:solidFill>
                  <a:schemeClr val="bg1"/>
                </a:solidFill>
              </a:rPr>
              <a:t> </a:t>
            </a:r>
          </a:p>
        </p:txBody>
      </p:sp>
      <p:sp>
        <p:nvSpPr>
          <p:cNvPr id="7" name="Sous-titre 2"/>
          <p:cNvSpPr txBox="1">
            <a:spLocks/>
          </p:cNvSpPr>
          <p:nvPr/>
        </p:nvSpPr>
        <p:spPr bwMode="auto">
          <a:xfrm>
            <a:off x="4808487" y="486460"/>
            <a:ext cx="4329879" cy="6203950"/>
          </a:xfrm>
          <a:prstGeom prst="rect">
            <a:avLst/>
          </a:prstGeom>
          <a:noFill/>
          <a:ln w="9525">
            <a:noFill/>
            <a:miter lim="800000"/>
            <a:headEnd/>
            <a:tailEnd/>
          </a:ln>
        </p:spPr>
        <p:txBody>
          <a:bodyPr/>
          <a:lstStyle/>
          <a:p>
            <a:pPr>
              <a:spcBef>
                <a:spcPct val="20000"/>
              </a:spcBef>
              <a:buFont typeface="Arial" pitchFamily="34" charset="0"/>
              <a:buNone/>
            </a:pPr>
            <a:r>
              <a:rPr lang="fr-FR" sz="2000" dirty="0">
                <a:solidFill>
                  <a:schemeClr val="bg1"/>
                </a:solidFill>
              </a:rPr>
              <a:t>Les cadres sont disposés en parallèle généralement perpendiculairement à la planche d</a:t>
            </a:r>
            <a:r>
              <a:rPr lang="fr-FR" altLang="fr-FR" sz="2000" dirty="0">
                <a:solidFill>
                  <a:schemeClr val="bg1"/>
                </a:solidFill>
              </a:rPr>
              <a:t>’</a:t>
            </a:r>
            <a:r>
              <a:rPr lang="fr-FR" sz="2000" dirty="0">
                <a:solidFill>
                  <a:schemeClr val="bg1"/>
                </a:solidFill>
              </a:rPr>
              <a:t>envol ( bâtisses froides ). Ils peuvent être disposés en parallèle à l a planche de vol ( bâtisses chaudes ) mais peu utilisées. </a:t>
            </a:r>
            <a:r>
              <a:rPr lang="fr-FR" sz="2000" dirty="0" smtClean="0">
                <a:solidFill>
                  <a:schemeClr val="bg1"/>
                </a:solidFill>
              </a:rPr>
              <a:t>L</a:t>
            </a:r>
            <a:r>
              <a:rPr lang="fr-FR" altLang="fr-FR" sz="2000" dirty="0" smtClean="0">
                <a:solidFill>
                  <a:schemeClr val="bg1"/>
                </a:solidFill>
              </a:rPr>
              <a:t>’</a:t>
            </a:r>
            <a:r>
              <a:rPr lang="fr-FR" sz="2000" dirty="0" smtClean="0">
                <a:solidFill>
                  <a:schemeClr val="bg1"/>
                </a:solidFill>
              </a:rPr>
              <a:t>écartement </a:t>
            </a:r>
            <a:r>
              <a:rPr lang="fr-FR" sz="2000" dirty="0">
                <a:solidFill>
                  <a:schemeClr val="bg1"/>
                </a:solidFill>
              </a:rPr>
              <a:t>d</a:t>
            </a:r>
            <a:r>
              <a:rPr lang="fr-FR" altLang="fr-FR" sz="2000" dirty="0">
                <a:solidFill>
                  <a:schemeClr val="bg1"/>
                </a:solidFill>
              </a:rPr>
              <a:t>’</a:t>
            </a:r>
            <a:r>
              <a:rPr lang="fr-FR" sz="2000" dirty="0">
                <a:solidFill>
                  <a:schemeClr val="bg1"/>
                </a:solidFill>
              </a:rPr>
              <a:t>axe de chaque cadre « rayon » est de 37 mm . Cette mesure est rigoureusement la même que celle observée dans les colonies « libres » dite sauvages.</a:t>
            </a:r>
          </a:p>
          <a:p>
            <a:pPr>
              <a:spcBef>
                <a:spcPct val="20000"/>
              </a:spcBef>
              <a:buFont typeface="Arial" pitchFamily="34" charset="0"/>
              <a:buNone/>
            </a:pPr>
            <a:r>
              <a:rPr lang="fr-FR" sz="2000" dirty="0">
                <a:solidFill>
                  <a:schemeClr val="bg1"/>
                </a:solidFill>
              </a:rPr>
              <a:t>Cette mesure n</a:t>
            </a:r>
            <a:r>
              <a:rPr lang="fr-FR" altLang="fr-FR" sz="2000" dirty="0">
                <a:solidFill>
                  <a:schemeClr val="bg1"/>
                </a:solidFill>
              </a:rPr>
              <a:t>’</a:t>
            </a:r>
            <a:r>
              <a:rPr lang="fr-FR" sz="2000" dirty="0">
                <a:solidFill>
                  <a:schemeClr val="bg1"/>
                </a:solidFill>
              </a:rPr>
              <a:t>est pas respectée dans les hausses ( </a:t>
            </a:r>
            <a:r>
              <a:rPr lang="fr-FR" sz="2000" dirty="0" smtClean="0">
                <a:solidFill>
                  <a:schemeClr val="bg1"/>
                </a:solidFill>
              </a:rPr>
              <a:t>un ou deux cadres </a:t>
            </a:r>
            <a:r>
              <a:rPr lang="fr-FR" sz="2000" dirty="0">
                <a:solidFill>
                  <a:schemeClr val="bg1"/>
                </a:solidFill>
              </a:rPr>
              <a:t>en moins ). Ceci afin d</a:t>
            </a:r>
            <a:r>
              <a:rPr lang="fr-FR" altLang="fr-FR" sz="2000" dirty="0">
                <a:solidFill>
                  <a:schemeClr val="bg1"/>
                </a:solidFill>
              </a:rPr>
              <a:t>’</a:t>
            </a:r>
            <a:r>
              <a:rPr lang="fr-FR" sz="2000" dirty="0">
                <a:solidFill>
                  <a:schemeClr val="bg1"/>
                </a:solidFill>
              </a:rPr>
              <a:t>allonger les alvéoles pour en faciliter leur désoperculation lors de la récolte. L</a:t>
            </a:r>
            <a:r>
              <a:rPr lang="fr-FR" altLang="fr-FR" sz="2000" dirty="0">
                <a:solidFill>
                  <a:schemeClr val="bg1"/>
                </a:solidFill>
              </a:rPr>
              <a:t>’</a:t>
            </a:r>
            <a:r>
              <a:rPr lang="fr-FR" sz="2000" dirty="0">
                <a:solidFill>
                  <a:schemeClr val="bg1"/>
                </a:solidFill>
              </a:rPr>
              <a:t>écartement des cadres est généralement maintenu par une crémaillère .   </a:t>
            </a:r>
          </a:p>
        </p:txBody>
      </p:sp>
      <p:pic>
        <p:nvPicPr>
          <p:cNvPr id="4" name="Image 3"/>
          <p:cNvPicPr>
            <a:picLocks noChangeAspect="1"/>
          </p:cNvPicPr>
          <p:nvPr/>
        </p:nvPicPr>
        <p:blipFill>
          <a:blip r:embed="rId2"/>
          <a:srcRect/>
          <a:stretch>
            <a:fillRect/>
          </a:stretch>
        </p:blipFill>
        <p:spPr bwMode="auto">
          <a:xfrm>
            <a:off x="272949" y="3252526"/>
            <a:ext cx="3807732" cy="3596916"/>
          </a:xfrm>
          <a:prstGeom prst="rect">
            <a:avLst/>
          </a:prstGeom>
          <a:noFill/>
          <a:ln w="9525">
            <a:noFill/>
            <a:miter lim="800000"/>
            <a:headEnd/>
            <a:tailEnd/>
          </a:ln>
        </p:spPr>
      </p:pic>
      <p:pic>
        <p:nvPicPr>
          <p:cNvPr id="24578" name="Picture 2" descr="Image associée"/>
          <p:cNvPicPr>
            <a:picLocks noChangeAspect="1" noChangeArrowheads="1"/>
          </p:cNvPicPr>
          <p:nvPr/>
        </p:nvPicPr>
        <p:blipFill>
          <a:blip r:embed="rId3"/>
          <a:srcRect/>
          <a:stretch>
            <a:fillRect/>
          </a:stretch>
        </p:blipFill>
        <p:spPr bwMode="auto">
          <a:xfrm>
            <a:off x="51003" y="221871"/>
            <a:ext cx="4757483" cy="3640440"/>
          </a:xfrm>
          <a:prstGeom prst="rect">
            <a:avLst/>
          </a:prstGeom>
          <a:noFill/>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2000"/>
                                        <p:tgtEl>
                                          <p:spTgt spid="2"/>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linds(horizontal)">
                                      <p:cBhvr>
                                        <p:cTn id="11" dur="2000"/>
                                        <p:tgtEl>
                                          <p:spTgt spid="7"/>
                                        </p:tgtEl>
                                      </p:cBhvr>
                                    </p:animEffect>
                                  </p:childTnLst>
                                </p:cTn>
                              </p:par>
                            </p:childTnLst>
                          </p:cTn>
                        </p:par>
                        <p:par>
                          <p:cTn id="12" fill="hold" nodeType="afterGroup">
                            <p:stCondLst>
                              <p:cond delay="4000"/>
                            </p:stCondLst>
                            <p:childTnLst>
                              <p:par>
                                <p:cTn id="13" presetID="6" presetClass="entr" presetSubtype="32"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circle(out)">
                                      <p:cBhvr>
                                        <p:cTn id="15"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2"/>
          <p:cNvSpPr txBox="1">
            <a:spLocks/>
          </p:cNvSpPr>
          <p:nvPr/>
        </p:nvSpPr>
        <p:spPr>
          <a:xfrm>
            <a:off x="936908" y="314970"/>
            <a:ext cx="7701504"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L’EQUIPEMENT de L’APICULTEUR</a:t>
            </a:r>
            <a:endParaRPr lang="fr-FR" sz="20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endParaRPr lang="fr-FR" sz="18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7" name="Sous-titre 2"/>
          <p:cNvSpPr txBox="1">
            <a:spLocks/>
          </p:cNvSpPr>
          <p:nvPr/>
        </p:nvSpPr>
        <p:spPr bwMode="auto">
          <a:xfrm>
            <a:off x="2100263" y="754063"/>
            <a:ext cx="5549900" cy="492125"/>
          </a:xfrm>
          <a:prstGeom prst="rect">
            <a:avLst/>
          </a:prstGeom>
          <a:noFill/>
          <a:ln w="9525">
            <a:noFill/>
            <a:miter lim="800000"/>
            <a:headEnd/>
            <a:tailEnd/>
          </a:ln>
        </p:spPr>
        <p:txBody>
          <a:bodyPr/>
          <a:lstStyle/>
          <a:p>
            <a:pPr algn="ctr">
              <a:spcBef>
                <a:spcPct val="20000"/>
              </a:spcBef>
              <a:buFont typeface="Arial" pitchFamily="34" charset="0"/>
              <a:buNone/>
            </a:pPr>
            <a:r>
              <a:rPr lang="fr-FR" sz="2000">
                <a:solidFill>
                  <a:srgbClr val="FFFF00"/>
                </a:solidFill>
              </a:rPr>
              <a:t>Une bonne protection est indispensable</a:t>
            </a:r>
          </a:p>
        </p:txBody>
      </p:sp>
      <p:sp>
        <p:nvSpPr>
          <p:cNvPr id="4" name="Sous-titre 2"/>
          <p:cNvSpPr txBox="1">
            <a:spLocks/>
          </p:cNvSpPr>
          <p:nvPr/>
        </p:nvSpPr>
        <p:spPr bwMode="auto">
          <a:xfrm>
            <a:off x="1108511" y="1754188"/>
            <a:ext cx="6046788" cy="492125"/>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Une </a:t>
            </a:r>
            <a:r>
              <a:rPr lang="fr-FR" sz="2000" u="sng" dirty="0">
                <a:solidFill>
                  <a:srgbClr val="FFFF00"/>
                </a:solidFill>
              </a:rPr>
              <a:t>VAREUSE SPECIALE </a:t>
            </a:r>
            <a:r>
              <a:rPr lang="fr-FR" sz="2000" dirty="0">
                <a:solidFill>
                  <a:srgbClr val="FFFF00"/>
                </a:solidFill>
              </a:rPr>
              <a:t>ou un </a:t>
            </a:r>
            <a:r>
              <a:rPr lang="fr-FR" sz="2000" u="sng" dirty="0">
                <a:solidFill>
                  <a:srgbClr val="FFFF00"/>
                </a:solidFill>
              </a:rPr>
              <a:t>VOILE avec </a:t>
            </a:r>
            <a:r>
              <a:rPr lang="fr-FR" sz="2000" u="sng" dirty="0" smtClean="0">
                <a:solidFill>
                  <a:srgbClr val="FFFF00"/>
                </a:solidFill>
              </a:rPr>
              <a:t>CHAPEAU.</a:t>
            </a:r>
            <a:endParaRPr lang="fr-FR" sz="2000" u="sng" dirty="0">
              <a:solidFill>
                <a:srgbClr val="FFFF00"/>
              </a:solidFill>
            </a:endParaRPr>
          </a:p>
        </p:txBody>
      </p:sp>
      <p:sp>
        <p:nvSpPr>
          <p:cNvPr id="5" name="Sous-titre 2"/>
          <p:cNvSpPr txBox="1">
            <a:spLocks/>
          </p:cNvSpPr>
          <p:nvPr/>
        </p:nvSpPr>
        <p:spPr bwMode="auto">
          <a:xfrm>
            <a:off x="1266062" y="2813050"/>
            <a:ext cx="4738688" cy="493713"/>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Une paire de </a:t>
            </a:r>
            <a:r>
              <a:rPr lang="fr-FR" sz="2000" u="sng" dirty="0" smtClean="0">
                <a:solidFill>
                  <a:srgbClr val="FFFF00"/>
                </a:solidFill>
              </a:rPr>
              <a:t>GANTS trempé dans la javel.</a:t>
            </a:r>
            <a:endParaRPr lang="fr-FR" sz="2000" u="sng" dirty="0">
              <a:solidFill>
                <a:srgbClr val="FFFF00"/>
              </a:solidFill>
            </a:endParaRPr>
          </a:p>
        </p:txBody>
      </p:sp>
      <p:sp>
        <p:nvSpPr>
          <p:cNvPr id="6" name="Sous-titre 2"/>
          <p:cNvSpPr txBox="1">
            <a:spLocks/>
          </p:cNvSpPr>
          <p:nvPr/>
        </p:nvSpPr>
        <p:spPr bwMode="auto">
          <a:xfrm>
            <a:off x="1382713" y="2106613"/>
            <a:ext cx="5056187" cy="706437"/>
          </a:xfrm>
          <a:prstGeom prst="rect">
            <a:avLst/>
          </a:prstGeom>
          <a:noFill/>
          <a:ln w="9525">
            <a:noFill/>
            <a:miter lim="800000"/>
            <a:headEnd/>
            <a:tailEnd/>
          </a:ln>
        </p:spPr>
        <p:txBody>
          <a:bodyPr/>
          <a:lstStyle/>
          <a:p>
            <a:pPr>
              <a:spcBef>
                <a:spcPct val="20000"/>
              </a:spcBef>
              <a:buFont typeface="Arial" pitchFamily="34" charset="0"/>
              <a:buNone/>
            </a:pPr>
            <a:r>
              <a:rPr lang="fr-FR" sz="2000" dirty="0">
                <a:solidFill>
                  <a:srgbClr val="FFFF00"/>
                </a:solidFill>
              </a:rPr>
              <a:t>Une </a:t>
            </a:r>
            <a:r>
              <a:rPr lang="fr-FR" sz="2000" u="sng" dirty="0">
                <a:solidFill>
                  <a:srgbClr val="FFFF00"/>
                </a:solidFill>
              </a:rPr>
              <a:t>PANTALON</a:t>
            </a:r>
            <a:r>
              <a:rPr lang="fr-FR" sz="2000" dirty="0">
                <a:solidFill>
                  <a:srgbClr val="FFFF00"/>
                </a:solidFill>
              </a:rPr>
              <a:t> de toile assez </a:t>
            </a:r>
            <a:r>
              <a:rPr lang="fr-FR" sz="2000" u="sng" dirty="0">
                <a:solidFill>
                  <a:srgbClr val="FFFF00"/>
                </a:solidFill>
              </a:rPr>
              <a:t>épais</a:t>
            </a:r>
            <a:r>
              <a:rPr lang="fr-FR" sz="2000" dirty="0">
                <a:solidFill>
                  <a:srgbClr val="FFFF00"/>
                </a:solidFill>
              </a:rPr>
              <a:t> et </a:t>
            </a:r>
            <a:r>
              <a:rPr lang="fr-FR" sz="2000" u="sng" dirty="0" smtClean="0">
                <a:solidFill>
                  <a:srgbClr val="FFFF00"/>
                </a:solidFill>
              </a:rPr>
              <a:t>ample.</a:t>
            </a:r>
            <a:endParaRPr lang="fr-FR" sz="2000" u="sng" dirty="0">
              <a:solidFill>
                <a:srgbClr val="FFFF00"/>
              </a:solidFill>
            </a:endParaRPr>
          </a:p>
          <a:p>
            <a:pPr>
              <a:spcBef>
                <a:spcPct val="20000"/>
              </a:spcBef>
              <a:buFont typeface="Arial" pitchFamily="34" charset="0"/>
              <a:buNone/>
            </a:pPr>
            <a:r>
              <a:rPr lang="fr-FR" sz="2000" u="sng" dirty="0">
                <a:solidFill>
                  <a:srgbClr val="FFFF00"/>
                </a:solidFill>
              </a:rPr>
              <a:t>Ou une  combinaison </a:t>
            </a:r>
            <a:r>
              <a:rPr lang="fr-FR" sz="2000" u="sng" dirty="0" smtClean="0">
                <a:solidFill>
                  <a:srgbClr val="FFFF00"/>
                </a:solidFill>
              </a:rPr>
              <a:t>complète.</a:t>
            </a:r>
            <a:endParaRPr lang="fr-FR" sz="2000" u="sng" dirty="0">
              <a:solidFill>
                <a:srgbClr val="FFFF00"/>
              </a:solidFill>
            </a:endParaRPr>
          </a:p>
        </p:txBody>
      </p:sp>
      <p:sp>
        <p:nvSpPr>
          <p:cNvPr id="8" name="Sous-titre 2"/>
          <p:cNvSpPr txBox="1">
            <a:spLocks/>
          </p:cNvSpPr>
          <p:nvPr/>
        </p:nvSpPr>
        <p:spPr bwMode="auto">
          <a:xfrm>
            <a:off x="1280397" y="3167063"/>
            <a:ext cx="7718425" cy="492125"/>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Une paire de chaussures </a:t>
            </a:r>
            <a:r>
              <a:rPr lang="fr-FR" sz="2000" u="sng" dirty="0">
                <a:solidFill>
                  <a:srgbClr val="FFFF00"/>
                </a:solidFill>
              </a:rPr>
              <a:t>montantes</a:t>
            </a:r>
            <a:r>
              <a:rPr lang="fr-FR" sz="2000" dirty="0">
                <a:solidFill>
                  <a:srgbClr val="FFFF00"/>
                </a:solidFill>
              </a:rPr>
              <a:t> ou des </a:t>
            </a:r>
            <a:r>
              <a:rPr lang="fr-FR" sz="2000" u="sng" dirty="0" smtClean="0">
                <a:solidFill>
                  <a:srgbClr val="FFFF00"/>
                </a:solidFill>
              </a:rPr>
              <a:t>bottes.</a:t>
            </a:r>
            <a:r>
              <a:rPr lang="fr-FR" sz="2000" dirty="0" smtClean="0">
                <a:solidFill>
                  <a:srgbClr val="FFFF00"/>
                </a:solidFill>
              </a:rPr>
              <a:t> </a:t>
            </a:r>
            <a:r>
              <a:rPr lang="fr-FR" sz="2000" dirty="0">
                <a:solidFill>
                  <a:srgbClr val="FFFF00"/>
                </a:solidFill>
              </a:rPr>
              <a:t>(</a:t>
            </a:r>
            <a:r>
              <a:rPr lang="fr-FR" sz="1400" dirty="0">
                <a:solidFill>
                  <a:srgbClr val="FFFF00"/>
                </a:solidFill>
              </a:rPr>
              <a:t>éviter les couleurs foncées </a:t>
            </a:r>
            <a:r>
              <a:rPr lang="fr-FR" sz="2000" dirty="0">
                <a:solidFill>
                  <a:srgbClr val="FFFF00"/>
                </a:solidFill>
              </a:rPr>
              <a:t>)</a:t>
            </a:r>
            <a:endParaRPr lang="fr-FR" sz="2000" u="sng" dirty="0">
              <a:solidFill>
                <a:srgbClr val="FFFF00"/>
              </a:solidFill>
            </a:endParaRPr>
          </a:p>
        </p:txBody>
      </p:sp>
      <p:sp>
        <p:nvSpPr>
          <p:cNvPr id="9" name="Sous-titre 2"/>
          <p:cNvSpPr txBox="1">
            <a:spLocks/>
          </p:cNvSpPr>
          <p:nvPr/>
        </p:nvSpPr>
        <p:spPr>
          <a:xfrm>
            <a:off x="246132" y="3558701"/>
            <a:ext cx="3485434" cy="492388"/>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000" dirty="0" smtClean="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OUTILS </a:t>
            </a:r>
            <a:r>
              <a:rPr lang="fr-FR" sz="2000" u="sng" dirty="0" smtClean="0">
                <a:ln w="12700">
                  <a:noFill/>
                  <a:prstDash val="solid"/>
                </a:ln>
                <a:solidFill>
                  <a:srgbClr val="FF0000"/>
                </a:solidFill>
                <a:effectLst>
                  <a:outerShdw blurRad="41275" dist="20320" dir="1800000" algn="tl" rotWithShape="0">
                    <a:srgbClr val="000000">
                      <a:alpha val="40000"/>
                    </a:srgbClr>
                  </a:outerShdw>
                </a:effectLst>
              </a:rPr>
              <a:t>indispensables :</a:t>
            </a:r>
          </a:p>
        </p:txBody>
      </p:sp>
      <p:sp>
        <p:nvSpPr>
          <p:cNvPr id="10" name="Sous-titre 2"/>
          <p:cNvSpPr txBox="1">
            <a:spLocks/>
          </p:cNvSpPr>
          <p:nvPr/>
        </p:nvSpPr>
        <p:spPr>
          <a:xfrm>
            <a:off x="606425" y="3997325"/>
            <a:ext cx="4692650" cy="492125"/>
          </a:xfrm>
          <a:prstGeom prst="rect">
            <a:avLst/>
          </a:prstGeom>
        </p:spPr>
        <p:txBody>
          <a:bodyPr/>
          <a:lstStyle/>
          <a:p>
            <a:pPr algn="ctr">
              <a:spcBef>
                <a:spcPct val="20000"/>
              </a:spcBef>
              <a:buFont typeface="Arial" pitchFamily="34" charset="0"/>
              <a:buNone/>
            </a:pPr>
            <a:r>
              <a:rPr lang="fr-FR" sz="2000" dirty="0">
                <a:solidFill>
                  <a:srgbClr val="FFFF00"/>
                </a:solidFill>
              </a:rPr>
              <a:t>Une brouette, </a:t>
            </a:r>
            <a:r>
              <a:rPr lang="fr-FR" sz="2000" u="sng" dirty="0">
                <a:solidFill>
                  <a:srgbClr val="FF0000"/>
                </a:solidFill>
                <a:effectLst>
                  <a:outerShdw blurRad="38100" dist="38100" dir="2700000" algn="tl">
                    <a:srgbClr val="FFFFFF"/>
                  </a:outerShdw>
                </a:effectLst>
              </a:rPr>
              <a:t>un </a:t>
            </a:r>
            <a:r>
              <a:rPr lang="fr-FR" sz="2000" u="sng" dirty="0" smtClean="0">
                <a:solidFill>
                  <a:srgbClr val="FF0000"/>
                </a:solidFill>
                <a:effectLst>
                  <a:outerShdw blurRad="38100" dist="38100" dir="2700000" algn="tl">
                    <a:srgbClr val="FFFFFF"/>
                  </a:outerShdw>
                </a:effectLst>
              </a:rPr>
              <a:t>enfumoir.</a:t>
            </a:r>
            <a:endParaRPr lang="fr-FR" sz="2000" u="sng" dirty="0">
              <a:solidFill>
                <a:srgbClr val="FF0000"/>
              </a:solidFill>
              <a:effectLst>
                <a:outerShdw blurRad="38100" dist="38100" dir="2700000" algn="tl">
                  <a:srgbClr val="FFFFFF"/>
                </a:outerShdw>
              </a:effectLst>
            </a:endParaRPr>
          </a:p>
        </p:txBody>
      </p:sp>
      <p:sp>
        <p:nvSpPr>
          <p:cNvPr id="11" name="Sous-titre 2"/>
          <p:cNvSpPr txBox="1">
            <a:spLocks/>
          </p:cNvSpPr>
          <p:nvPr/>
        </p:nvSpPr>
        <p:spPr bwMode="auto">
          <a:xfrm>
            <a:off x="1081088" y="4332288"/>
            <a:ext cx="6272212" cy="492125"/>
          </a:xfrm>
          <a:prstGeom prst="rect">
            <a:avLst/>
          </a:prstGeom>
          <a:noFill/>
          <a:ln w="9525">
            <a:noFill/>
            <a:miter lim="800000"/>
            <a:headEnd/>
            <a:tailEnd/>
          </a:ln>
        </p:spPr>
        <p:txBody>
          <a:bodyPr/>
          <a:lstStyle/>
          <a:p>
            <a:pPr algn="ctr">
              <a:spcBef>
                <a:spcPct val="20000"/>
              </a:spcBef>
              <a:buFont typeface="Arial" pitchFamily="34" charset="0"/>
              <a:buNone/>
            </a:pPr>
            <a:r>
              <a:rPr lang="fr-FR" sz="2000" u="sng" dirty="0">
                <a:solidFill>
                  <a:srgbClr val="FF0000"/>
                </a:solidFill>
              </a:rPr>
              <a:t>Un lève-cadres ou une pince à cadres ( ou les deux </a:t>
            </a:r>
            <a:r>
              <a:rPr lang="fr-FR" sz="2000" u="sng" dirty="0" smtClean="0">
                <a:solidFill>
                  <a:srgbClr val="FF0000"/>
                </a:solidFill>
              </a:rPr>
              <a:t>).</a:t>
            </a:r>
            <a:endParaRPr lang="fr-FR" sz="2000" u="sng" dirty="0">
              <a:solidFill>
                <a:srgbClr val="FF0000"/>
              </a:solidFill>
            </a:endParaRPr>
          </a:p>
        </p:txBody>
      </p:sp>
      <p:sp>
        <p:nvSpPr>
          <p:cNvPr id="12" name="Sous-titre 2"/>
          <p:cNvSpPr txBox="1">
            <a:spLocks/>
          </p:cNvSpPr>
          <p:nvPr/>
        </p:nvSpPr>
        <p:spPr bwMode="auto">
          <a:xfrm>
            <a:off x="826045" y="4657725"/>
            <a:ext cx="7733537" cy="492125"/>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Une brosse à abeilles, une </a:t>
            </a:r>
            <a:r>
              <a:rPr lang="fr-FR" sz="2000" dirty="0" smtClean="0">
                <a:solidFill>
                  <a:srgbClr val="FFFF00"/>
                </a:solidFill>
              </a:rPr>
              <a:t>poubelle (un simple sac plastique).</a:t>
            </a:r>
            <a:endParaRPr lang="fr-FR" sz="2000" u="sng" dirty="0">
              <a:solidFill>
                <a:srgbClr val="FFFF00"/>
              </a:solidFill>
            </a:endParaRPr>
          </a:p>
        </p:txBody>
      </p:sp>
      <p:sp>
        <p:nvSpPr>
          <p:cNvPr id="13" name="Sous-titre 2"/>
          <p:cNvSpPr txBox="1">
            <a:spLocks/>
          </p:cNvSpPr>
          <p:nvPr/>
        </p:nvSpPr>
        <p:spPr bwMode="auto">
          <a:xfrm>
            <a:off x="333375" y="1246188"/>
            <a:ext cx="5656263" cy="492125"/>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TENUE vêtements </a:t>
            </a:r>
            <a:r>
              <a:rPr lang="fr-FR" sz="2000" dirty="0">
                <a:solidFill>
                  <a:srgbClr val="FF0000"/>
                </a:solidFill>
              </a:rPr>
              <a:t>(éviter les couleurs </a:t>
            </a:r>
            <a:r>
              <a:rPr lang="fr-FR" sz="2000" dirty="0" smtClean="0">
                <a:solidFill>
                  <a:srgbClr val="FF0000"/>
                </a:solidFill>
              </a:rPr>
              <a:t>foncées) :</a:t>
            </a:r>
            <a:endParaRPr lang="fr-FR" sz="2000" u="sng" dirty="0">
              <a:solidFill>
                <a:srgbClr val="FF0000"/>
              </a:solidFill>
            </a:endParaRPr>
          </a:p>
        </p:txBody>
      </p:sp>
      <p:sp>
        <p:nvSpPr>
          <p:cNvPr id="14" name="Sous-titre 2"/>
          <p:cNvSpPr txBox="1">
            <a:spLocks/>
          </p:cNvSpPr>
          <p:nvPr/>
        </p:nvSpPr>
        <p:spPr bwMode="auto">
          <a:xfrm>
            <a:off x="1266171" y="4981575"/>
            <a:ext cx="4457264" cy="493713"/>
          </a:xfrm>
          <a:prstGeom prst="rect">
            <a:avLst/>
          </a:prstGeom>
          <a:noFill/>
          <a:ln w="9525">
            <a:noFill/>
            <a:miter lim="800000"/>
            <a:headEnd/>
            <a:tailEnd/>
          </a:ln>
        </p:spPr>
        <p:txBody>
          <a:bodyPr/>
          <a:lstStyle/>
          <a:p>
            <a:pPr algn="ctr">
              <a:spcBef>
                <a:spcPct val="20000"/>
              </a:spcBef>
              <a:buFont typeface="Arial" pitchFamily="34" charset="0"/>
              <a:buNone/>
            </a:pPr>
            <a:r>
              <a:rPr lang="fr-FR" sz="2000" dirty="0" smtClean="0">
                <a:solidFill>
                  <a:srgbClr val="FFFF00"/>
                </a:solidFill>
              </a:rPr>
              <a:t>Supports et crayons </a:t>
            </a:r>
            <a:r>
              <a:rPr lang="fr-FR" sz="2000" dirty="0">
                <a:solidFill>
                  <a:srgbClr val="FFFF00"/>
                </a:solidFill>
              </a:rPr>
              <a:t>( pour les notes </a:t>
            </a:r>
            <a:r>
              <a:rPr lang="fr-FR" sz="2000" dirty="0" smtClean="0">
                <a:solidFill>
                  <a:srgbClr val="FFFF00"/>
                </a:solidFill>
              </a:rPr>
              <a:t>).</a:t>
            </a:r>
            <a:endParaRPr lang="fr-FR" sz="2000" dirty="0">
              <a:solidFill>
                <a:srgbClr val="FFFF00"/>
              </a:solidFill>
            </a:endParaRPr>
          </a:p>
        </p:txBody>
      </p:sp>
      <p:sp>
        <p:nvSpPr>
          <p:cNvPr id="15" name="Sous-titre 2"/>
          <p:cNvSpPr txBox="1">
            <a:spLocks/>
          </p:cNvSpPr>
          <p:nvPr/>
        </p:nvSpPr>
        <p:spPr bwMode="auto">
          <a:xfrm>
            <a:off x="1006475" y="5291138"/>
            <a:ext cx="7443788" cy="887412"/>
          </a:xfrm>
          <a:prstGeom prst="rect">
            <a:avLst/>
          </a:prstGeom>
          <a:noFill/>
          <a:ln w="9525">
            <a:noFill/>
            <a:miter lim="800000"/>
            <a:headEnd/>
            <a:tailEnd/>
          </a:ln>
        </p:spPr>
        <p:txBody>
          <a:bodyPr/>
          <a:lstStyle/>
          <a:p>
            <a:pPr algn="ctr">
              <a:spcBef>
                <a:spcPct val="20000"/>
              </a:spcBef>
              <a:buFont typeface="Arial" pitchFamily="34" charset="0"/>
              <a:buNone/>
            </a:pPr>
            <a:r>
              <a:rPr lang="fr-FR" sz="2000" u="sng" dirty="0">
                <a:solidFill>
                  <a:srgbClr val="FF0000"/>
                </a:solidFill>
              </a:rPr>
              <a:t>Un seau d</a:t>
            </a:r>
            <a:r>
              <a:rPr lang="fr-FR" altLang="fr-FR" sz="2000" u="sng" dirty="0">
                <a:solidFill>
                  <a:srgbClr val="FF0000"/>
                </a:solidFill>
              </a:rPr>
              <a:t>’</a:t>
            </a:r>
            <a:r>
              <a:rPr lang="fr-FR" sz="2000" u="sng" dirty="0">
                <a:solidFill>
                  <a:srgbClr val="FF0000"/>
                </a:solidFill>
              </a:rPr>
              <a:t>eau avec de la javel </a:t>
            </a:r>
            <a:r>
              <a:rPr lang="fr-FR" sz="2000" dirty="0">
                <a:solidFill>
                  <a:srgbClr val="FFFF00"/>
                </a:solidFill>
              </a:rPr>
              <a:t>( pour nettoyer les outils et le matériel après la visite de la ruche ). </a:t>
            </a:r>
            <a:r>
              <a:rPr lang="fr-FR" sz="2000" dirty="0" smtClean="0">
                <a:solidFill>
                  <a:srgbClr val="FFFF00"/>
                </a:solidFill>
              </a:rPr>
              <a:t>1 berlingot </a:t>
            </a:r>
            <a:r>
              <a:rPr lang="fr-FR" sz="2000" dirty="0">
                <a:solidFill>
                  <a:srgbClr val="FFFF00"/>
                </a:solidFill>
              </a:rPr>
              <a:t>pour 2,5 l </a:t>
            </a:r>
            <a:r>
              <a:rPr lang="fr-FR" sz="2000" dirty="0" smtClean="0">
                <a:solidFill>
                  <a:srgbClr val="FFFF00"/>
                </a:solidFill>
              </a:rPr>
              <a:t>d</a:t>
            </a:r>
            <a:r>
              <a:rPr lang="fr-FR" altLang="fr-FR" sz="2000" dirty="0" smtClean="0">
                <a:solidFill>
                  <a:srgbClr val="FFFF00"/>
                </a:solidFill>
              </a:rPr>
              <a:t>’</a:t>
            </a:r>
            <a:r>
              <a:rPr lang="fr-FR" sz="2000" dirty="0" smtClean="0">
                <a:solidFill>
                  <a:srgbClr val="FFFF00"/>
                </a:solidFill>
              </a:rPr>
              <a:t>eau. </a:t>
            </a:r>
            <a:endParaRPr lang="fr-FR" sz="2000" u="sng" dirty="0">
              <a:solidFill>
                <a:srgbClr val="FFFF00"/>
              </a:solidFill>
            </a:endParaRPr>
          </a:p>
        </p:txBody>
      </p:sp>
      <p:sp>
        <p:nvSpPr>
          <p:cNvPr id="16" name="Sous-titre 2"/>
          <p:cNvSpPr txBox="1">
            <a:spLocks/>
          </p:cNvSpPr>
          <p:nvPr/>
        </p:nvSpPr>
        <p:spPr bwMode="auto">
          <a:xfrm>
            <a:off x="943520" y="5924550"/>
            <a:ext cx="7067550" cy="550863"/>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Du papier, du combustible, un briquet ( pour l</a:t>
            </a:r>
            <a:r>
              <a:rPr lang="fr-FR" altLang="fr-FR" sz="2000" dirty="0">
                <a:solidFill>
                  <a:srgbClr val="FFFF00"/>
                </a:solidFill>
              </a:rPr>
              <a:t>’</a:t>
            </a:r>
            <a:r>
              <a:rPr lang="fr-FR" sz="2000" dirty="0">
                <a:solidFill>
                  <a:srgbClr val="FFFF00"/>
                </a:solidFill>
              </a:rPr>
              <a:t>enfumoir )</a:t>
            </a:r>
            <a:endParaRPr lang="fr-FR" sz="2000" u="sng" dirty="0">
              <a:solidFill>
                <a:srgbClr val="FFFF00"/>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2000"/>
                                        <p:tgtEl>
                                          <p:spTgt spid="2"/>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linds(horizontal)">
                                      <p:cBhvr>
                                        <p:cTn id="11" dur="2000"/>
                                        <p:tgtEl>
                                          <p:spTgt spid="7"/>
                                        </p:tgtEl>
                                      </p:cBhvr>
                                    </p:animEffect>
                                  </p:childTnLst>
                                </p:cTn>
                              </p:par>
                            </p:childTnLst>
                          </p:cTn>
                        </p:par>
                        <p:par>
                          <p:cTn id="12" fill="hold" nodeType="afterGroup">
                            <p:stCondLst>
                              <p:cond delay="4000"/>
                            </p:stCondLst>
                            <p:childTnLst>
                              <p:par>
                                <p:cTn id="13" presetID="3" presetClass="entr" presetSubtype="10"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blinds(horizontal)">
                                      <p:cBhvr>
                                        <p:cTn id="15" dur="2000"/>
                                        <p:tgtEl>
                                          <p:spTgt spid="13"/>
                                        </p:tgtEl>
                                      </p:cBhvr>
                                    </p:animEffect>
                                  </p:childTnLst>
                                </p:cTn>
                              </p:par>
                            </p:childTnLst>
                          </p:cTn>
                        </p:par>
                        <p:par>
                          <p:cTn id="16" fill="hold" nodeType="afterGroup">
                            <p:stCondLst>
                              <p:cond delay="6000"/>
                            </p:stCondLst>
                            <p:childTnLst>
                              <p:par>
                                <p:cTn id="17" presetID="3" presetClass="entr" presetSubtype="1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linds(horizontal)">
                                      <p:cBhvr>
                                        <p:cTn id="19" dur="2000"/>
                                        <p:tgtEl>
                                          <p:spTgt spid="4"/>
                                        </p:tgtEl>
                                      </p:cBhvr>
                                    </p:animEffect>
                                  </p:childTnLst>
                                </p:cTn>
                              </p:par>
                            </p:childTnLst>
                          </p:cTn>
                        </p:par>
                        <p:par>
                          <p:cTn id="20" fill="hold" nodeType="afterGroup">
                            <p:stCondLst>
                              <p:cond delay="8000"/>
                            </p:stCondLst>
                            <p:childTnLst>
                              <p:par>
                                <p:cTn id="21" presetID="3" presetClass="entr" presetSubtype="1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blinds(horizontal)">
                                      <p:cBhvr>
                                        <p:cTn id="23" dur="2000"/>
                                        <p:tgtEl>
                                          <p:spTgt spid="5"/>
                                        </p:tgtEl>
                                      </p:cBhvr>
                                    </p:animEffect>
                                  </p:childTnLst>
                                </p:cTn>
                              </p:par>
                            </p:childTnLst>
                          </p:cTn>
                        </p:par>
                        <p:par>
                          <p:cTn id="24" fill="hold" nodeType="afterGroup">
                            <p:stCondLst>
                              <p:cond delay="10000"/>
                            </p:stCondLst>
                            <p:childTnLst>
                              <p:par>
                                <p:cTn id="25" presetID="3" presetClass="entr" presetSubtype="1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linds(horizontal)">
                                      <p:cBhvr>
                                        <p:cTn id="27" dur="2000"/>
                                        <p:tgtEl>
                                          <p:spTgt spid="6"/>
                                        </p:tgtEl>
                                      </p:cBhvr>
                                    </p:animEffect>
                                  </p:childTnLst>
                                </p:cTn>
                              </p:par>
                            </p:childTnLst>
                          </p:cTn>
                        </p:par>
                        <p:par>
                          <p:cTn id="28" fill="hold" nodeType="afterGroup">
                            <p:stCondLst>
                              <p:cond delay="12000"/>
                            </p:stCondLst>
                            <p:childTnLst>
                              <p:par>
                                <p:cTn id="29" presetID="3" presetClass="entr" presetSubtype="10"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blinds(horizontal)">
                                      <p:cBhvr>
                                        <p:cTn id="31" dur="2000"/>
                                        <p:tgtEl>
                                          <p:spTgt spid="8"/>
                                        </p:tgtEl>
                                      </p:cBhvr>
                                    </p:animEffect>
                                  </p:childTnLst>
                                </p:cTn>
                              </p:par>
                            </p:childTnLst>
                          </p:cTn>
                        </p:par>
                        <p:par>
                          <p:cTn id="32" fill="hold" nodeType="afterGroup">
                            <p:stCondLst>
                              <p:cond delay="14000"/>
                            </p:stCondLst>
                            <p:childTnLst>
                              <p:par>
                                <p:cTn id="33" presetID="3" presetClass="entr" presetSubtype="1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blinds(horizontal)">
                                      <p:cBhvr>
                                        <p:cTn id="35" dur="2000"/>
                                        <p:tgtEl>
                                          <p:spTgt spid="9"/>
                                        </p:tgtEl>
                                      </p:cBhvr>
                                    </p:animEffect>
                                  </p:childTnLst>
                                </p:cTn>
                              </p:par>
                            </p:childTnLst>
                          </p:cTn>
                        </p:par>
                        <p:par>
                          <p:cTn id="36" fill="hold" nodeType="afterGroup">
                            <p:stCondLst>
                              <p:cond delay="16000"/>
                            </p:stCondLst>
                            <p:childTnLst>
                              <p:par>
                                <p:cTn id="37" presetID="3" presetClass="entr" presetSubtype="10" fill="hold"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blinds(horizontal)">
                                      <p:cBhvr>
                                        <p:cTn id="39" dur="2000"/>
                                        <p:tgtEl>
                                          <p:spTgt spid="10"/>
                                        </p:tgtEl>
                                      </p:cBhvr>
                                    </p:animEffect>
                                  </p:childTnLst>
                                </p:cTn>
                              </p:par>
                            </p:childTnLst>
                          </p:cTn>
                        </p:par>
                        <p:par>
                          <p:cTn id="40" fill="hold" nodeType="afterGroup">
                            <p:stCondLst>
                              <p:cond delay="18000"/>
                            </p:stCondLst>
                            <p:childTnLst>
                              <p:par>
                                <p:cTn id="41" presetID="3" presetClass="entr" presetSubtype="10" fill="hold"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blinds(horizontal)">
                                      <p:cBhvr>
                                        <p:cTn id="43" dur="2000"/>
                                        <p:tgtEl>
                                          <p:spTgt spid="11"/>
                                        </p:tgtEl>
                                      </p:cBhvr>
                                    </p:animEffect>
                                  </p:childTnLst>
                                </p:cTn>
                              </p:par>
                            </p:childTnLst>
                          </p:cTn>
                        </p:par>
                        <p:par>
                          <p:cTn id="44" fill="hold" nodeType="afterGroup">
                            <p:stCondLst>
                              <p:cond delay="20000"/>
                            </p:stCondLst>
                            <p:childTnLst>
                              <p:par>
                                <p:cTn id="45" presetID="3" presetClass="entr" presetSubtype="10" fill="hold"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blinds(horizontal)">
                                      <p:cBhvr>
                                        <p:cTn id="47" dur="2000"/>
                                        <p:tgtEl>
                                          <p:spTgt spid="12"/>
                                        </p:tgtEl>
                                      </p:cBhvr>
                                    </p:animEffect>
                                  </p:childTnLst>
                                </p:cTn>
                              </p:par>
                            </p:childTnLst>
                          </p:cTn>
                        </p:par>
                        <p:par>
                          <p:cTn id="48" fill="hold" nodeType="afterGroup">
                            <p:stCondLst>
                              <p:cond delay="22000"/>
                            </p:stCondLst>
                            <p:childTnLst>
                              <p:par>
                                <p:cTn id="49" presetID="3" presetClass="entr" presetSubtype="10" fill="hold"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blinds(horizontal)">
                                      <p:cBhvr>
                                        <p:cTn id="51" dur="2000"/>
                                        <p:tgtEl>
                                          <p:spTgt spid="14"/>
                                        </p:tgtEl>
                                      </p:cBhvr>
                                    </p:animEffect>
                                  </p:childTnLst>
                                </p:cTn>
                              </p:par>
                            </p:childTnLst>
                          </p:cTn>
                        </p:par>
                        <p:par>
                          <p:cTn id="52" fill="hold" nodeType="afterGroup">
                            <p:stCondLst>
                              <p:cond delay="24000"/>
                            </p:stCondLst>
                            <p:childTnLst>
                              <p:par>
                                <p:cTn id="53" presetID="3" presetClass="entr" presetSubtype="10" fill="hold"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blinds(horizontal)">
                                      <p:cBhvr>
                                        <p:cTn id="55" dur="2000"/>
                                        <p:tgtEl>
                                          <p:spTgt spid="15"/>
                                        </p:tgtEl>
                                      </p:cBhvr>
                                    </p:animEffect>
                                  </p:childTnLst>
                                </p:cTn>
                              </p:par>
                            </p:childTnLst>
                          </p:cTn>
                        </p:par>
                        <p:par>
                          <p:cTn id="56" fill="hold" nodeType="afterGroup">
                            <p:stCondLst>
                              <p:cond delay="26000"/>
                            </p:stCondLst>
                            <p:childTnLst>
                              <p:par>
                                <p:cTn id="57" presetID="3" presetClass="entr" presetSubtype="10" fill="hold" nodeType="after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blinds(horizontal)">
                                      <p:cBhvr>
                                        <p:cTn id="59"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2"/>
          <p:cNvSpPr txBox="1">
            <a:spLocks/>
          </p:cNvSpPr>
          <p:nvPr/>
        </p:nvSpPr>
        <p:spPr>
          <a:xfrm>
            <a:off x="936908" y="173076"/>
            <a:ext cx="7701504"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L’EQUIPEMENT de L’APICULTEUR </a:t>
            </a:r>
            <a:r>
              <a:rPr lang="fr-FR" sz="2800" dirty="0" smtClean="0">
                <a:ln w="10541" cmpd="sng">
                  <a:noFill/>
                  <a:prstDash val="solid"/>
                </a:ln>
                <a:solidFill>
                  <a:srgbClr val="FFFF00"/>
                </a:solidFill>
              </a:rPr>
              <a:t>( suite )</a:t>
            </a:r>
            <a:endParaRPr lang="fr-FR" sz="2000" dirty="0" smtClean="0">
              <a:ln w="10541" cmpd="sng">
                <a:noFill/>
                <a:prstDash val="solid"/>
              </a:ln>
              <a:solidFill>
                <a:srgbClr val="FFFF00"/>
              </a:solidFill>
            </a:endParaRPr>
          </a:p>
          <a:p>
            <a:pPr fontAlgn="auto">
              <a:spcAft>
                <a:spcPts val="0"/>
              </a:spcAft>
              <a:defRPr/>
            </a:pPr>
            <a:endParaRPr lang="fr-FR" sz="18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10" name="Sous-titre 2"/>
          <p:cNvSpPr txBox="1">
            <a:spLocks/>
          </p:cNvSpPr>
          <p:nvPr/>
        </p:nvSpPr>
        <p:spPr bwMode="auto">
          <a:xfrm>
            <a:off x="3009900" y="3717693"/>
            <a:ext cx="4692650" cy="492125"/>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PLUS quelques outils </a:t>
            </a:r>
            <a:r>
              <a:rPr lang="fr-FR" sz="2000" dirty="0" smtClean="0">
                <a:solidFill>
                  <a:srgbClr val="FFFF00"/>
                </a:solidFill>
              </a:rPr>
              <a:t>classiques :</a:t>
            </a:r>
            <a:endParaRPr lang="fr-FR" sz="2000" u="sng" dirty="0">
              <a:solidFill>
                <a:srgbClr val="FFFF00"/>
              </a:solidFill>
            </a:endParaRPr>
          </a:p>
        </p:txBody>
      </p:sp>
      <p:sp>
        <p:nvSpPr>
          <p:cNvPr id="11" name="Sous-titre 2"/>
          <p:cNvSpPr txBox="1">
            <a:spLocks/>
          </p:cNvSpPr>
          <p:nvPr/>
        </p:nvSpPr>
        <p:spPr bwMode="auto">
          <a:xfrm>
            <a:off x="2095500" y="4186006"/>
            <a:ext cx="7096125" cy="492125"/>
          </a:xfrm>
          <a:prstGeom prst="rect">
            <a:avLst/>
          </a:prstGeom>
          <a:noFill/>
          <a:ln w="9525">
            <a:noFill/>
            <a:miter lim="800000"/>
            <a:headEnd/>
            <a:tailEnd/>
          </a:ln>
        </p:spPr>
        <p:txBody>
          <a:bodyPr/>
          <a:lstStyle/>
          <a:p>
            <a:pPr algn="ctr">
              <a:spcBef>
                <a:spcPct val="20000"/>
              </a:spcBef>
              <a:buFont typeface="Arial" pitchFamily="34" charset="0"/>
              <a:buNone/>
            </a:pPr>
            <a:r>
              <a:rPr lang="fr-FR" sz="2000">
                <a:solidFill>
                  <a:srgbClr val="FFFF00"/>
                </a:solidFill>
              </a:rPr>
              <a:t>Tournevis, pinces, marteau , scie, hachette, cisaille, sécateur, </a:t>
            </a:r>
            <a:endParaRPr lang="fr-FR" sz="2000" u="sng">
              <a:solidFill>
                <a:srgbClr val="FFFF00"/>
              </a:solidFill>
            </a:endParaRPr>
          </a:p>
        </p:txBody>
      </p:sp>
      <p:sp>
        <p:nvSpPr>
          <p:cNvPr id="12" name="Sous-titre 2"/>
          <p:cNvSpPr txBox="1">
            <a:spLocks/>
          </p:cNvSpPr>
          <p:nvPr/>
        </p:nvSpPr>
        <p:spPr bwMode="auto">
          <a:xfrm>
            <a:off x="2478088" y="4616218"/>
            <a:ext cx="6619875" cy="492125"/>
          </a:xfrm>
          <a:prstGeom prst="rect">
            <a:avLst/>
          </a:prstGeom>
          <a:noFill/>
          <a:ln w="9525">
            <a:noFill/>
            <a:miter lim="800000"/>
            <a:headEnd/>
            <a:tailEnd/>
          </a:ln>
        </p:spPr>
        <p:txBody>
          <a:bodyPr/>
          <a:lstStyle/>
          <a:p>
            <a:pPr algn="ctr">
              <a:spcBef>
                <a:spcPct val="20000"/>
              </a:spcBef>
              <a:buFont typeface="Arial" pitchFamily="34" charset="0"/>
              <a:buNone/>
            </a:pPr>
            <a:r>
              <a:rPr lang="fr-FR" sz="2000">
                <a:solidFill>
                  <a:srgbClr val="FFFF00"/>
                </a:solidFill>
              </a:rPr>
              <a:t>Escabeau et échelle ( pour la cueillette des essaims )</a:t>
            </a:r>
            <a:endParaRPr lang="fr-FR" sz="2000" u="sng">
              <a:solidFill>
                <a:srgbClr val="FFFF00"/>
              </a:solidFill>
            </a:endParaRPr>
          </a:p>
        </p:txBody>
      </p:sp>
      <p:sp>
        <p:nvSpPr>
          <p:cNvPr id="13" name="Sous-titre 2"/>
          <p:cNvSpPr txBox="1">
            <a:spLocks/>
          </p:cNvSpPr>
          <p:nvPr/>
        </p:nvSpPr>
        <p:spPr bwMode="auto">
          <a:xfrm>
            <a:off x="1844675" y="820506"/>
            <a:ext cx="2262188" cy="492125"/>
          </a:xfrm>
          <a:prstGeom prst="rect">
            <a:avLst/>
          </a:prstGeom>
          <a:noFill/>
          <a:ln w="9525">
            <a:noFill/>
            <a:miter lim="800000"/>
            <a:headEnd/>
            <a:tailEnd/>
          </a:ln>
        </p:spPr>
        <p:txBody>
          <a:bodyPr/>
          <a:lstStyle/>
          <a:p>
            <a:pPr algn="ctr">
              <a:spcBef>
                <a:spcPct val="20000"/>
              </a:spcBef>
              <a:buFont typeface="Arial" pitchFamily="34" charset="0"/>
              <a:buNone/>
            </a:pPr>
            <a:r>
              <a:rPr lang="fr-FR" sz="2000">
                <a:solidFill>
                  <a:srgbClr val="FFFF00"/>
                </a:solidFill>
              </a:rPr>
              <a:t>EN RESERVE:</a:t>
            </a:r>
            <a:endParaRPr lang="fr-FR" sz="2000" u="sng">
              <a:solidFill>
                <a:srgbClr val="FFFF00"/>
              </a:solidFill>
            </a:endParaRPr>
          </a:p>
        </p:txBody>
      </p:sp>
      <p:sp>
        <p:nvSpPr>
          <p:cNvPr id="15" name="Sous-titre 2"/>
          <p:cNvSpPr txBox="1">
            <a:spLocks/>
          </p:cNvSpPr>
          <p:nvPr/>
        </p:nvSpPr>
        <p:spPr bwMode="auto">
          <a:xfrm>
            <a:off x="66675" y="5071878"/>
            <a:ext cx="7443788" cy="887413"/>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Une armoire étanche aux intrus, bien aérée en bas et en  haut pour stocker les cadres construits, les cires , </a:t>
            </a:r>
            <a:r>
              <a:rPr lang="fr-FR" sz="2000" dirty="0" smtClean="0">
                <a:solidFill>
                  <a:srgbClr val="FFFF00"/>
                </a:solidFill>
              </a:rPr>
              <a:t>etc. …</a:t>
            </a:r>
            <a:endParaRPr lang="fr-FR" sz="2000" u="sng" dirty="0">
              <a:solidFill>
                <a:srgbClr val="FFFF00"/>
              </a:solidFill>
            </a:endParaRPr>
          </a:p>
        </p:txBody>
      </p:sp>
      <p:sp>
        <p:nvSpPr>
          <p:cNvPr id="17" name="Sous-titre 2"/>
          <p:cNvSpPr txBox="1">
            <a:spLocks/>
          </p:cNvSpPr>
          <p:nvPr/>
        </p:nvSpPr>
        <p:spPr bwMode="auto">
          <a:xfrm>
            <a:off x="1927225" y="815743"/>
            <a:ext cx="7142163" cy="2917825"/>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Une ruche ou deux « complètes »</a:t>
            </a:r>
          </a:p>
          <a:p>
            <a:pPr algn="ctr">
              <a:spcBef>
                <a:spcPct val="20000"/>
              </a:spcBef>
              <a:buFont typeface="Arial" pitchFamily="34" charset="0"/>
              <a:buNone/>
            </a:pPr>
            <a:r>
              <a:rPr lang="fr-FR" sz="2000" dirty="0">
                <a:solidFill>
                  <a:srgbClr val="FFFF00"/>
                </a:solidFill>
              </a:rPr>
              <a:t>Quelques ruchettes «  complètes »</a:t>
            </a:r>
          </a:p>
          <a:p>
            <a:pPr algn="ctr">
              <a:spcBef>
                <a:spcPct val="20000"/>
              </a:spcBef>
              <a:buFont typeface="Arial" pitchFamily="34" charset="0"/>
              <a:buNone/>
            </a:pPr>
            <a:r>
              <a:rPr lang="fr-FR" sz="2000" dirty="0">
                <a:solidFill>
                  <a:srgbClr val="FFFF00"/>
                </a:solidFill>
              </a:rPr>
              <a:t>Une douzaine de cadres gaufrés, nourrisseurs, partitions, grille à reines, chasses-abeilles, sirop</a:t>
            </a:r>
          </a:p>
          <a:p>
            <a:pPr algn="ctr">
              <a:spcBef>
                <a:spcPct val="20000"/>
              </a:spcBef>
              <a:buFont typeface="Arial" pitchFamily="34" charset="0"/>
              <a:buNone/>
            </a:pPr>
            <a:r>
              <a:rPr lang="fr-FR" sz="2000" dirty="0">
                <a:solidFill>
                  <a:srgbClr val="FFFF00"/>
                </a:solidFill>
              </a:rPr>
              <a:t>Lange + </a:t>
            </a:r>
            <a:r>
              <a:rPr lang="fr-FR" sz="2000" dirty="0" smtClean="0">
                <a:solidFill>
                  <a:srgbClr val="FFFF00"/>
                </a:solidFill>
              </a:rPr>
              <a:t>graisse</a:t>
            </a:r>
            <a:endParaRPr lang="fr-FR" sz="2000" dirty="0">
              <a:solidFill>
                <a:srgbClr val="FFFF00"/>
              </a:solidFill>
            </a:endParaRPr>
          </a:p>
          <a:p>
            <a:pPr algn="ctr">
              <a:spcBef>
                <a:spcPct val="20000"/>
              </a:spcBef>
              <a:buFont typeface="Arial" pitchFamily="34" charset="0"/>
              <a:buNone/>
            </a:pPr>
            <a:r>
              <a:rPr lang="fr-FR" sz="2000" dirty="0">
                <a:solidFill>
                  <a:srgbClr val="FFFF00"/>
                </a:solidFill>
              </a:rPr>
              <a:t>Produits vétérinaires ( APIVAR- THYMOL </a:t>
            </a:r>
            <a:r>
              <a:rPr lang="fr-FR" sz="2000" dirty="0" smtClean="0">
                <a:solidFill>
                  <a:srgbClr val="FFFF00"/>
                </a:solidFill>
              </a:rPr>
              <a:t>etc. … </a:t>
            </a:r>
            <a:r>
              <a:rPr lang="fr-FR" sz="2000" dirty="0">
                <a:solidFill>
                  <a:srgbClr val="FFFF00"/>
                </a:solidFill>
              </a:rPr>
              <a:t>)</a:t>
            </a:r>
          </a:p>
          <a:p>
            <a:pPr algn="ctr">
              <a:spcBef>
                <a:spcPct val="20000"/>
              </a:spcBef>
              <a:buFont typeface="Arial" pitchFamily="34" charset="0"/>
              <a:buNone/>
            </a:pPr>
            <a:r>
              <a:rPr lang="fr-FR" sz="2000" dirty="0">
                <a:solidFill>
                  <a:srgbClr val="FFFF00"/>
                </a:solidFill>
              </a:rPr>
              <a:t>Pulvérisateur à eau </a:t>
            </a:r>
          </a:p>
          <a:p>
            <a:pPr algn="ctr">
              <a:spcBef>
                <a:spcPct val="20000"/>
              </a:spcBef>
              <a:buFont typeface="Arial" pitchFamily="34" charset="0"/>
              <a:buNone/>
            </a:pPr>
            <a:r>
              <a:rPr lang="fr-FR" sz="2000" dirty="0">
                <a:solidFill>
                  <a:srgbClr val="FFFF00"/>
                </a:solidFill>
              </a:rPr>
              <a:t>Crayons Bloc-notes, agenda, punaises multicolores</a:t>
            </a:r>
          </a:p>
        </p:txBody>
      </p:sp>
      <p:pic>
        <p:nvPicPr>
          <p:cNvPr id="3" name="Image 2"/>
          <p:cNvPicPr>
            <a:picLocks noChangeAspect="1"/>
          </p:cNvPicPr>
          <p:nvPr/>
        </p:nvPicPr>
        <p:blipFill>
          <a:blip r:embed="rId2"/>
          <a:srcRect/>
          <a:stretch>
            <a:fillRect/>
          </a:stretch>
        </p:blipFill>
        <p:spPr bwMode="auto">
          <a:xfrm>
            <a:off x="304800" y="1452160"/>
            <a:ext cx="1614488" cy="3556000"/>
          </a:xfrm>
          <a:prstGeom prst="rect">
            <a:avLst/>
          </a:prstGeom>
          <a:noFill/>
          <a:ln w="9525">
            <a:noFill/>
            <a:miter lim="800000"/>
            <a:headEnd/>
            <a:tailEnd/>
          </a:ln>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2000"/>
                                        <p:tgtEl>
                                          <p:spTgt spid="2"/>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blinds(horizontal)">
                                      <p:cBhvr>
                                        <p:cTn id="11" dur="2000"/>
                                        <p:tgtEl>
                                          <p:spTgt spid="13"/>
                                        </p:tgtEl>
                                      </p:cBhvr>
                                    </p:animEffect>
                                  </p:childTnLst>
                                </p:cTn>
                              </p:par>
                            </p:childTnLst>
                          </p:cTn>
                        </p:par>
                        <p:par>
                          <p:cTn id="12" fill="hold" nodeType="afterGroup">
                            <p:stCondLst>
                              <p:cond delay="4000"/>
                            </p:stCondLst>
                            <p:childTnLst>
                              <p:par>
                                <p:cTn id="13" presetID="3" presetClass="entr" presetSubtype="10"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blinds(horizontal)">
                                      <p:cBhvr>
                                        <p:cTn id="15" dur="2000"/>
                                        <p:tgtEl>
                                          <p:spTgt spid="17"/>
                                        </p:tgtEl>
                                      </p:cBhvr>
                                    </p:animEffect>
                                  </p:childTnLst>
                                </p:cTn>
                              </p:par>
                            </p:childTnLst>
                          </p:cTn>
                        </p:par>
                        <p:par>
                          <p:cTn id="16" fill="hold" nodeType="afterGroup">
                            <p:stCondLst>
                              <p:cond delay="6000"/>
                            </p:stCondLst>
                            <p:childTnLst>
                              <p:par>
                                <p:cTn id="17" presetID="3" presetClass="entr" presetSubtype="1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blinds(horizontal)">
                                      <p:cBhvr>
                                        <p:cTn id="19" dur="2000"/>
                                        <p:tgtEl>
                                          <p:spTgt spid="10"/>
                                        </p:tgtEl>
                                      </p:cBhvr>
                                    </p:animEffect>
                                  </p:childTnLst>
                                </p:cTn>
                              </p:par>
                            </p:childTnLst>
                          </p:cTn>
                        </p:par>
                        <p:par>
                          <p:cTn id="20" fill="hold" nodeType="afterGroup">
                            <p:stCondLst>
                              <p:cond delay="8000"/>
                            </p:stCondLst>
                            <p:childTnLst>
                              <p:par>
                                <p:cTn id="21" presetID="3" presetClass="entr" presetSubtype="1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linds(horizontal)">
                                      <p:cBhvr>
                                        <p:cTn id="23" dur="2000"/>
                                        <p:tgtEl>
                                          <p:spTgt spid="11"/>
                                        </p:tgtEl>
                                      </p:cBhvr>
                                    </p:animEffect>
                                  </p:childTnLst>
                                </p:cTn>
                              </p:par>
                            </p:childTnLst>
                          </p:cTn>
                        </p:par>
                        <p:par>
                          <p:cTn id="24" fill="hold" nodeType="afterGroup">
                            <p:stCondLst>
                              <p:cond delay="10000"/>
                            </p:stCondLst>
                            <p:childTnLst>
                              <p:par>
                                <p:cTn id="25" presetID="3" presetClass="entr" presetSubtype="10"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linds(horizontal)">
                                      <p:cBhvr>
                                        <p:cTn id="27" dur="2000"/>
                                        <p:tgtEl>
                                          <p:spTgt spid="12"/>
                                        </p:tgtEl>
                                      </p:cBhvr>
                                    </p:animEffect>
                                  </p:childTnLst>
                                </p:cTn>
                              </p:par>
                            </p:childTnLst>
                          </p:cTn>
                        </p:par>
                        <p:par>
                          <p:cTn id="28" fill="hold" nodeType="afterGroup">
                            <p:stCondLst>
                              <p:cond delay="12000"/>
                            </p:stCondLst>
                            <p:childTnLst>
                              <p:par>
                                <p:cTn id="29" presetID="3" presetClass="entr" presetSubtype="10"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blinds(horizontal)">
                                      <p:cBhvr>
                                        <p:cTn id="31" dur="2000"/>
                                        <p:tgtEl>
                                          <p:spTgt spid="15"/>
                                        </p:tgtEl>
                                      </p:cBhvr>
                                    </p:animEffect>
                                  </p:childTnLst>
                                </p:cTn>
                              </p:par>
                            </p:childTnLst>
                          </p:cTn>
                        </p:par>
                        <p:par>
                          <p:cTn id="32" fill="hold" nodeType="afterGroup">
                            <p:stCondLst>
                              <p:cond delay="14000"/>
                            </p:stCondLst>
                            <p:childTnLst>
                              <p:par>
                                <p:cTn id="33" presetID="3" presetClass="entr" presetSubtype="10" fill="hold" nodeType="after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blinds(horizontal)">
                                      <p:cBhvr>
                                        <p:cTn id="35"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2"/>
          <p:cNvSpPr txBox="1">
            <a:spLocks/>
          </p:cNvSpPr>
          <p:nvPr/>
        </p:nvSpPr>
        <p:spPr>
          <a:xfrm>
            <a:off x="560636" y="95536"/>
            <a:ext cx="7701504"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Quand et comment ouvrir les Ruches </a:t>
            </a:r>
            <a:endParaRPr lang="fr-FR" sz="20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endParaRPr lang="fr-FR" sz="18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7" name="Sous-titre 2"/>
          <p:cNvSpPr txBox="1">
            <a:spLocks/>
          </p:cNvSpPr>
          <p:nvPr/>
        </p:nvSpPr>
        <p:spPr bwMode="auto">
          <a:xfrm>
            <a:off x="392113" y="517293"/>
            <a:ext cx="8453437" cy="2632075"/>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Opérer à une température </a:t>
            </a:r>
            <a:r>
              <a:rPr lang="fr-FR" sz="2000" dirty="0" smtClean="0">
                <a:solidFill>
                  <a:srgbClr val="FFFF00"/>
                </a:solidFill>
              </a:rPr>
              <a:t>supérieure à </a:t>
            </a:r>
            <a:r>
              <a:rPr lang="fr-FR" sz="2000" spc="-100" dirty="0" smtClean="0">
                <a:solidFill>
                  <a:srgbClr val="FFFF00"/>
                </a:solidFill>
              </a:rPr>
              <a:t>16</a:t>
            </a:r>
            <a:r>
              <a:rPr lang="fr-FR" sz="2000" kern="0" spc="-100" dirty="0" smtClean="0">
                <a:solidFill>
                  <a:srgbClr val="FFFF00"/>
                </a:solidFill>
              </a:rPr>
              <a:t>°</a:t>
            </a:r>
            <a:r>
              <a:rPr lang="fr-FR" sz="2000" dirty="0" smtClean="0">
                <a:solidFill>
                  <a:srgbClr val="FFFF00"/>
                </a:solidFill>
              </a:rPr>
              <a:t>sans </a:t>
            </a:r>
            <a:r>
              <a:rPr lang="fr-FR" sz="2000" dirty="0">
                <a:solidFill>
                  <a:srgbClr val="FFFF00"/>
                </a:solidFill>
              </a:rPr>
              <a:t>vent, sans </a:t>
            </a:r>
            <a:r>
              <a:rPr lang="fr-FR" sz="2000" dirty="0" smtClean="0">
                <a:solidFill>
                  <a:srgbClr val="FFFF00"/>
                </a:solidFill>
              </a:rPr>
              <a:t>pluie.</a:t>
            </a:r>
          </a:p>
          <a:p>
            <a:pPr algn="ctr">
              <a:spcBef>
                <a:spcPct val="20000"/>
              </a:spcBef>
              <a:buFont typeface="Arial" pitchFamily="34" charset="0"/>
              <a:buNone/>
            </a:pPr>
            <a:r>
              <a:rPr lang="fr-FR" sz="2000" dirty="0" smtClean="0">
                <a:solidFill>
                  <a:srgbClr val="FFFF00"/>
                </a:solidFill>
              </a:rPr>
              <a:t>Temps clément.</a:t>
            </a:r>
            <a:endParaRPr lang="fr-FR" sz="2000" dirty="0">
              <a:solidFill>
                <a:srgbClr val="FFFF00"/>
              </a:solidFill>
            </a:endParaRPr>
          </a:p>
          <a:p>
            <a:pPr algn="ctr">
              <a:spcBef>
                <a:spcPct val="20000"/>
              </a:spcBef>
              <a:buFont typeface="Arial" pitchFamily="34" charset="0"/>
              <a:buNone/>
            </a:pPr>
            <a:r>
              <a:rPr lang="fr-FR" sz="2000" dirty="0">
                <a:solidFill>
                  <a:srgbClr val="FFFF00"/>
                </a:solidFill>
              </a:rPr>
              <a:t>S</a:t>
            </a:r>
            <a:r>
              <a:rPr lang="fr-FR" altLang="fr-FR" sz="2000" dirty="0">
                <a:solidFill>
                  <a:srgbClr val="FFFF00"/>
                </a:solidFill>
              </a:rPr>
              <a:t>’</a:t>
            </a:r>
            <a:r>
              <a:rPr lang="fr-FR" sz="2000" dirty="0">
                <a:solidFill>
                  <a:srgbClr val="FFFF00"/>
                </a:solidFill>
              </a:rPr>
              <a:t>approcher de la ruche par l</a:t>
            </a:r>
            <a:r>
              <a:rPr lang="fr-FR" altLang="fr-FR" sz="2000" dirty="0">
                <a:solidFill>
                  <a:srgbClr val="FFFF00"/>
                </a:solidFill>
              </a:rPr>
              <a:t>’</a:t>
            </a:r>
            <a:r>
              <a:rPr lang="fr-FR" sz="2000" dirty="0">
                <a:solidFill>
                  <a:srgbClr val="FFFF00"/>
                </a:solidFill>
              </a:rPr>
              <a:t>arrière, enfumer légèrement l</a:t>
            </a:r>
            <a:r>
              <a:rPr lang="fr-FR" altLang="fr-FR" sz="2000" dirty="0">
                <a:solidFill>
                  <a:srgbClr val="FFFF00"/>
                </a:solidFill>
              </a:rPr>
              <a:t>’</a:t>
            </a:r>
            <a:r>
              <a:rPr lang="fr-FR" sz="2000" dirty="0">
                <a:solidFill>
                  <a:srgbClr val="FFFF00"/>
                </a:solidFill>
              </a:rPr>
              <a:t>entrée, attendre </a:t>
            </a:r>
            <a:r>
              <a:rPr lang="fr-FR" sz="2000" u="sng" dirty="0">
                <a:solidFill>
                  <a:srgbClr val="FFFF00"/>
                </a:solidFill>
              </a:rPr>
              <a:t>au moins une minute</a:t>
            </a:r>
            <a:r>
              <a:rPr lang="fr-FR" sz="2000" dirty="0">
                <a:solidFill>
                  <a:srgbClr val="FFFF00"/>
                </a:solidFill>
              </a:rPr>
              <a:t>, </a:t>
            </a:r>
            <a:r>
              <a:rPr lang="fr-FR" sz="2000" dirty="0" smtClean="0">
                <a:solidFill>
                  <a:srgbClr val="FFFF00"/>
                </a:solidFill>
              </a:rPr>
              <a:t>la misse en « bruissement » (ronflement). Enfumer </a:t>
            </a:r>
            <a:r>
              <a:rPr lang="fr-FR" sz="2000" dirty="0">
                <a:solidFill>
                  <a:srgbClr val="FFFF00"/>
                </a:solidFill>
              </a:rPr>
              <a:t>une seconde fois de façon un peu plus </a:t>
            </a:r>
            <a:r>
              <a:rPr lang="fr-FR" sz="2000" dirty="0" smtClean="0">
                <a:solidFill>
                  <a:srgbClr val="FFFF00"/>
                </a:solidFill>
              </a:rPr>
              <a:t>soutenue, </a:t>
            </a:r>
            <a:r>
              <a:rPr lang="fr-FR" sz="2000" dirty="0">
                <a:solidFill>
                  <a:srgbClr val="FFFF00"/>
                </a:solidFill>
              </a:rPr>
              <a:t>enlever le toit, décoller le couvre-cadres ( à l</a:t>
            </a:r>
            <a:r>
              <a:rPr lang="fr-FR" altLang="fr-FR" sz="2000" dirty="0">
                <a:solidFill>
                  <a:srgbClr val="FFFF00"/>
                </a:solidFill>
              </a:rPr>
              <a:t>’</a:t>
            </a:r>
            <a:r>
              <a:rPr lang="fr-FR" sz="2000" dirty="0">
                <a:solidFill>
                  <a:srgbClr val="FFFF00"/>
                </a:solidFill>
              </a:rPr>
              <a:t>aide du lève-cadres ), le soulever </a:t>
            </a:r>
            <a:r>
              <a:rPr lang="fr-FR" sz="2000" dirty="0" smtClean="0">
                <a:solidFill>
                  <a:srgbClr val="FFFF00"/>
                </a:solidFill>
              </a:rPr>
              <a:t>légèrement. </a:t>
            </a:r>
            <a:r>
              <a:rPr lang="fr-FR" sz="2000" dirty="0">
                <a:solidFill>
                  <a:srgbClr val="FFFF00"/>
                </a:solidFill>
              </a:rPr>
              <a:t>Envoyer un peu de fumée par </a:t>
            </a:r>
            <a:r>
              <a:rPr lang="fr-FR" sz="2000" dirty="0" smtClean="0">
                <a:solidFill>
                  <a:srgbClr val="FFFF00"/>
                </a:solidFill>
              </a:rPr>
              <a:t>l</a:t>
            </a:r>
            <a:r>
              <a:rPr lang="fr-FR" altLang="fr-FR" sz="2000" dirty="0" smtClean="0">
                <a:solidFill>
                  <a:srgbClr val="FFFF00"/>
                </a:solidFill>
              </a:rPr>
              <a:t>’</a:t>
            </a:r>
            <a:r>
              <a:rPr lang="fr-FR" sz="2000" dirty="0" smtClean="0">
                <a:solidFill>
                  <a:srgbClr val="FFFF00"/>
                </a:solidFill>
              </a:rPr>
              <a:t>entrebâillement, </a:t>
            </a:r>
            <a:r>
              <a:rPr lang="fr-FR" sz="2000" dirty="0">
                <a:solidFill>
                  <a:srgbClr val="FFFF00"/>
                </a:solidFill>
              </a:rPr>
              <a:t>finir de soulever </a:t>
            </a:r>
            <a:r>
              <a:rPr lang="fr-FR" sz="2000" dirty="0" smtClean="0">
                <a:solidFill>
                  <a:srgbClr val="FFFF00"/>
                </a:solidFill>
              </a:rPr>
              <a:t>le couvre-cadres et </a:t>
            </a:r>
            <a:r>
              <a:rPr lang="fr-FR" sz="2000" b="1" i="1" dirty="0" smtClean="0">
                <a:solidFill>
                  <a:srgbClr val="FFFF00"/>
                </a:solidFill>
              </a:rPr>
              <a:t>vérifier que la reine n’est pas dessus</a:t>
            </a:r>
            <a:r>
              <a:rPr lang="fr-FR" sz="2000" dirty="0" smtClean="0">
                <a:solidFill>
                  <a:srgbClr val="FFFF00"/>
                </a:solidFill>
              </a:rPr>
              <a:t> avant de le déposer. </a:t>
            </a:r>
            <a:r>
              <a:rPr lang="fr-FR" sz="2000" dirty="0">
                <a:solidFill>
                  <a:srgbClr val="FFFF00"/>
                </a:solidFill>
              </a:rPr>
              <a:t>Continuer d</a:t>
            </a:r>
            <a:r>
              <a:rPr lang="fr-FR" altLang="fr-FR" sz="2000" dirty="0">
                <a:solidFill>
                  <a:srgbClr val="FFFF00"/>
                </a:solidFill>
              </a:rPr>
              <a:t>’</a:t>
            </a:r>
            <a:r>
              <a:rPr lang="fr-FR" sz="2000" dirty="0">
                <a:solidFill>
                  <a:srgbClr val="FFFF00"/>
                </a:solidFill>
              </a:rPr>
              <a:t>enfumer modérément, lentement </a:t>
            </a:r>
            <a:r>
              <a:rPr lang="fr-FR" sz="2000" dirty="0" smtClean="0">
                <a:solidFill>
                  <a:srgbClr val="FFFF00"/>
                </a:solidFill>
              </a:rPr>
              <a:t>de manière à maintenir les abeilles en dessous des têtes de cadres.</a:t>
            </a:r>
            <a:endParaRPr lang="fr-FR" sz="2000" dirty="0">
              <a:solidFill>
                <a:srgbClr val="FFFF00"/>
              </a:solidFill>
            </a:endParaRPr>
          </a:p>
        </p:txBody>
      </p:sp>
      <p:sp>
        <p:nvSpPr>
          <p:cNvPr id="4" name="Sous-titre 2"/>
          <p:cNvSpPr txBox="1">
            <a:spLocks/>
          </p:cNvSpPr>
          <p:nvPr/>
        </p:nvSpPr>
        <p:spPr bwMode="auto">
          <a:xfrm>
            <a:off x="454025" y="3439009"/>
            <a:ext cx="8455025" cy="3119446"/>
          </a:xfrm>
          <a:prstGeom prst="rect">
            <a:avLst/>
          </a:prstGeom>
          <a:noFill/>
          <a:ln w="9525">
            <a:noFill/>
            <a:miter lim="800000"/>
            <a:headEnd/>
            <a:tailEnd/>
          </a:ln>
        </p:spPr>
        <p:txBody>
          <a:bodyPr/>
          <a:lstStyle/>
          <a:p>
            <a:pPr algn="ctr">
              <a:spcBef>
                <a:spcPct val="20000"/>
              </a:spcBef>
              <a:buFont typeface="Arial" pitchFamily="34" charset="0"/>
              <a:buNone/>
            </a:pPr>
            <a:r>
              <a:rPr lang="fr-FR" sz="2000" dirty="0" smtClean="0">
                <a:solidFill>
                  <a:srgbClr val="FFFF00"/>
                </a:solidFill>
              </a:rPr>
              <a:t>Continuer </a:t>
            </a:r>
            <a:r>
              <a:rPr lang="fr-FR" sz="2000" dirty="0">
                <a:solidFill>
                  <a:srgbClr val="FFFF00"/>
                </a:solidFill>
              </a:rPr>
              <a:t>à enfumer plus ou moins </a:t>
            </a:r>
            <a:r>
              <a:rPr lang="fr-FR" sz="2000" dirty="0" smtClean="0">
                <a:solidFill>
                  <a:srgbClr val="FFFF00"/>
                </a:solidFill>
              </a:rPr>
              <a:t>légèrement pour maintenir les abeilles sous les têtes de cadres en rasant le dessus de ces derniers avec la fumée.  Et ceci en fonction de la réaction des abeilles.  </a:t>
            </a:r>
            <a:endParaRPr lang="fr-FR" sz="2000" dirty="0">
              <a:solidFill>
                <a:srgbClr val="FFFF00"/>
              </a:solidFill>
            </a:endParaRPr>
          </a:p>
          <a:p>
            <a:pPr algn="ctr">
              <a:spcBef>
                <a:spcPct val="20000"/>
              </a:spcBef>
              <a:buFont typeface="Arial" pitchFamily="34" charset="0"/>
              <a:buNone/>
            </a:pPr>
            <a:r>
              <a:rPr lang="fr-FR" sz="2000" dirty="0">
                <a:solidFill>
                  <a:srgbClr val="FFFF00"/>
                </a:solidFill>
              </a:rPr>
              <a:t>Décoller et </a:t>
            </a:r>
            <a:r>
              <a:rPr lang="fr-FR" sz="2000" dirty="0" smtClean="0">
                <a:solidFill>
                  <a:srgbClr val="FFFF00"/>
                </a:solidFill>
              </a:rPr>
              <a:t>décaler </a:t>
            </a:r>
            <a:r>
              <a:rPr lang="fr-FR" sz="2000" dirty="0">
                <a:solidFill>
                  <a:srgbClr val="FFFF00"/>
                </a:solidFill>
              </a:rPr>
              <a:t>vers </a:t>
            </a:r>
            <a:r>
              <a:rPr lang="fr-FR" sz="2000" dirty="0" smtClean="0">
                <a:solidFill>
                  <a:srgbClr val="FFFF00"/>
                </a:solidFill>
              </a:rPr>
              <a:t>l</a:t>
            </a:r>
            <a:r>
              <a:rPr lang="fr-FR" altLang="fr-FR" sz="2000" dirty="0" smtClean="0">
                <a:solidFill>
                  <a:srgbClr val="FFFF00"/>
                </a:solidFill>
              </a:rPr>
              <a:t>’intérieur</a:t>
            </a:r>
            <a:r>
              <a:rPr lang="fr-FR" sz="2000" dirty="0" smtClean="0">
                <a:solidFill>
                  <a:srgbClr val="FFFF00"/>
                </a:solidFill>
              </a:rPr>
              <a:t> </a:t>
            </a:r>
            <a:r>
              <a:rPr lang="fr-FR" sz="2000" u="sng" dirty="0">
                <a:solidFill>
                  <a:srgbClr val="FFFF00"/>
                </a:solidFill>
              </a:rPr>
              <a:t>l</a:t>
            </a:r>
            <a:r>
              <a:rPr lang="fr-FR" altLang="fr-FR" sz="2000" u="sng" dirty="0">
                <a:solidFill>
                  <a:srgbClr val="FFFF00"/>
                </a:solidFill>
              </a:rPr>
              <a:t>’</a:t>
            </a:r>
            <a:r>
              <a:rPr lang="fr-FR" sz="2000" u="sng" dirty="0">
                <a:solidFill>
                  <a:srgbClr val="FFFF00"/>
                </a:solidFill>
              </a:rPr>
              <a:t>avant dernier </a:t>
            </a:r>
            <a:r>
              <a:rPr lang="fr-FR" sz="2000" u="sng" dirty="0" smtClean="0">
                <a:solidFill>
                  <a:srgbClr val="FFFF00"/>
                </a:solidFill>
              </a:rPr>
              <a:t>cadre ou les 2</a:t>
            </a:r>
            <a:r>
              <a:rPr lang="fr-FR" sz="2000" u="sng" baseline="30000" dirty="0" smtClean="0">
                <a:solidFill>
                  <a:srgbClr val="FFFF00"/>
                </a:solidFill>
              </a:rPr>
              <a:t>ème</a:t>
            </a:r>
            <a:r>
              <a:rPr lang="fr-FR" sz="2000" u="sng" dirty="0" smtClean="0">
                <a:solidFill>
                  <a:srgbClr val="FFFF00"/>
                </a:solidFill>
              </a:rPr>
              <a:t> avant dernier </a:t>
            </a:r>
            <a:r>
              <a:rPr lang="fr-FR" sz="2000" dirty="0" smtClean="0">
                <a:solidFill>
                  <a:srgbClr val="FFFF00"/>
                </a:solidFill>
              </a:rPr>
              <a:t>cadres </a:t>
            </a:r>
            <a:r>
              <a:rPr lang="fr-FR" sz="2000" dirty="0">
                <a:solidFill>
                  <a:srgbClr val="FFFF00"/>
                </a:solidFill>
              </a:rPr>
              <a:t>( à droite ou à gauche </a:t>
            </a:r>
            <a:r>
              <a:rPr lang="fr-FR" sz="2000" dirty="0" smtClean="0">
                <a:solidFill>
                  <a:srgbClr val="FFFF00"/>
                </a:solidFill>
              </a:rPr>
              <a:t>).</a:t>
            </a:r>
            <a:endParaRPr lang="fr-FR" sz="2000" dirty="0">
              <a:solidFill>
                <a:srgbClr val="FFFF00"/>
              </a:solidFill>
            </a:endParaRPr>
          </a:p>
          <a:p>
            <a:pPr algn="ctr">
              <a:spcBef>
                <a:spcPct val="20000"/>
              </a:spcBef>
              <a:buFont typeface="Arial" pitchFamily="34" charset="0"/>
              <a:buNone/>
            </a:pPr>
            <a:r>
              <a:rPr lang="fr-FR" sz="2000" dirty="0">
                <a:solidFill>
                  <a:srgbClr val="FFFF00"/>
                </a:solidFill>
              </a:rPr>
              <a:t>Ensuite </a:t>
            </a:r>
            <a:r>
              <a:rPr lang="fr-FR" sz="2000" dirty="0" smtClean="0">
                <a:solidFill>
                  <a:srgbClr val="FFFF00"/>
                </a:solidFill>
              </a:rPr>
              <a:t>décoller, </a:t>
            </a:r>
            <a:r>
              <a:rPr lang="fr-FR" sz="2000" dirty="0">
                <a:solidFill>
                  <a:srgbClr val="FFFF00"/>
                </a:solidFill>
              </a:rPr>
              <a:t>soulever puis enlever le cadre de rive se trouvant près du cadre </a:t>
            </a:r>
            <a:r>
              <a:rPr lang="fr-FR" sz="2000" dirty="0" smtClean="0">
                <a:solidFill>
                  <a:srgbClr val="FFFF00"/>
                </a:solidFill>
              </a:rPr>
              <a:t>déplacé. </a:t>
            </a:r>
            <a:r>
              <a:rPr lang="fr-FR" sz="2000" b="1" i="1" dirty="0" smtClean="0">
                <a:solidFill>
                  <a:srgbClr val="FFFF00"/>
                </a:solidFill>
              </a:rPr>
              <a:t>Vérifier que la reine n’est pas dessus</a:t>
            </a:r>
            <a:r>
              <a:rPr lang="fr-FR" sz="2000" dirty="0" smtClean="0">
                <a:solidFill>
                  <a:srgbClr val="FFFF00"/>
                </a:solidFill>
              </a:rPr>
              <a:t>. </a:t>
            </a:r>
            <a:r>
              <a:rPr lang="fr-FR" sz="2000" dirty="0">
                <a:solidFill>
                  <a:srgbClr val="FFFF00"/>
                </a:solidFill>
              </a:rPr>
              <a:t>( celui-ci sera posé </a:t>
            </a:r>
            <a:r>
              <a:rPr lang="fr-FR" sz="2000" dirty="0" smtClean="0">
                <a:solidFill>
                  <a:srgbClr val="FFFF00"/>
                </a:solidFill>
              </a:rPr>
              <a:t>verticalement dans le toit renversé et </a:t>
            </a:r>
            <a:r>
              <a:rPr lang="fr-FR" sz="2000" dirty="0">
                <a:solidFill>
                  <a:srgbClr val="FFFF00"/>
                </a:solidFill>
              </a:rPr>
              <a:t>contre la ruche ou sur un chevalet prévu pour cet </a:t>
            </a:r>
            <a:r>
              <a:rPr lang="fr-FR" sz="2000" dirty="0" smtClean="0">
                <a:solidFill>
                  <a:srgbClr val="FFFF00"/>
                </a:solidFill>
              </a:rPr>
              <a:t>usage, jamais par terre. </a:t>
            </a:r>
            <a:r>
              <a:rPr lang="fr-FR" sz="2000" dirty="0">
                <a:solidFill>
                  <a:srgbClr val="FFFF00"/>
                </a:solidFill>
              </a:rPr>
              <a:t>Enfumer régulièrement et modérément  en </a:t>
            </a:r>
            <a:r>
              <a:rPr lang="fr-FR" sz="2000" dirty="0" smtClean="0">
                <a:solidFill>
                  <a:srgbClr val="FFFF00"/>
                </a:solidFill>
              </a:rPr>
              <a:t>continu.</a:t>
            </a:r>
            <a:endParaRPr lang="fr-FR" sz="2000" dirty="0">
              <a:solidFill>
                <a:srgbClr val="FFFF00"/>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2000"/>
                                        <p:tgtEl>
                                          <p:spTgt spid="2"/>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linds(horizontal)">
                                      <p:cBhvr>
                                        <p:cTn id="11" dur="2000"/>
                                        <p:tgtEl>
                                          <p:spTgt spid="7"/>
                                        </p:tgtEl>
                                      </p:cBhvr>
                                    </p:animEffect>
                                  </p:childTnLst>
                                </p:cTn>
                              </p:par>
                            </p:childTnLst>
                          </p:cTn>
                        </p:par>
                        <p:par>
                          <p:cTn id="12" fill="hold" nodeType="afterGroup">
                            <p:stCondLst>
                              <p:cond delay="4000"/>
                            </p:stCondLst>
                            <p:childTnLst>
                              <p:par>
                                <p:cTn id="13" presetID="3" presetClass="entr" presetSubtype="1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linds(horizontal)">
                                      <p:cBhvr>
                                        <p:cTn id="15"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2"/>
          <p:cNvSpPr txBox="1">
            <a:spLocks/>
          </p:cNvSpPr>
          <p:nvPr/>
        </p:nvSpPr>
        <p:spPr>
          <a:xfrm>
            <a:off x="560636" y="95536"/>
            <a:ext cx="7701504"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Quand et comment ouvrir Les Ruches </a:t>
            </a:r>
            <a:r>
              <a:rPr lang="fr-FR" sz="2000" dirty="0" smtClean="0">
                <a:solidFill>
                  <a:srgbClr val="FFFF00"/>
                </a:solidFill>
                <a:latin typeface="Calibri" pitchFamily="34" charset="0"/>
                <a:ea typeface="MS PGothic" pitchFamily="34" charset="-128"/>
              </a:rPr>
              <a:t>( suite ) </a:t>
            </a:r>
          </a:p>
          <a:p>
            <a:pPr fontAlgn="auto">
              <a:spcAft>
                <a:spcPts val="0"/>
              </a:spcAft>
              <a:defRPr/>
            </a:pPr>
            <a:endParaRPr lang="fr-FR" sz="18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7" name="Sous-titre 2"/>
          <p:cNvSpPr txBox="1">
            <a:spLocks/>
          </p:cNvSpPr>
          <p:nvPr/>
        </p:nvSpPr>
        <p:spPr bwMode="auto">
          <a:xfrm>
            <a:off x="454025" y="627655"/>
            <a:ext cx="8391525" cy="3024188"/>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Si vous arrêtez d</a:t>
            </a:r>
            <a:r>
              <a:rPr lang="fr-FR" altLang="fr-FR" sz="2000" dirty="0">
                <a:solidFill>
                  <a:srgbClr val="FFFF00"/>
                </a:solidFill>
              </a:rPr>
              <a:t>’</a:t>
            </a:r>
            <a:r>
              <a:rPr lang="fr-FR" sz="2000" dirty="0">
                <a:solidFill>
                  <a:srgbClr val="FFFF00"/>
                </a:solidFill>
              </a:rPr>
              <a:t>enfumer, les abeilles remonterons bien vite vers le dessus des cadres. Il faudra insister pour qu</a:t>
            </a:r>
            <a:r>
              <a:rPr lang="fr-FR" altLang="fr-FR" sz="2000" dirty="0">
                <a:solidFill>
                  <a:srgbClr val="FFFF00"/>
                </a:solidFill>
              </a:rPr>
              <a:t>’</a:t>
            </a:r>
            <a:r>
              <a:rPr lang="fr-FR" sz="2000" dirty="0">
                <a:solidFill>
                  <a:srgbClr val="FFFF00"/>
                </a:solidFill>
              </a:rPr>
              <a:t>elles redescendent ( d</a:t>
            </a:r>
            <a:r>
              <a:rPr lang="fr-FR" altLang="fr-FR" sz="2000" dirty="0">
                <a:solidFill>
                  <a:srgbClr val="FFFF00"/>
                </a:solidFill>
              </a:rPr>
              <a:t>’</a:t>
            </a:r>
            <a:r>
              <a:rPr lang="fr-FR" sz="2000" dirty="0">
                <a:solidFill>
                  <a:srgbClr val="FFFF00"/>
                </a:solidFill>
              </a:rPr>
              <a:t>ou perte de temps et </a:t>
            </a:r>
            <a:r>
              <a:rPr lang="fr-FR" sz="2000" dirty="0" smtClean="0">
                <a:solidFill>
                  <a:srgbClr val="FFFF00"/>
                </a:solidFill>
              </a:rPr>
              <a:t>excitation des abeilles </a:t>
            </a:r>
            <a:r>
              <a:rPr lang="fr-FR" sz="2000" dirty="0">
                <a:solidFill>
                  <a:srgbClr val="FFFF00"/>
                </a:solidFill>
              </a:rPr>
              <a:t>inutile ).</a:t>
            </a:r>
          </a:p>
          <a:p>
            <a:pPr algn="ctr">
              <a:spcBef>
                <a:spcPct val="20000"/>
              </a:spcBef>
              <a:buFont typeface="Arial" pitchFamily="34" charset="0"/>
              <a:buNone/>
            </a:pPr>
            <a:r>
              <a:rPr lang="fr-FR" sz="2000" dirty="0">
                <a:solidFill>
                  <a:srgbClr val="FFFF00"/>
                </a:solidFill>
              </a:rPr>
              <a:t>Continuer de déposer les autres cadres, </a:t>
            </a:r>
            <a:r>
              <a:rPr lang="fr-FR" sz="2000" u="sng" dirty="0">
                <a:solidFill>
                  <a:srgbClr val="FFFF00"/>
                </a:solidFill>
              </a:rPr>
              <a:t>bien les observer </a:t>
            </a:r>
            <a:r>
              <a:rPr lang="fr-FR" sz="2000" dirty="0">
                <a:solidFill>
                  <a:srgbClr val="FFFF00"/>
                </a:solidFill>
              </a:rPr>
              <a:t>et les remettre avec un décalage d</a:t>
            </a:r>
            <a:r>
              <a:rPr lang="fr-FR" altLang="fr-FR" sz="2000" dirty="0">
                <a:solidFill>
                  <a:srgbClr val="FFFF00"/>
                </a:solidFill>
              </a:rPr>
              <a:t>’</a:t>
            </a:r>
            <a:r>
              <a:rPr lang="fr-FR" sz="2000" dirty="0">
                <a:solidFill>
                  <a:srgbClr val="FFFF00"/>
                </a:solidFill>
              </a:rPr>
              <a:t>un </a:t>
            </a:r>
            <a:r>
              <a:rPr lang="fr-FR" sz="2000" dirty="0" smtClean="0">
                <a:solidFill>
                  <a:srgbClr val="FFFF00"/>
                </a:solidFill>
              </a:rPr>
              <a:t>emplacement.</a:t>
            </a:r>
            <a:endParaRPr lang="fr-FR" sz="2000" dirty="0">
              <a:solidFill>
                <a:srgbClr val="FFFF00"/>
              </a:solidFill>
            </a:endParaRPr>
          </a:p>
          <a:p>
            <a:pPr algn="ctr">
              <a:spcBef>
                <a:spcPct val="20000"/>
              </a:spcBef>
              <a:buFont typeface="Arial" pitchFamily="34" charset="0"/>
              <a:buNone/>
            </a:pPr>
            <a:r>
              <a:rPr lang="fr-FR" sz="2000" dirty="0">
                <a:solidFill>
                  <a:srgbClr val="FFFF00"/>
                </a:solidFill>
              </a:rPr>
              <a:t>Quand tous les cadres ont été examinés,</a:t>
            </a:r>
          </a:p>
          <a:p>
            <a:pPr>
              <a:spcBef>
                <a:spcPct val="20000"/>
              </a:spcBef>
              <a:buFont typeface="Arial" pitchFamily="34" charset="0"/>
              <a:buNone/>
            </a:pPr>
            <a:r>
              <a:rPr lang="fr-FR" sz="2000" dirty="0">
                <a:solidFill>
                  <a:srgbClr val="FFFF00"/>
                </a:solidFill>
              </a:rPr>
              <a:t>2 </a:t>
            </a:r>
            <a:r>
              <a:rPr lang="fr-FR" sz="2000" dirty="0" smtClean="0">
                <a:solidFill>
                  <a:srgbClr val="FFFF00"/>
                </a:solidFill>
              </a:rPr>
              <a:t>SOLUTIONS : </a:t>
            </a:r>
            <a:r>
              <a:rPr lang="fr-FR" sz="2000" dirty="0">
                <a:solidFill>
                  <a:srgbClr val="FFFF00"/>
                </a:solidFill>
              </a:rPr>
              <a:t>soit le premier cadre sorti sera remis à l</a:t>
            </a:r>
            <a:r>
              <a:rPr lang="fr-FR" altLang="fr-FR" sz="2000" dirty="0">
                <a:solidFill>
                  <a:srgbClr val="FFFF00"/>
                </a:solidFill>
              </a:rPr>
              <a:t>’</a:t>
            </a:r>
            <a:r>
              <a:rPr lang="fr-FR" sz="2000" dirty="0">
                <a:solidFill>
                  <a:srgbClr val="FFFF00"/>
                </a:solidFill>
              </a:rPr>
              <a:t>opposé </a:t>
            </a:r>
            <a:r>
              <a:rPr lang="fr-FR" sz="2000" dirty="0" smtClean="0">
                <a:solidFill>
                  <a:srgbClr val="FFFF00"/>
                </a:solidFill>
              </a:rPr>
              <a:t>(de </a:t>
            </a:r>
            <a:r>
              <a:rPr lang="fr-FR" sz="2000" dirty="0">
                <a:solidFill>
                  <a:srgbClr val="FFFF00"/>
                </a:solidFill>
              </a:rPr>
              <a:t>l</a:t>
            </a:r>
            <a:r>
              <a:rPr lang="fr-FR" altLang="fr-FR" sz="2000" dirty="0">
                <a:solidFill>
                  <a:srgbClr val="FFFF00"/>
                </a:solidFill>
              </a:rPr>
              <a:t>’</a:t>
            </a:r>
            <a:r>
              <a:rPr lang="fr-FR" sz="2000" dirty="0">
                <a:solidFill>
                  <a:srgbClr val="FFFF00"/>
                </a:solidFill>
              </a:rPr>
              <a:t>autre </a:t>
            </a:r>
            <a:r>
              <a:rPr lang="fr-FR" sz="2000" dirty="0" smtClean="0">
                <a:solidFill>
                  <a:srgbClr val="FFFF00"/>
                </a:solidFill>
              </a:rPr>
              <a:t>coté).</a:t>
            </a:r>
            <a:endParaRPr lang="fr-FR" sz="2000" dirty="0">
              <a:solidFill>
                <a:srgbClr val="FFFF00"/>
              </a:solidFill>
            </a:endParaRPr>
          </a:p>
          <a:p>
            <a:pPr>
              <a:spcBef>
                <a:spcPct val="20000"/>
              </a:spcBef>
              <a:buFont typeface="Arial" pitchFamily="34" charset="0"/>
              <a:buNone/>
            </a:pPr>
            <a:r>
              <a:rPr lang="fr-FR" sz="2000" dirty="0">
                <a:solidFill>
                  <a:srgbClr val="FFFF00"/>
                </a:solidFill>
              </a:rPr>
              <a:t>	</a:t>
            </a:r>
            <a:r>
              <a:rPr lang="fr-FR" sz="2000" dirty="0" smtClean="0">
                <a:solidFill>
                  <a:srgbClr val="FFFF00"/>
                </a:solidFill>
              </a:rPr>
              <a:t>OU </a:t>
            </a:r>
            <a:r>
              <a:rPr lang="fr-FR" sz="2000" dirty="0">
                <a:solidFill>
                  <a:srgbClr val="FFFF00"/>
                </a:solidFill>
              </a:rPr>
              <a:t>ALORS  on reprend tous les cadres et on les remet à leur place initiale. </a:t>
            </a:r>
          </a:p>
          <a:p>
            <a:pPr algn="ctr">
              <a:spcBef>
                <a:spcPct val="20000"/>
              </a:spcBef>
              <a:buFont typeface="Arial" pitchFamily="34" charset="0"/>
              <a:buNone/>
            </a:pPr>
            <a:endParaRPr lang="fr-FR" sz="2000" dirty="0">
              <a:solidFill>
                <a:srgbClr val="FFFF00"/>
              </a:solidFill>
            </a:endParaRPr>
          </a:p>
        </p:txBody>
      </p:sp>
      <p:sp>
        <p:nvSpPr>
          <p:cNvPr id="4" name="Sous-titre 2"/>
          <p:cNvSpPr txBox="1">
            <a:spLocks/>
          </p:cNvSpPr>
          <p:nvPr/>
        </p:nvSpPr>
        <p:spPr bwMode="auto">
          <a:xfrm>
            <a:off x="454025" y="3452628"/>
            <a:ext cx="1928813" cy="479425"/>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EN RÉSUMÉ: </a:t>
            </a:r>
          </a:p>
        </p:txBody>
      </p:sp>
      <p:sp>
        <p:nvSpPr>
          <p:cNvPr id="5" name="Sous-titre 2"/>
          <p:cNvSpPr txBox="1">
            <a:spLocks/>
          </p:cNvSpPr>
          <p:nvPr/>
        </p:nvSpPr>
        <p:spPr bwMode="auto">
          <a:xfrm>
            <a:off x="549275" y="3911416"/>
            <a:ext cx="8391525" cy="2111375"/>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A part les cadres de rive, il faut remettre tous les autres dans l</a:t>
            </a:r>
            <a:r>
              <a:rPr lang="fr-FR" altLang="fr-FR" sz="2000" dirty="0">
                <a:solidFill>
                  <a:srgbClr val="FFFF00"/>
                </a:solidFill>
              </a:rPr>
              <a:t>’</a:t>
            </a:r>
            <a:r>
              <a:rPr lang="fr-FR" sz="2000" dirty="0">
                <a:solidFill>
                  <a:srgbClr val="FFFF00"/>
                </a:solidFill>
              </a:rPr>
              <a:t>ordre </a:t>
            </a:r>
            <a:r>
              <a:rPr lang="fr-FR" sz="2000" dirty="0" smtClean="0">
                <a:solidFill>
                  <a:srgbClr val="FFFF00"/>
                </a:solidFill>
              </a:rPr>
              <a:t>trouvé. </a:t>
            </a:r>
            <a:r>
              <a:rPr lang="fr-FR" sz="2000" dirty="0">
                <a:solidFill>
                  <a:srgbClr val="FFFF00"/>
                </a:solidFill>
              </a:rPr>
              <a:t>C</a:t>
            </a:r>
            <a:r>
              <a:rPr lang="fr-FR" sz="2000" dirty="0" smtClean="0">
                <a:solidFill>
                  <a:srgbClr val="FFFF00"/>
                </a:solidFill>
              </a:rPr>
              <a:t>eci </a:t>
            </a:r>
            <a:r>
              <a:rPr lang="fr-FR" sz="2000" dirty="0">
                <a:solidFill>
                  <a:srgbClr val="FFFF00"/>
                </a:solidFill>
              </a:rPr>
              <a:t>afin de ne </a:t>
            </a:r>
            <a:r>
              <a:rPr lang="fr-FR" sz="2000" dirty="0" smtClean="0">
                <a:solidFill>
                  <a:srgbClr val="FFFF00"/>
                </a:solidFill>
              </a:rPr>
              <a:t>pas créer de stress en déstructurant et en refroidissant </a:t>
            </a:r>
            <a:r>
              <a:rPr lang="fr-FR" sz="2000" dirty="0">
                <a:solidFill>
                  <a:srgbClr val="FFFF00"/>
                </a:solidFill>
              </a:rPr>
              <a:t>le </a:t>
            </a:r>
            <a:r>
              <a:rPr lang="fr-FR" sz="2000" dirty="0" smtClean="0">
                <a:solidFill>
                  <a:srgbClr val="FFFF00"/>
                </a:solidFill>
              </a:rPr>
              <a:t>nid à couvain.</a:t>
            </a:r>
            <a:endParaRPr lang="fr-FR" sz="2000" dirty="0">
              <a:solidFill>
                <a:srgbClr val="FFFF00"/>
              </a:solidFill>
            </a:endParaRPr>
          </a:p>
          <a:p>
            <a:pPr algn="ctr">
              <a:spcBef>
                <a:spcPct val="20000"/>
              </a:spcBef>
              <a:buFont typeface="Arial" pitchFamily="34" charset="0"/>
              <a:buNone/>
            </a:pPr>
            <a:r>
              <a:rPr lang="fr-FR" sz="2000" dirty="0">
                <a:solidFill>
                  <a:srgbClr val="FFFF00"/>
                </a:solidFill>
              </a:rPr>
              <a:t>EXCEPTIONNELLEMENT, quand la colonie est déjà bien développée ( mai /juin ), il est possible d</a:t>
            </a:r>
            <a:r>
              <a:rPr lang="fr-FR" altLang="fr-FR" sz="2000" dirty="0">
                <a:solidFill>
                  <a:srgbClr val="FFFF00"/>
                </a:solidFill>
              </a:rPr>
              <a:t>’</a:t>
            </a:r>
            <a:r>
              <a:rPr lang="fr-FR" sz="2000" dirty="0">
                <a:solidFill>
                  <a:srgbClr val="FFFF00"/>
                </a:solidFill>
              </a:rPr>
              <a:t>intercaler au milieu du nid de couvain, un ou deux cadres gaufrés ou </a:t>
            </a:r>
            <a:r>
              <a:rPr lang="fr-FR" sz="2000" dirty="0" smtClean="0">
                <a:solidFill>
                  <a:srgbClr val="FFFF00"/>
                </a:solidFill>
              </a:rPr>
              <a:t>bâtis </a:t>
            </a:r>
            <a:r>
              <a:rPr lang="fr-FR" sz="2000" dirty="0">
                <a:solidFill>
                  <a:srgbClr val="FFFF00"/>
                </a:solidFill>
              </a:rPr>
              <a:t>, ceci afin d</a:t>
            </a:r>
            <a:r>
              <a:rPr lang="fr-FR" altLang="fr-FR" sz="2000" dirty="0">
                <a:solidFill>
                  <a:srgbClr val="FFFF00"/>
                </a:solidFill>
              </a:rPr>
              <a:t>’</a:t>
            </a:r>
            <a:r>
              <a:rPr lang="fr-FR" sz="2000" dirty="0">
                <a:solidFill>
                  <a:srgbClr val="FFFF00"/>
                </a:solidFill>
              </a:rPr>
              <a:t>accélérer le développement de la colonie   </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2000"/>
                                        <p:tgtEl>
                                          <p:spTgt spid="2"/>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linds(horizontal)">
                                      <p:cBhvr>
                                        <p:cTn id="11" dur="2000"/>
                                        <p:tgtEl>
                                          <p:spTgt spid="7"/>
                                        </p:tgtEl>
                                      </p:cBhvr>
                                    </p:animEffect>
                                  </p:childTnLst>
                                </p:cTn>
                              </p:par>
                            </p:childTnLst>
                          </p:cTn>
                        </p:par>
                        <p:par>
                          <p:cTn id="12" fill="hold" nodeType="afterGroup">
                            <p:stCondLst>
                              <p:cond delay="4000"/>
                            </p:stCondLst>
                            <p:childTnLst>
                              <p:par>
                                <p:cTn id="13" presetID="3" presetClass="entr" presetSubtype="1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linds(horizontal)">
                                      <p:cBhvr>
                                        <p:cTn id="15" dur="2000"/>
                                        <p:tgtEl>
                                          <p:spTgt spid="4"/>
                                        </p:tgtEl>
                                      </p:cBhvr>
                                    </p:animEffect>
                                  </p:childTnLst>
                                </p:cTn>
                              </p:par>
                            </p:childTnLst>
                          </p:cTn>
                        </p:par>
                        <p:par>
                          <p:cTn id="16" fill="hold" nodeType="afterGroup">
                            <p:stCondLst>
                              <p:cond delay="6000"/>
                            </p:stCondLst>
                            <p:childTnLst>
                              <p:par>
                                <p:cTn id="17" presetID="3" presetClass="entr" presetSubtype="1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linds(horizontal)">
                                      <p:cBhvr>
                                        <p:cTn id="19"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2"/>
          <p:cNvSpPr txBox="1">
            <a:spLocks/>
          </p:cNvSpPr>
          <p:nvPr/>
        </p:nvSpPr>
        <p:spPr>
          <a:xfrm>
            <a:off x="560636" y="79770"/>
            <a:ext cx="7701504"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Quand et comment ouvrir Les Ruches </a:t>
            </a:r>
            <a:r>
              <a:rPr lang="fr-FR" sz="2000" dirty="0" smtClean="0">
                <a:solidFill>
                  <a:srgbClr val="FFFF00"/>
                </a:solidFill>
                <a:latin typeface="Calibri" pitchFamily="34" charset="0"/>
                <a:ea typeface="MS PGothic" pitchFamily="34" charset="-128"/>
              </a:rPr>
              <a:t>( suite ) </a:t>
            </a:r>
          </a:p>
          <a:p>
            <a:pPr fontAlgn="auto">
              <a:spcAft>
                <a:spcPts val="0"/>
              </a:spcAft>
              <a:defRPr/>
            </a:pPr>
            <a:endParaRPr lang="fr-FR" sz="18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7" name="Sous-titre 2"/>
          <p:cNvSpPr txBox="1">
            <a:spLocks/>
          </p:cNvSpPr>
          <p:nvPr/>
        </p:nvSpPr>
        <p:spPr bwMode="auto">
          <a:xfrm>
            <a:off x="454025" y="942975"/>
            <a:ext cx="8391525" cy="3024188"/>
          </a:xfrm>
          <a:prstGeom prst="rect">
            <a:avLst/>
          </a:prstGeom>
          <a:noFill/>
          <a:ln w="9525">
            <a:noFill/>
            <a:miter lim="800000"/>
            <a:headEnd/>
            <a:tailEnd/>
          </a:ln>
        </p:spPr>
        <p:txBody>
          <a:bodyPr/>
          <a:lstStyle/>
          <a:p>
            <a:pPr algn="ctr">
              <a:spcBef>
                <a:spcPct val="20000"/>
              </a:spcBef>
              <a:buFont typeface="Arial" pitchFamily="34" charset="0"/>
              <a:buNone/>
            </a:pPr>
            <a:endParaRPr lang="fr-FR" sz="2000">
              <a:solidFill>
                <a:srgbClr val="FFFF00"/>
              </a:solidFill>
            </a:endParaRPr>
          </a:p>
        </p:txBody>
      </p:sp>
      <p:sp>
        <p:nvSpPr>
          <p:cNvPr id="5" name="Sous-titre 2"/>
          <p:cNvSpPr txBox="1">
            <a:spLocks/>
          </p:cNvSpPr>
          <p:nvPr/>
        </p:nvSpPr>
        <p:spPr bwMode="auto">
          <a:xfrm>
            <a:off x="560388" y="825330"/>
            <a:ext cx="8391525" cy="1366071"/>
          </a:xfrm>
          <a:prstGeom prst="rect">
            <a:avLst/>
          </a:prstGeom>
          <a:noFill/>
          <a:ln w="9525">
            <a:noFill/>
            <a:miter lim="800000"/>
            <a:headEnd/>
            <a:tailEnd/>
          </a:ln>
        </p:spPr>
        <p:txBody>
          <a:bodyPr/>
          <a:lstStyle/>
          <a:p>
            <a:pPr algn="ctr">
              <a:spcBef>
                <a:spcPct val="20000"/>
              </a:spcBef>
              <a:buFont typeface="Arial" pitchFamily="34" charset="0"/>
              <a:buNone/>
            </a:pPr>
            <a:r>
              <a:rPr lang="fr-FR" sz="2000" dirty="0" smtClean="0">
                <a:solidFill>
                  <a:srgbClr val="FFFF00"/>
                </a:solidFill>
              </a:rPr>
              <a:t>EXCEPTIONNELLEMENT, quand la colonie est déjà bien développée et qu’il fait suffisamment chaud ( mai /juin ), il est possible d</a:t>
            </a:r>
            <a:r>
              <a:rPr lang="fr-FR" altLang="fr-FR" sz="2000" dirty="0" smtClean="0">
                <a:solidFill>
                  <a:srgbClr val="FFFF00"/>
                </a:solidFill>
              </a:rPr>
              <a:t>’</a:t>
            </a:r>
            <a:r>
              <a:rPr lang="fr-FR" sz="2000" dirty="0" smtClean="0">
                <a:solidFill>
                  <a:srgbClr val="FFFF00"/>
                </a:solidFill>
              </a:rPr>
              <a:t>intercaler au milieu du nid de couvain, un ou deux cadres gaufrés ou bâtis , ceci afin d</a:t>
            </a:r>
            <a:r>
              <a:rPr lang="fr-FR" altLang="fr-FR" sz="2000" dirty="0" smtClean="0">
                <a:solidFill>
                  <a:srgbClr val="FFFF00"/>
                </a:solidFill>
              </a:rPr>
              <a:t>’</a:t>
            </a:r>
            <a:r>
              <a:rPr lang="fr-FR" sz="2000" dirty="0" smtClean="0">
                <a:solidFill>
                  <a:srgbClr val="FFFF00"/>
                </a:solidFill>
              </a:rPr>
              <a:t>accélérer le développement de la colonie.</a:t>
            </a:r>
            <a:endParaRPr lang="fr-FR" sz="2000" dirty="0">
              <a:solidFill>
                <a:srgbClr val="FFFF00"/>
              </a:solidFill>
            </a:endParaRPr>
          </a:p>
        </p:txBody>
      </p:sp>
      <p:sp>
        <p:nvSpPr>
          <p:cNvPr id="6" name="Sous-titre 2"/>
          <p:cNvSpPr txBox="1">
            <a:spLocks/>
          </p:cNvSpPr>
          <p:nvPr/>
        </p:nvSpPr>
        <p:spPr bwMode="auto">
          <a:xfrm>
            <a:off x="531813" y="2097761"/>
            <a:ext cx="8391525" cy="2111375"/>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Sauf impératif sanitaire ou autre il faut réduire le nombre </a:t>
            </a:r>
            <a:r>
              <a:rPr lang="fr-FR" sz="2000" dirty="0" smtClean="0">
                <a:solidFill>
                  <a:srgbClr val="FFFF00"/>
                </a:solidFill>
              </a:rPr>
              <a:t>d</a:t>
            </a:r>
            <a:r>
              <a:rPr lang="fr-FR" altLang="fr-FR" sz="2000" dirty="0" smtClean="0">
                <a:solidFill>
                  <a:srgbClr val="FFFF00"/>
                </a:solidFill>
              </a:rPr>
              <a:t>’</a:t>
            </a:r>
            <a:r>
              <a:rPr lang="fr-FR" sz="2000" dirty="0" smtClean="0">
                <a:solidFill>
                  <a:srgbClr val="FFFF00"/>
                </a:solidFill>
              </a:rPr>
              <a:t>ouverture de ruche </a:t>
            </a:r>
            <a:r>
              <a:rPr lang="fr-FR" sz="2000" dirty="0">
                <a:solidFill>
                  <a:srgbClr val="FFFF00"/>
                </a:solidFill>
              </a:rPr>
              <a:t>à </a:t>
            </a:r>
            <a:r>
              <a:rPr lang="fr-FR" sz="2000" dirty="0" smtClean="0">
                <a:solidFill>
                  <a:srgbClr val="FFFF00"/>
                </a:solidFill>
              </a:rPr>
              <a:t>3 </a:t>
            </a:r>
            <a:r>
              <a:rPr lang="fr-FR" sz="2000" dirty="0">
                <a:solidFill>
                  <a:srgbClr val="FFFF00"/>
                </a:solidFill>
              </a:rPr>
              <a:t>ou </a:t>
            </a:r>
            <a:r>
              <a:rPr lang="fr-FR" sz="2000" dirty="0" smtClean="0">
                <a:solidFill>
                  <a:srgbClr val="FFFF00"/>
                </a:solidFill>
              </a:rPr>
              <a:t>4 fois </a:t>
            </a:r>
            <a:r>
              <a:rPr lang="fr-FR" sz="2000" dirty="0">
                <a:solidFill>
                  <a:srgbClr val="FFFF00"/>
                </a:solidFill>
              </a:rPr>
              <a:t>dans l</a:t>
            </a:r>
            <a:r>
              <a:rPr lang="fr-FR" altLang="fr-FR" sz="2000" dirty="0">
                <a:solidFill>
                  <a:srgbClr val="FFFF00"/>
                </a:solidFill>
              </a:rPr>
              <a:t>’</a:t>
            </a:r>
            <a:r>
              <a:rPr lang="fr-FR" sz="2000" dirty="0">
                <a:solidFill>
                  <a:srgbClr val="FFFF00"/>
                </a:solidFill>
              </a:rPr>
              <a:t>année. Le temps de l</a:t>
            </a:r>
            <a:r>
              <a:rPr lang="fr-FR" altLang="fr-FR" sz="2000" dirty="0">
                <a:solidFill>
                  <a:srgbClr val="FFFF00"/>
                </a:solidFill>
              </a:rPr>
              <a:t>’</a:t>
            </a:r>
            <a:r>
              <a:rPr lang="fr-FR" sz="2000" dirty="0">
                <a:solidFill>
                  <a:srgbClr val="FFFF00"/>
                </a:solidFill>
              </a:rPr>
              <a:t>ouverture doit être réduit au maximum</a:t>
            </a:r>
            <a:r>
              <a:rPr lang="fr-FR" sz="2000" dirty="0" smtClean="0">
                <a:solidFill>
                  <a:srgbClr val="FFFF00"/>
                </a:solidFill>
              </a:rPr>
              <a:t>.</a:t>
            </a:r>
          </a:p>
          <a:p>
            <a:pPr algn="ctr">
              <a:spcBef>
                <a:spcPct val="20000"/>
              </a:spcBef>
              <a:buFont typeface="Arial" pitchFamily="34" charset="0"/>
              <a:buNone/>
            </a:pPr>
            <a:endParaRPr lang="fr-FR" sz="2000" dirty="0">
              <a:solidFill>
                <a:srgbClr val="FFFF00"/>
              </a:solidFill>
            </a:endParaRPr>
          </a:p>
          <a:p>
            <a:pPr algn="ctr">
              <a:spcBef>
                <a:spcPct val="20000"/>
              </a:spcBef>
              <a:buFont typeface="Arial" pitchFamily="34" charset="0"/>
              <a:buNone/>
            </a:pPr>
            <a:r>
              <a:rPr lang="fr-FR" sz="2000" u="sng" dirty="0">
                <a:solidFill>
                  <a:srgbClr val="FFFF00"/>
                </a:solidFill>
              </a:rPr>
              <a:t>Avant toute intervention, il faut s</a:t>
            </a:r>
            <a:r>
              <a:rPr lang="fr-FR" altLang="fr-FR" sz="2000" u="sng" dirty="0">
                <a:solidFill>
                  <a:srgbClr val="FFFF00"/>
                </a:solidFill>
              </a:rPr>
              <a:t>’</a:t>
            </a:r>
            <a:r>
              <a:rPr lang="fr-FR" sz="2000" u="sng" dirty="0">
                <a:solidFill>
                  <a:srgbClr val="FFFF00"/>
                </a:solidFill>
              </a:rPr>
              <a:t>assurer d</a:t>
            </a:r>
            <a:r>
              <a:rPr lang="fr-FR" altLang="fr-FR" sz="2000" u="sng" dirty="0">
                <a:solidFill>
                  <a:srgbClr val="FFFF00"/>
                </a:solidFill>
              </a:rPr>
              <a:t>’</a:t>
            </a:r>
            <a:r>
              <a:rPr lang="fr-FR" sz="2000" u="sng" dirty="0">
                <a:solidFill>
                  <a:srgbClr val="FFFF00"/>
                </a:solidFill>
              </a:rPr>
              <a:t>avoir à portée de mains l</a:t>
            </a:r>
            <a:r>
              <a:rPr lang="fr-FR" altLang="fr-FR" sz="2000" u="sng" dirty="0">
                <a:solidFill>
                  <a:srgbClr val="FFFF00"/>
                </a:solidFill>
              </a:rPr>
              <a:t>’</a:t>
            </a:r>
            <a:r>
              <a:rPr lang="fr-FR" sz="2000" u="sng" dirty="0">
                <a:solidFill>
                  <a:srgbClr val="FFFF00"/>
                </a:solidFill>
              </a:rPr>
              <a:t>ensemble des outils, accessoires, et fourniture dont </a:t>
            </a:r>
            <a:r>
              <a:rPr lang="fr-FR" sz="2000" u="sng" dirty="0" smtClean="0">
                <a:solidFill>
                  <a:srgbClr val="FFFF00"/>
                </a:solidFill>
              </a:rPr>
              <a:t>on aura </a:t>
            </a:r>
            <a:r>
              <a:rPr lang="fr-FR" sz="2000" u="sng" dirty="0">
                <a:solidFill>
                  <a:srgbClr val="FFFF00"/>
                </a:solidFill>
              </a:rPr>
              <a:t>besoin.</a:t>
            </a:r>
          </a:p>
          <a:p>
            <a:pPr algn="ctr">
              <a:spcBef>
                <a:spcPct val="20000"/>
              </a:spcBef>
              <a:buFont typeface="Arial" pitchFamily="34" charset="0"/>
              <a:buNone/>
            </a:pPr>
            <a:r>
              <a:rPr lang="fr-FR" sz="2000" u="sng" dirty="0">
                <a:solidFill>
                  <a:srgbClr val="FFFF00"/>
                </a:solidFill>
              </a:rPr>
              <a:t>Travailler toujours calmement sans heurt ni précipitation et par temps </a:t>
            </a:r>
            <a:r>
              <a:rPr lang="fr-FR" sz="2000" u="sng" dirty="0" smtClean="0">
                <a:solidFill>
                  <a:srgbClr val="FFFF00"/>
                </a:solidFill>
              </a:rPr>
              <a:t>clément. </a:t>
            </a:r>
            <a:endParaRPr lang="fr-FR" sz="2000" u="sng" dirty="0">
              <a:solidFill>
                <a:srgbClr val="FFFF00"/>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2000"/>
                                        <p:tgtEl>
                                          <p:spTgt spid="2"/>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linds(horizontal)">
                                      <p:cBhvr>
                                        <p:cTn id="11" dur="2000"/>
                                        <p:tgtEl>
                                          <p:spTgt spid="7"/>
                                        </p:tgtEl>
                                      </p:cBhvr>
                                    </p:animEffect>
                                  </p:childTnLst>
                                </p:cTn>
                              </p:par>
                            </p:childTnLst>
                          </p:cTn>
                        </p:par>
                        <p:par>
                          <p:cTn id="12" fill="hold" nodeType="afterGroup">
                            <p:stCondLst>
                              <p:cond delay="4000"/>
                            </p:stCondLst>
                            <p:childTnLst>
                              <p:par>
                                <p:cTn id="13" presetID="3" presetClass="entr" presetSubtype="1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linds(horizontal)">
                                      <p:cBhvr>
                                        <p:cTn id="15" dur="2000"/>
                                        <p:tgtEl>
                                          <p:spTgt spid="5"/>
                                        </p:tgtEl>
                                      </p:cBhvr>
                                    </p:animEffect>
                                  </p:childTnLst>
                                </p:cTn>
                              </p:par>
                            </p:childTnLst>
                          </p:cTn>
                        </p:par>
                        <p:par>
                          <p:cTn id="16" fill="hold" nodeType="afterGroup">
                            <p:stCondLst>
                              <p:cond delay="6000"/>
                            </p:stCondLst>
                            <p:childTnLst>
                              <p:par>
                                <p:cTn id="17" presetID="3" presetClass="entr" presetSubtype="1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linds(horizontal)">
                                      <p:cBhvr>
                                        <p:cTn id="19"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2"/>
          <p:cNvSpPr txBox="1">
            <a:spLocks/>
          </p:cNvSpPr>
          <p:nvPr/>
        </p:nvSpPr>
        <p:spPr>
          <a:xfrm>
            <a:off x="842840" y="95192"/>
            <a:ext cx="7701504"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r>
              <a:rPr lang="fr-FR" sz="2800"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C</a:t>
            </a:r>
            <a:r>
              <a:rPr lang="fr-FR" sz="28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omment MULTIPLIER et ENTRETENIR son cheptel </a:t>
            </a:r>
            <a:endParaRPr lang="fr-FR" sz="20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endParaRPr lang="fr-FR" sz="18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7" name="Sous-titre 2"/>
          <p:cNvSpPr txBox="1">
            <a:spLocks/>
          </p:cNvSpPr>
          <p:nvPr/>
        </p:nvSpPr>
        <p:spPr>
          <a:xfrm>
            <a:off x="454025" y="438463"/>
            <a:ext cx="8391525" cy="3024188"/>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endParaRPr lang="fr-FR" sz="20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p:txBody>
      </p:sp>
      <p:sp>
        <p:nvSpPr>
          <p:cNvPr id="5" name="Sous-titre 2"/>
          <p:cNvSpPr txBox="1">
            <a:spLocks/>
          </p:cNvSpPr>
          <p:nvPr/>
        </p:nvSpPr>
        <p:spPr bwMode="auto">
          <a:xfrm>
            <a:off x="623888" y="840101"/>
            <a:ext cx="2417762" cy="411162"/>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Essaimage </a:t>
            </a:r>
            <a:r>
              <a:rPr lang="fr-FR" sz="2000" dirty="0" smtClean="0">
                <a:solidFill>
                  <a:srgbClr val="FFFF00"/>
                </a:solidFill>
              </a:rPr>
              <a:t>naturel :</a:t>
            </a:r>
            <a:endParaRPr lang="fr-FR" sz="2000" dirty="0">
              <a:solidFill>
                <a:srgbClr val="FFFF00"/>
              </a:solidFill>
            </a:endParaRPr>
          </a:p>
        </p:txBody>
      </p:sp>
      <p:sp>
        <p:nvSpPr>
          <p:cNvPr id="6" name="Sous-titre 2"/>
          <p:cNvSpPr txBox="1">
            <a:spLocks/>
          </p:cNvSpPr>
          <p:nvPr/>
        </p:nvSpPr>
        <p:spPr bwMode="auto">
          <a:xfrm>
            <a:off x="2586038" y="843276"/>
            <a:ext cx="5707062" cy="501650"/>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Piéger et récupérer les essaims </a:t>
            </a:r>
            <a:r>
              <a:rPr lang="fr-FR" sz="2000" dirty="0" smtClean="0">
                <a:solidFill>
                  <a:srgbClr val="FFFF00"/>
                </a:solidFill>
              </a:rPr>
              <a:t>vagabonds.</a:t>
            </a:r>
            <a:endParaRPr lang="fr-FR" sz="2000" dirty="0">
              <a:solidFill>
                <a:srgbClr val="FFFF00"/>
              </a:solidFill>
            </a:endParaRPr>
          </a:p>
        </p:txBody>
      </p:sp>
      <p:sp>
        <p:nvSpPr>
          <p:cNvPr id="8" name="Sous-titre 2"/>
          <p:cNvSpPr txBox="1">
            <a:spLocks/>
          </p:cNvSpPr>
          <p:nvPr/>
        </p:nvSpPr>
        <p:spPr bwMode="auto">
          <a:xfrm>
            <a:off x="603250" y="3772090"/>
            <a:ext cx="8093075" cy="706438"/>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Différentes méthodes:  Elles vous serons expliquées au cours pratiques niveau 2 </a:t>
            </a:r>
          </a:p>
        </p:txBody>
      </p:sp>
      <p:sp>
        <p:nvSpPr>
          <p:cNvPr id="9" name="Sous-titre 2"/>
          <p:cNvSpPr txBox="1">
            <a:spLocks/>
          </p:cNvSpPr>
          <p:nvPr/>
        </p:nvSpPr>
        <p:spPr bwMode="auto">
          <a:xfrm>
            <a:off x="712788" y="1556063"/>
            <a:ext cx="2417762" cy="412750"/>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Essaimage </a:t>
            </a:r>
            <a:r>
              <a:rPr lang="fr-FR" sz="2000" dirty="0" smtClean="0">
                <a:solidFill>
                  <a:srgbClr val="FFFF00"/>
                </a:solidFill>
              </a:rPr>
              <a:t>artificiel :</a:t>
            </a:r>
            <a:endParaRPr lang="fr-FR" sz="2000" dirty="0">
              <a:solidFill>
                <a:srgbClr val="FFFF00"/>
              </a:solidFill>
            </a:endParaRPr>
          </a:p>
        </p:txBody>
      </p:sp>
      <p:sp>
        <p:nvSpPr>
          <p:cNvPr id="10" name="Sous-titre 2"/>
          <p:cNvSpPr txBox="1">
            <a:spLocks/>
          </p:cNvSpPr>
          <p:nvPr/>
        </p:nvSpPr>
        <p:spPr bwMode="auto">
          <a:xfrm>
            <a:off x="3068638" y="1548126"/>
            <a:ext cx="5707062" cy="2039937"/>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Evite l</a:t>
            </a:r>
            <a:r>
              <a:rPr lang="fr-FR" altLang="fr-FR" sz="2000" dirty="0">
                <a:solidFill>
                  <a:srgbClr val="FFFF00"/>
                </a:solidFill>
              </a:rPr>
              <a:t>’</a:t>
            </a:r>
            <a:r>
              <a:rPr lang="fr-FR" sz="2000" dirty="0">
                <a:solidFill>
                  <a:srgbClr val="FFFF00"/>
                </a:solidFill>
              </a:rPr>
              <a:t>essaimage naturel, permet une </a:t>
            </a:r>
            <a:r>
              <a:rPr lang="fr-FR" sz="2000" dirty="0" smtClean="0">
                <a:solidFill>
                  <a:srgbClr val="FFFF00"/>
                </a:solidFill>
              </a:rPr>
              <a:t>sélection </a:t>
            </a:r>
            <a:r>
              <a:rPr lang="fr-FR" sz="2000" dirty="0">
                <a:solidFill>
                  <a:srgbClr val="FFFF00"/>
                </a:solidFill>
              </a:rPr>
              <a:t>en ne multipliant que les ruches </a:t>
            </a:r>
            <a:r>
              <a:rPr lang="fr-FR" sz="2000" dirty="0" smtClean="0">
                <a:solidFill>
                  <a:srgbClr val="FFFF00"/>
                </a:solidFill>
              </a:rPr>
              <a:t>fortes, </a:t>
            </a:r>
            <a:r>
              <a:rPr lang="fr-FR" sz="2000" dirty="0">
                <a:solidFill>
                  <a:srgbClr val="FFFF00"/>
                </a:solidFill>
              </a:rPr>
              <a:t>douces, </a:t>
            </a:r>
            <a:r>
              <a:rPr lang="fr-FR" sz="2000" dirty="0" smtClean="0">
                <a:solidFill>
                  <a:srgbClr val="FFFF00"/>
                </a:solidFill>
              </a:rPr>
              <a:t>qui </a:t>
            </a:r>
            <a:r>
              <a:rPr lang="fr-FR" sz="2000" dirty="0">
                <a:solidFill>
                  <a:srgbClr val="FFFF00"/>
                </a:solidFill>
              </a:rPr>
              <a:t>ont une bonne tenue </a:t>
            </a:r>
            <a:r>
              <a:rPr lang="fr-FR" sz="2000" dirty="0" smtClean="0">
                <a:solidFill>
                  <a:srgbClr val="FFFF00"/>
                </a:solidFill>
              </a:rPr>
              <a:t>de cadre, qui sont peu essaimeuses, qui ont une </a:t>
            </a:r>
            <a:r>
              <a:rPr lang="fr-FR" sz="2000" dirty="0">
                <a:solidFill>
                  <a:srgbClr val="FFFF00"/>
                </a:solidFill>
              </a:rPr>
              <a:t>forte </a:t>
            </a:r>
            <a:r>
              <a:rPr lang="fr-FR" sz="2000" dirty="0" smtClean="0">
                <a:solidFill>
                  <a:srgbClr val="FFFF00"/>
                </a:solidFill>
              </a:rPr>
              <a:t>production, qui sont bonnes nettoyeuses, ou qui n’ont pas eu </a:t>
            </a:r>
            <a:r>
              <a:rPr lang="fr-FR" sz="2000" dirty="0">
                <a:solidFill>
                  <a:srgbClr val="FFFF00"/>
                </a:solidFill>
              </a:rPr>
              <a:t>de maladies </a:t>
            </a:r>
            <a:r>
              <a:rPr lang="fr-FR" sz="2000" dirty="0" smtClean="0">
                <a:solidFill>
                  <a:srgbClr val="FFFF00"/>
                </a:solidFill>
              </a:rPr>
              <a:t>récemment, etc. …</a:t>
            </a:r>
            <a:endParaRPr lang="fr-FR" sz="2000" dirty="0">
              <a:solidFill>
                <a:srgbClr val="FFFF00"/>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2000"/>
                                        <p:tgtEl>
                                          <p:spTgt spid="2"/>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linds(horizontal)">
                                      <p:cBhvr>
                                        <p:cTn id="11" dur="2000"/>
                                        <p:tgtEl>
                                          <p:spTgt spid="5"/>
                                        </p:tgtEl>
                                      </p:cBhvr>
                                    </p:animEffect>
                                  </p:childTnLst>
                                </p:cTn>
                              </p:par>
                            </p:childTnLst>
                          </p:cTn>
                        </p:par>
                        <p:par>
                          <p:cTn id="12" fill="hold" nodeType="afterGroup">
                            <p:stCondLst>
                              <p:cond delay="4000"/>
                            </p:stCondLst>
                            <p:childTnLst>
                              <p:par>
                                <p:cTn id="13" presetID="3" presetClass="entr" presetSubtype="1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linds(horizontal)">
                                      <p:cBhvr>
                                        <p:cTn id="15" dur="2000"/>
                                        <p:tgtEl>
                                          <p:spTgt spid="6"/>
                                        </p:tgtEl>
                                      </p:cBhvr>
                                    </p:animEffect>
                                  </p:childTnLst>
                                </p:cTn>
                              </p:par>
                            </p:childTnLst>
                          </p:cTn>
                        </p:par>
                        <p:par>
                          <p:cTn id="16" fill="hold" nodeType="afterGroup">
                            <p:stCondLst>
                              <p:cond delay="6000"/>
                            </p:stCondLst>
                            <p:childTnLst>
                              <p:par>
                                <p:cTn id="17" presetID="3" presetClass="entr" presetSubtype="1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linds(horizontal)">
                                      <p:cBhvr>
                                        <p:cTn id="19" dur="2000"/>
                                        <p:tgtEl>
                                          <p:spTgt spid="9"/>
                                        </p:tgtEl>
                                      </p:cBhvr>
                                    </p:animEffect>
                                  </p:childTnLst>
                                </p:cTn>
                              </p:par>
                            </p:childTnLst>
                          </p:cTn>
                        </p:par>
                        <p:par>
                          <p:cTn id="20" fill="hold" nodeType="afterGroup">
                            <p:stCondLst>
                              <p:cond delay="8000"/>
                            </p:stCondLst>
                            <p:childTnLst>
                              <p:par>
                                <p:cTn id="21" presetID="3" presetClass="entr" presetSubtype="10"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blinds(horizontal)">
                                      <p:cBhvr>
                                        <p:cTn id="23" dur="2000"/>
                                        <p:tgtEl>
                                          <p:spTgt spid="10"/>
                                        </p:tgtEl>
                                      </p:cBhvr>
                                    </p:animEffect>
                                  </p:childTnLst>
                                </p:cTn>
                              </p:par>
                            </p:childTnLst>
                          </p:cTn>
                        </p:par>
                        <p:par>
                          <p:cTn id="24" fill="hold" nodeType="afterGroup">
                            <p:stCondLst>
                              <p:cond delay="10000"/>
                            </p:stCondLst>
                            <p:childTnLst>
                              <p:par>
                                <p:cTn id="25" presetID="3" presetClass="entr" presetSubtype="1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linds(horizontal)">
                                      <p:cBhvr>
                                        <p:cTn id="2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2"/>
          <p:cNvSpPr txBox="1">
            <a:spLocks/>
          </p:cNvSpPr>
          <p:nvPr/>
        </p:nvSpPr>
        <p:spPr>
          <a:xfrm>
            <a:off x="497924" y="125950"/>
            <a:ext cx="7701504"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Comment EVITER L’essaimage naturel </a:t>
            </a:r>
            <a:endParaRPr lang="fr-FR" sz="20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endParaRPr lang="fr-FR" sz="18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7" name="Sous-titre 2"/>
          <p:cNvSpPr txBox="1">
            <a:spLocks/>
          </p:cNvSpPr>
          <p:nvPr/>
        </p:nvSpPr>
        <p:spPr>
          <a:xfrm>
            <a:off x="454025" y="12781"/>
            <a:ext cx="8391525" cy="3024188"/>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endParaRPr lang="fr-FR" sz="20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p:txBody>
      </p:sp>
      <p:sp>
        <p:nvSpPr>
          <p:cNvPr id="5" name="Sous-titre 2"/>
          <p:cNvSpPr txBox="1">
            <a:spLocks/>
          </p:cNvSpPr>
          <p:nvPr/>
        </p:nvSpPr>
        <p:spPr bwMode="auto">
          <a:xfrm>
            <a:off x="718484" y="785894"/>
            <a:ext cx="4360862" cy="412750"/>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Changer les reines tous les 2 </a:t>
            </a:r>
            <a:r>
              <a:rPr lang="fr-FR" sz="2000" dirty="0" smtClean="0">
                <a:solidFill>
                  <a:srgbClr val="FFFF00"/>
                </a:solidFill>
              </a:rPr>
              <a:t>ans.</a:t>
            </a:r>
            <a:endParaRPr lang="fr-FR" sz="2000" dirty="0">
              <a:solidFill>
                <a:srgbClr val="FFFF00"/>
              </a:solidFill>
            </a:endParaRPr>
          </a:p>
        </p:txBody>
      </p:sp>
      <p:sp>
        <p:nvSpPr>
          <p:cNvPr id="6" name="Sous-titre 2"/>
          <p:cNvSpPr txBox="1">
            <a:spLocks/>
          </p:cNvSpPr>
          <p:nvPr/>
        </p:nvSpPr>
        <p:spPr bwMode="auto">
          <a:xfrm>
            <a:off x="1030288" y="1198644"/>
            <a:ext cx="6224587" cy="501650"/>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Supprimer les colonies essaimeuses ( changer les reines </a:t>
            </a:r>
            <a:r>
              <a:rPr lang="fr-FR" sz="2000" dirty="0" smtClean="0">
                <a:solidFill>
                  <a:srgbClr val="FFFF00"/>
                </a:solidFill>
              </a:rPr>
              <a:t>).</a:t>
            </a:r>
            <a:endParaRPr lang="fr-FR" sz="2000" dirty="0">
              <a:solidFill>
                <a:srgbClr val="FFFF00"/>
              </a:solidFill>
            </a:endParaRPr>
          </a:p>
        </p:txBody>
      </p:sp>
      <p:sp>
        <p:nvSpPr>
          <p:cNvPr id="10" name="Sous-titre 2"/>
          <p:cNvSpPr txBox="1">
            <a:spLocks/>
          </p:cNvSpPr>
          <p:nvPr/>
        </p:nvSpPr>
        <p:spPr bwMode="auto">
          <a:xfrm>
            <a:off x="951458" y="2219406"/>
            <a:ext cx="4268787" cy="442913"/>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Poser une hausse assez tôt en </a:t>
            </a:r>
            <a:r>
              <a:rPr lang="fr-FR" sz="2000" dirty="0" smtClean="0">
                <a:solidFill>
                  <a:srgbClr val="FFFF00"/>
                </a:solidFill>
              </a:rPr>
              <a:t>saison.</a:t>
            </a:r>
            <a:endParaRPr lang="fr-FR" sz="2000" dirty="0">
              <a:solidFill>
                <a:srgbClr val="FFFF00"/>
              </a:solidFill>
            </a:endParaRPr>
          </a:p>
        </p:txBody>
      </p:sp>
      <p:sp>
        <p:nvSpPr>
          <p:cNvPr id="11" name="Sous-titre 2"/>
          <p:cNvSpPr txBox="1">
            <a:spLocks/>
          </p:cNvSpPr>
          <p:nvPr/>
        </p:nvSpPr>
        <p:spPr bwMode="auto">
          <a:xfrm>
            <a:off x="935692" y="1562181"/>
            <a:ext cx="6224587" cy="941388"/>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Agrandir suffisamment tôt le nid à couvain ( en ajoutant des cadres gaufrés de </a:t>
            </a:r>
            <a:r>
              <a:rPr lang="fr-FR" sz="2000" dirty="0" smtClean="0">
                <a:solidFill>
                  <a:srgbClr val="FFFF00"/>
                </a:solidFill>
              </a:rPr>
              <a:t>chaque coté du nid ).</a:t>
            </a:r>
            <a:endParaRPr lang="fr-FR" sz="2000" dirty="0">
              <a:solidFill>
                <a:srgbClr val="FFFF00"/>
              </a:solidFill>
            </a:endParaRPr>
          </a:p>
        </p:txBody>
      </p:sp>
      <p:sp>
        <p:nvSpPr>
          <p:cNvPr id="13" name="Sous-titre 2"/>
          <p:cNvSpPr txBox="1">
            <a:spLocks/>
          </p:cNvSpPr>
          <p:nvPr/>
        </p:nvSpPr>
        <p:spPr bwMode="auto">
          <a:xfrm>
            <a:off x="762654" y="2853023"/>
            <a:ext cx="7812088" cy="539750"/>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Une ruche qui essaime produira peu ou pas de </a:t>
            </a:r>
            <a:r>
              <a:rPr lang="fr-FR" sz="2000" dirty="0" smtClean="0">
                <a:solidFill>
                  <a:srgbClr val="FFFF00"/>
                </a:solidFill>
              </a:rPr>
              <a:t>miel.</a:t>
            </a:r>
            <a:endParaRPr lang="fr-FR" sz="2000" dirty="0">
              <a:solidFill>
                <a:srgbClr val="FFFF00"/>
              </a:solidFill>
            </a:endParaRPr>
          </a:p>
        </p:txBody>
      </p:sp>
      <p:sp>
        <p:nvSpPr>
          <p:cNvPr id="14" name="Sous-titre 2"/>
          <p:cNvSpPr txBox="1">
            <a:spLocks/>
          </p:cNvSpPr>
          <p:nvPr/>
        </p:nvSpPr>
        <p:spPr bwMode="auto">
          <a:xfrm>
            <a:off x="1030288" y="3654867"/>
            <a:ext cx="7810500" cy="539750"/>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En fin de saison, les colonies faibles mais saines seront réunies pour </a:t>
            </a:r>
            <a:r>
              <a:rPr lang="fr-FR" sz="2000" dirty="0" smtClean="0">
                <a:solidFill>
                  <a:srgbClr val="FFFF00"/>
                </a:solidFill>
              </a:rPr>
              <a:t>hiverner.</a:t>
            </a:r>
            <a:endParaRPr lang="fr-FR" sz="2000" dirty="0">
              <a:solidFill>
                <a:srgbClr val="FFFF00"/>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2000"/>
                                        <p:tgtEl>
                                          <p:spTgt spid="2"/>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linds(horizontal)">
                                      <p:cBhvr>
                                        <p:cTn id="11" dur="2000"/>
                                        <p:tgtEl>
                                          <p:spTgt spid="5"/>
                                        </p:tgtEl>
                                      </p:cBhvr>
                                    </p:animEffect>
                                  </p:childTnLst>
                                </p:cTn>
                              </p:par>
                            </p:childTnLst>
                          </p:cTn>
                        </p:par>
                        <p:par>
                          <p:cTn id="12" fill="hold" nodeType="afterGroup">
                            <p:stCondLst>
                              <p:cond delay="4000"/>
                            </p:stCondLst>
                            <p:childTnLst>
                              <p:par>
                                <p:cTn id="13" presetID="3" presetClass="entr" presetSubtype="1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linds(horizontal)">
                                      <p:cBhvr>
                                        <p:cTn id="15" dur="2000"/>
                                        <p:tgtEl>
                                          <p:spTgt spid="6"/>
                                        </p:tgtEl>
                                      </p:cBhvr>
                                    </p:animEffect>
                                  </p:childTnLst>
                                </p:cTn>
                              </p:par>
                            </p:childTnLst>
                          </p:cTn>
                        </p:par>
                        <p:par>
                          <p:cTn id="16" fill="hold" nodeType="afterGroup">
                            <p:stCondLst>
                              <p:cond delay="6000"/>
                            </p:stCondLst>
                            <p:childTnLst>
                              <p:par>
                                <p:cTn id="17" presetID="3" presetClass="entr" presetSubtype="1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linds(horizontal)">
                                      <p:cBhvr>
                                        <p:cTn id="19" dur="2000"/>
                                        <p:tgtEl>
                                          <p:spTgt spid="11"/>
                                        </p:tgtEl>
                                      </p:cBhvr>
                                    </p:animEffect>
                                  </p:childTnLst>
                                </p:cTn>
                              </p:par>
                            </p:childTnLst>
                          </p:cTn>
                        </p:par>
                        <p:par>
                          <p:cTn id="20" fill="hold" nodeType="afterGroup">
                            <p:stCondLst>
                              <p:cond delay="8000"/>
                            </p:stCondLst>
                            <p:childTnLst>
                              <p:par>
                                <p:cTn id="21" presetID="3" presetClass="entr" presetSubtype="10"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blinds(horizontal)">
                                      <p:cBhvr>
                                        <p:cTn id="23" dur="2000"/>
                                        <p:tgtEl>
                                          <p:spTgt spid="10"/>
                                        </p:tgtEl>
                                      </p:cBhvr>
                                    </p:animEffect>
                                  </p:childTnLst>
                                </p:cTn>
                              </p:par>
                            </p:childTnLst>
                          </p:cTn>
                        </p:par>
                        <p:par>
                          <p:cTn id="24" fill="hold" nodeType="afterGroup">
                            <p:stCondLst>
                              <p:cond delay="10000"/>
                            </p:stCondLst>
                            <p:childTnLst>
                              <p:par>
                                <p:cTn id="25" presetID="3" presetClass="entr" presetSubtype="10"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linds(horizontal)">
                                      <p:cBhvr>
                                        <p:cTn id="27" dur="2000"/>
                                        <p:tgtEl>
                                          <p:spTgt spid="13"/>
                                        </p:tgtEl>
                                      </p:cBhvr>
                                    </p:animEffect>
                                  </p:childTnLst>
                                </p:cTn>
                              </p:par>
                            </p:childTnLst>
                          </p:cTn>
                        </p:par>
                        <p:par>
                          <p:cTn id="28" fill="hold" nodeType="afterGroup">
                            <p:stCondLst>
                              <p:cond delay="12000"/>
                            </p:stCondLst>
                            <p:childTnLst>
                              <p:par>
                                <p:cTn id="29" presetID="3" presetClass="entr" presetSubtype="10"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blinds(horizontal)">
                                      <p:cBhvr>
                                        <p:cTn id="31"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2"/>
          <p:cNvSpPr txBox="1">
            <a:spLocks/>
          </p:cNvSpPr>
          <p:nvPr/>
        </p:nvSpPr>
        <p:spPr>
          <a:xfrm>
            <a:off x="497924" y="15588"/>
            <a:ext cx="7701504"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LA RECOLTE</a:t>
            </a:r>
            <a:endParaRPr lang="fr-FR" sz="20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endParaRPr lang="fr-FR" sz="18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46082" name="Sous-titre 2"/>
          <p:cNvSpPr txBox="1">
            <a:spLocks/>
          </p:cNvSpPr>
          <p:nvPr/>
        </p:nvSpPr>
        <p:spPr bwMode="auto">
          <a:xfrm>
            <a:off x="454025" y="674953"/>
            <a:ext cx="8391525" cy="3024188"/>
          </a:xfrm>
          <a:prstGeom prst="rect">
            <a:avLst/>
          </a:prstGeom>
          <a:noFill/>
          <a:ln w="9525">
            <a:noFill/>
            <a:miter lim="800000"/>
            <a:headEnd/>
            <a:tailEnd/>
          </a:ln>
        </p:spPr>
        <p:txBody>
          <a:bodyPr/>
          <a:lstStyle/>
          <a:p>
            <a:pPr algn="ctr">
              <a:spcBef>
                <a:spcPct val="20000"/>
              </a:spcBef>
              <a:buFont typeface="Arial" pitchFamily="34" charset="0"/>
              <a:buNone/>
            </a:pPr>
            <a:endParaRPr lang="fr-FR" sz="2000">
              <a:solidFill>
                <a:srgbClr val="FFFF00"/>
              </a:solidFill>
            </a:endParaRPr>
          </a:p>
        </p:txBody>
      </p:sp>
      <p:sp>
        <p:nvSpPr>
          <p:cNvPr id="5" name="Sous-titre 2"/>
          <p:cNvSpPr txBox="1">
            <a:spLocks/>
          </p:cNvSpPr>
          <p:nvPr/>
        </p:nvSpPr>
        <p:spPr bwMode="auto">
          <a:xfrm>
            <a:off x="250825" y="482866"/>
            <a:ext cx="8594725" cy="411162"/>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Avant de récolter, on aura posé quelques semaines avant une ou plusieurs </a:t>
            </a:r>
            <a:r>
              <a:rPr lang="fr-FR" sz="2000" dirty="0" smtClean="0">
                <a:solidFill>
                  <a:srgbClr val="FFFF00"/>
                </a:solidFill>
              </a:rPr>
              <a:t>hausses.</a:t>
            </a:r>
            <a:endParaRPr lang="fr-FR" sz="2000" dirty="0">
              <a:solidFill>
                <a:srgbClr val="FFFF00"/>
              </a:solidFill>
            </a:endParaRPr>
          </a:p>
        </p:txBody>
      </p:sp>
      <p:sp>
        <p:nvSpPr>
          <p:cNvPr id="6" name="Sous-titre 2"/>
          <p:cNvSpPr txBox="1">
            <a:spLocks/>
          </p:cNvSpPr>
          <p:nvPr/>
        </p:nvSpPr>
        <p:spPr bwMode="auto">
          <a:xfrm>
            <a:off x="809625" y="1092466"/>
            <a:ext cx="7672388" cy="4284662"/>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Cette ou ces hausses sera(ont) garnie(s) de cadres gaufrés ou construits ( ou les deux ). Les abeilles étireront les cellules, les rempliront de miel, les </a:t>
            </a:r>
            <a:r>
              <a:rPr lang="fr-FR" sz="2000" dirty="0" smtClean="0">
                <a:solidFill>
                  <a:srgbClr val="FFFF00"/>
                </a:solidFill>
              </a:rPr>
              <a:t>operculeront. C</a:t>
            </a:r>
            <a:r>
              <a:rPr lang="fr-FR" altLang="fr-FR" sz="2000" dirty="0" smtClean="0">
                <a:solidFill>
                  <a:srgbClr val="FFFF00"/>
                </a:solidFill>
              </a:rPr>
              <a:t>’</a:t>
            </a:r>
            <a:r>
              <a:rPr lang="fr-FR" sz="2000" dirty="0" smtClean="0">
                <a:solidFill>
                  <a:srgbClr val="FFFF00"/>
                </a:solidFill>
              </a:rPr>
              <a:t>est </a:t>
            </a:r>
            <a:r>
              <a:rPr lang="fr-FR" sz="2000" dirty="0">
                <a:solidFill>
                  <a:srgbClr val="FFFF00"/>
                </a:solidFill>
              </a:rPr>
              <a:t>seulement à ce </a:t>
            </a:r>
            <a:r>
              <a:rPr lang="fr-FR" sz="2000" dirty="0" smtClean="0">
                <a:solidFill>
                  <a:srgbClr val="FFFF00"/>
                </a:solidFill>
              </a:rPr>
              <a:t>stade, et de toute façon aussitôt après la défloraison du colza, </a:t>
            </a:r>
            <a:r>
              <a:rPr lang="fr-FR" sz="2000" dirty="0">
                <a:solidFill>
                  <a:srgbClr val="FFFF00"/>
                </a:solidFill>
              </a:rPr>
              <a:t>que l</a:t>
            </a:r>
            <a:r>
              <a:rPr lang="fr-FR" altLang="fr-FR" sz="2000" dirty="0">
                <a:solidFill>
                  <a:srgbClr val="FFFF00"/>
                </a:solidFill>
              </a:rPr>
              <a:t>’</a:t>
            </a:r>
            <a:r>
              <a:rPr lang="fr-FR" sz="2000" dirty="0">
                <a:solidFill>
                  <a:srgbClr val="FFFF00"/>
                </a:solidFill>
              </a:rPr>
              <a:t>on pourra retirer les hausses, les porter à la </a:t>
            </a:r>
            <a:r>
              <a:rPr lang="fr-FR" sz="2000" u="sng" dirty="0">
                <a:solidFill>
                  <a:srgbClr val="FFFF00"/>
                </a:solidFill>
              </a:rPr>
              <a:t>MIELLERIE</a:t>
            </a:r>
            <a:r>
              <a:rPr lang="fr-FR" sz="2000" dirty="0">
                <a:solidFill>
                  <a:srgbClr val="FFFF00"/>
                </a:solidFill>
              </a:rPr>
              <a:t> </a:t>
            </a:r>
            <a:r>
              <a:rPr lang="fr-FR" sz="2000" dirty="0" smtClean="0">
                <a:solidFill>
                  <a:srgbClr val="FFFF00"/>
                </a:solidFill>
              </a:rPr>
              <a:t>où </a:t>
            </a:r>
            <a:r>
              <a:rPr lang="fr-FR" sz="2000" dirty="0">
                <a:solidFill>
                  <a:srgbClr val="FFFF00"/>
                </a:solidFill>
              </a:rPr>
              <a:t>les cadres seront désoperculés et passés dans la « centrifugeuse » appelée </a:t>
            </a:r>
            <a:r>
              <a:rPr lang="fr-FR" sz="2000" u="sng" dirty="0">
                <a:solidFill>
                  <a:srgbClr val="FFFF00"/>
                </a:solidFill>
              </a:rPr>
              <a:t>EXTRACTEUR</a:t>
            </a:r>
            <a:r>
              <a:rPr lang="fr-FR" sz="2000" dirty="0">
                <a:solidFill>
                  <a:srgbClr val="FFFF00"/>
                </a:solidFill>
              </a:rPr>
              <a:t>. La force centrifuge de l</a:t>
            </a:r>
            <a:r>
              <a:rPr lang="fr-FR" altLang="fr-FR" sz="2000" dirty="0">
                <a:solidFill>
                  <a:srgbClr val="FFFF00"/>
                </a:solidFill>
              </a:rPr>
              <a:t>’</a:t>
            </a:r>
            <a:r>
              <a:rPr lang="fr-FR" sz="2000" dirty="0">
                <a:solidFill>
                  <a:srgbClr val="FFFF00"/>
                </a:solidFill>
              </a:rPr>
              <a:t>appareil éjectera  le miel  sur les </a:t>
            </a:r>
            <a:r>
              <a:rPr lang="fr-FR" sz="2000" dirty="0" smtClean="0">
                <a:solidFill>
                  <a:srgbClr val="FFFF00"/>
                </a:solidFill>
              </a:rPr>
              <a:t>parois. Il s’écoulera pour </a:t>
            </a:r>
            <a:r>
              <a:rPr lang="fr-FR" sz="2000" dirty="0">
                <a:solidFill>
                  <a:srgbClr val="FFFF00"/>
                </a:solidFill>
              </a:rPr>
              <a:t>au fond </a:t>
            </a:r>
            <a:r>
              <a:rPr lang="fr-FR" sz="2000" dirty="0" smtClean="0">
                <a:solidFill>
                  <a:srgbClr val="FFFF00"/>
                </a:solidFill>
              </a:rPr>
              <a:t>et </a:t>
            </a:r>
            <a:r>
              <a:rPr lang="fr-FR" sz="2000" dirty="0">
                <a:solidFill>
                  <a:srgbClr val="FFFF00"/>
                </a:solidFill>
              </a:rPr>
              <a:t>sera récupéré </a:t>
            </a:r>
            <a:r>
              <a:rPr lang="fr-FR" sz="2000" dirty="0" smtClean="0">
                <a:solidFill>
                  <a:srgbClr val="FFFF00"/>
                </a:solidFill>
              </a:rPr>
              <a:t>par </a:t>
            </a:r>
            <a:r>
              <a:rPr lang="fr-FR" sz="2000" dirty="0">
                <a:solidFill>
                  <a:srgbClr val="FFFF00"/>
                </a:solidFill>
              </a:rPr>
              <a:t>un robinet dans un </a:t>
            </a:r>
            <a:r>
              <a:rPr lang="fr-FR" sz="2000" dirty="0" smtClean="0">
                <a:solidFill>
                  <a:srgbClr val="FFFF00"/>
                </a:solidFill>
              </a:rPr>
              <a:t>seau. Ce seau de miel sera reversé dans un grand récipient appelé </a:t>
            </a:r>
            <a:r>
              <a:rPr lang="fr-FR" sz="2000" u="sng" dirty="0" smtClean="0">
                <a:solidFill>
                  <a:srgbClr val="FFFF00"/>
                </a:solidFill>
              </a:rPr>
              <a:t>MATURATEUR</a:t>
            </a:r>
            <a:r>
              <a:rPr lang="fr-FR" sz="2000" dirty="0" smtClean="0">
                <a:solidFill>
                  <a:srgbClr val="FFFF00"/>
                </a:solidFill>
              </a:rPr>
              <a:t> par l’intermédiaire de filtres </a:t>
            </a:r>
            <a:r>
              <a:rPr lang="fr-FR" sz="2000" dirty="0">
                <a:solidFill>
                  <a:srgbClr val="FFFF00"/>
                </a:solidFill>
              </a:rPr>
              <a:t>très fins pour être parfaitement </a:t>
            </a:r>
            <a:r>
              <a:rPr lang="fr-FR" sz="2000" dirty="0" smtClean="0">
                <a:solidFill>
                  <a:srgbClr val="FFFF00"/>
                </a:solidFill>
              </a:rPr>
              <a:t>présentable. </a:t>
            </a:r>
            <a:r>
              <a:rPr lang="fr-FR" sz="2000" dirty="0">
                <a:solidFill>
                  <a:srgbClr val="FFFF00"/>
                </a:solidFill>
              </a:rPr>
              <a:t>Le miel y séjournera </a:t>
            </a:r>
            <a:r>
              <a:rPr lang="fr-FR" sz="2000" dirty="0" smtClean="0">
                <a:solidFill>
                  <a:srgbClr val="FFFF00"/>
                </a:solidFill>
              </a:rPr>
              <a:t>3 à 4 </a:t>
            </a:r>
            <a:r>
              <a:rPr lang="fr-FR" sz="2000" dirty="0">
                <a:solidFill>
                  <a:srgbClr val="FFFF00"/>
                </a:solidFill>
              </a:rPr>
              <a:t>jours et sera ensuite mis en </a:t>
            </a:r>
            <a:r>
              <a:rPr lang="fr-FR" sz="2000" dirty="0" smtClean="0">
                <a:solidFill>
                  <a:srgbClr val="FFFF00"/>
                </a:solidFill>
              </a:rPr>
              <a:t>pots.</a:t>
            </a:r>
            <a:endParaRPr lang="fr-FR" sz="2000" dirty="0">
              <a:solidFill>
                <a:srgbClr val="FFFF00"/>
              </a:solidFill>
            </a:endParaRPr>
          </a:p>
        </p:txBody>
      </p:sp>
      <p:sp>
        <p:nvSpPr>
          <p:cNvPr id="15" name="Sous-titre 2"/>
          <p:cNvSpPr txBox="1">
            <a:spLocks/>
          </p:cNvSpPr>
          <p:nvPr/>
        </p:nvSpPr>
        <p:spPr bwMode="auto">
          <a:xfrm>
            <a:off x="250825" y="4486541"/>
            <a:ext cx="8748713" cy="685800"/>
          </a:xfrm>
          <a:prstGeom prst="rect">
            <a:avLst/>
          </a:prstGeom>
          <a:noFill/>
          <a:ln w="9525">
            <a:noFill/>
            <a:miter lim="800000"/>
            <a:headEnd/>
            <a:tailEnd/>
          </a:ln>
        </p:spPr>
        <p:txBody>
          <a:bodyPr/>
          <a:lstStyle/>
          <a:p>
            <a:pPr algn="ctr">
              <a:spcBef>
                <a:spcPct val="20000"/>
              </a:spcBef>
              <a:buFont typeface="Arial" pitchFamily="34" charset="0"/>
              <a:buNone/>
            </a:pPr>
            <a:r>
              <a:rPr lang="fr-FR" sz="2000" dirty="0" smtClean="0">
                <a:solidFill>
                  <a:srgbClr val="FFFF00"/>
                </a:solidFill>
              </a:rPr>
              <a:t>Après la récolte d’été, avant </a:t>
            </a:r>
            <a:r>
              <a:rPr lang="fr-FR" sz="2000" dirty="0">
                <a:solidFill>
                  <a:srgbClr val="FFFF00"/>
                </a:solidFill>
              </a:rPr>
              <a:t>le stockage des hausses et de leurs cadres, ceux-ci auront été mis à « lécher </a:t>
            </a:r>
            <a:r>
              <a:rPr lang="fr-FR" sz="2000" dirty="0" smtClean="0">
                <a:solidFill>
                  <a:srgbClr val="FFFF00"/>
                </a:solidFill>
              </a:rPr>
              <a:t>» pendant 1 ou 2 jours.</a:t>
            </a:r>
            <a:endParaRPr lang="fr-FR" sz="2000" dirty="0">
              <a:solidFill>
                <a:srgbClr val="FFFF00"/>
              </a:solidFill>
            </a:endParaRPr>
          </a:p>
        </p:txBody>
      </p:sp>
      <p:sp>
        <p:nvSpPr>
          <p:cNvPr id="16" name="Sous-titre 2"/>
          <p:cNvSpPr txBox="1">
            <a:spLocks/>
          </p:cNvSpPr>
          <p:nvPr/>
        </p:nvSpPr>
        <p:spPr bwMode="auto">
          <a:xfrm>
            <a:off x="250825" y="5214379"/>
            <a:ext cx="8748713" cy="685800"/>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Pour stocker les hausses, il faut les empiler sur une hauteur de 2 à 2,50 m, les protéger d</a:t>
            </a:r>
            <a:r>
              <a:rPr lang="fr-FR" altLang="fr-FR" sz="2000" dirty="0">
                <a:solidFill>
                  <a:srgbClr val="FFFF00"/>
                </a:solidFill>
              </a:rPr>
              <a:t>’</a:t>
            </a:r>
            <a:r>
              <a:rPr lang="fr-FR" sz="2000" dirty="0">
                <a:solidFill>
                  <a:srgbClr val="FFFF00"/>
                </a:solidFill>
              </a:rPr>
              <a:t>un grillage fin </a:t>
            </a:r>
            <a:r>
              <a:rPr lang="fr-FR" sz="2000" dirty="0" smtClean="0">
                <a:solidFill>
                  <a:srgbClr val="FFFF00"/>
                </a:solidFill>
              </a:rPr>
              <a:t>(en </a:t>
            </a:r>
            <a:r>
              <a:rPr lang="fr-FR" sz="2000" dirty="0">
                <a:solidFill>
                  <a:srgbClr val="FFFF00"/>
                </a:solidFill>
              </a:rPr>
              <a:t>bas et en </a:t>
            </a:r>
            <a:r>
              <a:rPr lang="fr-FR" sz="2000" dirty="0" smtClean="0">
                <a:solidFill>
                  <a:srgbClr val="FFFF00"/>
                </a:solidFill>
              </a:rPr>
              <a:t>haut) </a:t>
            </a:r>
            <a:r>
              <a:rPr lang="fr-FR" sz="2000" dirty="0">
                <a:solidFill>
                  <a:srgbClr val="FFFF00"/>
                </a:solidFill>
              </a:rPr>
              <a:t>dans un endroit ventilé et sec </a:t>
            </a:r>
            <a:r>
              <a:rPr lang="fr-FR" sz="2000" dirty="0" smtClean="0">
                <a:solidFill>
                  <a:srgbClr val="FFFF00"/>
                </a:solidFill>
              </a:rPr>
              <a:t>(auvent</a:t>
            </a:r>
            <a:r>
              <a:rPr lang="fr-FR" sz="2000" dirty="0">
                <a:solidFill>
                  <a:srgbClr val="FFFF00"/>
                </a:solidFill>
              </a:rPr>
              <a:t>, grenier ou miellerie </a:t>
            </a:r>
            <a:r>
              <a:rPr lang="fr-FR" sz="2000" dirty="0" smtClean="0">
                <a:solidFill>
                  <a:srgbClr val="FFFF00"/>
                </a:solidFill>
              </a:rPr>
              <a:t>).</a:t>
            </a:r>
            <a:endParaRPr lang="fr-FR" sz="2000" dirty="0">
              <a:solidFill>
                <a:srgbClr val="FFFF00"/>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2000"/>
                                        <p:tgtEl>
                                          <p:spTgt spid="2"/>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linds(horizontal)">
                                      <p:cBhvr>
                                        <p:cTn id="11" dur="2000"/>
                                        <p:tgtEl>
                                          <p:spTgt spid="5"/>
                                        </p:tgtEl>
                                      </p:cBhvr>
                                    </p:animEffect>
                                  </p:childTnLst>
                                </p:cTn>
                              </p:par>
                            </p:childTnLst>
                          </p:cTn>
                        </p:par>
                        <p:par>
                          <p:cTn id="12" fill="hold" nodeType="afterGroup">
                            <p:stCondLst>
                              <p:cond delay="4000"/>
                            </p:stCondLst>
                            <p:childTnLst>
                              <p:par>
                                <p:cTn id="13" presetID="3" presetClass="entr" presetSubtype="1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linds(horizontal)">
                                      <p:cBhvr>
                                        <p:cTn id="15" dur="2000"/>
                                        <p:tgtEl>
                                          <p:spTgt spid="6"/>
                                        </p:tgtEl>
                                      </p:cBhvr>
                                    </p:animEffect>
                                  </p:childTnLst>
                                </p:cTn>
                              </p:par>
                            </p:childTnLst>
                          </p:cTn>
                        </p:par>
                        <p:par>
                          <p:cTn id="16" fill="hold" nodeType="afterGroup">
                            <p:stCondLst>
                              <p:cond delay="6000"/>
                            </p:stCondLst>
                            <p:childTnLst>
                              <p:par>
                                <p:cTn id="17" presetID="3" presetClass="entr" presetSubtype="10"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blinds(horizontal)">
                                      <p:cBhvr>
                                        <p:cTn id="19" dur="2000"/>
                                        <p:tgtEl>
                                          <p:spTgt spid="15"/>
                                        </p:tgtEl>
                                      </p:cBhvr>
                                    </p:animEffect>
                                  </p:childTnLst>
                                </p:cTn>
                              </p:par>
                            </p:childTnLst>
                          </p:cTn>
                        </p:par>
                        <p:par>
                          <p:cTn id="20" fill="hold" nodeType="afterGroup">
                            <p:stCondLst>
                              <p:cond delay="8000"/>
                            </p:stCondLst>
                            <p:childTnLst>
                              <p:par>
                                <p:cTn id="21" presetID="3" presetClass="entr" presetSubtype="10"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blinds(horizontal)">
                                      <p:cBhvr>
                                        <p:cTn id="23"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99592" y="260648"/>
            <a:ext cx="7272808" cy="648072"/>
          </a:xfrm>
        </p:spPr>
        <p:txBody>
          <a:bodyPr>
            <a:noAutofit/>
          </a:bodyPr>
          <a:lstStyle/>
          <a:p>
            <a:r>
              <a:rPr lang="fr-FR" sz="2800" kern="1800" dirty="0" smtClean="0">
                <a:solidFill>
                  <a:schemeClr val="accent6">
                    <a:lumMod val="75000"/>
                  </a:schemeClr>
                </a:solidFill>
                <a:latin typeface="Times New Roman" pitchFamily="18" charset="0"/>
                <a:ea typeface="Times New Roman"/>
                <a:cs typeface="Times New Roman" pitchFamily="18" charset="0"/>
              </a:rPr>
              <a:t>Miellerie, règles d'hygiène</a:t>
            </a:r>
          </a:p>
        </p:txBody>
      </p:sp>
      <p:sp>
        <p:nvSpPr>
          <p:cNvPr id="3" name="Espace réservé du contenu 2"/>
          <p:cNvSpPr>
            <a:spLocks noGrp="1"/>
          </p:cNvSpPr>
          <p:nvPr>
            <p:ph idx="1"/>
          </p:nvPr>
        </p:nvSpPr>
        <p:spPr>
          <a:xfrm>
            <a:off x="179512" y="980728"/>
            <a:ext cx="8784976" cy="4320480"/>
          </a:xfrm>
        </p:spPr>
        <p:txBody>
          <a:bodyPr>
            <a:normAutofit fontScale="55000" lnSpcReduction="20000"/>
          </a:bodyPr>
          <a:lstStyle/>
          <a:p>
            <a:r>
              <a:rPr lang="fr-FR" dirty="0" smtClean="0"/>
              <a:t>La première récolte est toujours très émouvante.</a:t>
            </a:r>
          </a:p>
          <a:p>
            <a:r>
              <a:rPr lang="fr-FR" dirty="0" smtClean="0"/>
              <a:t>Avant tout, prendre les précautions nécessaires pour éviter de déclencher un pillage et pour que ce beau moment ne se transforme pas en enfer.</a:t>
            </a:r>
          </a:p>
          <a:p>
            <a:r>
              <a:rPr lang="fr-FR" dirty="0" smtClean="0"/>
              <a:t>La miellerie ou le local faisant office de miellerie (la cuisine…) devra être, bien éclairé, chaud (pour éviter la cristallisation),  bien isolé, hermétique au passage des abeilles (trou de serrure… ), aéré et sec.</a:t>
            </a:r>
          </a:p>
          <a:p>
            <a:r>
              <a:rPr lang="fr-FR" dirty="0" smtClean="0"/>
              <a:t>Elle devra être propre, désinfectée, exempte de toute odeur forte, facile d’entretien et comporter un point d’eau.</a:t>
            </a:r>
          </a:p>
          <a:p>
            <a:r>
              <a:rPr lang="fr-FR" dirty="0" smtClean="0"/>
              <a:t>Tout le matériel d’extraction sera lui aussi lavé et essuyé soigneusement. Les pots recevant le miel seront contrôlés et essuyés si besoin. On utilisera des torchons ou chiffons propres.</a:t>
            </a:r>
          </a:p>
          <a:p>
            <a:r>
              <a:rPr lang="fr-FR" dirty="0" smtClean="0"/>
              <a:t>L’entrée des animaux y sera interdite. Les opérateurs seront proprement vêtus et s’abstiendront de fumer.</a:t>
            </a:r>
          </a:p>
          <a:p>
            <a:endParaRPr lang="fr-FR" dirty="0" smtClean="0"/>
          </a:p>
          <a:p>
            <a:pPr>
              <a:buFont typeface="Wingdings" pitchFamily="2" charset="2"/>
              <a:buChar char="v"/>
            </a:pPr>
            <a:r>
              <a:rPr lang="fr-FR" dirty="0" smtClean="0"/>
              <a:t>La miellerie et l’ensemble du matériel devra être </a:t>
            </a:r>
            <a:r>
              <a:rPr lang="fr-FR" u="sng" dirty="0" smtClean="0"/>
              <a:t>facile à nettoyer</a:t>
            </a:r>
            <a:r>
              <a:rPr lang="fr-FR" dirty="0" smtClean="0"/>
              <a:t> (surfaces lisses) et </a:t>
            </a:r>
            <a:r>
              <a:rPr lang="fr-FR" u="sng" dirty="0" smtClean="0"/>
              <a:t>apte au contact alimentaire</a:t>
            </a:r>
            <a:r>
              <a:rPr lang="fr-FR" dirty="0" smtClean="0"/>
              <a:t>.</a:t>
            </a:r>
          </a:p>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p>
            <a:pPr lvl="0"/>
            <a:endParaRPr lang="fr-FR" dirty="0" smtClean="0"/>
          </a:p>
          <a:p>
            <a:endParaRPr lang="fr-FR"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http://www.thomas-apiculture.com/content/cache/produit/451x451/515d6f8931db2_Apiculture-abeilles-Bac-a-desoperculer-1387.jpg"/>
          <p:cNvPicPr>
            <a:picLocks noChangeAspect="1"/>
          </p:cNvPicPr>
          <p:nvPr/>
        </p:nvPicPr>
        <p:blipFill>
          <a:blip r:embed="rId3" cstate="print"/>
          <a:srcRect/>
          <a:stretch>
            <a:fillRect/>
          </a:stretch>
        </p:blipFill>
        <p:spPr bwMode="auto">
          <a:xfrm>
            <a:off x="2699793" y="3284984"/>
            <a:ext cx="3384376" cy="2832826"/>
          </a:xfrm>
          <a:prstGeom prst="rect">
            <a:avLst/>
          </a:prstGeom>
          <a:noFill/>
          <a:ln w="9525">
            <a:noFill/>
            <a:miter lim="800000"/>
            <a:headEnd/>
            <a:tailEnd/>
          </a:ln>
        </p:spPr>
      </p:pic>
      <p:sp>
        <p:nvSpPr>
          <p:cNvPr id="2" name="Titre 1"/>
          <p:cNvSpPr>
            <a:spLocks noGrp="1"/>
          </p:cNvSpPr>
          <p:nvPr>
            <p:ph type="title"/>
          </p:nvPr>
        </p:nvSpPr>
        <p:spPr>
          <a:xfrm>
            <a:off x="899592" y="260648"/>
            <a:ext cx="7272808" cy="648072"/>
          </a:xfrm>
        </p:spPr>
        <p:txBody>
          <a:bodyPr>
            <a:noAutofit/>
          </a:bodyPr>
          <a:lstStyle/>
          <a:p>
            <a:r>
              <a:rPr lang="fr-FR" sz="2800" kern="1800" dirty="0" smtClean="0">
                <a:solidFill>
                  <a:schemeClr val="accent6">
                    <a:lumMod val="75000"/>
                  </a:schemeClr>
                </a:solidFill>
                <a:latin typeface="Times New Roman" pitchFamily="18" charset="0"/>
                <a:ea typeface="Times New Roman"/>
                <a:cs typeface="Times New Roman" pitchFamily="18" charset="0"/>
              </a:rPr>
              <a:t>Le matériel de base pour désoperculer</a:t>
            </a:r>
          </a:p>
        </p:txBody>
      </p:sp>
      <p:sp>
        <p:nvSpPr>
          <p:cNvPr id="3" name="Espace réservé du contenu 2"/>
          <p:cNvSpPr>
            <a:spLocks noGrp="1"/>
          </p:cNvSpPr>
          <p:nvPr>
            <p:ph idx="1"/>
          </p:nvPr>
        </p:nvSpPr>
        <p:spPr>
          <a:xfrm>
            <a:off x="179512" y="980728"/>
            <a:ext cx="8784976" cy="4536504"/>
          </a:xfrm>
        </p:spPr>
        <p:txBody>
          <a:bodyPr>
            <a:normAutofit fontScale="70000" lnSpcReduction="20000"/>
          </a:bodyPr>
          <a:lstStyle/>
          <a:p>
            <a:r>
              <a:rPr lang="fr-FR" sz="2600" dirty="0" smtClean="0"/>
              <a:t>Couteau, Herse ou Rouleau à pointes pour désoperculer. Le couteau étant le plus efficace quand les opercules débordent suffisamment de l’épaisseur du cadre. La herse ou « patte d’ours » est utile pour griffer les parties en creux. Il existe des couteaux chauffants électriques.</a:t>
            </a:r>
          </a:p>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p>
            <a:r>
              <a:rPr lang="fr-FR" sz="2900" dirty="0" smtClean="0"/>
              <a:t>Bac à désoperculer :</a:t>
            </a:r>
          </a:p>
          <a:p>
            <a:endParaRPr lang="fr-FR" dirty="0"/>
          </a:p>
          <a:p>
            <a:endParaRPr lang="fr-FR" dirty="0" smtClean="0"/>
          </a:p>
          <a:p>
            <a:endParaRPr lang="fr-FR" dirty="0" smtClean="0"/>
          </a:p>
          <a:p>
            <a:pPr lvl="1"/>
            <a:endParaRPr lang="fr-FR" dirty="0" smtClean="0"/>
          </a:p>
          <a:p>
            <a:endParaRPr lang="fr-FR" dirty="0" smtClean="0"/>
          </a:p>
          <a:p>
            <a:pPr lvl="2"/>
            <a:endParaRPr lang="fr-FR" dirty="0" smtClean="0"/>
          </a:p>
          <a:p>
            <a:endParaRPr lang="fr-FR" dirty="0" smtClean="0"/>
          </a:p>
          <a:p>
            <a:endParaRPr lang="fr-FR" dirty="0" smtClean="0"/>
          </a:p>
          <a:p>
            <a:endParaRPr lang="fr-FR" dirty="0" smtClean="0"/>
          </a:p>
          <a:p>
            <a:endParaRPr lang="fr-FR" dirty="0" smtClean="0"/>
          </a:p>
          <a:p>
            <a:endParaRPr lang="fr-FR" dirty="0" smtClean="0"/>
          </a:p>
          <a:p>
            <a:pPr lvl="0"/>
            <a:endParaRPr lang="fr-FR" dirty="0" smtClean="0"/>
          </a:p>
          <a:p>
            <a:endParaRPr lang="fr-FR" dirty="0"/>
          </a:p>
        </p:txBody>
      </p:sp>
      <p:grpSp>
        <p:nvGrpSpPr>
          <p:cNvPr id="7" name="Groupe 6"/>
          <p:cNvGrpSpPr>
            <a:grpSpLocks noChangeAspect="1"/>
          </p:cNvGrpSpPr>
          <p:nvPr/>
        </p:nvGrpSpPr>
        <p:grpSpPr>
          <a:xfrm>
            <a:off x="818925" y="2060848"/>
            <a:ext cx="7137451" cy="2498380"/>
            <a:chOff x="818924" y="1539988"/>
            <a:chExt cx="7916235" cy="2770984"/>
          </a:xfrm>
        </p:grpSpPr>
        <p:pic>
          <p:nvPicPr>
            <p:cNvPr id="4" name="Image 3" descr="http://www.thomas-apiculture.com/content/cache/produit/451x451/51d68dcadc599_abeille-apiculture-couteau-a-desoperculer-1027.jpg"/>
            <p:cNvPicPr>
              <a:picLocks noChangeAspect="1"/>
            </p:cNvPicPr>
            <p:nvPr/>
          </p:nvPicPr>
          <p:blipFill>
            <a:blip r:embed="rId4" cstate="print"/>
            <a:srcRect/>
            <a:stretch>
              <a:fillRect/>
            </a:stretch>
          </p:blipFill>
          <p:spPr bwMode="auto">
            <a:xfrm rot="20532886">
              <a:off x="818924" y="1667334"/>
              <a:ext cx="2191576" cy="2643638"/>
            </a:xfrm>
            <a:prstGeom prst="rect">
              <a:avLst/>
            </a:prstGeom>
            <a:noFill/>
            <a:ln w="9525">
              <a:noFill/>
              <a:miter lim="800000"/>
              <a:headEnd/>
              <a:tailEnd/>
            </a:ln>
          </p:spPr>
        </p:pic>
        <p:pic>
          <p:nvPicPr>
            <p:cNvPr id="5" name="Image 4" descr="http://www.thomas-apiculture.com/content/cache/produit/451x451/515d6b040649f_Apiculture-abeilles-Herse-a-desoperculer.jpg"/>
            <p:cNvPicPr>
              <a:picLocks noChangeAspect="1"/>
            </p:cNvPicPr>
            <p:nvPr/>
          </p:nvPicPr>
          <p:blipFill>
            <a:blip r:embed="rId5" cstate="print"/>
            <a:srcRect/>
            <a:stretch>
              <a:fillRect/>
            </a:stretch>
          </p:blipFill>
          <p:spPr bwMode="auto">
            <a:xfrm>
              <a:off x="3275856" y="1539988"/>
              <a:ext cx="3003552" cy="1384956"/>
            </a:xfrm>
            <a:prstGeom prst="rect">
              <a:avLst/>
            </a:prstGeom>
            <a:noFill/>
            <a:ln w="9525">
              <a:noFill/>
              <a:miter lim="800000"/>
              <a:headEnd/>
              <a:tailEnd/>
            </a:ln>
          </p:spPr>
        </p:pic>
        <p:pic>
          <p:nvPicPr>
            <p:cNvPr id="6" name="Image 5" descr="http://www.thomas-apiculture.com/content/cache/produit/451x451/515d6ebe035c5_Apiculture-abeilles-Rouleau-a-pointes-metalliques.jpg"/>
            <p:cNvPicPr>
              <a:picLocks noChangeAspect="1"/>
            </p:cNvPicPr>
            <p:nvPr/>
          </p:nvPicPr>
          <p:blipFill>
            <a:blip r:embed="rId6" cstate="print"/>
            <a:srcRect/>
            <a:stretch>
              <a:fillRect/>
            </a:stretch>
          </p:blipFill>
          <p:spPr bwMode="auto">
            <a:xfrm>
              <a:off x="6228184" y="1628800"/>
              <a:ext cx="2506975" cy="2093595"/>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99592" y="116632"/>
            <a:ext cx="7272808" cy="504056"/>
          </a:xfrm>
        </p:spPr>
        <p:txBody>
          <a:bodyPr>
            <a:noAutofit/>
          </a:bodyPr>
          <a:lstStyle/>
          <a:p>
            <a:r>
              <a:rPr lang="fr-FR" sz="2800" kern="1800" dirty="0" smtClean="0">
                <a:solidFill>
                  <a:schemeClr val="accent6">
                    <a:lumMod val="75000"/>
                  </a:schemeClr>
                </a:solidFill>
                <a:latin typeface="Times New Roman" pitchFamily="18" charset="0"/>
                <a:ea typeface="Times New Roman"/>
                <a:cs typeface="Times New Roman" pitchFamily="18" charset="0"/>
              </a:rPr>
              <a:t>Pour extraire</a:t>
            </a:r>
            <a:endParaRPr lang="fr-FR" sz="2800" kern="1800" dirty="0" smtClean="0">
              <a:solidFill>
                <a:schemeClr val="accent6"/>
              </a:solidFill>
              <a:latin typeface="Times New Roman" pitchFamily="18" charset="0"/>
              <a:ea typeface="Times New Roman"/>
              <a:cs typeface="Times New Roman" pitchFamily="18" charset="0"/>
            </a:endParaRPr>
          </a:p>
        </p:txBody>
      </p:sp>
      <p:sp>
        <p:nvSpPr>
          <p:cNvPr id="7" name="Espace réservé du contenu 6"/>
          <p:cNvSpPr>
            <a:spLocks noGrp="1"/>
          </p:cNvSpPr>
          <p:nvPr>
            <p:ph idx="1"/>
          </p:nvPr>
        </p:nvSpPr>
        <p:spPr>
          <a:xfrm>
            <a:off x="395536" y="692696"/>
            <a:ext cx="8291264" cy="3672407"/>
          </a:xfrm>
        </p:spPr>
        <p:txBody>
          <a:bodyPr>
            <a:normAutofit fontScale="70000" lnSpcReduction="20000"/>
          </a:bodyPr>
          <a:lstStyle/>
          <a:p>
            <a:pPr lvl="0"/>
            <a:r>
              <a:rPr lang="fr-FR" dirty="0" smtClean="0"/>
              <a:t>L’extraction se fera avec un extracteur à manivelle ou motorisé.</a:t>
            </a:r>
          </a:p>
          <a:p>
            <a:pPr lvl="0"/>
            <a:endParaRPr lang="fr-FR" dirty="0"/>
          </a:p>
          <a:p>
            <a:pPr lvl="0"/>
            <a:endParaRPr lang="fr-FR" dirty="0" smtClean="0"/>
          </a:p>
          <a:p>
            <a:pPr lvl="0"/>
            <a:endParaRPr lang="fr-FR" dirty="0"/>
          </a:p>
          <a:p>
            <a:pPr lvl="0"/>
            <a:endParaRPr lang="fr-FR" dirty="0" smtClean="0"/>
          </a:p>
          <a:p>
            <a:pPr lvl="0"/>
            <a:endParaRPr lang="fr-FR" dirty="0"/>
          </a:p>
          <a:p>
            <a:pPr lvl="0"/>
            <a:endParaRPr lang="fr-FR" dirty="0" smtClean="0"/>
          </a:p>
          <a:p>
            <a:pPr lvl="0"/>
            <a:endParaRPr lang="fr-FR" dirty="0"/>
          </a:p>
          <a:p>
            <a:pPr lvl="0"/>
            <a:endParaRPr lang="fr-FR" dirty="0" smtClean="0"/>
          </a:p>
          <a:p>
            <a:pPr lvl="0"/>
            <a:r>
              <a:rPr lang="fr-FR" dirty="0" smtClean="0"/>
              <a:t>L’ extracteur sera  tangentiel ou radiaire.</a:t>
            </a:r>
          </a:p>
          <a:p>
            <a:pPr lvl="0"/>
            <a:endParaRPr lang="fr-FR" dirty="0" smtClean="0"/>
          </a:p>
          <a:p>
            <a:pPr lvl="0"/>
            <a:endParaRPr lang="fr-FR" dirty="0" smtClean="0"/>
          </a:p>
          <a:p>
            <a:pPr lvl="0"/>
            <a:endParaRPr lang="fr-FR" dirty="0" smtClean="0"/>
          </a:p>
          <a:p>
            <a:pPr lvl="0"/>
            <a:endParaRPr lang="fr-FR" dirty="0" smtClean="0"/>
          </a:p>
          <a:p>
            <a:pPr lvl="0"/>
            <a:endParaRPr lang="fr-FR" dirty="0" smtClean="0"/>
          </a:p>
          <a:p>
            <a:endParaRPr lang="fr-FR" dirty="0"/>
          </a:p>
        </p:txBody>
      </p:sp>
      <p:sp>
        <p:nvSpPr>
          <p:cNvPr id="6" name="Espace réservé du contenu 2"/>
          <p:cNvSpPr txBox="1">
            <a:spLocks/>
          </p:cNvSpPr>
          <p:nvPr/>
        </p:nvSpPr>
        <p:spPr>
          <a:xfrm>
            <a:off x="251520" y="4941168"/>
            <a:ext cx="8517632" cy="108012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fr-FR"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fr-FR" sz="3200" b="0" i="0" u="none" strike="noStrike" kern="1200" cap="none" spc="0" normalizeH="0" baseline="0" noProof="0" dirty="0">
              <a:ln>
                <a:noFill/>
              </a:ln>
              <a:solidFill>
                <a:schemeClr val="tx1"/>
              </a:solidFill>
              <a:effectLst/>
              <a:uLnTx/>
              <a:uFillTx/>
              <a:latin typeface="+mn-lt"/>
              <a:ea typeface="+mn-ea"/>
              <a:cs typeface="+mn-cs"/>
            </a:endParaRPr>
          </a:p>
        </p:txBody>
      </p:sp>
      <p:grpSp>
        <p:nvGrpSpPr>
          <p:cNvPr id="3" name="Groupe 12"/>
          <p:cNvGrpSpPr/>
          <p:nvPr/>
        </p:nvGrpSpPr>
        <p:grpSpPr>
          <a:xfrm>
            <a:off x="1115616" y="980728"/>
            <a:ext cx="6576731" cy="5040560"/>
            <a:chOff x="1115616" y="980728"/>
            <a:chExt cx="6576731" cy="5040560"/>
          </a:xfrm>
        </p:grpSpPr>
        <p:grpSp>
          <p:nvGrpSpPr>
            <p:cNvPr id="4" name="Groupe 9"/>
            <p:cNvGrpSpPr/>
            <p:nvPr/>
          </p:nvGrpSpPr>
          <p:grpSpPr>
            <a:xfrm>
              <a:off x="1115616" y="4059070"/>
              <a:ext cx="6576731" cy="1962218"/>
              <a:chOff x="755576" y="3789040"/>
              <a:chExt cx="6576731" cy="1962218"/>
            </a:xfrm>
          </p:grpSpPr>
          <p:pic>
            <p:nvPicPr>
              <p:cNvPr id="8" name="Image 7" descr="Le Miel Et La Classe De 3ème"/>
              <p:cNvPicPr>
                <a:picLocks noChangeAspect="1"/>
              </p:cNvPicPr>
              <p:nvPr/>
            </p:nvPicPr>
            <p:blipFill>
              <a:blip r:embed="rId3" cstate="print"/>
              <a:srcRect/>
              <a:stretch>
                <a:fillRect/>
              </a:stretch>
            </p:blipFill>
            <p:spPr bwMode="auto">
              <a:xfrm>
                <a:off x="4716016" y="3789040"/>
                <a:ext cx="2616291" cy="1962218"/>
              </a:xfrm>
              <a:prstGeom prst="rect">
                <a:avLst/>
              </a:prstGeom>
              <a:noFill/>
              <a:ln w="9525">
                <a:noFill/>
                <a:miter lim="800000"/>
                <a:headEnd/>
                <a:tailEnd/>
              </a:ln>
            </p:spPr>
          </p:pic>
          <p:pic>
            <p:nvPicPr>
              <p:cNvPr id="9" name="Image 8" descr="http://www.google.fr/url?source=imglanding&amp;ct=img&amp;q=http://www.hortderabinel.fr/wp-content/uploads/2011/03/extracteur.jpg&amp;sa=X&amp;ei=1vBBVcyrE4n8UPr0gKgL&amp;ved=0CAkQ8wc4Jw&amp;usg=AFQjCNHuMLvdDuWnpm2Ondouhr5RbPRhIA"/>
              <p:cNvPicPr>
                <a:picLocks noChangeAspect="1"/>
              </p:cNvPicPr>
              <p:nvPr/>
            </p:nvPicPr>
            <p:blipFill>
              <a:blip r:embed="rId4" cstate="print"/>
              <a:srcRect/>
              <a:stretch>
                <a:fillRect/>
              </a:stretch>
            </p:blipFill>
            <p:spPr bwMode="auto">
              <a:xfrm>
                <a:off x="755576" y="3807042"/>
                <a:ext cx="2583587" cy="1937690"/>
              </a:xfrm>
              <a:prstGeom prst="rect">
                <a:avLst/>
              </a:prstGeom>
              <a:noFill/>
              <a:ln w="9525">
                <a:noFill/>
                <a:miter lim="800000"/>
                <a:headEnd/>
                <a:tailEnd/>
              </a:ln>
            </p:spPr>
          </p:pic>
        </p:grpSp>
        <p:pic>
          <p:nvPicPr>
            <p:cNvPr id="11" name="Image 10" descr="http://www.thomas-apiculture.com/content/cache/produit/451x451/51667b595b3ec_Apiculture-abeilles-Extracteur-Radianox-539.jpg"/>
            <p:cNvPicPr>
              <a:picLocks noChangeAspect="1"/>
            </p:cNvPicPr>
            <p:nvPr/>
          </p:nvPicPr>
          <p:blipFill>
            <a:blip r:embed="rId5" cstate="print"/>
            <a:srcRect/>
            <a:stretch>
              <a:fillRect/>
            </a:stretch>
          </p:blipFill>
          <p:spPr bwMode="auto">
            <a:xfrm>
              <a:off x="1536419" y="1052736"/>
              <a:ext cx="2099477" cy="2600598"/>
            </a:xfrm>
            <a:prstGeom prst="rect">
              <a:avLst/>
            </a:prstGeom>
            <a:noFill/>
            <a:ln w="9525">
              <a:noFill/>
              <a:miter lim="800000"/>
              <a:headEnd/>
              <a:tailEnd/>
            </a:ln>
          </p:spPr>
        </p:pic>
        <p:pic>
          <p:nvPicPr>
            <p:cNvPr id="12" name="Image 11" descr="http://www.thomas-apiculture.com/content/cache/produit/451x451/516684c466791_Apiculture-abeilles-Extracteur-Radianox.jpg"/>
            <p:cNvPicPr>
              <a:picLocks noChangeAspect="1"/>
            </p:cNvPicPr>
            <p:nvPr/>
          </p:nvPicPr>
          <p:blipFill>
            <a:blip r:embed="rId6" cstate="print"/>
            <a:srcRect/>
            <a:stretch>
              <a:fillRect/>
            </a:stretch>
          </p:blipFill>
          <p:spPr bwMode="auto">
            <a:xfrm>
              <a:off x="5459311" y="980728"/>
              <a:ext cx="1776985" cy="2952328"/>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99592" y="260648"/>
            <a:ext cx="7272808" cy="576064"/>
          </a:xfrm>
        </p:spPr>
        <p:txBody>
          <a:bodyPr>
            <a:noAutofit/>
          </a:bodyPr>
          <a:lstStyle/>
          <a:p>
            <a:r>
              <a:rPr lang="fr-FR" sz="2800" kern="1800" dirty="0">
                <a:solidFill>
                  <a:schemeClr val="accent6">
                    <a:lumMod val="75000"/>
                  </a:schemeClr>
                </a:solidFill>
                <a:latin typeface="Times New Roman" pitchFamily="18" charset="0"/>
                <a:ea typeface="Times New Roman"/>
                <a:cs typeface="Times New Roman" pitchFamily="18" charset="0"/>
              </a:rPr>
              <a:t>P</a:t>
            </a:r>
            <a:r>
              <a:rPr lang="fr-FR" sz="2800" kern="1800" dirty="0" smtClean="0">
                <a:solidFill>
                  <a:schemeClr val="accent6">
                    <a:lumMod val="75000"/>
                  </a:schemeClr>
                </a:solidFill>
                <a:latin typeface="Times New Roman" pitchFamily="18" charset="0"/>
                <a:ea typeface="Times New Roman"/>
                <a:cs typeface="Times New Roman" pitchFamily="18" charset="0"/>
              </a:rPr>
              <a:t>our le filtrage et la maturation</a:t>
            </a:r>
            <a:endParaRPr lang="fr-FR" sz="2800" kern="1800" dirty="0" smtClean="0">
              <a:solidFill>
                <a:schemeClr val="accent6"/>
              </a:solidFill>
              <a:latin typeface="Times New Roman" pitchFamily="18" charset="0"/>
              <a:ea typeface="Times New Roman"/>
              <a:cs typeface="Times New Roman" pitchFamily="18" charset="0"/>
            </a:endParaRPr>
          </a:p>
        </p:txBody>
      </p:sp>
      <p:sp>
        <p:nvSpPr>
          <p:cNvPr id="7" name="Espace réservé du contenu 6"/>
          <p:cNvSpPr>
            <a:spLocks noGrp="1"/>
          </p:cNvSpPr>
          <p:nvPr>
            <p:ph idx="1"/>
          </p:nvPr>
        </p:nvSpPr>
        <p:spPr>
          <a:xfrm>
            <a:off x="395536" y="908720"/>
            <a:ext cx="5472608" cy="1800199"/>
          </a:xfrm>
        </p:spPr>
        <p:txBody>
          <a:bodyPr>
            <a:normAutofit fontScale="70000" lnSpcReduction="20000"/>
          </a:bodyPr>
          <a:lstStyle/>
          <a:p>
            <a:pPr lvl="0"/>
            <a:r>
              <a:rPr lang="fr-FR" dirty="0" smtClean="0"/>
              <a:t>Le miel extrait sera filtré et versé dans un maturateur qui permettra la remontée des bulles d’air et la formation d’une mousse en surface qui sera éliminée avant le conditionnement du produit.</a:t>
            </a:r>
            <a:endParaRPr lang="fr-FR" dirty="0"/>
          </a:p>
          <a:p>
            <a:pPr lvl="0"/>
            <a:endParaRPr lang="fr-FR" dirty="0" smtClean="0"/>
          </a:p>
          <a:p>
            <a:pPr lvl="0"/>
            <a:endParaRPr lang="fr-FR" dirty="0"/>
          </a:p>
          <a:p>
            <a:pPr lvl="0"/>
            <a:endParaRPr lang="fr-FR" dirty="0" smtClean="0"/>
          </a:p>
          <a:p>
            <a:pPr lvl="0"/>
            <a:endParaRPr lang="fr-FR" dirty="0"/>
          </a:p>
          <a:p>
            <a:pPr lvl="0"/>
            <a:endParaRPr lang="fr-FR" dirty="0" smtClean="0"/>
          </a:p>
          <a:p>
            <a:pPr lvl="0"/>
            <a:endParaRPr lang="fr-FR" dirty="0"/>
          </a:p>
          <a:p>
            <a:pPr lvl="0"/>
            <a:endParaRPr lang="fr-FR" dirty="0" smtClean="0"/>
          </a:p>
          <a:p>
            <a:endParaRPr lang="fr-FR" dirty="0"/>
          </a:p>
        </p:txBody>
      </p:sp>
      <p:sp>
        <p:nvSpPr>
          <p:cNvPr id="6" name="Espace réservé du contenu 2"/>
          <p:cNvSpPr txBox="1">
            <a:spLocks/>
          </p:cNvSpPr>
          <p:nvPr/>
        </p:nvSpPr>
        <p:spPr>
          <a:xfrm>
            <a:off x="251520" y="4941168"/>
            <a:ext cx="8517632" cy="108012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fr-FR"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fr-FR"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8" name="ZoneTexte 7"/>
          <p:cNvSpPr txBox="1"/>
          <p:nvPr/>
        </p:nvSpPr>
        <p:spPr>
          <a:xfrm>
            <a:off x="467544" y="4797152"/>
            <a:ext cx="8208912" cy="369332"/>
          </a:xfrm>
          <a:prstGeom prst="rect">
            <a:avLst/>
          </a:prstGeom>
          <a:noFill/>
        </p:spPr>
        <p:txBody>
          <a:bodyPr wrap="square" rtlCol="0">
            <a:spAutoFit/>
          </a:bodyPr>
          <a:lstStyle/>
          <a:p>
            <a:pPr>
              <a:tabLst>
                <a:tab pos="542925" algn="l"/>
                <a:tab pos="4125913" algn="l"/>
                <a:tab pos="6102350" algn="l"/>
              </a:tabLst>
            </a:pPr>
            <a:r>
              <a:rPr lang="fr-FR" dirty="0" smtClean="0"/>
              <a:t>	Toile nylon fine 0,2mm	Filtre	Maturateur</a:t>
            </a:r>
            <a:endParaRPr lang="fr-FR" dirty="0"/>
          </a:p>
        </p:txBody>
      </p:sp>
      <p:grpSp>
        <p:nvGrpSpPr>
          <p:cNvPr id="3" name="Groupe 12"/>
          <p:cNvGrpSpPr/>
          <p:nvPr/>
        </p:nvGrpSpPr>
        <p:grpSpPr>
          <a:xfrm>
            <a:off x="683568" y="764704"/>
            <a:ext cx="7462546" cy="3990072"/>
            <a:chOff x="683568" y="1484784"/>
            <a:chExt cx="7462546" cy="3990072"/>
          </a:xfrm>
        </p:grpSpPr>
        <p:pic>
          <p:nvPicPr>
            <p:cNvPr id="10" name="Image 9" descr="http://www.thomas-apiculture.com/content/cache/produit/451x451/5166d48e0c531_Apiculture-abeilles-Tamis-pour-maturateur.jpg"/>
            <p:cNvPicPr>
              <a:picLocks noChangeAspect="1"/>
            </p:cNvPicPr>
            <p:nvPr/>
          </p:nvPicPr>
          <p:blipFill>
            <a:blip r:embed="rId3" cstate="print"/>
            <a:srcRect/>
            <a:stretch>
              <a:fillRect/>
            </a:stretch>
          </p:blipFill>
          <p:spPr bwMode="auto">
            <a:xfrm>
              <a:off x="4009241" y="3573016"/>
              <a:ext cx="2074927" cy="1656075"/>
            </a:xfrm>
            <a:prstGeom prst="rect">
              <a:avLst/>
            </a:prstGeom>
            <a:noFill/>
            <a:ln w="9525">
              <a:noFill/>
              <a:miter lim="800000"/>
              <a:headEnd/>
              <a:tailEnd/>
            </a:ln>
          </p:spPr>
        </p:pic>
        <p:pic>
          <p:nvPicPr>
            <p:cNvPr id="9" name="Image 8" descr="http://www.thomas-apiculture.com/content/cache/produit/451x451/51d69136d54ad_abeille-apiculture-maturateur-thomas-200kg.jpg"/>
            <p:cNvPicPr>
              <a:picLocks noChangeAspect="1"/>
            </p:cNvPicPr>
            <p:nvPr/>
          </p:nvPicPr>
          <p:blipFill>
            <a:blip r:embed="rId4" cstate="print"/>
            <a:srcRect/>
            <a:stretch>
              <a:fillRect/>
            </a:stretch>
          </p:blipFill>
          <p:spPr bwMode="auto">
            <a:xfrm>
              <a:off x="6156176" y="1484784"/>
              <a:ext cx="1989938" cy="3990072"/>
            </a:xfrm>
            <a:prstGeom prst="rect">
              <a:avLst/>
            </a:prstGeom>
            <a:noFill/>
            <a:ln w="9525">
              <a:noFill/>
              <a:miter lim="800000"/>
              <a:headEnd/>
              <a:tailEnd/>
            </a:ln>
          </p:spPr>
        </p:pic>
        <p:pic>
          <p:nvPicPr>
            <p:cNvPr id="12" name="Image 11" descr="http://www.thomas-apiculture.com/content/cache/produit/451x451/515aed2c38c8a_Apiculture-abeilles-Toilefiltrante.jpg"/>
            <p:cNvPicPr>
              <a:picLocks noChangeAspect="1"/>
            </p:cNvPicPr>
            <p:nvPr/>
          </p:nvPicPr>
          <p:blipFill>
            <a:blip r:embed="rId5" cstate="print"/>
            <a:srcRect/>
            <a:stretch>
              <a:fillRect/>
            </a:stretch>
          </p:blipFill>
          <p:spPr bwMode="auto">
            <a:xfrm>
              <a:off x="683568" y="3429000"/>
              <a:ext cx="3023277" cy="1987351"/>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99592" y="188640"/>
            <a:ext cx="7272808" cy="576064"/>
          </a:xfrm>
        </p:spPr>
        <p:txBody>
          <a:bodyPr>
            <a:noAutofit/>
          </a:bodyPr>
          <a:lstStyle/>
          <a:p>
            <a:r>
              <a:rPr lang="fr-FR" sz="2800" kern="1800" dirty="0" smtClean="0">
                <a:solidFill>
                  <a:schemeClr val="accent6">
                    <a:lumMod val="75000"/>
                  </a:schemeClr>
                </a:solidFill>
                <a:latin typeface="Times New Roman" pitchFamily="18" charset="0"/>
                <a:ea typeface="Times New Roman"/>
                <a:cs typeface="Times New Roman" pitchFamily="18" charset="0"/>
              </a:rPr>
              <a:t>Pour le conditionnement</a:t>
            </a:r>
            <a:endParaRPr lang="fr-FR" sz="2800" kern="1800" dirty="0" smtClean="0">
              <a:solidFill>
                <a:schemeClr val="accent6"/>
              </a:solidFill>
              <a:latin typeface="Times New Roman" pitchFamily="18" charset="0"/>
              <a:ea typeface="Times New Roman"/>
              <a:cs typeface="Times New Roman" pitchFamily="18" charset="0"/>
            </a:endParaRPr>
          </a:p>
        </p:txBody>
      </p:sp>
      <p:sp>
        <p:nvSpPr>
          <p:cNvPr id="7" name="Espace réservé du contenu 6"/>
          <p:cNvSpPr>
            <a:spLocks noGrp="1"/>
          </p:cNvSpPr>
          <p:nvPr>
            <p:ph idx="1"/>
          </p:nvPr>
        </p:nvSpPr>
        <p:spPr>
          <a:xfrm>
            <a:off x="395536" y="692697"/>
            <a:ext cx="8291264" cy="1584176"/>
          </a:xfrm>
        </p:spPr>
        <p:txBody>
          <a:bodyPr>
            <a:normAutofit/>
          </a:bodyPr>
          <a:lstStyle/>
          <a:p>
            <a:pPr lvl="0"/>
            <a:r>
              <a:rPr lang="fr-FR" sz="1800" dirty="0" smtClean="0"/>
              <a:t>La mise en pot devra se faire rapidement, généralement dans un délai de 3 jours maximum.</a:t>
            </a:r>
          </a:p>
          <a:p>
            <a:pPr lvl="0"/>
            <a:r>
              <a:rPr lang="fr-FR" sz="1800" dirty="0" smtClean="0"/>
              <a:t>En effet le miel de colza ou contenant ce dernier, ne serait ce qu’en partie, cristallise rapidement : Au rucher avant même la récolte (nuits fraiches, essaimages). Dans la miellerie et aussi dans le maturateur…!</a:t>
            </a:r>
          </a:p>
        </p:txBody>
      </p:sp>
      <p:sp>
        <p:nvSpPr>
          <p:cNvPr id="6" name="Espace réservé du contenu 2"/>
          <p:cNvSpPr txBox="1">
            <a:spLocks/>
          </p:cNvSpPr>
          <p:nvPr/>
        </p:nvSpPr>
        <p:spPr>
          <a:xfrm>
            <a:off x="251520" y="4941168"/>
            <a:ext cx="8517632" cy="108012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fr-FR"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fr-FR" sz="3200" b="0" i="0" u="none" strike="noStrike" kern="1200" cap="none" spc="0" normalizeH="0" baseline="0" noProof="0" dirty="0">
              <a:ln>
                <a:noFill/>
              </a:ln>
              <a:solidFill>
                <a:schemeClr val="tx1"/>
              </a:solidFill>
              <a:effectLst/>
              <a:uLnTx/>
              <a:uFillTx/>
              <a:latin typeface="+mn-lt"/>
              <a:ea typeface="+mn-ea"/>
              <a:cs typeface="+mn-cs"/>
            </a:endParaRPr>
          </a:p>
        </p:txBody>
      </p:sp>
      <p:grpSp>
        <p:nvGrpSpPr>
          <p:cNvPr id="3" name="Groupe 16"/>
          <p:cNvGrpSpPr/>
          <p:nvPr/>
        </p:nvGrpSpPr>
        <p:grpSpPr>
          <a:xfrm>
            <a:off x="564297" y="2206605"/>
            <a:ext cx="8138573" cy="2802276"/>
            <a:chOff x="564297" y="3140968"/>
            <a:chExt cx="8138573" cy="2802276"/>
          </a:xfrm>
        </p:grpSpPr>
        <p:pic>
          <p:nvPicPr>
            <p:cNvPr id="12" name="Image 11" descr="http://www.thomas-apiculture.com/content/cache/produit/451x451/52947d8f2f913_apiculture-abeille-pot-plastique-tepp-250g-impression-blanche-decor-5-alveoles-transparent.jpg"/>
            <p:cNvPicPr>
              <a:picLocks noChangeAspect="1"/>
            </p:cNvPicPr>
            <p:nvPr/>
          </p:nvPicPr>
          <p:blipFill>
            <a:blip r:embed="rId3" cstate="print"/>
            <a:srcRect/>
            <a:stretch>
              <a:fillRect/>
            </a:stretch>
          </p:blipFill>
          <p:spPr bwMode="auto">
            <a:xfrm>
              <a:off x="564297" y="3140968"/>
              <a:ext cx="1847463" cy="2802276"/>
            </a:xfrm>
            <a:prstGeom prst="rect">
              <a:avLst/>
            </a:prstGeom>
            <a:noFill/>
            <a:ln w="9525">
              <a:noFill/>
              <a:miter lim="800000"/>
              <a:headEnd/>
              <a:tailEnd/>
            </a:ln>
          </p:spPr>
        </p:pic>
        <p:pic>
          <p:nvPicPr>
            <p:cNvPr id="13" name="Image 12" descr="http://www.thomas-apiculture.com/content/cache/produit/451x451/52947203d489a_apiculture-abeille-pot-verre-reserve-kg-to82.jpg"/>
            <p:cNvPicPr>
              <a:picLocks noChangeAspect="1"/>
            </p:cNvPicPr>
            <p:nvPr/>
          </p:nvPicPr>
          <p:blipFill>
            <a:blip r:embed="rId4" cstate="print"/>
            <a:srcRect/>
            <a:stretch>
              <a:fillRect/>
            </a:stretch>
          </p:blipFill>
          <p:spPr bwMode="auto">
            <a:xfrm>
              <a:off x="2593665" y="3140968"/>
              <a:ext cx="1834319" cy="2736304"/>
            </a:xfrm>
            <a:prstGeom prst="rect">
              <a:avLst/>
            </a:prstGeom>
            <a:noFill/>
            <a:ln w="9525">
              <a:noFill/>
              <a:miter lim="800000"/>
              <a:headEnd/>
              <a:tailEnd/>
            </a:ln>
          </p:spPr>
        </p:pic>
        <p:pic>
          <p:nvPicPr>
            <p:cNvPr id="14" name="Image 13" descr="http://www.thomas-apiculture.com/content/cache/produit/451x451/5178e8f91b275_Apiculture-abeilles-capsule-nid-dabeilles.jpg"/>
            <p:cNvPicPr>
              <a:picLocks noChangeAspect="1"/>
            </p:cNvPicPr>
            <p:nvPr/>
          </p:nvPicPr>
          <p:blipFill>
            <a:blip r:embed="rId5" cstate="print"/>
            <a:srcRect/>
            <a:stretch>
              <a:fillRect/>
            </a:stretch>
          </p:blipFill>
          <p:spPr bwMode="auto">
            <a:xfrm>
              <a:off x="4716016" y="3789040"/>
              <a:ext cx="1892972" cy="1944216"/>
            </a:xfrm>
            <a:prstGeom prst="rect">
              <a:avLst/>
            </a:prstGeom>
            <a:noFill/>
            <a:ln w="9525">
              <a:noFill/>
              <a:miter lim="800000"/>
              <a:headEnd/>
              <a:tailEnd/>
            </a:ln>
          </p:spPr>
        </p:pic>
        <p:pic>
          <p:nvPicPr>
            <p:cNvPr id="15" name="Image 14" descr="http://www.thomas-apiculture.com/content/cache/produit/451x451/5178ef146571c_Apiculture-abeilles-capsule-ruche-paille-kaki.jpg"/>
            <p:cNvPicPr>
              <a:picLocks noChangeAspect="1"/>
            </p:cNvPicPr>
            <p:nvPr/>
          </p:nvPicPr>
          <p:blipFill>
            <a:blip r:embed="rId6" cstate="print"/>
            <a:srcRect/>
            <a:stretch>
              <a:fillRect/>
            </a:stretch>
          </p:blipFill>
          <p:spPr bwMode="auto">
            <a:xfrm>
              <a:off x="6804248" y="3789040"/>
              <a:ext cx="1898622" cy="1872208"/>
            </a:xfrm>
            <a:prstGeom prst="rect">
              <a:avLst/>
            </a:prstGeom>
            <a:noFill/>
            <a:ln w="9525">
              <a:noFill/>
              <a:miter lim="800000"/>
              <a:headEnd/>
              <a:tailEnd/>
            </a:ln>
          </p:spPr>
        </p:pic>
      </p:grpSp>
      <p:sp>
        <p:nvSpPr>
          <p:cNvPr id="16" name="ZoneTexte 15"/>
          <p:cNvSpPr txBox="1"/>
          <p:nvPr/>
        </p:nvSpPr>
        <p:spPr>
          <a:xfrm>
            <a:off x="467544" y="4942909"/>
            <a:ext cx="8280920" cy="584775"/>
          </a:xfrm>
          <a:prstGeom prst="rect">
            <a:avLst/>
          </a:prstGeom>
          <a:noFill/>
        </p:spPr>
        <p:txBody>
          <a:bodyPr wrap="square" rtlCol="0">
            <a:spAutoFit/>
          </a:bodyPr>
          <a:lstStyle/>
          <a:p>
            <a:pPr>
              <a:tabLst>
                <a:tab pos="85725" algn="l"/>
                <a:tab pos="2328863" algn="l"/>
                <a:tab pos="4572000" algn="l"/>
                <a:tab pos="6815138" algn="l"/>
              </a:tabLst>
            </a:pPr>
            <a:r>
              <a:rPr lang="fr-FR" sz="1600" dirty="0" smtClean="0"/>
              <a:t>	Pot en plastique	Pot en verre	 Couvercle 	Couvercle</a:t>
            </a:r>
          </a:p>
          <a:p>
            <a:pPr>
              <a:tabLst>
                <a:tab pos="265113" algn="l"/>
                <a:tab pos="2243138" algn="l"/>
                <a:tab pos="4486275" algn="l"/>
                <a:tab pos="6900863" algn="l"/>
              </a:tabLst>
            </a:pPr>
            <a:r>
              <a:rPr lang="fr-FR" sz="1600" dirty="0" smtClean="0"/>
              <a:t>	alimentaire		  nid d’abeille	fantaisie</a:t>
            </a:r>
            <a:endParaRPr lang="fr-FR" sz="16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99592" y="44624"/>
            <a:ext cx="7272808" cy="648072"/>
          </a:xfrm>
        </p:spPr>
        <p:txBody>
          <a:bodyPr>
            <a:noAutofit/>
          </a:bodyPr>
          <a:lstStyle/>
          <a:p>
            <a:r>
              <a:rPr lang="fr-FR" sz="2800" kern="1800" dirty="0" smtClean="0">
                <a:solidFill>
                  <a:schemeClr val="accent6">
                    <a:lumMod val="75000"/>
                  </a:schemeClr>
                </a:solidFill>
                <a:latin typeface="Times New Roman" pitchFamily="18" charset="0"/>
                <a:ea typeface="Times New Roman"/>
                <a:cs typeface="Times New Roman" pitchFamily="18" charset="0"/>
              </a:rPr>
              <a:t>Pour l’étiquetage et la traçabilité</a:t>
            </a:r>
          </a:p>
        </p:txBody>
      </p:sp>
      <p:sp>
        <p:nvSpPr>
          <p:cNvPr id="3" name="Espace réservé du contenu 2"/>
          <p:cNvSpPr>
            <a:spLocks noGrp="1"/>
          </p:cNvSpPr>
          <p:nvPr>
            <p:ph idx="1"/>
          </p:nvPr>
        </p:nvSpPr>
        <p:spPr>
          <a:xfrm>
            <a:off x="179512" y="980728"/>
            <a:ext cx="8784976" cy="4392488"/>
          </a:xfrm>
        </p:spPr>
        <p:txBody>
          <a:bodyPr>
            <a:normAutofit fontScale="70000" lnSpcReduction="20000"/>
          </a:bodyPr>
          <a:lstStyle/>
          <a:p>
            <a:pPr>
              <a:buFont typeface="Wingdings" pitchFamily="2" charset="2"/>
              <a:buChar char="v"/>
            </a:pPr>
            <a:r>
              <a:rPr lang="fr-FR" sz="2600" u="sng" dirty="0" smtClean="0"/>
              <a:t>La </a:t>
            </a:r>
            <a:r>
              <a:rPr lang="fr-FR" sz="2600" u="sng" dirty="0"/>
              <a:t>traçabilité du produit doit être assurée de façon à pouvoir remonter à la </a:t>
            </a:r>
            <a:r>
              <a:rPr lang="fr-FR" sz="2600" u="sng" dirty="0" smtClean="0"/>
              <a:t>source </a:t>
            </a:r>
            <a:r>
              <a:rPr lang="fr-FR" sz="2600" dirty="0" smtClean="0"/>
              <a:t>et  </a:t>
            </a:r>
            <a:r>
              <a:rPr lang="fr-FR" sz="2600" dirty="0"/>
              <a:t>permettre un </a:t>
            </a:r>
            <a:r>
              <a:rPr lang="fr-FR" sz="2600" u="sng" dirty="0"/>
              <a:t>rappel</a:t>
            </a:r>
            <a:r>
              <a:rPr lang="fr-FR" sz="2600" dirty="0"/>
              <a:t> éventuel du lot, dans le cas où des analyses feraient apparaître une </a:t>
            </a:r>
            <a:r>
              <a:rPr lang="fr-FR" sz="2600" dirty="0" smtClean="0"/>
              <a:t>contamination par exemple.</a:t>
            </a:r>
          </a:p>
          <a:p>
            <a:pPr>
              <a:buFont typeface="Wingdings" pitchFamily="2" charset="2"/>
              <a:buChar char="v"/>
            </a:pPr>
            <a:endParaRPr lang="fr-FR" sz="2600" dirty="0" smtClean="0"/>
          </a:p>
          <a:p>
            <a:pPr lvl="0">
              <a:buFont typeface="Wingdings" pitchFamily="2" charset="2"/>
              <a:buChar char="v"/>
            </a:pPr>
            <a:r>
              <a:rPr lang="fr-FR" sz="2600" u="sng" dirty="0" smtClean="0"/>
              <a:t>Les mentions obligatoires pour l'étiquetage des pots de miel : </a:t>
            </a:r>
          </a:p>
          <a:p>
            <a:pPr lvl="1"/>
            <a:r>
              <a:rPr lang="fr-FR" sz="2600" i="1" u="sng" dirty="0" smtClean="0"/>
              <a:t>La dénomination de vente</a:t>
            </a:r>
            <a:r>
              <a:rPr lang="fr-FR" sz="2600" i="1" dirty="0" smtClean="0"/>
              <a:t>  (dans le cas des miels de cru)</a:t>
            </a:r>
            <a:r>
              <a:rPr lang="fr-FR" sz="2600" dirty="0" smtClean="0"/>
              <a:t> en voici quelques exemples: "Miel d'acacia", "Miel de lavande", "Miel de sapin"  … </a:t>
            </a:r>
          </a:p>
          <a:p>
            <a:pPr lvl="1"/>
            <a:r>
              <a:rPr lang="fr-FR" sz="2600" dirty="0" smtClean="0"/>
              <a:t>Sont interdits par exemple: "Miel pur", "Miel sain", "Miel naturel", </a:t>
            </a:r>
            <a:r>
              <a:rPr lang="fr-FR" sz="2600" dirty="0" err="1" smtClean="0"/>
              <a:t>etc</a:t>
            </a:r>
            <a:r>
              <a:rPr lang="fr-FR" sz="2600" dirty="0" smtClean="0"/>
              <a:t> </a:t>
            </a:r>
          </a:p>
          <a:p>
            <a:pPr lvl="1"/>
            <a:r>
              <a:rPr lang="fr-FR" sz="2600" i="1" u="sng" dirty="0" smtClean="0"/>
              <a:t>Le nom (ou raison sociale) et adresse</a:t>
            </a:r>
            <a:r>
              <a:rPr lang="fr-FR" sz="2600" dirty="0" smtClean="0"/>
              <a:t> de l'apiculteur ou du conditionneur.</a:t>
            </a:r>
          </a:p>
          <a:p>
            <a:pPr lvl="1"/>
            <a:r>
              <a:rPr lang="fr-FR" sz="2600" i="1" u="sng" dirty="0" smtClean="0"/>
              <a:t>Le poids net</a:t>
            </a:r>
            <a:r>
              <a:rPr lang="fr-FR" sz="2600" dirty="0" smtClean="0"/>
              <a:t> du miel conditionné :</a:t>
            </a:r>
          </a:p>
          <a:p>
            <a:pPr lvl="1"/>
            <a:r>
              <a:rPr lang="fr-FR" sz="2600" i="1" u="sng" dirty="0" smtClean="0"/>
              <a:t>Date de durabilité </a:t>
            </a:r>
            <a:r>
              <a:rPr lang="fr-FR" sz="2600" i="1" dirty="0" smtClean="0"/>
              <a:t>: La date de durabilité minimale (DDM) est indiquée en clair. Toutefois elle peut être annoncée par la mention : A consommer de préférence avant fin ... en indiquant le mois et l'année lorsque la durabilité est comprise entre 3 et 18 mois ou seulement l'année lorsque la durabilité est supérieure à 18 mois. C’est 2 ans pour le miel.</a:t>
            </a:r>
            <a:endParaRPr lang="fr-FR" sz="2600" dirty="0" smtClean="0"/>
          </a:p>
          <a:p>
            <a:pPr lvl="1"/>
            <a:r>
              <a:rPr lang="fr-FR" sz="2600" i="1" u="sng" dirty="0" smtClean="0"/>
              <a:t>Indication du lot de fabrication</a:t>
            </a:r>
            <a:r>
              <a:rPr lang="fr-FR" sz="2600" i="1" dirty="0" smtClean="0"/>
              <a:t> : Elle peut être remplacée par la DDM lorsqu'elle est exprimée en clair (jour, mois, année).</a:t>
            </a:r>
            <a:endParaRPr lang="fr-FR" sz="2600"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p>
            <a:pPr lvl="0"/>
            <a:endParaRPr lang="fr-FR" dirty="0" smtClean="0"/>
          </a:p>
          <a:p>
            <a:endParaRPr lang="fr-FR"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2"/>
          <p:cNvSpPr txBox="1">
            <a:spLocks/>
          </p:cNvSpPr>
          <p:nvPr/>
        </p:nvSpPr>
        <p:spPr>
          <a:xfrm>
            <a:off x="497924" y="283610"/>
            <a:ext cx="7701504"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LA RECOLTE</a:t>
            </a:r>
            <a:endParaRPr lang="fr-FR" sz="20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endParaRPr lang="fr-FR" sz="18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47106" name="Sous-titre 2"/>
          <p:cNvSpPr txBox="1">
            <a:spLocks/>
          </p:cNvSpPr>
          <p:nvPr/>
        </p:nvSpPr>
        <p:spPr bwMode="auto">
          <a:xfrm>
            <a:off x="454025" y="942975"/>
            <a:ext cx="8391525" cy="3024188"/>
          </a:xfrm>
          <a:prstGeom prst="rect">
            <a:avLst/>
          </a:prstGeom>
          <a:noFill/>
          <a:ln w="9525">
            <a:noFill/>
            <a:miter lim="800000"/>
            <a:headEnd/>
            <a:tailEnd/>
          </a:ln>
        </p:spPr>
        <p:txBody>
          <a:bodyPr/>
          <a:lstStyle/>
          <a:p>
            <a:pPr algn="ctr">
              <a:spcBef>
                <a:spcPct val="20000"/>
              </a:spcBef>
              <a:buFont typeface="Arial" pitchFamily="34" charset="0"/>
              <a:buNone/>
            </a:pPr>
            <a:endParaRPr lang="fr-FR" sz="2000" b="1">
              <a:solidFill>
                <a:srgbClr val="FFFF00"/>
              </a:solidFill>
            </a:endParaRPr>
          </a:p>
        </p:txBody>
      </p:sp>
      <p:sp>
        <p:nvSpPr>
          <p:cNvPr id="16" name="Sous-titre 2"/>
          <p:cNvSpPr txBox="1">
            <a:spLocks/>
          </p:cNvSpPr>
          <p:nvPr/>
        </p:nvSpPr>
        <p:spPr bwMode="auto">
          <a:xfrm>
            <a:off x="250825" y="1109662"/>
            <a:ext cx="8748713" cy="3360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spcBef>
                <a:spcPct val="20000"/>
              </a:spcBef>
              <a:buFont typeface="Arial" charset="0"/>
              <a:buNone/>
              <a:defRPr/>
            </a:pPr>
            <a:r>
              <a:rPr lang="fr-FR" sz="2000" dirty="0" smtClean="0">
                <a:gradFill flip="none" rotWithShape="1">
                  <a:gsLst>
                    <a:gs pos="33000">
                      <a:srgbClr val="FFFF00"/>
                    </a:gs>
                    <a:gs pos="100000">
                      <a:srgbClr val="FFFFFF"/>
                    </a:gs>
                    <a:gs pos="99000">
                      <a:srgbClr val="FF6600"/>
                    </a:gs>
                  </a:gsLst>
                  <a:path path="rect">
                    <a:fillToRect l="100000" t="100000"/>
                  </a:path>
                  <a:tileRect r="-100000" b="-100000"/>
                </a:gradFill>
              </a:rPr>
              <a:t>Pour 1 pot de 500 grammes de miel:</a:t>
            </a:r>
          </a:p>
          <a:p>
            <a:pPr algn="ctr" eaLnBrk="1" hangingPunct="1">
              <a:spcBef>
                <a:spcPct val="20000"/>
              </a:spcBef>
              <a:buFont typeface="Arial" charset="0"/>
              <a:buNone/>
              <a:defRPr/>
            </a:pPr>
            <a:endParaRPr lang="fr-FR" sz="2000" dirty="0" smtClean="0">
              <a:gradFill flip="none" rotWithShape="1">
                <a:gsLst>
                  <a:gs pos="33000">
                    <a:srgbClr val="FFFF00"/>
                  </a:gs>
                  <a:gs pos="100000">
                    <a:srgbClr val="FFFFFF"/>
                  </a:gs>
                  <a:gs pos="99000">
                    <a:srgbClr val="FF6600"/>
                  </a:gs>
                </a:gsLst>
                <a:path path="rect">
                  <a:fillToRect l="100000" t="100000"/>
                </a:path>
                <a:tileRect r="-100000" b="-100000"/>
              </a:gradFill>
            </a:endParaRPr>
          </a:p>
          <a:p>
            <a:pPr algn="ctr" eaLnBrk="1" hangingPunct="1">
              <a:spcBef>
                <a:spcPct val="20000"/>
              </a:spcBef>
              <a:buFont typeface="Arial" charset="0"/>
              <a:buNone/>
              <a:defRPr/>
            </a:pPr>
            <a:r>
              <a:rPr lang="fr-FR" sz="2000" dirty="0" smtClean="0">
                <a:gradFill flip="none" rotWithShape="1">
                  <a:gsLst>
                    <a:gs pos="33000">
                      <a:srgbClr val="FFFF00"/>
                    </a:gs>
                    <a:gs pos="100000">
                      <a:srgbClr val="FFFFFF"/>
                    </a:gs>
                    <a:gs pos="99000">
                      <a:srgbClr val="FF6600"/>
                    </a:gs>
                  </a:gsLst>
                  <a:path path="rect">
                    <a:fillToRect l="100000" t="100000"/>
                  </a:path>
                  <a:tileRect r="-100000" b="-100000"/>
                </a:gradFill>
              </a:rPr>
              <a:t>17 000 voyages</a:t>
            </a:r>
          </a:p>
          <a:p>
            <a:pPr algn="ctr" eaLnBrk="1" hangingPunct="1">
              <a:spcBef>
                <a:spcPct val="20000"/>
              </a:spcBef>
              <a:buFont typeface="Arial" charset="0"/>
              <a:buNone/>
              <a:defRPr/>
            </a:pPr>
            <a:r>
              <a:rPr lang="fr-FR" sz="2000" dirty="0" smtClean="0">
                <a:gradFill flip="none" rotWithShape="1">
                  <a:gsLst>
                    <a:gs pos="33000">
                      <a:srgbClr val="FFFF00"/>
                    </a:gs>
                    <a:gs pos="100000">
                      <a:srgbClr val="FFFFFF"/>
                    </a:gs>
                    <a:gs pos="99000">
                      <a:srgbClr val="FF6600"/>
                    </a:gs>
                  </a:gsLst>
                  <a:path path="rect">
                    <a:fillToRect l="100000" t="100000"/>
                  </a:path>
                  <a:tileRect r="-100000" b="-100000"/>
                </a:gradFill>
              </a:rPr>
              <a:t>8 700 000 fleurs visitées</a:t>
            </a:r>
          </a:p>
          <a:p>
            <a:pPr algn="ctr" eaLnBrk="1" hangingPunct="1">
              <a:spcBef>
                <a:spcPct val="20000"/>
              </a:spcBef>
              <a:buFont typeface="Arial" charset="0"/>
              <a:buNone/>
              <a:defRPr/>
            </a:pPr>
            <a:r>
              <a:rPr lang="fr-FR" sz="2000" dirty="0" smtClean="0">
                <a:gradFill flip="none" rotWithShape="1">
                  <a:gsLst>
                    <a:gs pos="33000">
                      <a:srgbClr val="FFFF00"/>
                    </a:gs>
                    <a:gs pos="100000">
                      <a:srgbClr val="FFFFFF"/>
                    </a:gs>
                    <a:gs pos="99000">
                      <a:srgbClr val="FF6600"/>
                    </a:gs>
                  </a:gsLst>
                  <a:path path="rect">
                    <a:fillToRect l="100000" t="100000"/>
                  </a:path>
                  <a:tileRect r="-100000" b="-100000"/>
                </a:gradFill>
              </a:rPr>
              <a:t>7 000 heures de travail</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2000"/>
                                        <p:tgtEl>
                                          <p:spTgt spid="2"/>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blinds(horizontal)">
                                      <p:cBhvr>
                                        <p:cTn id="11"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29" name="Image 2"/>
          <p:cNvPicPr>
            <a:picLocks noChangeAspect="1"/>
          </p:cNvPicPr>
          <p:nvPr/>
        </p:nvPicPr>
        <p:blipFill>
          <a:blip r:embed="rId2"/>
          <a:srcRect/>
          <a:stretch>
            <a:fillRect/>
          </a:stretch>
        </p:blipFill>
        <p:spPr bwMode="auto">
          <a:xfrm>
            <a:off x="1155700" y="101600"/>
            <a:ext cx="6819900" cy="6392863"/>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ous-titre 2"/>
          <p:cNvSpPr txBox="1">
            <a:spLocks/>
          </p:cNvSpPr>
          <p:nvPr/>
        </p:nvSpPr>
        <p:spPr>
          <a:xfrm>
            <a:off x="454025" y="942975"/>
            <a:ext cx="8391525" cy="3024188"/>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endParaRPr lang="fr-FR" sz="200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ndParaRPr>
          </a:p>
        </p:txBody>
      </p:sp>
      <p:sp>
        <p:nvSpPr>
          <p:cNvPr id="6" name="Sous-titre 2"/>
          <p:cNvSpPr txBox="1">
            <a:spLocks/>
          </p:cNvSpPr>
          <p:nvPr/>
        </p:nvSpPr>
        <p:spPr bwMode="auto">
          <a:xfrm>
            <a:off x="2495550" y="195263"/>
            <a:ext cx="6351588" cy="4284662"/>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Après la dernière récolte  </a:t>
            </a:r>
            <a:r>
              <a:rPr lang="fr-FR" sz="2000" dirty="0" smtClean="0">
                <a:solidFill>
                  <a:srgbClr val="FFFF00"/>
                </a:solidFill>
              </a:rPr>
              <a:t>qui est </a:t>
            </a:r>
            <a:r>
              <a:rPr lang="fr-FR" sz="2000" dirty="0">
                <a:solidFill>
                  <a:srgbClr val="FFFF00"/>
                </a:solidFill>
              </a:rPr>
              <a:t>« la récompense de l</a:t>
            </a:r>
            <a:r>
              <a:rPr lang="fr-FR" altLang="fr-FR" sz="2000" dirty="0">
                <a:solidFill>
                  <a:srgbClr val="FFFF00"/>
                </a:solidFill>
              </a:rPr>
              <a:t>’</a:t>
            </a:r>
            <a:r>
              <a:rPr lang="fr-FR" sz="2000" dirty="0">
                <a:solidFill>
                  <a:srgbClr val="FFFF00"/>
                </a:solidFill>
              </a:rPr>
              <a:t>apiculteur » </a:t>
            </a:r>
            <a:r>
              <a:rPr lang="fr-FR" sz="2000" dirty="0" smtClean="0">
                <a:solidFill>
                  <a:srgbClr val="FFFF00"/>
                </a:solidFill>
              </a:rPr>
              <a:t> </a:t>
            </a:r>
            <a:r>
              <a:rPr lang="fr-FR" sz="2000" dirty="0">
                <a:solidFill>
                  <a:srgbClr val="FFFF00"/>
                </a:solidFill>
              </a:rPr>
              <a:t>le plus gros du travail de l</a:t>
            </a:r>
            <a:r>
              <a:rPr lang="fr-FR" altLang="fr-FR" sz="2000" dirty="0">
                <a:solidFill>
                  <a:srgbClr val="FFFF00"/>
                </a:solidFill>
              </a:rPr>
              <a:t>’</a:t>
            </a:r>
            <a:r>
              <a:rPr lang="fr-FR" sz="2000" dirty="0">
                <a:solidFill>
                  <a:srgbClr val="FFFF00"/>
                </a:solidFill>
              </a:rPr>
              <a:t>année est effectuée </a:t>
            </a:r>
            <a:r>
              <a:rPr lang="fr-FR" sz="2000" dirty="0" smtClean="0">
                <a:solidFill>
                  <a:srgbClr val="FFFF00"/>
                </a:solidFill>
              </a:rPr>
              <a:t>(nous </a:t>
            </a:r>
            <a:r>
              <a:rPr lang="fr-FR" sz="2000" dirty="0">
                <a:solidFill>
                  <a:srgbClr val="FFFF00"/>
                </a:solidFill>
              </a:rPr>
              <a:t>sommes en fin </a:t>
            </a:r>
            <a:r>
              <a:rPr lang="fr-FR" sz="2000" dirty="0" smtClean="0">
                <a:solidFill>
                  <a:srgbClr val="FFFF00"/>
                </a:solidFill>
              </a:rPr>
              <a:t>juillet) </a:t>
            </a:r>
            <a:endParaRPr lang="fr-FR" sz="2000" dirty="0">
              <a:solidFill>
                <a:srgbClr val="FFFF00"/>
              </a:solidFill>
            </a:endParaRPr>
          </a:p>
          <a:p>
            <a:pPr algn="ctr">
              <a:spcBef>
                <a:spcPct val="20000"/>
              </a:spcBef>
              <a:buFont typeface="Arial" pitchFamily="34" charset="0"/>
              <a:buNone/>
            </a:pPr>
            <a:r>
              <a:rPr lang="fr-FR" sz="2000" dirty="0">
                <a:solidFill>
                  <a:srgbClr val="FFFF00"/>
                </a:solidFill>
              </a:rPr>
              <a:t>En Septembre, il faudra faire la visite d</a:t>
            </a:r>
            <a:r>
              <a:rPr lang="fr-FR" altLang="fr-FR" sz="2000" dirty="0">
                <a:solidFill>
                  <a:srgbClr val="FFFF00"/>
                </a:solidFill>
              </a:rPr>
              <a:t>’</a:t>
            </a:r>
            <a:r>
              <a:rPr lang="fr-FR" sz="2000" dirty="0">
                <a:solidFill>
                  <a:srgbClr val="FFFF00"/>
                </a:solidFill>
              </a:rPr>
              <a:t>automne, </a:t>
            </a:r>
            <a:r>
              <a:rPr lang="fr-FR" sz="2000" u="sng" dirty="0">
                <a:solidFill>
                  <a:srgbClr val="FFFF00"/>
                </a:solidFill>
              </a:rPr>
              <a:t>bien examiner l</a:t>
            </a:r>
            <a:r>
              <a:rPr lang="fr-FR" altLang="fr-FR" sz="2000" u="sng" dirty="0">
                <a:solidFill>
                  <a:srgbClr val="FFFF00"/>
                </a:solidFill>
              </a:rPr>
              <a:t>’</a:t>
            </a:r>
            <a:r>
              <a:rPr lang="fr-FR" sz="2000" u="sng" dirty="0">
                <a:solidFill>
                  <a:srgbClr val="FFFF00"/>
                </a:solidFill>
              </a:rPr>
              <a:t>état sanitaire de la colonie</a:t>
            </a:r>
            <a:r>
              <a:rPr lang="fr-FR" sz="2000" dirty="0">
                <a:solidFill>
                  <a:srgbClr val="FFFF00"/>
                </a:solidFill>
              </a:rPr>
              <a:t>, la nourrir si nécessaire, réunir les plus faibles ou poser une ou des partitions afin de réduire le volume.</a:t>
            </a:r>
          </a:p>
          <a:p>
            <a:pPr algn="ctr">
              <a:spcBef>
                <a:spcPct val="20000"/>
              </a:spcBef>
              <a:buFont typeface="Arial" pitchFamily="34" charset="0"/>
              <a:buNone/>
            </a:pPr>
            <a:endParaRPr lang="fr-FR" sz="2000" dirty="0">
              <a:solidFill>
                <a:srgbClr val="FFFF00"/>
              </a:solidFill>
            </a:endParaRPr>
          </a:p>
          <a:p>
            <a:pPr algn="ctr">
              <a:spcBef>
                <a:spcPct val="20000"/>
              </a:spcBef>
              <a:buFont typeface="Arial" pitchFamily="34" charset="0"/>
              <a:buNone/>
            </a:pPr>
            <a:r>
              <a:rPr lang="fr-FR" sz="2000" dirty="0">
                <a:solidFill>
                  <a:srgbClr val="FFFF00"/>
                </a:solidFill>
              </a:rPr>
              <a:t>PENSEZ AU TRAITEMENT ANTI-VARROAS</a:t>
            </a:r>
          </a:p>
          <a:p>
            <a:pPr algn="ctr">
              <a:spcBef>
                <a:spcPct val="20000"/>
              </a:spcBef>
              <a:buFont typeface="Arial" pitchFamily="34" charset="0"/>
              <a:buNone/>
            </a:pPr>
            <a:r>
              <a:rPr lang="fr-FR" sz="2000" dirty="0">
                <a:solidFill>
                  <a:srgbClr val="FFFF00"/>
                </a:solidFill>
              </a:rPr>
              <a:t>Qui doit être fait impérativement après la récolte d</a:t>
            </a:r>
            <a:r>
              <a:rPr lang="fr-FR" altLang="fr-FR" sz="2000" dirty="0">
                <a:solidFill>
                  <a:srgbClr val="FFFF00"/>
                </a:solidFill>
              </a:rPr>
              <a:t>’</a:t>
            </a:r>
            <a:r>
              <a:rPr lang="fr-FR" sz="2000" dirty="0">
                <a:solidFill>
                  <a:srgbClr val="FFFF00"/>
                </a:solidFill>
              </a:rPr>
              <a:t>été</a:t>
            </a:r>
          </a:p>
          <a:p>
            <a:pPr algn="ctr">
              <a:spcBef>
                <a:spcPct val="20000"/>
              </a:spcBef>
              <a:buFont typeface="Arial" pitchFamily="34" charset="0"/>
              <a:buNone/>
            </a:pPr>
            <a:endParaRPr lang="fr-FR" sz="2000" dirty="0">
              <a:solidFill>
                <a:srgbClr val="FFFF00"/>
              </a:solidFill>
            </a:endParaRPr>
          </a:p>
          <a:p>
            <a:pPr algn="ctr">
              <a:spcBef>
                <a:spcPct val="20000"/>
              </a:spcBef>
              <a:buFont typeface="Arial" pitchFamily="34" charset="0"/>
              <a:buNone/>
            </a:pPr>
            <a:r>
              <a:rPr lang="fr-FR" sz="2000" dirty="0">
                <a:solidFill>
                  <a:srgbClr val="FFFF00"/>
                </a:solidFill>
              </a:rPr>
              <a:t>Une colonie bien hivernée, c</a:t>
            </a:r>
            <a:r>
              <a:rPr lang="fr-FR" altLang="fr-FR" sz="2000" dirty="0">
                <a:solidFill>
                  <a:srgbClr val="FFFF00"/>
                </a:solidFill>
              </a:rPr>
              <a:t>’</a:t>
            </a:r>
            <a:r>
              <a:rPr lang="fr-FR" sz="2000" dirty="0">
                <a:solidFill>
                  <a:srgbClr val="FFFF00"/>
                </a:solidFill>
              </a:rPr>
              <a:t>est le succès assuré pour l</a:t>
            </a:r>
            <a:r>
              <a:rPr lang="fr-FR" altLang="fr-FR" sz="2000" dirty="0">
                <a:solidFill>
                  <a:srgbClr val="FFFF00"/>
                </a:solidFill>
              </a:rPr>
              <a:t>’</a:t>
            </a:r>
            <a:r>
              <a:rPr lang="fr-FR" sz="2000" dirty="0">
                <a:solidFill>
                  <a:srgbClr val="FFFF00"/>
                </a:solidFill>
              </a:rPr>
              <a:t>année suivante</a:t>
            </a:r>
          </a:p>
        </p:txBody>
      </p:sp>
      <p:sp>
        <p:nvSpPr>
          <p:cNvPr id="49155" name="ZoneTexte 1"/>
          <p:cNvSpPr txBox="1">
            <a:spLocks noChangeArrowheads="1"/>
          </p:cNvSpPr>
          <p:nvPr/>
        </p:nvSpPr>
        <p:spPr bwMode="auto">
          <a:xfrm>
            <a:off x="6219825" y="1011238"/>
            <a:ext cx="185738" cy="368300"/>
          </a:xfrm>
          <a:prstGeom prst="rect">
            <a:avLst/>
          </a:prstGeom>
          <a:noFill/>
          <a:ln w="9525">
            <a:noFill/>
            <a:miter lim="800000"/>
            <a:headEnd/>
            <a:tailEnd/>
          </a:ln>
        </p:spPr>
        <p:txBody>
          <a:bodyPr wrap="none">
            <a:spAutoFit/>
          </a:bodyPr>
          <a:lstStyle/>
          <a:p>
            <a:endParaRPr lang="fr-FR"/>
          </a:p>
        </p:txBody>
      </p:sp>
      <p:pic>
        <p:nvPicPr>
          <p:cNvPr id="84997" name="Image 1"/>
          <p:cNvPicPr>
            <a:picLocks noChangeAspect="1"/>
          </p:cNvPicPr>
          <p:nvPr/>
        </p:nvPicPr>
        <p:blipFill>
          <a:blip r:embed="rId2"/>
          <a:srcRect/>
          <a:stretch>
            <a:fillRect/>
          </a:stretch>
        </p:blipFill>
        <p:spPr bwMode="auto">
          <a:xfrm>
            <a:off x="155575" y="292100"/>
            <a:ext cx="2366963" cy="1574800"/>
          </a:xfrm>
          <a:prstGeom prst="rect">
            <a:avLst/>
          </a:prstGeom>
          <a:noFill/>
          <a:ln w="9525">
            <a:noFill/>
            <a:miter lim="800000"/>
            <a:headEnd/>
            <a:tailEnd/>
          </a:ln>
        </p:spPr>
      </p:pic>
      <p:grpSp>
        <p:nvGrpSpPr>
          <p:cNvPr id="3" name="Grouper 2"/>
          <p:cNvGrpSpPr>
            <a:grpSpLocks/>
          </p:cNvGrpSpPr>
          <p:nvPr/>
        </p:nvGrpSpPr>
        <p:grpSpPr bwMode="auto">
          <a:xfrm>
            <a:off x="28575" y="5152599"/>
            <a:ext cx="9115425" cy="1367916"/>
            <a:chOff x="-2704" y="5247954"/>
            <a:chExt cx="9114843" cy="1366432"/>
          </a:xfrm>
        </p:grpSpPr>
        <p:sp>
          <p:nvSpPr>
            <p:cNvPr id="16" name="Sous-titre 2"/>
            <p:cNvSpPr txBox="1">
              <a:spLocks/>
            </p:cNvSpPr>
            <p:nvPr/>
          </p:nvSpPr>
          <p:spPr>
            <a:xfrm>
              <a:off x="944834" y="5247954"/>
              <a:ext cx="8167305" cy="1334934"/>
            </a:xfrm>
            <a:prstGeom prst="rect">
              <a:avLst/>
            </a:prstGeom>
            <a:ln>
              <a:solidFill>
                <a:schemeClr val="tx1"/>
              </a:solidFill>
            </a:ln>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36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NOUS VOUS DISONS DONC :</a:t>
              </a:r>
            </a:p>
            <a:p>
              <a:pPr fontAlgn="auto">
                <a:spcAft>
                  <a:spcPts val="0"/>
                </a:spcAft>
                <a:defRPr/>
              </a:pPr>
              <a:r>
                <a:rPr lang="fr-FR" sz="3600" dirty="0" smtClean="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A LA PROCHAINE (au cours niveau 2)</a:t>
              </a:r>
            </a:p>
          </p:txBody>
        </p:sp>
        <p:pic>
          <p:nvPicPr>
            <p:cNvPr id="49160" name="Image 7"/>
            <p:cNvPicPr>
              <a:picLocks noChangeAspect="1"/>
            </p:cNvPicPr>
            <p:nvPr/>
          </p:nvPicPr>
          <p:blipFill>
            <a:blip r:embed="rId3"/>
            <a:srcRect/>
            <a:stretch>
              <a:fillRect/>
            </a:stretch>
          </p:blipFill>
          <p:spPr bwMode="auto">
            <a:xfrm>
              <a:off x="-2704" y="5253789"/>
              <a:ext cx="932261" cy="1360597"/>
            </a:xfrm>
            <a:prstGeom prst="rect">
              <a:avLst/>
            </a:prstGeom>
            <a:noFill/>
            <a:ln w="9525">
              <a:noFill/>
              <a:miter lim="800000"/>
              <a:headEnd/>
              <a:tailEnd/>
            </a:ln>
          </p:spPr>
        </p:pic>
      </p:grpSp>
      <p:pic>
        <p:nvPicPr>
          <p:cNvPr id="49158" name="Image 3"/>
          <p:cNvPicPr>
            <a:picLocks noChangeAspect="1"/>
          </p:cNvPicPr>
          <p:nvPr/>
        </p:nvPicPr>
        <p:blipFill>
          <a:blip r:embed="rId4"/>
          <a:srcRect/>
          <a:stretch>
            <a:fillRect/>
          </a:stretch>
        </p:blipFill>
        <p:spPr bwMode="auto">
          <a:xfrm>
            <a:off x="155575" y="1917700"/>
            <a:ext cx="2366963" cy="3154363"/>
          </a:xfrm>
          <a:prstGeom prst="rect">
            <a:avLst/>
          </a:prstGeom>
          <a:noFill/>
          <a:ln w="9525">
            <a:noFill/>
            <a:miter lim="800000"/>
            <a:headEnd/>
            <a:tailEnd/>
          </a:ln>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2000"/>
                                        <p:tgtEl>
                                          <p:spTgt spid="6"/>
                                        </p:tgtEl>
                                      </p:cBhvr>
                                    </p:animEffect>
                                  </p:childTnLst>
                                </p:cTn>
                              </p:par>
                              <p:par>
                                <p:cTn id="8" presetID="6" presetClass="entr" presetSubtype="32" fill="hold" nodeType="withEffect">
                                  <p:stCondLst>
                                    <p:cond delay="0"/>
                                  </p:stCondLst>
                                  <p:childTnLst>
                                    <p:set>
                                      <p:cBhvr>
                                        <p:cTn id="9" dur="1" fill="hold">
                                          <p:stCondLst>
                                            <p:cond delay="0"/>
                                          </p:stCondLst>
                                        </p:cTn>
                                        <p:tgtEl>
                                          <p:spTgt spid="84997"/>
                                        </p:tgtEl>
                                        <p:attrNameLst>
                                          <p:attrName>style.visibility</p:attrName>
                                        </p:attrNameLst>
                                      </p:cBhvr>
                                      <p:to>
                                        <p:strVal val="visible"/>
                                      </p:to>
                                    </p:set>
                                    <p:animEffect transition="in" filter="circle(out)">
                                      <p:cBhvr>
                                        <p:cTn id="10" dur="2000"/>
                                        <p:tgtEl>
                                          <p:spTgt spid="84997"/>
                                        </p:tgtEl>
                                      </p:cBhvr>
                                    </p:animEffect>
                                  </p:childTnLst>
                                </p:cTn>
                              </p:par>
                            </p:childTnLst>
                          </p:cTn>
                        </p:par>
                        <p:par>
                          <p:cTn id="11" fill="hold" nodeType="afterGroup">
                            <p:stCondLst>
                              <p:cond delay="2000"/>
                            </p:stCondLst>
                            <p:childTnLst>
                              <p:par>
                                <p:cTn id="12" presetID="12" presetClass="entr" presetSubtype="2"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0"/>
                                        <p:tgtEl>
                                          <p:spTgt spid="3"/>
                                        </p:tgtEl>
                                        <p:attrNameLst>
                                          <p:attrName>ppt_x</p:attrName>
                                        </p:attrNameLst>
                                      </p:cBhvr>
                                      <p:tavLst>
                                        <p:tav tm="0">
                                          <p:val>
                                            <p:strVal val="#ppt_x+#ppt_w*1.125000"/>
                                          </p:val>
                                        </p:tav>
                                        <p:tav tm="100000">
                                          <p:val>
                                            <p:strVal val="#ppt_x"/>
                                          </p:val>
                                        </p:tav>
                                      </p:tavLst>
                                    </p:anim>
                                    <p:animEffect transition="in" filter="wipe(left)">
                                      <p:cBhvr>
                                        <p:cTn id="15" dur="5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Noir">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Feuille.thmx</Template>
  <TotalTime>10474</TotalTime>
  <Words>2499</Words>
  <Application>Microsoft Macintosh PowerPoint</Application>
  <PresentationFormat>Affichage à l'écran (4:3)</PresentationFormat>
  <Paragraphs>578</Paragraphs>
  <Slides>42</Slides>
  <Notes>11</Notes>
  <HiddenSlides>0</HiddenSlides>
  <MMClips>0</MMClips>
  <ScaleCrop>false</ScaleCrop>
  <HeadingPairs>
    <vt:vector size="4" baseType="variant">
      <vt:variant>
        <vt:lpstr>Thème</vt:lpstr>
      </vt:variant>
      <vt:variant>
        <vt:i4>2</vt:i4>
      </vt:variant>
      <vt:variant>
        <vt:lpstr>Titres des diapositives</vt:lpstr>
      </vt:variant>
      <vt:variant>
        <vt:i4>42</vt:i4>
      </vt:variant>
    </vt:vector>
  </HeadingPairs>
  <TitlesOfParts>
    <vt:vector size="44" baseType="lpstr">
      <vt:lpstr>Noir</vt:lpstr>
      <vt:lpstr>1_Thème Office</vt:lpstr>
      <vt:lpstr>Cours d’Apiculture</vt:lpstr>
      <vt:lpstr>L'apiculture à travers les âges.</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Diapositive 20</vt:lpstr>
      <vt:lpstr>Diapositive 21</vt:lpstr>
      <vt:lpstr>Diapositive 22</vt:lpstr>
      <vt:lpstr>Diapositive 23</vt:lpstr>
      <vt:lpstr>Diapositive 24</vt:lpstr>
      <vt:lpstr>Diapositive 25</vt:lpstr>
      <vt:lpstr>Diapositive 26</vt:lpstr>
      <vt:lpstr>Diapositive 27</vt:lpstr>
      <vt:lpstr>Diapositive 28</vt:lpstr>
      <vt:lpstr>Diapositive 29</vt:lpstr>
      <vt:lpstr>Diapositive 30</vt:lpstr>
      <vt:lpstr>Diapositive 31</vt:lpstr>
      <vt:lpstr>Diapositive 32</vt:lpstr>
      <vt:lpstr>Diapositive 33</vt:lpstr>
      <vt:lpstr>Miellerie, règles d'hygiène</vt:lpstr>
      <vt:lpstr>Le matériel de base pour désoperculer</vt:lpstr>
      <vt:lpstr>Pour extraire</vt:lpstr>
      <vt:lpstr>Pour le filtrage et la maturation</vt:lpstr>
      <vt:lpstr>Pour le conditionnement</vt:lpstr>
      <vt:lpstr>Pour l’étiquetage et la traçabilité</vt:lpstr>
      <vt:lpstr>Diapositive 40</vt:lpstr>
      <vt:lpstr>Diapositive 41</vt:lpstr>
      <vt:lpstr>Diapositive 42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Cours d’Apiculture</dc:title>
  <dc:creator>Joseph Mario HIDALGO</dc:creator>
  <cp:lastModifiedBy>uao</cp:lastModifiedBy>
  <cp:revision>745</cp:revision>
  <dcterms:created xsi:type="dcterms:W3CDTF">2013-11-26T13:19:51Z</dcterms:created>
  <dcterms:modified xsi:type="dcterms:W3CDTF">2019-12-20T12:00:34Z</dcterms:modified>
</cp:coreProperties>
</file>