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361" r:id="rId2"/>
    <p:sldId id="325" r:id="rId3"/>
    <p:sldId id="317" r:id="rId4"/>
    <p:sldId id="368" r:id="rId5"/>
    <p:sldId id="379" r:id="rId6"/>
    <p:sldId id="380" r:id="rId7"/>
    <p:sldId id="381" r:id="rId8"/>
    <p:sldId id="382"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615" autoAdjust="0"/>
    <p:restoredTop sz="77157" autoAdjust="0"/>
  </p:normalViewPr>
  <p:slideViewPr>
    <p:cSldViewPr>
      <p:cViewPr varScale="1">
        <p:scale>
          <a:sx n="114" d="100"/>
          <a:sy n="114" d="100"/>
        </p:scale>
        <p:origin x="1122" y="102"/>
      </p:cViewPr>
      <p:guideLst>
        <p:guide orient="horz" pos="2160"/>
        <p:guide pos="2880"/>
      </p:guideLst>
    </p:cSldViewPr>
  </p:slideViewPr>
  <p:outlineViewPr>
    <p:cViewPr>
      <p:scale>
        <a:sx n="33" d="100"/>
        <a:sy n="33" d="100"/>
      </p:scale>
      <p:origin x="0" y="1152"/>
    </p:cViewPr>
  </p:outlineViewPr>
  <p:notesTextViewPr>
    <p:cViewPr>
      <p:scale>
        <a:sx n="1" d="1"/>
        <a:sy n="1" d="1"/>
      </p:scale>
      <p:origin x="0" y="0"/>
    </p:cViewPr>
  </p:notesTextViewPr>
  <p:sorterViewPr>
    <p:cViewPr>
      <p:scale>
        <a:sx n="66" d="100"/>
        <a:sy n="66" d="100"/>
      </p:scale>
      <p:origin x="0" y="0"/>
    </p:cViewPr>
  </p:sorterViewPr>
  <p:notesViewPr>
    <p:cSldViewPr>
      <p:cViewPr>
        <p:scale>
          <a:sx n="120" d="100"/>
          <a:sy n="120" d="100"/>
        </p:scale>
        <p:origin x="-11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B1AE956-BA57-4383-8C61-BBAACA988866}" type="datetimeFigureOut">
              <a:rPr lang="fr-FR"/>
              <a:pPr>
                <a:defRPr/>
              </a:pPr>
              <a:t>29/04/2019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0B1E7D9-674C-4C01-AB2E-2236A0B77BD8}"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9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194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2B475E-883E-47A8-A682-F3012760100E}" type="slidenum">
              <a:rPr lang="fr-FR"/>
              <a:pPr fontAlgn="base">
                <a:spcBef>
                  <a:spcPct val="0"/>
                </a:spcBef>
                <a:spcAft>
                  <a:spcPct val="0"/>
                </a:spcAft>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04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2048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CB898A-9CB0-4B4B-A67A-97979A0E4878}" type="slidenum">
              <a:rPr lang="fr-FR"/>
              <a:pPr fontAlgn="base">
                <a:spcBef>
                  <a:spcPct val="0"/>
                </a:spcBef>
                <a:spcAft>
                  <a:spcPct val="0"/>
                </a:spcAft>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kern="1800" dirty="0">
                <a:solidFill>
                  <a:schemeClr val="accent6"/>
                </a:solidFill>
                <a:latin typeface="Times New Roman" pitchFamily="18" charset="0"/>
                <a:ea typeface="Times New Roman"/>
                <a:cs typeface="Times New Roman" pitchFamily="18" charset="0"/>
              </a:rPr>
              <a:t>Eléments du référentiel de la première séance théorique</a:t>
            </a:r>
            <a:r>
              <a:rPr lang="fr-FR" sz="1200" b="1" kern="1800" baseline="0" dirty="0">
                <a:solidFill>
                  <a:schemeClr val="accent6"/>
                </a:solidFill>
                <a:latin typeface="Times New Roman" pitchFamily="18" charset="0"/>
                <a:ea typeface="Times New Roman"/>
                <a:cs typeface="Times New Roman" pitchFamily="18" charset="0"/>
              </a:rPr>
              <a:t> </a:t>
            </a:r>
            <a:r>
              <a:rPr lang="fr-FR" sz="1200" b="1" kern="1800" dirty="0">
                <a:solidFill>
                  <a:schemeClr val="accent6"/>
                </a:solidFill>
                <a:latin typeface="Times New Roman" pitchFamily="18" charset="0"/>
                <a:ea typeface="Times New Roman"/>
                <a:cs typeface="Times New Roman" pitchFamily="18" charset="0"/>
              </a:rPr>
              <a:t>:</a:t>
            </a:r>
          </a:p>
          <a:p>
            <a:pPr>
              <a:buFont typeface="Wingdings" pitchFamily="2" charset="2"/>
              <a:buChar char="§"/>
            </a:pPr>
            <a:r>
              <a:rPr lang="fr-FR" dirty="0"/>
              <a:t>Estimation de la force et de la qualité de la colonie.</a:t>
            </a:r>
          </a:p>
          <a:p>
            <a:pPr>
              <a:buFont typeface="Wingdings" pitchFamily="2" charset="2"/>
              <a:buChar char="§"/>
            </a:pPr>
            <a:r>
              <a:rPr lang="fr-FR" dirty="0"/>
              <a:t>Traitement des colonies faibles</a:t>
            </a:r>
          </a:p>
          <a:p>
            <a:pPr>
              <a:buFont typeface="Wingdings" pitchFamily="2" charset="2"/>
              <a:buChar char="§"/>
            </a:pPr>
            <a:r>
              <a:rPr lang="fr-FR" dirty="0"/>
              <a:t>Où placer les cadres de cire gaufrée</a:t>
            </a:r>
          </a:p>
          <a:p>
            <a:pPr>
              <a:buFont typeface="Wingdings" pitchFamily="2" charset="2"/>
              <a:buChar char="§"/>
            </a:pPr>
            <a:r>
              <a:rPr lang="fr-FR" dirty="0"/>
              <a:t>Pose des hausses, à quel moment, avec ou sans grille à reine, nature des cadres utilisés</a:t>
            </a:r>
          </a:p>
          <a:p>
            <a:pPr>
              <a:buFont typeface="Wingdings" pitchFamily="2" charset="2"/>
              <a:buChar char="§"/>
            </a:pPr>
            <a:r>
              <a:rPr lang="fr-FR" dirty="0"/>
              <a:t>Contrôle de leur remplissage. A quel stade envisager la pose éventuelle de la 2ème, dessus, dessous cette dernière</a:t>
            </a:r>
          </a:p>
          <a:p>
            <a:pPr>
              <a:buFont typeface="Wingdings" pitchFamily="2" charset="2"/>
              <a:buChar char="§"/>
            </a:pPr>
            <a:r>
              <a:rPr lang="fr-FR" dirty="0"/>
              <a:t>Méthodes simples de division avec et sans recherche de reine. Utilisation de la fiche technique qui sera distribuée</a:t>
            </a:r>
          </a:p>
          <a:p>
            <a:pPr>
              <a:buFont typeface="Wingdings" pitchFamily="2" charset="2"/>
              <a:buChar char="§"/>
            </a:pPr>
            <a:r>
              <a:rPr lang="fr-FR" dirty="0"/>
              <a:t>Quelle race élever? Notions de sélection, systèmes de notes, punaises…</a:t>
            </a:r>
          </a:p>
          <a:p>
            <a:pPr>
              <a:buFont typeface="Wingdings" pitchFamily="2" charset="2"/>
              <a:buChar char="§"/>
            </a:pPr>
            <a:r>
              <a:rPr lang="fr-FR" dirty="0"/>
              <a:t>Quels moyens pour prévenir et réduire l'essaimage</a:t>
            </a:r>
          </a:p>
          <a:p>
            <a:pPr>
              <a:buFont typeface="Wingdings" pitchFamily="2" charset="2"/>
              <a:buChar char="§"/>
            </a:pPr>
            <a:r>
              <a:rPr lang="fr-FR" dirty="0"/>
              <a:t>Reconnaître les différents types de cellules</a:t>
            </a:r>
          </a:p>
          <a:p>
            <a:pPr>
              <a:buFont typeface="Wingdings" pitchFamily="2" charset="2"/>
              <a:buChar char="§"/>
            </a:pPr>
            <a:r>
              <a:rPr lang="fr-FR" dirty="0"/>
              <a:t>Les essaims primaires, secondaires, tertiaires.</a:t>
            </a:r>
          </a:p>
          <a:p>
            <a:pPr>
              <a:buFont typeface="Wingdings" pitchFamily="2" charset="2"/>
              <a:buChar char="§"/>
            </a:pPr>
            <a:r>
              <a:rPr lang="fr-FR" dirty="0"/>
              <a:t>Le piégeage</a:t>
            </a:r>
          </a:p>
          <a:p>
            <a:pPr>
              <a:buFont typeface="Wingdings" pitchFamily="2" charset="2"/>
              <a:buChar char="§"/>
            </a:pPr>
            <a:r>
              <a:rPr lang="fr-FR" dirty="0"/>
              <a:t>La récupération des essaims naturels, leur </a:t>
            </a:r>
            <a:r>
              <a:rPr lang="fr-FR" dirty="0" err="1"/>
              <a:t>enruchement</a:t>
            </a:r>
            <a:r>
              <a:rPr lang="fr-FR" dirty="0"/>
              <a:t>, leur nourrissement, leur déplacement</a:t>
            </a:r>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10</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11</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12</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13</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14</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15</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16</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17</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18</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19</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20</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21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29/04/2019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29/04/2019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29/04/2019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29/04/2019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29/04/2019</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29/04/2019</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29/04/2019</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29/04/2019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29/04/2019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29/04/2019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29/04/2019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29/04/2019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0528" y="-243408"/>
            <a:ext cx="9577064" cy="7272807"/>
          </a:xfrm>
          <a:solidFill>
            <a:schemeClr val="tx1"/>
          </a:solidFill>
        </p:spPr>
        <p:txBody>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555875" y="2636838"/>
            <a:ext cx="5111750" cy="2663825"/>
          </a:xfrm>
        </p:spPr>
        <p:txBody>
          <a:bodyPr rtlCol="0">
            <a:normAutofit fontScale="90000"/>
          </a:bodyPr>
          <a:lstStyle/>
          <a:p>
            <a:pPr algn="ctr" fontAlgn="auto">
              <a:lnSpc>
                <a:spcPct val="115000"/>
              </a:lnSpc>
              <a:spcAft>
                <a:spcPts val="0"/>
              </a:spcAft>
              <a:defRPr/>
            </a:pPr>
            <a:br>
              <a:rPr lang="fr-FR" dirty="0">
                <a:ea typeface="Calibri"/>
                <a:cs typeface="Times New Roman"/>
              </a:rPr>
            </a:br>
            <a:r>
              <a:rPr lang="fr-FR" sz="3100" i="1" dirty="0">
                <a:solidFill>
                  <a:srgbClr val="000000"/>
                </a:solidFill>
                <a:latin typeface="Arial"/>
                <a:ea typeface="Calibri"/>
                <a:cs typeface="Times New Roman"/>
              </a:rPr>
              <a:t>CETA Abeille Noire de l’Orne</a:t>
            </a:r>
            <a:br>
              <a:rPr lang="fr-FR" sz="2200" dirty="0">
                <a:ea typeface="Calibri"/>
                <a:cs typeface="Times New Roman"/>
              </a:rPr>
            </a:br>
            <a:r>
              <a:rPr lang="fr-FR" sz="2200" i="1" dirty="0">
                <a:solidFill>
                  <a:srgbClr val="000000"/>
                </a:solidFill>
                <a:latin typeface="Arial"/>
                <a:ea typeface="Calibri"/>
                <a:cs typeface="Times New Roman"/>
              </a:rPr>
              <a:t>Centre d’études techniques apicoles</a:t>
            </a:r>
            <a:br>
              <a:rPr lang="fr-FR" sz="2200" dirty="0">
                <a:ea typeface="Calibri"/>
                <a:cs typeface="Times New Roman"/>
              </a:rPr>
            </a:br>
            <a:r>
              <a:rPr lang="fr-FR" sz="2200" i="1" dirty="0">
                <a:solidFill>
                  <a:srgbClr val="000000"/>
                </a:solidFill>
                <a:latin typeface="Arial"/>
                <a:ea typeface="TimesNewRomanPSMT"/>
                <a:cs typeface="Times New Roman"/>
              </a:rPr>
              <a:t>Siège social "la Dultière"</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61500 NEUVILLE-PRÉS-SÉES</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www.u-a-o.info</a:t>
            </a:r>
            <a:br>
              <a:rPr lang="fr-FR" sz="2200" i="1" dirty="0">
                <a:solidFill>
                  <a:srgbClr val="000000"/>
                </a:solidFill>
                <a:latin typeface="Arial"/>
                <a:ea typeface="Calibri"/>
                <a:cs typeface="Times New Roman"/>
              </a:rPr>
            </a:br>
            <a:r>
              <a:rPr lang="fr-FR" sz="2200" i="1" dirty="0">
                <a:solidFill>
                  <a:srgbClr val="000000"/>
                </a:solidFill>
                <a:latin typeface="Arial"/>
                <a:ea typeface="Calibri"/>
                <a:cs typeface="Times New Roman"/>
              </a:rPr>
              <a:t>mail : ceta@u-a-o.info</a:t>
            </a:r>
            <a:endParaRPr lang="fr-FR" sz="2200" dirty="0"/>
          </a:p>
        </p:txBody>
      </p:sp>
      <p:pic>
        <p:nvPicPr>
          <p:cNvPr id="2051" name="Image 1"/>
          <p:cNvPicPr>
            <a:picLocks noChangeAspect="1" noChangeArrowheads="1"/>
          </p:cNvPicPr>
          <p:nvPr/>
        </p:nvPicPr>
        <p:blipFill>
          <a:blip r:embed="rId3" cstate="print"/>
          <a:srcRect/>
          <a:stretch>
            <a:fillRect/>
          </a:stretch>
        </p:blipFill>
        <p:spPr bwMode="auto">
          <a:xfrm>
            <a:off x="827088" y="652463"/>
            <a:ext cx="2449512" cy="19843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l="-10000" r="-55000" b="-65000"/>
          </a:stretch>
        </a:blipFill>
        <a:effectLst/>
      </p:bgPr>
    </p:bg>
    <p:spTree>
      <p:nvGrpSpPr>
        <p:cNvPr id="1" name=""/>
        <p:cNvGrpSpPr/>
        <p:nvPr/>
      </p:nvGrpSpPr>
      <p:grpSpPr>
        <a:xfrm>
          <a:off x="0" y="0"/>
          <a:ext cx="0" cy="0"/>
          <a:chOff x="0" y="0"/>
          <a:chExt cx="0" cy="0"/>
        </a:xfrm>
      </p:grpSpPr>
      <p:sp>
        <p:nvSpPr>
          <p:cNvPr id="4" name="Rectangle 3"/>
          <p:cNvSpPr/>
          <p:nvPr/>
        </p:nvSpPr>
        <p:spPr>
          <a:xfrm>
            <a:off x="323528" y="602679"/>
            <a:ext cx="8424935" cy="5293757"/>
          </a:xfrm>
          <a:prstGeom prst="rect">
            <a:avLst/>
          </a:prstGeom>
          <a:noFill/>
        </p:spPr>
        <p:txBody>
          <a:bodyPr>
            <a:spAutoFit/>
          </a:bodyPr>
          <a:lstStyle/>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3</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ère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séance du cours</a:t>
            </a:r>
          </a:p>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 2</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ème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année apicole</a:t>
            </a:r>
          </a:p>
          <a:p>
            <a:pPr algn="ctr" fontAlgn="auto">
              <a:spcBef>
                <a:spcPts val="0"/>
              </a:spcBef>
              <a:spcAft>
                <a:spcPts val="0"/>
              </a:spcAft>
              <a:defRPr/>
            </a:pP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à</a:t>
            </a:r>
          </a:p>
          <a:p>
            <a:pPr algn="ct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l’Ecomusée du Perche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Saint Cyr La Rosière</a:t>
            </a:r>
          </a:p>
          <a:p>
            <a:pPr algn="ctr" fontAlgn="auto">
              <a:spcBef>
                <a:spcPts val="0"/>
              </a:spcBef>
              <a:spcAft>
                <a:spcPts val="0"/>
              </a:spcAft>
              <a:defRPr/>
            </a:pPr>
            <a:endPar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44624"/>
            <a:ext cx="8496944" cy="792088"/>
          </a:xfrm>
        </p:spPr>
        <p:txBody>
          <a:bodyPr>
            <a:normAutofit fontScale="90000"/>
          </a:bodyPr>
          <a:lstStyle/>
          <a:p>
            <a:r>
              <a:rPr lang="fr-FR" sz="2800" kern="1800" dirty="0">
                <a:solidFill>
                  <a:schemeClr val="accent6">
                    <a:lumMod val="75000"/>
                  </a:schemeClr>
                </a:solidFill>
                <a:latin typeface="Times New Roman" pitchFamily="18" charset="0"/>
                <a:ea typeface="Times New Roman"/>
                <a:cs typeface="Times New Roman" pitchFamily="18" charset="0"/>
              </a:rPr>
              <a:t>Eléments du référentiel</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de la troisième séance théorique :</a:t>
            </a:r>
            <a:endParaRPr lang="fr-FR" sz="2800" dirty="0">
              <a:solidFill>
                <a:schemeClr val="accent6">
                  <a:lumMod val="75000"/>
                </a:schemeClr>
              </a:solidFill>
            </a:endParaRPr>
          </a:p>
        </p:txBody>
      </p:sp>
      <p:sp>
        <p:nvSpPr>
          <p:cNvPr id="3" name="Espace réservé du contenu 2"/>
          <p:cNvSpPr>
            <a:spLocks noGrp="1"/>
          </p:cNvSpPr>
          <p:nvPr>
            <p:ph idx="1"/>
          </p:nvPr>
        </p:nvSpPr>
        <p:spPr>
          <a:xfrm>
            <a:off x="457200" y="908720"/>
            <a:ext cx="8229600" cy="3960440"/>
          </a:xfrm>
        </p:spPr>
        <p:txBody>
          <a:bodyPr>
            <a:normAutofit fontScale="55000" lnSpcReduction="20000"/>
          </a:bodyPr>
          <a:lstStyle/>
          <a:p>
            <a:pPr lvl="0"/>
            <a:r>
              <a:rPr lang="fr-FR" dirty="0"/>
              <a:t>Contrôle des essaims, nourrissement, réunions, remérage des souches. Utilisation éventuelle des produits d'élevage : cellules ou reines.</a:t>
            </a:r>
          </a:p>
          <a:p>
            <a:pPr lvl="0"/>
            <a:r>
              <a:rPr lang="fr-FR" dirty="0"/>
              <a:t>Suivi du développement des essaims, nourrissement, passage en ruche ou non et quand?</a:t>
            </a:r>
          </a:p>
          <a:p>
            <a:pPr lvl="0"/>
            <a:r>
              <a:rPr lang="fr-FR" dirty="0"/>
              <a:t>Réunions d’essaims. Remérage des colonies.</a:t>
            </a:r>
          </a:p>
          <a:p>
            <a:pPr lvl="0"/>
            <a:r>
              <a:rPr lang="fr-FR" dirty="0"/>
              <a:t>Recherche éventuelle de la reine, le marquage.</a:t>
            </a:r>
          </a:p>
          <a:p>
            <a:pPr lvl="0"/>
            <a:r>
              <a:rPr lang="fr-FR" dirty="0"/>
              <a:t>Connaissance de l'environnement sur le plan mellifère.</a:t>
            </a:r>
          </a:p>
          <a:p>
            <a:pPr lvl="0"/>
            <a:r>
              <a:rPr lang="fr-FR" dirty="0"/>
              <a:t>Les différents types de lieux régionaux.</a:t>
            </a:r>
          </a:p>
          <a:p>
            <a:pPr lvl="0"/>
            <a:r>
              <a:rPr lang="fr-FR" dirty="0"/>
              <a:t>A quel moment et sur quels critères envisager la récolte de printemps.</a:t>
            </a:r>
          </a:p>
          <a:p>
            <a:pPr lvl="0"/>
            <a:r>
              <a:rPr lang="fr-FR" dirty="0"/>
              <a:t>Les différentes méthodes, les précautions à prendre.</a:t>
            </a:r>
          </a:p>
          <a:p>
            <a:pPr lvl="0"/>
            <a:r>
              <a:rPr lang="fr-FR" dirty="0"/>
              <a:t>Le pollen.</a:t>
            </a:r>
          </a:p>
          <a:p>
            <a:pPr lvl="0"/>
            <a:r>
              <a:rPr lang="fr-FR" dirty="0"/>
              <a:t>Les différentes trappes à pollen, leur pose, la récolte.</a:t>
            </a:r>
          </a:p>
          <a:p>
            <a:pPr lvl="0"/>
            <a:r>
              <a:rPr lang="fr-FR" dirty="0"/>
              <a:t>Pollen frais ou séché? Son conditionnement, son stockage.</a:t>
            </a:r>
          </a:p>
          <a:p>
            <a:pPr lvl="0"/>
            <a:r>
              <a:rPr lang="fr-FR" dirty="0"/>
              <a:t>Les propriétés du Pollen.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496944" cy="1143000"/>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Contrôle des essaims, nourrissement, réunions, remérage des souches. Utilisation éventuelle de produits d’élevage.</a:t>
            </a:r>
          </a:p>
        </p:txBody>
      </p:sp>
      <p:sp>
        <p:nvSpPr>
          <p:cNvPr id="3" name="Espace réservé du contenu 2"/>
          <p:cNvSpPr>
            <a:spLocks noGrp="1"/>
          </p:cNvSpPr>
          <p:nvPr>
            <p:ph idx="1"/>
          </p:nvPr>
        </p:nvSpPr>
        <p:spPr>
          <a:xfrm>
            <a:off x="457200" y="1412776"/>
            <a:ext cx="8229600" cy="3701008"/>
          </a:xfrm>
        </p:spPr>
        <p:txBody>
          <a:bodyPr>
            <a:normAutofit fontScale="92500"/>
          </a:bodyPr>
          <a:lstStyle/>
          <a:p>
            <a:r>
              <a:rPr lang="fr-FR" sz="2000" dirty="0"/>
              <a:t>Les essaims « artificiels » seront contrôlés à divers stades.</a:t>
            </a:r>
          </a:p>
          <a:p>
            <a:pPr lvl="1">
              <a:buFont typeface="Wingdings" pitchFamily="2" charset="2"/>
              <a:buChar char="Ø"/>
            </a:pPr>
            <a:r>
              <a:rPr lang="fr-FR" sz="1600" dirty="0"/>
              <a:t>Au cours des 10 premiers jours : vérification de la présence de cellules attestant de l’élevage</a:t>
            </a:r>
          </a:p>
          <a:p>
            <a:pPr lvl="1">
              <a:buFont typeface="Wingdings" pitchFamily="2" charset="2"/>
              <a:buChar char="Ø"/>
            </a:pPr>
            <a:r>
              <a:rPr lang="fr-FR" sz="1600" dirty="0"/>
              <a:t>Contrôle de la ponte un mois après la division</a:t>
            </a:r>
          </a:p>
          <a:p>
            <a:r>
              <a:rPr lang="fr-FR" sz="2000" dirty="0"/>
              <a:t>Les essaims qui auront échoués seront réunis à ceux qui ont réussi</a:t>
            </a:r>
          </a:p>
          <a:p>
            <a:r>
              <a:rPr lang="fr-FR" sz="2000" dirty="0"/>
              <a:t>Pas de nourrissement en plus du ou des cadres de provisions avant la ponte de la reine.</a:t>
            </a:r>
          </a:p>
          <a:p>
            <a:r>
              <a:rPr lang="fr-FR" sz="2000" dirty="0"/>
              <a:t>Dans le cas d’essaim naturel il arrive que la souche reste orpheline.</a:t>
            </a:r>
          </a:p>
          <a:p>
            <a:r>
              <a:rPr lang="fr-FR" sz="2000" dirty="0"/>
              <a:t>Avoir  alors le reflexe de lui confier un cadre de couvain avec couvain ouvert.</a:t>
            </a:r>
          </a:p>
          <a:p>
            <a:r>
              <a:rPr lang="fr-FR" sz="2000" dirty="0"/>
              <a:t>On peut gagner du temps en dotant l’essaim  d’une cellule de reine prête à naître et ce dès sa confection. La section abeille noire du CETA peut vous en fournir.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260648"/>
            <a:ext cx="7632848" cy="864096"/>
          </a:xfrm>
        </p:spPr>
        <p:txBody>
          <a:bodyPr>
            <a:noAutofit/>
          </a:bodyPr>
          <a:lstStyle/>
          <a:p>
            <a:pPr lvl="0"/>
            <a:r>
              <a:rPr lang="fr-FR" sz="2800" kern="1800" dirty="0">
                <a:solidFill>
                  <a:schemeClr val="accent6">
                    <a:lumMod val="75000"/>
                  </a:schemeClr>
                </a:solidFill>
                <a:latin typeface="Times New Roman" pitchFamily="18" charset="0"/>
                <a:ea typeface="Times New Roman"/>
                <a:cs typeface="Times New Roman" pitchFamily="18" charset="0"/>
              </a:rPr>
              <a:t>Suivi du développement des essaims, nourrissement, passage en ruche ou non et quand ?</a:t>
            </a:r>
          </a:p>
        </p:txBody>
      </p:sp>
      <p:sp>
        <p:nvSpPr>
          <p:cNvPr id="3" name="Espace réservé du contenu 2"/>
          <p:cNvSpPr>
            <a:spLocks noGrp="1"/>
          </p:cNvSpPr>
          <p:nvPr>
            <p:ph idx="1"/>
          </p:nvPr>
        </p:nvSpPr>
        <p:spPr>
          <a:xfrm>
            <a:off x="395536" y="1340768"/>
            <a:ext cx="8301608" cy="3744416"/>
          </a:xfrm>
        </p:spPr>
        <p:txBody>
          <a:bodyPr>
            <a:normAutofit fontScale="92500" lnSpcReduction="20000"/>
          </a:bodyPr>
          <a:lstStyle/>
          <a:p>
            <a:r>
              <a:rPr lang="fr-FR" sz="2200" dirty="0"/>
              <a:t>En période de miellée il n’est pas nécessaire de nourrir.</a:t>
            </a:r>
          </a:p>
          <a:p>
            <a:r>
              <a:rPr lang="fr-FR" sz="2200" dirty="0"/>
              <a:t>En cas de mauvais temps un nourrissement en 50/50% peut être souhaitable si les réserves s’épuisent.</a:t>
            </a:r>
          </a:p>
          <a:p>
            <a:r>
              <a:rPr lang="fr-FR" sz="2200" dirty="0"/>
              <a:t>Surveiller la progression de l’essaim et ajouter, si ce n’est déjà fait, des cadres de cire gaufrée. Quand la population aura bâti ces cadres  et investi l’essentiel du volume de la ruchette il sera temps de la transvaser en ruche. Opérer en 2 temps : en ajoutant 1 cire gaufrée de part et d’autre du couvain et une partition. Renouveler l’opération dès que les premières cires auront été étirées.</a:t>
            </a:r>
          </a:p>
          <a:p>
            <a:r>
              <a:rPr lang="fr-FR" sz="2200" dirty="0"/>
              <a:t>La saison s’avançant, dans le cas </a:t>
            </a:r>
            <a:r>
              <a:rPr lang="fr-FR" sz="2200" u="sng" dirty="0"/>
              <a:t>d’essaims confectionnés après le 15 mai</a:t>
            </a:r>
            <a:r>
              <a:rPr lang="fr-FR" sz="2200" dirty="0"/>
              <a:t>, on aura intérêt à s’abstenir du passage en ruche qui s’effectuera au printemps  suivant. La ruchette recevra une haussette et pourra donner une petite (ou même une belle) récolte.</a:t>
            </a:r>
          </a:p>
          <a:p>
            <a:endParaRPr lang="fr-FR" sz="2200" dirty="0"/>
          </a:p>
          <a:p>
            <a:endParaRPr lang="fr-FR" dirty="0"/>
          </a:p>
          <a:p>
            <a:endParaRPr lang="fr-FR" dirty="0"/>
          </a:p>
          <a:p>
            <a:pPr lvl="0"/>
            <a:endParaRPr lang="fr-FR" dirty="0"/>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116632"/>
            <a:ext cx="7632848" cy="720080"/>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Réunions d’essaims. Remérage des colonies.</a:t>
            </a:r>
          </a:p>
        </p:txBody>
      </p:sp>
      <p:sp>
        <p:nvSpPr>
          <p:cNvPr id="3" name="Espace réservé du contenu 2"/>
          <p:cNvSpPr>
            <a:spLocks noGrp="1"/>
          </p:cNvSpPr>
          <p:nvPr>
            <p:ph idx="1"/>
          </p:nvPr>
        </p:nvSpPr>
        <p:spPr>
          <a:xfrm>
            <a:off x="395536" y="908720"/>
            <a:ext cx="8301608" cy="3933056"/>
          </a:xfrm>
        </p:spPr>
        <p:txBody>
          <a:bodyPr>
            <a:normAutofit fontScale="92500" lnSpcReduction="10000"/>
          </a:bodyPr>
          <a:lstStyle/>
          <a:p>
            <a:r>
              <a:rPr lang="fr-FR" sz="2400" dirty="0"/>
              <a:t>Avant le mise en hivernage il est préférable de réunir les essaims trop faibles.</a:t>
            </a:r>
          </a:p>
          <a:p>
            <a:r>
              <a:rPr lang="fr-FR" sz="2400" dirty="0"/>
              <a:t>Un essaim possédant une bonne reine peut-être utilisé pour sauver une colonie de production orpheline ou possédant une reine trop vieille ou défectueuse, également par réunion.</a:t>
            </a:r>
          </a:p>
          <a:p>
            <a:r>
              <a:rPr lang="fr-FR" sz="2400" dirty="0"/>
              <a:t>La réunion est facilitée si on sépare les colonies  à réunir de 2 épaisseurs de papier journal. On peut aussi pulvériser un peu d’eau parfumée sur les cadres des 2 colonies.</a:t>
            </a:r>
          </a:p>
          <a:p>
            <a:r>
              <a:rPr lang="fr-FR" sz="2400" dirty="0"/>
              <a:t>Le remérage des colonies peut se faire, après l’élimination de la reine à changer par l’introduction d’une cellule royale de trois jours après greffage, une cellule de reine prête à naître, une reine vierge ou une reine fécondée.</a:t>
            </a:r>
          </a:p>
          <a:p>
            <a:endParaRPr lang="fr-FR" dirty="0"/>
          </a:p>
          <a:p>
            <a:pPr lvl="0"/>
            <a:endParaRPr lang="fr-FR" dirty="0"/>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www.google.fr/url?source=imglanding&amp;ct=img&amp;q=http://i00.i.aliimg.com/wsphoto/v0/1817075012_1/2Pcs-Queen-Marking-Cage-with-Plunger-Beekeeping-bee.jpg&amp;sa=X&amp;ei=-D5DVdXKFYHbavKPgdgC&amp;ved=0CAkQ8wc&amp;usg=AFQjCNH-pfOl7HvPoADn_P6V23xudXRwfg"/>
          <p:cNvPicPr>
            <a:picLocks noChangeAspect="1"/>
          </p:cNvPicPr>
          <p:nvPr/>
        </p:nvPicPr>
        <p:blipFill>
          <a:blip r:embed="rId3" cstate="print"/>
          <a:srcRect/>
          <a:stretch>
            <a:fillRect/>
          </a:stretch>
        </p:blipFill>
        <p:spPr bwMode="auto">
          <a:xfrm>
            <a:off x="6372200" y="2924944"/>
            <a:ext cx="1543844" cy="1282973"/>
          </a:xfrm>
          <a:prstGeom prst="rect">
            <a:avLst/>
          </a:prstGeom>
          <a:noFill/>
          <a:ln w="9525">
            <a:noFill/>
            <a:miter lim="800000"/>
            <a:headEnd/>
            <a:tailEnd/>
          </a:ln>
        </p:spPr>
      </p:pic>
      <p:sp>
        <p:nvSpPr>
          <p:cNvPr id="2" name="Titre 1"/>
          <p:cNvSpPr>
            <a:spLocks noGrp="1"/>
          </p:cNvSpPr>
          <p:nvPr>
            <p:ph type="title"/>
          </p:nvPr>
        </p:nvSpPr>
        <p:spPr>
          <a:xfrm>
            <a:off x="323528" y="260648"/>
            <a:ext cx="8496944" cy="792088"/>
          </a:xfrm>
        </p:spPr>
        <p:txBody>
          <a:bodyPr>
            <a:noAutofit/>
          </a:bodyPr>
          <a:lstStyle/>
          <a:p>
            <a:pPr lvl="0"/>
            <a:r>
              <a:rPr lang="fr-FR" sz="2800" kern="1800" dirty="0">
                <a:solidFill>
                  <a:schemeClr val="accent6">
                    <a:lumMod val="75000"/>
                  </a:schemeClr>
                </a:solidFill>
                <a:latin typeface="Times New Roman" pitchFamily="18" charset="0"/>
                <a:ea typeface="Times New Roman"/>
                <a:cs typeface="Times New Roman" pitchFamily="18" charset="0"/>
              </a:rPr>
              <a:t>Recherche éventuelle de la reine.</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Le marquage.</a:t>
            </a:r>
          </a:p>
        </p:txBody>
      </p:sp>
      <p:sp>
        <p:nvSpPr>
          <p:cNvPr id="3" name="Espace réservé du contenu 2"/>
          <p:cNvSpPr>
            <a:spLocks noGrp="1"/>
          </p:cNvSpPr>
          <p:nvPr>
            <p:ph idx="1"/>
          </p:nvPr>
        </p:nvSpPr>
        <p:spPr>
          <a:xfrm>
            <a:off x="395536" y="1196752"/>
            <a:ext cx="8208912" cy="4320480"/>
          </a:xfrm>
        </p:spPr>
        <p:txBody>
          <a:bodyPr>
            <a:normAutofit fontScale="92500"/>
          </a:bodyPr>
          <a:lstStyle/>
          <a:p>
            <a:r>
              <a:rPr lang="fr-FR" sz="2400" dirty="0"/>
              <a:t>Il n’est pas indispensable de rechercher la reine ni de la marquer. La présence d’œufs et de jeunes larves atteste de sa présence.</a:t>
            </a:r>
          </a:p>
          <a:p>
            <a:r>
              <a:rPr lang="fr-FR" sz="2400" dirty="0"/>
              <a:t>Il y a cependant avantage à ce marquage : vérification que la colonie n’a pas essaimé, confection d’essaims, âge de la reine </a:t>
            </a:r>
            <a:r>
              <a:rPr lang="fr-FR" sz="2400" dirty="0" err="1"/>
              <a:t>etc</a:t>
            </a:r>
            <a:r>
              <a:rPr lang="fr-FR" sz="2400" dirty="0"/>
              <a:t>…</a:t>
            </a:r>
          </a:p>
          <a:p>
            <a:r>
              <a:rPr lang="fr-FR" sz="2400" dirty="0"/>
              <a:t>Il existe différentes façons d’opérer.</a:t>
            </a:r>
          </a:p>
          <a:p>
            <a:r>
              <a:rPr lang="fr-FR" sz="2400" dirty="0"/>
              <a:t>La plus utilisée est la cage avec un large maillage</a:t>
            </a:r>
          </a:p>
          <a:p>
            <a:pPr>
              <a:buNone/>
              <a:tabLst>
                <a:tab pos="4391025" algn="l"/>
              </a:tabLst>
            </a:pPr>
            <a:r>
              <a:rPr lang="fr-FR" sz="2400" dirty="0"/>
              <a:t>		et un piston.</a:t>
            </a:r>
          </a:p>
          <a:p>
            <a:endParaRPr lang="fr-FR" sz="2400" dirty="0"/>
          </a:p>
          <a:p>
            <a:r>
              <a:rPr lang="fr-FR" sz="2400" dirty="0"/>
              <a:t>La plus rapide est de saisir la reine entre 2 doigts, ce qui demande un peu de pratique (mais on peut s’entraîner sur les </a:t>
            </a:r>
            <a:r>
              <a:rPr lang="fr-FR" sz="2400" dirty="0" err="1"/>
              <a:t>abeillaux</a:t>
            </a:r>
            <a:r>
              <a:rPr lang="fr-FR" sz="2400" dirty="0"/>
              <a:t>) !</a:t>
            </a:r>
          </a:p>
          <a:p>
            <a:pPr lvl="0"/>
            <a:endParaRPr lang="fr-FR" dirty="0"/>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www.google.fr/url?source=imglanding&amp;ct=img&amp;q=http://liboupat2.free.fr/Plantes/Pl_temp/D2G4107.jpg&amp;sa=X&amp;ei=Wf5BVczsLoXkUcDvgbgE&amp;ved=0CAkQ8wc&amp;usg=AFQjCNFNNHmDPP6lxFtT9aZdRPu_Ld6PXQ"/>
          <p:cNvPicPr>
            <a:picLocks noChangeAspect="1"/>
          </p:cNvPicPr>
          <p:nvPr/>
        </p:nvPicPr>
        <p:blipFill>
          <a:blip r:embed="rId3" cstate="print">
            <a:lum bright="35000"/>
          </a:blip>
          <a:srcRect/>
          <a:stretch>
            <a:fillRect/>
          </a:stretch>
        </p:blipFill>
        <p:spPr bwMode="auto">
          <a:xfrm>
            <a:off x="0" y="0"/>
            <a:ext cx="9143999" cy="6858000"/>
          </a:xfrm>
          <a:prstGeom prst="rect">
            <a:avLst/>
          </a:prstGeom>
          <a:noFill/>
          <a:ln w="9525">
            <a:noFill/>
            <a:miter lim="800000"/>
            <a:headEnd/>
            <a:tailEnd/>
          </a:ln>
        </p:spPr>
      </p:pic>
      <p:sp>
        <p:nvSpPr>
          <p:cNvPr id="2" name="Titre 1"/>
          <p:cNvSpPr>
            <a:spLocks noGrp="1"/>
          </p:cNvSpPr>
          <p:nvPr>
            <p:ph type="title"/>
          </p:nvPr>
        </p:nvSpPr>
        <p:spPr>
          <a:xfrm>
            <a:off x="899592" y="116632"/>
            <a:ext cx="7272808" cy="1296144"/>
          </a:xfrm>
        </p:spPr>
        <p:txBody>
          <a:bodyPr>
            <a:noAutofit/>
          </a:bodyPr>
          <a:lstStyle/>
          <a:p>
            <a:pPr lvl="0"/>
            <a:r>
              <a:rPr lang="fr-FR" sz="4000" kern="1800" dirty="0">
                <a:solidFill>
                  <a:schemeClr val="accent6">
                    <a:lumMod val="75000"/>
                  </a:schemeClr>
                </a:solidFill>
                <a:latin typeface="Times New Roman" pitchFamily="18" charset="0"/>
                <a:ea typeface="Times New Roman"/>
                <a:cs typeface="Times New Roman" pitchFamily="18" charset="0"/>
              </a:rPr>
              <a:t>Connaissance de l'environnement sur le plan mellifère :</a:t>
            </a:r>
          </a:p>
        </p:txBody>
      </p:sp>
      <p:sp>
        <p:nvSpPr>
          <p:cNvPr id="3" name="Espace réservé du contenu 2"/>
          <p:cNvSpPr>
            <a:spLocks noGrp="1"/>
          </p:cNvSpPr>
          <p:nvPr>
            <p:ph idx="1"/>
          </p:nvPr>
        </p:nvSpPr>
        <p:spPr>
          <a:xfrm>
            <a:off x="395536" y="1340768"/>
            <a:ext cx="8301608" cy="3672408"/>
          </a:xfrm>
        </p:spPr>
        <p:txBody>
          <a:bodyPr>
            <a:normAutofit fontScale="62500" lnSpcReduction="20000"/>
          </a:bodyPr>
          <a:lstStyle/>
          <a:p>
            <a:r>
              <a:rPr lang="fr-FR" dirty="0"/>
              <a:t>Il sera important de s’intéresser à l’environnement immédiat de son rucher dans un rayon de 2, voire de 3 kilomètres pour évaluer les ressources mellifères disponibles. </a:t>
            </a:r>
          </a:p>
          <a:p>
            <a:r>
              <a:rPr lang="fr-FR" dirty="0"/>
              <a:t>La présence de grandes surfaces de culture n’est pas un signe  très positif à cause des traitements effectués et aussi du manque de diversité. Certaines cultures peuvent cependant assurer d’importants apports : le colza (mais toutes les variétés ne sont pas également mellifères)  la phacélie ou le tournesol  par exemple.</a:t>
            </a:r>
          </a:p>
          <a:p>
            <a:r>
              <a:rPr lang="fr-FR" dirty="0"/>
              <a:t>La présence de haies apporte au contraire une grande richesse et une grande diversité. Les arbres fruitiers également.</a:t>
            </a:r>
          </a:p>
          <a:p>
            <a:r>
              <a:rPr lang="fr-FR" dirty="0"/>
              <a:t>Les pâturages fournissent de nombreuses fleurs : pissenlits, trèfle …</a:t>
            </a:r>
          </a:p>
          <a:p>
            <a:r>
              <a:rPr lang="fr-FR" dirty="0"/>
              <a:t>Les bois peuvent aussi offrir une manne intéressante et spécifique comme l’acacia ou le châtaignier.</a:t>
            </a:r>
          </a:p>
          <a:p>
            <a:endParaRPr lang="fr-FR" dirty="0"/>
          </a:p>
          <a:p>
            <a:pPr lvl="0"/>
            <a:endParaRPr lang="fr-FR" dirty="0"/>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576064"/>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Les différents types de lieux régionau</a:t>
            </a:r>
            <a:r>
              <a:rPr lang="fr-FR" sz="2800" kern="1800" dirty="0">
                <a:solidFill>
                  <a:schemeClr val="accent6"/>
                </a:solidFill>
                <a:latin typeface="Times New Roman" pitchFamily="18" charset="0"/>
                <a:ea typeface="Times New Roman"/>
                <a:cs typeface="Times New Roman" pitchFamily="18" charset="0"/>
              </a:rPr>
              <a:t>x</a:t>
            </a:r>
          </a:p>
        </p:txBody>
      </p:sp>
      <p:sp>
        <p:nvSpPr>
          <p:cNvPr id="3" name="Espace réservé du contenu 2"/>
          <p:cNvSpPr>
            <a:spLocks noGrp="1"/>
          </p:cNvSpPr>
          <p:nvPr>
            <p:ph idx="1"/>
          </p:nvPr>
        </p:nvSpPr>
        <p:spPr>
          <a:xfrm>
            <a:off x="179512" y="836712"/>
            <a:ext cx="8784976" cy="4608512"/>
          </a:xfrm>
        </p:spPr>
        <p:txBody>
          <a:bodyPr>
            <a:normAutofit fontScale="47500" lnSpcReduction="20000"/>
          </a:bodyPr>
          <a:lstStyle/>
          <a:p>
            <a:pPr>
              <a:buNone/>
            </a:pPr>
            <a:r>
              <a:rPr lang="fr-FR" dirty="0"/>
              <a:t>On distingue 5 types de lieux régionaux sur le plan de l’apiculture en France :</a:t>
            </a:r>
          </a:p>
          <a:p>
            <a:pPr marL="180975" indent="-180975"/>
            <a:r>
              <a:rPr lang="fr-FR" u="sng" dirty="0"/>
              <a:t>Le milieu de plaine</a:t>
            </a:r>
            <a:r>
              <a:rPr lang="fr-FR" dirty="0"/>
              <a:t> :</a:t>
            </a:r>
          </a:p>
          <a:p>
            <a:pPr indent="19050">
              <a:buNone/>
            </a:pPr>
            <a:r>
              <a:rPr lang="fr-FR" dirty="0"/>
              <a:t>L’Aubépine, le bouillon blanc, la bourdaine, la brunelle, la bruyère callune, la centaurée jacée, le framboisier, le groseillier, le houx, le lierre, la luzerne cultivée, luzerne lupuline, le peuplier, le pissenlit, le poirier, pommier, prunellier, robinier, la ronce, le sainfoin, salicaire, sarrasin, suage, saule marsault, la scabieuse, tilleuls, trèfle blanc, troène, tussilage, verge d’or, vigne vierge, vipérine.</a:t>
            </a:r>
          </a:p>
          <a:p>
            <a:endParaRPr lang="fr-FR" sz="1700" dirty="0"/>
          </a:p>
          <a:p>
            <a:pPr marL="180975" indent="-180975"/>
            <a:r>
              <a:rPr lang="fr-FR" u="sng" dirty="0"/>
              <a:t>Le milieu montagnard :</a:t>
            </a:r>
            <a:endParaRPr lang="fr-FR" dirty="0"/>
          </a:p>
          <a:p>
            <a:pPr indent="19050">
              <a:buNone/>
            </a:pPr>
            <a:r>
              <a:rPr lang="fr-FR" dirty="0"/>
              <a:t>La bruyère incarnate, le châtaignier, l’Epilobe en épi, l’Epilobe hérissé, germandrée des montagnes, l’Hellébore, le mélèze, perce-neige, rhododendron, sapin, serpolet, sorbier des oiseaux.</a:t>
            </a:r>
          </a:p>
          <a:p>
            <a:pPr>
              <a:buNone/>
            </a:pPr>
            <a:r>
              <a:rPr lang="fr-FR" dirty="0"/>
              <a:t> </a:t>
            </a:r>
          </a:p>
          <a:p>
            <a:pPr marL="180975" indent="-180975"/>
            <a:r>
              <a:rPr lang="fr-FR" u="sng" dirty="0"/>
              <a:t>Le milieu méditerranéen : </a:t>
            </a:r>
            <a:endParaRPr lang="fr-FR" dirty="0"/>
          </a:p>
          <a:p>
            <a:pPr indent="19050">
              <a:buNone/>
            </a:pPr>
            <a:r>
              <a:rPr lang="fr-FR" dirty="0"/>
              <a:t>L’Abricotier, amandier, arbousier, asphodèle, bruyère blanche, buis, chardon à aiguilles, chênes méditerranéen, ciste blanc, cistes, clémentinier, </a:t>
            </a:r>
            <a:r>
              <a:rPr lang="fr-FR" dirty="0" err="1"/>
              <a:t>dorycnium</a:t>
            </a:r>
            <a:r>
              <a:rPr lang="fr-FR" dirty="0"/>
              <a:t>, eucalyptus, férule, hélianthèmes, hysope, laurier-tin, lavande maritime, lavandes, nerprun alaterne, pêcher, romarin, sarriettes, thym.</a:t>
            </a:r>
          </a:p>
          <a:p>
            <a:endParaRPr lang="fr-FR" sz="1700" dirty="0"/>
          </a:p>
          <a:p>
            <a:pPr marL="180975" indent="-180975"/>
            <a:r>
              <a:rPr lang="fr-FR" u="sng" dirty="0"/>
              <a:t>Le milieu de grande culture :</a:t>
            </a:r>
            <a:endParaRPr lang="fr-FR" dirty="0"/>
          </a:p>
          <a:p>
            <a:pPr indent="19050">
              <a:buNone/>
            </a:pPr>
            <a:r>
              <a:rPr lang="fr-FR" dirty="0"/>
              <a:t>La carotte, colza, maïs, oignon, </a:t>
            </a:r>
            <a:r>
              <a:rPr lang="fr-FR" dirty="0" err="1"/>
              <a:t>phacélie</a:t>
            </a:r>
            <a:r>
              <a:rPr lang="fr-FR" dirty="0"/>
              <a:t>, tournesol.</a:t>
            </a:r>
          </a:p>
          <a:p>
            <a:endParaRPr lang="fr-FR" sz="1700" dirty="0"/>
          </a:p>
          <a:p>
            <a:pPr marL="180975" indent="-180975"/>
            <a:r>
              <a:rPr lang="fr-FR" u="sng" dirty="0"/>
              <a:t>Le milieu urbain :</a:t>
            </a:r>
            <a:endParaRPr lang="fr-FR" dirty="0"/>
          </a:p>
          <a:p>
            <a:pPr indent="19050">
              <a:buNone/>
            </a:pPr>
            <a:r>
              <a:rPr lang="fr-FR" dirty="0"/>
              <a:t>Ailante, catalpa, marronnier, paulownia, seringat, sophora.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2008"/>
            <a:ext cx="9144000" cy="476672"/>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Tableau d’évaluation des ressources mellifères et nectarifères</a:t>
            </a:r>
          </a:p>
        </p:txBody>
      </p:sp>
      <p:pic>
        <p:nvPicPr>
          <p:cNvPr id="4" name="Image 3" descr="Tableau d'évaluations.JPG"/>
          <p:cNvPicPr>
            <a:picLocks noChangeAspect="1"/>
          </p:cNvPicPr>
          <p:nvPr/>
        </p:nvPicPr>
        <p:blipFill>
          <a:blip r:embed="rId3" cstate="print"/>
          <a:stretch>
            <a:fillRect/>
          </a:stretch>
        </p:blipFill>
        <p:spPr>
          <a:xfrm>
            <a:off x="1978467" y="576065"/>
            <a:ext cx="4753773" cy="616530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504056"/>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Classifications de quelques ressources mellifères.</a:t>
            </a:r>
          </a:p>
        </p:txBody>
      </p:sp>
      <p:pic>
        <p:nvPicPr>
          <p:cNvPr id="1027" name="Picture 3"/>
          <p:cNvPicPr>
            <a:picLocks noGrp="1" noChangeAspect="1" noChangeArrowheads="1"/>
          </p:cNvPicPr>
          <p:nvPr>
            <p:ph idx="1"/>
          </p:nvPr>
        </p:nvPicPr>
        <p:blipFill>
          <a:blip r:embed="rId3" cstate="print"/>
          <a:srcRect l="20472" t="14107" r="24032" b="9936"/>
          <a:stretch>
            <a:fillRect/>
          </a:stretch>
        </p:blipFill>
        <p:spPr bwMode="auto">
          <a:xfrm rot="5400000">
            <a:off x="2210738" y="-1380534"/>
            <a:ext cx="4650516" cy="9001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16632"/>
            <a:ext cx="7272808" cy="936104"/>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A quel moment et sur quel critères envisager la récolte de printemps.</a:t>
            </a:r>
          </a:p>
        </p:txBody>
      </p:sp>
      <p:sp>
        <p:nvSpPr>
          <p:cNvPr id="3" name="Espace réservé du contenu 2"/>
          <p:cNvSpPr>
            <a:spLocks noGrp="1"/>
          </p:cNvSpPr>
          <p:nvPr>
            <p:ph idx="1"/>
          </p:nvPr>
        </p:nvSpPr>
        <p:spPr>
          <a:xfrm>
            <a:off x="395536" y="1124744"/>
            <a:ext cx="8301608" cy="3240360"/>
          </a:xfrm>
        </p:spPr>
        <p:txBody>
          <a:bodyPr>
            <a:normAutofit fontScale="62500" lnSpcReduction="20000"/>
          </a:bodyPr>
          <a:lstStyle/>
          <a:p>
            <a:r>
              <a:rPr lang="fr-FR" dirty="0"/>
              <a:t>Actuellement il est rare de ne pas avoir un champ de colza dans un rayon de 3 à 4 kilomètres autour de son rucher.</a:t>
            </a:r>
          </a:p>
          <a:p>
            <a:endParaRPr lang="fr-FR" dirty="0"/>
          </a:p>
          <a:p>
            <a:r>
              <a:rPr lang="fr-FR" dirty="0"/>
              <a:t>Le miel de colza cristallisant vite il est impératif de le récolter rapidement  qu’il soit pur ou mélangé à d’autres types de miel. </a:t>
            </a:r>
          </a:p>
          <a:p>
            <a:endParaRPr lang="fr-FR" dirty="0"/>
          </a:p>
          <a:p>
            <a:r>
              <a:rPr lang="fr-FR" dirty="0"/>
              <a:t>La récolte de printemps s’effectuera donc à la défloraison du colza.</a:t>
            </a:r>
          </a:p>
          <a:p>
            <a:endParaRPr lang="fr-FR" dirty="0"/>
          </a:p>
          <a:p>
            <a:pPr>
              <a:buFont typeface="Wingdings" pitchFamily="2" charset="2"/>
              <a:buChar char="v"/>
            </a:pPr>
            <a:r>
              <a:rPr lang="fr-FR" dirty="0"/>
              <a:t>Si possible on récoltera les cadres de miel qui ont un niveau d’operculation supérieur à 80% (plus des 2/3) de manière à obtenir un taux d’humidité inférieur à 18% (risque de fermentation).</a:t>
            </a:r>
          </a:p>
          <a:p>
            <a:endParaRPr lang="fr-FR" dirty="0"/>
          </a:p>
          <a:p>
            <a:pPr lvl="0"/>
            <a:endParaRPr lang="fr-FR" dirty="0"/>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864096"/>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Prélèvement des cadres de miel au rucher.</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Les précautions à prendre :</a:t>
            </a:r>
          </a:p>
        </p:txBody>
      </p:sp>
      <p:sp>
        <p:nvSpPr>
          <p:cNvPr id="3" name="Espace réservé du contenu 2"/>
          <p:cNvSpPr>
            <a:spLocks noGrp="1"/>
          </p:cNvSpPr>
          <p:nvPr>
            <p:ph idx="1"/>
          </p:nvPr>
        </p:nvSpPr>
        <p:spPr>
          <a:xfrm>
            <a:off x="179512" y="1124744"/>
            <a:ext cx="8856984" cy="864096"/>
          </a:xfrm>
        </p:spPr>
        <p:txBody>
          <a:bodyPr>
            <a:normAutofit/>
          </a:bodyPr>
          <a:lstStyle/>
          <a:p>
            <a:r>
              <a:rPr lang="fr-FR" sz="2000" dirty="0"/>
              <a:t>Ne pas trop enfumer. Le miel risque de retenir l’odeur (acacia … )</a:t>
            </a:r>
          </a:p>
          <a:p>
            <a:pPr lvl="0"/>
            <a:endParaRPr lang="fr-FR" dirty="0"/>
          </a:p>
          <a:p>
            <a:endParaRPr lang="fr-FR" dirty="0"/>
          </a:p>
        </p:txBody>
      </p:sp>
      <p:pic>
        <p:nvPicPr>
          <p:cNvPr id="4" name="Image 3" descr="http://www.google.fr/url?source=imglanding&amp;ct=img&amp;q=http://perso.2bl.fr/wp-content/gallery/apiculture/chasse_abeilles.jpg&amp;sa=X&amp;ei=0OxBVfDWG8TcUdCqgRg&amp;ved=0CAkQ8wc&amp;usg=AFQjCNErLN4Bt_AoqhP-Rm3gCR70Mp7lHQ"/>
          <p:cNvPicPr>
            <a:picLocks noChangeAspect="1"/>
          </p:cNvPicPr>
          <p:nvPr/>
        </p:nvPicPr>
        <p:blipFill>
          <a:blip r:embed="rId3" cstate="print"/>
          <a:srcRect/>
          <a:stretch>
            <a:fillRect/>
          </a:stretch>
        </p:blipFill>
        <p:spPr bwMode="auto">
          <a:xfrm>
            <a:off x="6588224" y="1556792"/>
            <a:ext cx="2213443" cy="1855813"/>
          </a:xfrm>
          <a:prstGeom prst="rect">
            <a:avLst/>
          </a:prstGeom>
          <a:noFill/>
          <a:ln w="9525">
            <a:noFill/>
            <a:miter lim="800000"/>
            <a:headEnd/>
            <a:tailEnd/>
          </a:ln>
        </p:spPr>
      </p:pic>
      <p:sp>
        <p:nvSpPr>
          <p:cNvPr id="5" name="Espace réservé du contenu 2"/>
          <p:cNvSpPr txBox="1">
            <a:spLocks/>
          </p:cNvSpPr>
          <p:nvPr/>
        </p:nvSpPr>
        <p:spPr>
          <a:xfrm>
            <a:off x="179512" y="1556792"/>
            <a:ext cx="6336704" cy="230425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chemeClr val="tx1"/>
                </a:solidFill>
                <a:effectLst/>
                <a:uLnTx/>
                <a:uFillTx/>
                <a:latin typeface="+mn-lt"/>
                <a:ea typeface="+mn-ea"/>
                <a:cs typeface="+mn-cs"/>
              </a:rPr>
              <a:t>Brosser les abeilles avec une balayette douce et humide.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chemeClr val="tx1"/>
                </a:solidFill>
                <a:effectLst/>
                <a:uLnTx/>
                <a:uFillTx/>
                <a:latin typeface="+mn-lt"/>
                <a:ea typeface="+mn-ea"/>
                <a:cs typeface="+mn-cs"/>
              </a:rPr>
              <a:t>Mieux : poser des chasses abeilles la veille de la récolte.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fr-FR" sz="2000" dirty="0"/>
              <a:t>Autres moyens utilisés par les professionnels : le plateau répulsif et le souffleur.</a:t>
            </a:r>
            <a:endParaRPr kumimoji="0" lang="fr-FR" sz="20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Espace réservé du contenu 2"/>
          <p:cNvSpPr txBox="1">
            <a:spLocks/>
          </p:cNvSpPr>
          <p:nvPr/>
        </p:nvSpPr>
        <p:spPr>
          <a:xfrm>
            <a:off x="179512" y="3501008"/>
            <a:ext cx="8517632" cy="79208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v"/>
              <a:tabLst/>
              <a:defRPr/>
            </a:pPr>
            <a:r>
              <a:rPr kumimoji="0" lang="fr-FR" sz="2000" b="0" i="0" u="none" strike="noStrike" kern="1200" cap="none" spc="0" normalizeH="0" baseline="0" noProof="0" dirty="0">
                <a:ln>
                  <a:noFill/>
                </a:ln>
                <a:solidFill>
                  <a:schemeClr val="tx1"/>
                </a:solidFill>
                <a:effectLst/>
                <a:uLnTx/>
                <a:uFillTx/>
                <a:latin typeface="+mn-lt"/>
                <a:ea typeface="+mn-ea"/>
                <a:cs typeface="+mn-cs"/>
              </a:rPr>
              <a:t>Couvrir</a:t>
            </a:r>
            <a:r>
              <a:rPr kumimoji="0" lang="fr-FR" sz="2000" b="0" i="0" u="none" strike="noStrike" kern="1200" cap="none" spc="0" normalizeH="0" noProof="0" dirty="0">
                <a:ln>
                  <a:noFill/>
                </a:ln>
                <a:solidFill>
                  <a:schemeClr val="tx1"/>
                </a:solidFill>
                <a:effectLst/>
                <a:uLnTx/>
                <a:uFillTx/>
                <a:latin typeface="+mn-lt"/>
                <a:ea typeface="+mn-ea"/>
                <a:cs typeface="+mn-cs"/>
              </a:rPr>
              <a:t> les cadres de miel et éviter les coulures pour ne pas provoquer de pillage. Puis pratiquer l’extraction dans un lieu inaccessible aux abeilles.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88640"/>
            <a:ext cx="7272808" cy="792088"/>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Extraction et conditionnement.</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Les précautions à prendre :</a:t>
            </a:r>
          </a:p>
        </p:txBody>
      </p:sp>
      <p:sp>
        <p:nvSpPr>
          <p:cNvPr id="7" name="Espace réservé du contenu 6"/>
          <p:cNvSpPr>
            <a:spLocks noGrp="1"/>
          </p:cNvSpPr>
          <p:nvPr>
            <p:ph idx="1"/>
          </p:nvPr>
        </p:nvSpPr>
        <p:spPr>
          <a:xfrm>
            <a:off x="395536" y="1052737"/>
            <a:ext cx="8291264" cy="4176464"/>
          </a:xfrm>
        </p:spPr>
        <p:txBody>
          <a:bodyPr>
            <a:normAutofit fontScale="62500" lnSpcReduction="20000"/>
          </a:bodyPr>
          <a:lstStyle/>
          <a:p>
            <a:pPr lvl="0"/>
            <a:r>
              <a:rPr lang="fr-FR" dirty="0"/>
              <a:t>L’extraction se fera avec un extracteur à manivelle ou motorisé.</a:t>
            </a:r>
          </a:p>
          <a:p>
            <a:pPr lvl="0"/>
            <a:r>
              <a:rPr lang="fr-FR" dirty="0"/>
              <a:t>L’ extracteur sera  tangentiel ou radiaire.</a:t>
            </a:r>
          </a:p>
          <a:p>
            <a:pPr lvl="0"/>
            <a:endParaRPr lang="fr-FR" dirty="0"/>
          </a:p>
          <a:p>
            <a:pPr lvl="0"/>
            <a:endParaRPr lang="fr-FR" dirty="0"/>
          </a:p>
          <a:p>
            <a:pPr lvl="0"/>
            <a:endParaRPr lang="fr-FR" dirty="0"/>
          </a:p>
          <a:p>
            <a:pPr lvl="0"/>
            <a:endParaRPr lang="fr-FR" dirty="0"/>
          </a:p>
          <a:p>
            <a:pPr lvl="0"/>
            <a:endParaRPr lang="fr-FR" dirty="0"/>
          </a:p>
          <a:p>
            <a:pPr lvl="0"/>
            <a:r>
              <a:rPr lang="fr-FR" dirty="0"/>
              <a:t>Le miel extrait sera filtré et versé dans un maturateur qui permettra la remontée des bulles d’air et la formation d’une mousse en surface qui sera éliminée avant le conditionnement du produit. La mise en pot devra se faire rapidement, généralement dans un délai de 3 jours maximum.</a:t>
            </a:r>
          </a:p>
          <a:p>
            <a:pPr lvl="0">
              <a:buFont typeface="Wingdings" pitchFamily="2" charset="2"/>
              <a:buChar char="v"/>
            </a:pPr>
            <a:r>
              <a:rPr lang="fr-FR" dirty="0"/>
              <a:t>En effet le miel de colza ou contenant ce dernier, ne serait ce qu’en partie, cristallise rapidement : Avant même la récolte (nuits fraiches, essaimages) Dans la miellerie et aussi dans le </a:t>
            </a:r>
            <a:r>
              <a:rPr lang="fr-FR" dirty="0" err="1"/>
              <a:t>maturateur</a:t>
            </a:r>
            <a:r>
              <a:rPr lang="fr-FR" dirty="0"/>
              <a:t>…!</a:t>
            </a:r>
          </a:p>
          <a:p>
            <a:endParaRPr lang="fr-FR" dirty="0"/>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Le Miel Et La Classe De 3ème"/>
          <p:cNvPicPr>
            <a:picLocks noChangeAspect="1"/>
          </p:cNvPicPr>
          <p:nvPr/>
        </p:nvPicPr>
        <p:blipFill>
          <a:blip r:embed="rId3" cstate="print"/>
          <a:srcRect/>
          <a:stretch>
            <a:fillRect/>
          </a:stretch>
        </p:blipFill>
        <p:spPr bwMode="auto">
          <a:xfrm>
            <a:off x="4499992" y="1700808"/>
            <a:ext cx="1872208" cy="1404156"/>
          </a:xfrm>
          <a:prstGeom prst="rect">
            <a:avLst/>
          </a:prstGeom>
          <a:noFill/>
          <a:ln w="9525">
            <a:noFill/>
            <a:miter lim="800000"/>
            <a:headEnd/>
            <a:tailEnd/>
          </a:ln>
        </p:spPr>
      </p:pic>
      <p:pic>
        <p:nvPicPr>
          <p:cNvPr id="9" name="Image 8" descr="http://www.google.fr/url?source=imglanding&amp;ct=img&amp;q=http://www.hortderabinel.fr/wp-content/uploads/2011/03/extracteur.jpg&amp;sa=X&amp;ei=1vBBVcyrE4n8UPr0gKgL&amp;ved=0CAkQ8wc4Jw&amp;usg=AFQjCNHuMLvdDuWnpm2Ondouhr5RbPRhIA"/>
          <p:cNvPicPr>
            <a:picLocks noChangeAspect="1"/>
          </p:cNvPicPr>
          <p:nvPr/>
        </p:nvPicPr>
        <p:blipFill>
          <a:blip r:embed="rId4" cstate="print"/>
          <a:srcRect/>
          <a:stretch>
            <a:fillRect/>
          </a:stretch>
        </p:blipFill>
        <p:spPr bwMode="auto">
          <a:xfrm>
            <a:off x="2123728" y="1700808"/>
            <a:ext cx="1872208" cy="1404156"/>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44624"/>
            <a:ext cx="8496944" cy="648072"/>
          </a:xfrm>
        </p:spPr>
        <p:txBody>
          <a:bodyPr>
            <a:noAutofit/>
          </a:bodyPr>
          <a:lstStyle/>
          <a:p>
            <a:r>
              <a:rPr lang="fr-FR" sz="3200" kern="1800" dirty="0">
                <a:solidFill>
                  <a:schemeClr val="accent6">
                    <a:lumMod val="75000"/>
                  </a:schemeClr>
                </a:solidFill>
                <a:latin typeface="Times New Roman" pitchFamily="18" charset="0"/>
                <a:ea typeface="Times New Roman"/>
                <a:cs typeface="Times New Roman" pitchFamily="18" charset="0"/>
              </a:rPr>
              <a:t>Le Pollen.</a:t>
            </a:r>
          </a:p>
        </p:txBody>
      </p:sp>
      <p:sp>
        <p:nvSpPr>
          <p:cNvPr id="3" name="Espace réservé du contenu 2"/>
          <p:cNvSpPr>
            <a:spLocks noGrp="1"/>
          </p:cNvSpPr>
          <p:nvPr>
            <p:ph idx="1"/>
          </p:nvPr>
        </p:nvSpPr>
        <p:spPr>
          <a:xfrm>
            <a:off x="107504" y="692696"/>
            <a:ext cx="8928992" cy="4536504"/>
          </a:xfrm>
        </p:spPr>
        <p:txBody>
          <a:bodyPr>
            <a:normAutofit fontScale="47500" lnSpcReduction="20000"/>
          </a:bodyPr>
          <a:lstStyle/>
          <a:p>
            <a:pPr lvl="0"/>
            <a:r>
              <a:rPr lang="fr-FR" sz="4000" dirty="0"/>
              <a:t>Le pollen est récolté principalement à la fin de l’hiver et au printemps par les ouvrières lorsqu’elles deviennent butineuses soit environ à partir du 18</a:t>
            </a:r>
            <a:r>
              <a:rPr lang="fr-FR" sz="4000" baseline="30000" dirty="0"/>
              <a:t>ème</a:t>
            </a:r>
            <a:r>
              <a:rPr lang="fr-FR" sz="4000" dirty="0"/>
              <a:t> jour de leur existence. C’est alors un ballet incessant devant la ruche. Elles recueillent cette fine poudre formée de particules microscopiques qui sont les éléments fécondants des fleurs mâles. Grâce aux peignes fixés sur leurs pattes, elles accumulent dans leurs corbeilles tout en volant une charge d’environ 15 mg qu’elles emportent jusqu’à la ruche et qu’elles déposent dans les alvéoles. Ce pollen associé au miel est le véritable « pain des abeilles ». Il constitue une nourriture indispensable à l’élevage du couvain. </a:t>
            </a:r>
          </a:p>
          <a:p>
            <a:pPr lvl="0"/>
            <a:endParaRPr lang="fr-FR" sz="1700" dirty="0"/>
          </a:p>
          <a:p>
            <a:pPr lvl="0"/>
            <a:r>
              <a:rPr lang="fr-FR" sz="4000" dirty="0"/>
              <a:t>L’apiculteur prendra soin d’observer ses colonies et de poser ces trappes uniquement sur les colonies les plus fortes. La pose peut commencer au printemps et durera tout au plus deux mois.</a:t>
            </a:r>
          </a:p>
          <a:p>
            <a:pPr lvl="0"/>
            <a:endParaRPr lang="fr-FR" sz="1700" dirty="0"/>
          </a:p>
          <a:p>
            <a:pPr lvl="0"/>
            <a:r>
              <a:rPr lang="fr-FR" sz="4000" dirty="0"/>
              <a:t>La récolte du pollen se fait tous les jours par temps humide, tous les deux ou trois jours si la météo est plus clémente. Gardez à l’esprit que le principal ennemi du pollen est l’humidité (Le pollen contient un certain pourcentage d’eau variable bien-sûr selon les climats qu’on estime en moyenne à 10-12% pour le pollen frais), viennent ensuite les larves de fausses-teignes et diverses petits insectes ou acariens. Sa récolte demande donc une présence constante.</a:t>
            </a:r>
          </a:p>
          <a:p>
            <a:pPr lvl="0"/>
            <a:endParaRPr lang="fr-FR" dirty="0"/>
          </a:p>
          <a:p>
            <a:pPr lvl="0"/>
            <a:endParaRPr lang="fr-FR" dirty="0"/>
          </a:p>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88640"/>
            <a:ext cx="7200800" cy="864096"/>
          </a:xfrm>
        </p:spPr>
        <p:txBody>
          <a:bodyPr>
            <a:noAutofit/>
          </a:bodyPr>
          <a:lstStyle/>
          <a:p>
            <a:r>
              <a:rPr lang="fr-FR" sz="3200" kern="1800" dirty="0">
                <a:solidFill>
                  <a:schemeClr val="accent6">
                    <a:lumMod val="75000"/>
                  </a:schemeClr>
                </a:solidFill>
                <a:latin typeface="Times New Roman" pitchFamily="18" charset="0"/>
                <a:ea typeface="Times New Roman"/>
                <a:cs typeface="Times New Roman" pitchFamily="18" charset="0"/>
              </a:rPr>
              <a:t>Les différentes trappes à pollen, leur pose, la récolte.</a:t>
            </a:r>
          </a:p>
        </p:txBody>
      </p:sp>
      <p:sp>
        <p:nvSpPr>
          <p:cNvPr id="3" name="Espace réservé du contenu 2"/>
          <p:cNvSpPr>
            <a:spLocks noGrp="1"/>
          </p:cNvSpPr>
          <p:nvPr>
            <p:ph idx="1"/>
          </p:nvPr>
        </p:nvSpPr>
        <p:spPr>
          <a:xfrm>
            <a:off x="395536" y="1196752"/>
            <a:ext cx="8301608" cy="3672408"/>
          </a:xfrm>
        </p:spPr>
        <p:txBody>
          <a:bodyPr>
            <a:normAutofit fontScale="62500" lnSpcReduction="20000"/>
          </a:bodyPr>
          <a:lstStyle/>
          <a:p>
            <a:r>
              <a:rPr lang="fr-FR" dirty="0"/>
              <a:t>De nombreux modèles de trappe à pollen existent mais leur principe est toujours identique : l’abeille traverse un peigne qui va retenir (en partie) les pelotes de pollen rapportées.</a:t>
            </a:r>
          </a:p>
          <a:p>
            <a:r>
              <a:rPr lang="fr-FR" dirty="0"/>
              <a:t>Celles-ci vont alors tomber au travers d’une grille dans un bac de réception.</a:t>
            </a:r>
          </a:p>
          <a:p>
            <a:pPr lvl="0"/>
            <a:r>
              <a:rPr lang="fr-FR" dirty="0"/>
              <a:t>Une bonne trappe à pollen ne doit pas retenir plus de 10 à 15% du pollen récolté par les abeilles pour ne pas mettre en péril la colonie. Une méthode pour y parvenir consiste à percer deux trous d’un diamètre de 8mm en face avant de chaque coté de la trappe pour laisser deux passages plus libre.</a:t>
            </a:r>
          </a:p>
          <a:p>
            <a:endParaRPr lang="fr-FR" dirty="0"/>
          </a:p>
          <a:p>
            <a:pPr>
              <a:buNone/>
            </a:pPr>
            <a:r>
              <a:rPr lang="fr-FR" dirty="0"/>
              <a:t> </a:t>
            </a:r>
          </a:p>
          <a:p>
            <a:r>
              <a:rPr lang="fr-FR" dirty="0"/>
              <a:t>Les modèles varient en fonction de leur position :</a:t>
            </a:r>
          </a:p>
          <a:p>
            <a:endParaRPr lang="fr-FR" dirty="0"/>
          </a:p>
          <a:p>
            <a:pPr lvl="0"/>
            <a:endParaRPr lang="fr-FR" dirty="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496944" cy="576064"/>
          </a:xfrm>
        </p:spPr>
        <p:txBody>
          <a:bodyPr>
            <a:noAutofit/>
          </a:bodyPr>
          <a:lstStyle/>
          <a:p>
            <a:pPr lvl="0"/>
            <a:r>
              <a:rPr lang="fr-FR" sz="2800" kern="1800" dirty="0">
                <a:solidFill>
                  <a:schemeClr val="accent6">
                    <a:lumMod val="75000"/>
                  </a:schemeClr>
                </a:solidFill>
                <a:latin typeface="Times New Roman" pitchFamily="18" charset="0"/>
                <a:ea typeface="Times New Roman"/>
                <a:cs typeface="Times New Roman" pitchFamily="18" charset="0"/>
              </a:rPr>
              <a:t>Trappe à pollen au trou de vol en extérieur :</a:t>
            </a:r>
          </a:p>
        </p:txBody>
      </p:sp>
      <p:sp>
        <p:nvSpPr>
          <p:cNvPr id="21" name="Espace réservé du contenu 20"/>
          <p:cNvSpPr>
            <a:spLocks noGrp="1"/>
          </p:cNvSpPr>
          <p:nvPr>
            <p:ph idx="1"/>
          </p:nvPr>
        </p:nvSpPr>
        <p:spPr>
          <a:xfrm>
            <a:off x="251520" y="3933056"/>
            <a:ext cx="8229600" cy="576064"/>
          </a:xfrm>
        </p:spPr>
        <p:txBody>
          <a:bodyPr>
            <a:normAutofit fontScale="55000" lnSpcReduction="20000"/>
          </a:bodyPr>
          <a:lstStyle/>
          <a:p>
            <a:pPr lvl="0">
              <a:buFont typeface="Wingdings" pitchFamily="2" charset="2"/>
              <a:buChar char="v"/>
            </a:pPr>
            <a:r>
              <a:rPr lang="fr-FR" dirty="0">
                <a:latin typeface="Arial" pitchFamily="34" charset="0"/>
                <a:ea typeface="Calibri" pitchFamily="34" charset="0"/>
                <a:cs typeface="Times New Roman" pitchFamily="18" charset="0"/>
              </a:rPr>
              <a:t>Les trappes extérieures seront utilisées par les apiculteurs qui récoltent de façon occasionnelle.</a:t>
            </a:r>
            <a:endParaRPr lang="fr-FR" dirty="0">
              <a:latin typeface="Arial" pitchFamily="34" charset="0"/>
            </a:endParaRPr>
          </a:p>
          <a:p>
            <a:endParaRPr lang="fr-FR" dirty="0"/>
          </a:p>
        </p:txBody>
      </p:sp>
      <p:pic>
        <p:nvPicPr>
          <p:cNvPr id="4" name="Image 3" descr="http://www.agrilisa.com/Portals/0/productimages/41092_0a0ab.jpg"/>
          <p:cNvPicPr>
            <a:picLocks noChangeAspect="1"/>
          </p:cNvPicPr>
          <p:nvPr/>
        </p:nvPicPr>
        <p:blipFill>
          <a:blip r:embed="rId3" cstate="print"/>
          <a:srcRect/>
          <a:stretch>
            <a:fillRect/>
          </a:stretch>
        </p:blipFill>
        <p:spPr bwMode="auto">
          <a:xfrm>
            <a:off x="683568" y="908720"/>
            <a:ext cx="4555011" cy="2256656"/>
          </a:xfrm>
          <a:prstGeom prst="rect">
            <a:avLst/>
          </a:prstGeom>
          <a:noFill/>
          <a:ln w="9525">
            <a:noFill/>
            <a:miter lim="800000"/>
            <a:headEnd/>
            <a:tailEnd/>
          </a:ln>
        </p:spPr>
      </p:pic>
      <p:pic>
        <p:nvPicPr>
          <p:cNvPr id="5" name="Image 4" descr="http://www.apiculture-apilorraine.com/_/rsrc/1393284349272/home/materiel-d-apiculture-metz-nancy-strasbourg/ruche-au-detail/ruche%20avec%20trappe%20a%20pollen.JPG"/>
          <p:cNvPicPr>
            <a:picLocks noChangeAspect="1"/>
          </p:cNvPicPr>
          <p:nvPr/>
        </p:nvPicPr>
        <p:blipFill>
          <a:blip r:embed="rId4" cstate="print"/>
          <a:srcRect l="16065" t="6311" r="4607" b="6796"/>
          <a:stretch>
            <a:fillRect/>
          </a:stretch>
        </p:blipFill>
        <p:spPr bwMode="auto">
          <a:xfrm>
            <a:off x="5324182" y="1772816"/>
            <a:ext cx="2704202" cy="2047106"/>
          </a:xfrm>
          <a:prstGeom prst="rect">
            <a:avLst/>
          </a:prstGeom>
          <a:noFill/>
          <a:ln w="9525">
            <a:noFill/>
            <a:miter lim="800000"/>
            <a:headEnd/>
            <a:tailEnd/>
          </a:ln>
        </p:spPr>
      </p:pic>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496944" cy="648072"/>
          </a:xfrm>
        </p:spPr>
        <p:txBody>
          <a:bodyPr>
            <a:noAutofit/>
          </a:bodyPr>
          <a:lstStyle/>
          <a:p>
            <a:pPr lvl="0"/>
            <a:r>
              <a:rPr lang="fr-FR" sz="2800" kern="1800" dirty="0">
                <a:solidFill>
                  <a:schemeClr val="accent6">
                    <a:lumMod val="75000"/>
                  </a:schemeClr>
                </a:solidFill>
                <a:latin typeface="Times New Roman" pitchFamily="18" charset="0"/>
                <a:ea typeface="Times New Roman"/>
                <a:cs typeface="Times New Roman" pitchFamily="18" charset="0"/>
              </a:rPr>
              <a:t>Trappe à pollen intégrée dans le plancher :</a:t>
            </a:r>
          </a:p>
        </p:txBody>
      </p:sp>
      <p:sp>
        <p:nvSpPr>
          <p:cNvPr id="21" name="Espace réservé du contenu 20"/>
          <p:cNvSpPr>
            <a:spLocks noGrp="1"/>
          </p:cNvSpPr>
          <p:nvPr>
            <p:ph idx="1"/>
          </p:nvPr>
        </p:nvSpPr>
        <p:spPr>
          <a:xfrm>
            <a:off x="323528" y="3501008"/>
            <a:ext cx="8568952" cy="1872208"/>
          </a:xfrm>
        </p:spPr>
        <p:txBody>
          <a:bodyPr>
            <a:normAutofit fontScale="55000" lnSpcReduction="20000"/>
          </a:bodyPr>
          <a:lstStyle/>
          <a:p>
            <a:pPr lvl="0">
              <a:buFont typeface="Wingdings" pitchFamily="2" charset="2"/>
              <a:buChar char="v"/>
            </a:pPr>
            <a:r>
              <a:rPr lang="fr-FR" dirty="0"/>
              <a:t>Les trappes de plancher nécessitent des supports spécialement adaptés pour permettre le retrait des bacs. Les producteurs de pollen réguliers opteront souvent pour une trappe intégrée de ce type.</a:t>
            </a:r>
          </a:p>
          <a:p>
            <a:pPr lvl="0">
              <a:buFont typeface="Wingdings" pitchFamily="2" charset="2"/>
              <a:buChar char="v"/>
            </a:pPr>
            <a:r>
              <a:rPr lang="fr-FR" dirty="0"/>
              <a:t>Une ouverture pour le passage des mâles est prévue pour chaque modèle.</a:t>
            </a:r>
          </a:p>
          <a:p>
            <a:pPr lvl="0">
              <a:buFont typeface="Wingdings" pitchFamily="2" charset="2"/>
              <a:buChar char="v"/>
            </a:pPr>
            <a:r>
              <a:rPr lang="fr-FR" dirty="0"/>
              <a:t>Avant de débuter la récolte, les trappes seront placées sur les ruches sans leur peigne pendant quelques jours pour que les abeilles s’habituent à cette nouvelle configuration.</a:t>
            </a: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endParaRPr>
          </a:p>
        </p:txBody>
      </p:sp>
      <p:grpSp>
        <p:nvGrpSpPr>
          <p:cNvPr id="3" name="Groupe 10"/>
          <p:cNvGrpSpPr/>
          <p:nvPr/>
        </p:nvGrpSpPr>
        <p:grpSpPr>
          <a:xfrm>
            <a:off x="323528" y="764704"/>
            <a:ext cx="7521272" cy="2664296"/>
            <a:chOff x="323528" y="1196752"/>
            <a:chExt cx="7521272" cy="2664296"/>
          </a:xfrm>
        </p:grpSpPr>
        <p:pic>
          <p:nvPicPr>
            <p:cNvPr id="7" name="Image 6" descr="http://www.espace-apicole.com/Files/27434/ArtRPTRPERCIEBig.jpg"/>
            <p:cNvPicPr/>
            <p:nvPr/>
          </p:nvPicPr>
          <p:blipFill>
            <a:blip r:embed="rId3" cstate="print"/>
            <a:srcRect/>
            <a:stretch>
              <a:fillRect/>
            </a:stretch>
          </p:blipFill>
          <p:spPr bwMode="auto">
            <a:xfrm>
              <a:off x="323528" y="1196752"/>
              <a:ext cx="2847975" cy="2143125"/>
            </a:xfrm>
            <a:prstGeom prst="rect">
              <a:avLst/>
            </a:prstGeom>
            <a:noFill/>
            <a:ln w="9525">
              <a:noFill/>
              <a:miter lim="800000"/>
              <a:headEnd/>
              <a:tailEnd/>
            </a:ln>
          </p:spPr>
        </p:pic>
        <p:pic>
          <p:nvPicPr>
            <p:cNvPr id="8" name="Image 7" descr="http://www.thomas-apiculture.com/content/cache/produit/800x600/515d4d2bc8029_Apiculture-abeilles-Plateau-de-fond-de-trappe-a-pollen.jpg"/>
            <p:cNvPicPr/>
            <p:nvPr/>
          </p:nvPicPr>
          <p:blipFill>
            <a:blip r:embed="rId4" cstate="print"/>
            <a:srcRect/>
            <a:stretch>
              <a:fillRect/>
            </a:stretch>
          </p:blipFill>
          <p:spPr bwMode="auto">
            <a:xfrm>
              <a:off x="3851920" y="1484784"/>
              <a:ext cx="3992880" cy="1457325"/>
            </a:xfrm>
            <a:prstGeom prst="rect">
              <a:avLst/>
            </a:prstGeom>
            <a:noFill/>
            <a:ln w="9525">
              <a:noFill/>
              <a:miter lim="800000"/>
              <a:headEnd/>
              <a:tailEnd/>
            </a:ln>
          </p:spPr>
        </p:pic>
        <p:sp>
          <p:nvSpPr>
            <p:cNvPr id="10" name="Rectangle à coins arrondis 9"/>
            <p:cNvSpPr/>
            <p:nvPr/>
          </p:nvSpPr>
          <p:spPr>
            <a:xfrm>
              <a:off x="2771800" y="3284984"/>
              <a:ext cx="1944216" cy="576064"/>
            </a:xfrm>
            <a:prstGeom prst="wedgeRoundRectCallout">
              <a:avLst>
                <a:gd name="adj1" fmla="val 68821"/>
                <a:gd name="adj2" fmla="val -2185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Ouverture à mâle</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96944" cy="792088"/>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Pollen frais ou séché ?</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Son conditionnement, son stockage.</a:t>
            </a:r>
          </a:p>
        </p:txBody>
      </p:sp>
      <p:sp>
        <p:nvSpPr>
          <p:cNvPr id="3" name="Espace réservé du contenu 2"/>
          <p:cNvSpPr>
            <a:spLocks noGrp="1"/>
          </p:cNvSpPr>
          <p:nvPr>
            <p:ph idx="1"/>
          </p:nvPr>
        </p:nvSpPr>
        <p:spPr>
          <a:xfrm>
            <a:off x="107504" y="1052736"/>
            <a:ext cx="8928992" cy="3600400"/>
          </a:xfrm>
        </p:spPr>
        <p:txBody>
          <a:bodyPr>
            <a:normAutofit fontScale="47500" lnSpcReduction="20000"/>
          </a:bodyPr>
          <a:lstStyle/>
          <a:p>
            <a:pPr lvl="0"/>
            <a:r>
              <a:rPr lang="fr-FR" sz="4000" u="sng" dirty="0"/>
              <a:t>Le pollen frais</a:t>
            </a:r>
            <a:r>
              <a:rPr lang="fr-FR" sz="4000" dirty="0"/>
              <a:t> : une fois récolté, il sera rapidement trié avec soin et placé soit au réfrigérateur s’il doit être consommé sous 8 jours, soit congelé en sachets de 100gr.</a:t>
            </a:r>
          </a:p>
          <a:p>
            <a:pPr lvl="0"/>
            <a:endParaRPr lang="fr-FR" sz="4000" dirty="0"/>
          </a:p>
          <a:p>
            <a:pPr lvl="0"/>
            <a:r>
              <a:rPr lang="fr-FR" sz="4000" u="sng" dirty="0"/>
              <a:t>Le pollen séché</a:t>
            </a:r>
            <a:r>
              <a:rPr lang="fr-FR" sz="4000" dirty="0"/>
              <a:t> : se trie également avec soin. Le séchage, pour assurer une bonne conservation, se fait avec un équipement spécial pour ne pas dénaturer le pollen. Il doit être réalisé à une température d’environ 40°C(qui est sensiblement similaire à celle de la ruche). Le taux d’humidité est ainsi abaissé d’environ 5%. On peut se servir d’un séchoir à fruits qui pour une utilisation familiale est grandement suffisant, soit le placer dans un séchoir à pollen semi-professionnel ou professionnel ce qui représente un autre investissement.</a:t>
            </a:r>
          </a:p>
          <a:p>
            <a:pPr lvl="0"/>
            <a:endParaRPr lang="fr-FR" sz="4000" dirty="0"/>
          </a:p>
          <a:p>
            <a:pPr lvl="0">
              <a:buFont typeface="Wingdings" pitchFamily="2" charset="2"/>
              <a:buChar char="v"/>
            </a:pPr>
            <a:r>
              <a:rPr lang="fr-FR" sz="4000" dirty="0"/>
              <a:t>A la sortie du séchoir, le pollen sera immédiatement mis en bocaux fermés hermétiquement. Sa date limite de consommation est de deux ans.</a:t>
            </a:r>
          </a:p>
          <a:p>
            <a:pPr lvl="0"/>
            <a:endParaRPr lang="fr-FR" dirty="0"/>
          </a:p>
          <a:p>
            <a:pPr lvl="0"/>
            <a:endParaRPr lang="fr-FR" dirty="0"/>
          </a:p>
          <a:p>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496944" cy="576064"/>
          </a:xfrm>
        </p:spPr>
        <p:txBody>
          <a:bodyPr>
            <a:noAutofit/>
          </a:bodyPr>
          <a:lstStyle/>
          <a:p>
            <a:r>
              <a:rPr lang="fr-FR" sz="3200" kern="1800" dirty="0">
                <a:solidFill>
                  <a:schemeClr val="accent6">
                    <a:lumMod val="75000"/>
                  </a:schemeClr>
                </a:solidFill>
                <a:latin typeface="Times New Roman" pitchFamily="18" charset="0"/>
                <a:ea typeface="Times New Roman"/>
                <a:cs typeface="Times New Roman" pitchFamily="18" charset="0"/>
              </a:rPr>
              <a:t>Les propriétés du Pollen.</a:t>
            </a:r>
          </a:p>
        </p:txBody>
      </p:sp>
      <p:sp>
        <p:nvSpPr>
          <p:cNvPr id="3" name="Espace réservé du contenu 2"/>
          <p:cNvSpPr>
            <a:spLocks noGrp="1"/>
          </p:cNvSpPr>
          <p:nvPr>
            <p:ph idx="1"/>
          </p:nvPr>
        </p:nvSpPr>
        <p:spPr>
          <a:xfrm>
            <a:off x="107504" y="764704"/>
            <a:ext cx="8928992" cy="3744416"/>
          </a:xfrm>
        </p:spPr>
        <p:txBody>
          <a:bodyPr>
            <a:normAutofit fontScale="70000" lnSpcReduction="20000"/>
          </a:bodyPr>
          <a:lstStyle/>
          <a:p>
            <a:pPr lvl="0"/>
            <a:r>
              <a:rPr lang="fr-FR" dirty="0"/>
              <a:t>Il peut être considéré comme un complément à l’alimentation humaine compte tenu de la richesse et de la complexité de sa constitution.</a:t>
            </a:r>
          </a:p>
          <a:p>
            <a:pPr lvl="0"/>
            <a:endParaRPr lang="fr-FR" dirty="0"/>
          </a:p>
          <a:p>
            <a:pPr lvl="0"/>
            <a:r>
              <a:rPr lang="fr-FR" dirty="0"/>
              <a:t>Il comprend principalement des protides, des glucides, des vitamines (entre autres toutes celles du groupe B), des substances minérales et des oligoéléments (calcium, magnésium, fer...), des substances antibiotiques actives, des enzymes, des lipides qui aident l’organisme à mieux résister aux infections, régularisent les fonctions intestinales et sont particulièrement nécessaires durant les périodes d’efforts soutenus.</a:t>
            </a:r>
          </a:p>
          <a:p>
            <a:pPr lvl="0"/>
            <a:endParaRPr lang="fr-FR" dirty="0"/>
          </a:p>
          <a:p>
            <a:pPr lvl="0"/>
            <a:r>
              <a:rPr lang="fr-FR" dirty="0"/>
              <a:t>Les doses moyennes quotidiennes pour un adulte varient entre 4 et 20g. Beaucoup de personnes font des cures d’un mois.</a:t>
            </a:r>
          </a:p>
          <a:p>
            <a:pPr lvl="0"/>
            <a:endParaRPr lang="fr-FR" dirty="0"/>
          </a:p>
          <a:p>
            <a:endParaRPr lang="fr-FR" dirty="0"/>
          </a:p>
        </p:txBody>
      </p:sp>
    </p:spTree>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6553</TotalTime>
  <Words>1663</Words>
  <Application>Microsoft Office PowerPoint</Application>
  <PresentationFormat>Affichage à l'écran (4:3)</PresentationFormat>
  <Paragraphs>280</Paragraphs>
  <Slides>21</Slides>
  <Notes>19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21</vt:i4>
      </vt:variant>
    </vt:vector>
  </HeadingPairs>
  <TitlesOfParts>
    <vt:vector size="26" baseType="lpstr">
      <vt:lpstr>Arial</vt:lpstr>
      <vt:lpstr>Calibri</vt:lpstr>
      <vt:lpstr>Times New Roman</vt:lpstr>
      <vt:lpstr>Wingdings</vt:lpstr>
      <vt:lpstr>1_Thème Office</vt:lpstr>
      <vt:lpstr>Présentation PowerPoint</vt:lpstr>
      <vt:lpstr> CETA Abeille Noire de l’Orne Centre d’études techniques apicoles Siège social "la Dultière" 61500 NEUVILLE-PRÉS-SÉES www.u-a-o.info mail : ceta@u-a-o.info</vt:lpstr>
      <vt:lpstr>Présentation PowerPoint</vt:lpstr>
      <vt:lpstr>Eléments du référentiel de la troisième séance théorique :</vt:lpstr>
      <vt:lpstr>Contrôle des essaims, nourrissement, réunions, remérage des souches. Utilisation éventuelle de produits d’élevage.</vt:lpstr>
      <vt:lpstr>Suivi du développement des essaims, nourrissement, passage en ruche ou non et quand ?</vt:lpstr>
      <vt:lpstr>Réunions d’essaims. Remérage des colonies.</vt:lpstr>
      <vt:lpstr>Recherche éventuelle de la reine. Le marquage.</vt:lpstr>
      <vt:lpstr>Connaissance de l'environnement sur le plan mellifère :</vt:lpstr>
      <vt:lpstr>Les différents types de lieux régionaux</vt:lpstr>
      <vt:lpstr>Tableau d’évaluation des ressources mellifères et nectarifères</vt:lpstr>
      <vt:lpstr>Classifications de quelques ressources mellifères.</vt:lpstr>
      <vt:lpstr>A quel moment et sur quel critères envisager la récolte de printemps.</vt:lpstr>
      <vt:lpstr>Prélèvement des cadres de miel au rucher. Les précautions à prendre :</vt:lpstr>
      <vt:lpstr>Extraction et conditionnement. Les précautions à prendre :</vt:lpstr>
      <vt:lpstr>Le Pollen.</vt:lpstr>
      <vt:lpstr>Les différentes trappes à pollen, leur pose, la récolte.</vt:lpstr>
      <vt:lpstr>Trappe à pollen au trou de vol en extérieur :</vt:lpstr>
      <vt:lpstr>Trappe à pollen intégrée dans le plancher :</vt:lpstr>
      <vt:lpstr>Pollen frais ou séché ? Son conditionnement, son stockage.</vt:lpstr>
      <vt:lpstr>Les propriétés du Pollen.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1ère séance 2ème année</dc:title>
  <dc:subject>Cours Ceta-UAO</dc:subject>
  <dc:creator>Raymond DAMAN et Gérard VESQUE</dc:creator>
  <cp:keywords>Saint Cyr La Rosière</cp:keywords>
  <dc:description/>
  <cp:lastModifiedBy>Gérard Corvée</cp:lastModifiedBy>
  <cp:revision>809</cp:revision>
  <dcterms:created xsi:type="dcterms:W3CDTF">2014-01-16T17:23:48Z</dcterms:created>
  <dcterms:modified xsi:type="dcterms:W3CDTF">2019-04-29T06:39:38Z</dcterms:modified>
</cp:coreProperties>
</file>