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8"/>
  </p:notesMasterIdLst>
  <p:sldIdLst>
    <p:sldId id="361" r:id="rId2"/>
    <p:sldId id="325" r:id="rId3"/>
    <p:sldId id="317" r:id="rId4"/>
    <p:sldId id="397" r:id="rId5"/>
    <p:sldId id="400" r:id="rId6"/>
    <p:sldId id="401" r:id="rId7"/>
    <p:sldId id="402" r:id="rId8"/>
    <p:sldId id="403" r:id="rId9"/>
    <p:sldId id="404" r:id="rId10"/>
    <p:sldId id="405" r:id="rId11"/>
    <p:sldId id="406" r:id="rId12"/>
    <p:sldId id="407" r:id="rId13"/>
    <p:sldId id="408" r:id="rId14"/>
    <p:sldId id="409" r:id="rId15"/>
    <p:sldId id="410" r:id="rId16"/>
    <p:sldId id="411" r:id="rId17"/>
  </p:sldIdLst>
  <p:sldSz cx="9144000" cy="6858000" type="screen4x3"/>
  <p:notesSz cx="6858000" cy="9144000"/>
  <p:defaultTextStyle>
    <a:defPPr>
      <a:defRPr lang="fr-FR"/>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4615" autoAdjust="0"/>
    <p:restoredTop sz="77157" autoAdjust="0"/>
  </p:normalViewPr>
  <p:slideViewPr>
    <p:cSldViewPr>
      <p:cViewPr varScale="1">
        <p:scale>
          <a:sx n="114" d="100"/>
          <a:sy n="114" d="100"/>
        </p:scale>
        <p:origin x="1122" y="102"/>
      </p:cViewPr>
      <p:guideLst>
        <p:guide orient="horz" pos="2160"/>
        <p:guide pos="2880"/>
      </p:guideLst>
    </p:cSldViewPr>
  </p:slideViewPr>
  <p:outlineViewPr>
    <p:cViewPr>
      <p:scale>
        <a:sx n="33" d="100"/>
        <a:sy n="33" d="100"/>
      </p:scale>
      <p:origin x="0" y="1152"/>
    </p:cViewPr>
  </p:outlineViewPr>
  <p:notesTextViewPr>
    <p:cViewPr>
      <p:scale>
        <a:sx n="1" d="1"/>
        <a:sy n="1" d="1"/>
      </p:scale>
      <p:origin x="0" y="0"/>
    </p:cViewPr>
  </p:notesTextViewPr>
  <p:sorterViewPr>
    <p:cViewPr>
      <p:scale>
        <a:sx n="66" d="100"/>
        <a:sy n="66" d="100"/>
      </p:scale>
      <p:origin x="0" y="0"/>
    </p:cViewPr>
  </p:sorterViewPr>
  <p:notesViewPr>
    <p:cSldViewPr>
      <p:cViewPr>
        <p:scale>
          <a:sx n="120" d="100"/>
          <a:sy n="120" d="100"/>
        </p:scale>
        <p:origin x="-1122" y="-7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dirty="0">
                <a:latin typeface="+mn-lt"/>
              </a:defRPr>
            </a:lvl1pPr>
          </a:lstStyle>
          <a:p>
            <a:pPr>
              <a:defRPr/>
            </a:pPr>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AB1AE956-BA57-4383-8C61-BBAACA988866}" type="datetimeFigureOut">
              <a:rPr lang="fr-FR"/>
              <a:pPr>
                <a:defRPr/>
              </a:pPr>
              <a:t>21/05/2019</a:t>
            </a:fld>
            <a:endParaRPr lang="fr-FR" dirty="0"/>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fr-FR" noProof="0" dirty="0"/>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noProof="0"/>
              <a:t>Cliquez pour modifier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dirty="0">
                <a:latin typeface="+mn-lt"/>
              </a:defRPr>
            </a:lvl1pPr>
          </a:lstStyle>
          <a:p>
            <a:pPr>
              <a:defRPr/>
            </a:pPr>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80B1E7D9-674C-4C01-AB2E-2236A0B77BD8}" type="slidenum">
              <a:rPr lang="fr-FR"/>
              <a:pPr>
                <a:defRPr/>
              </a:pPr>
              <a:t>‹N°›</a:t>
            </a:fld>
            <a:endParaRPr lang="fr-FR" dirty="0"/>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19459"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fr-FR"/>
          </a:p>
        </p:txBody>
      </p:sp>
      <p:sp>
        <p:nvSpPr>
          <p:cNvPr id="19460"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E2B475E-883E-47A8-A682-F3012760100E}" type="slidenum">
              <a:rPr lang="fr-FR"/>
              <a:pPr fontAlgn="base">
                <a:spcBef>
                  <a:spcPct val="0"/>
                </a:spcBef>
                <a:spcAft>
                  <a:spcPct val="0"/>
                </a:spcAft>
              </a:pPr>
              <a:t>2</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20483"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fr-FR"/>
          </a:p>
        </p:txBody>
      </p:sp>
      <p:sp>
        <p:nvSpPr>
          <p:cNvPr id="20484"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ECB898A-9CB0-4B4B-A67A-97979A0E4878}" type="slidenum">
              <a:rPr lang="fr-FR"/>
              <a:pPr fontAlgn="base">
                <a:spcBef>
                  <a:spcPct val="0"/>
                </a:spcBef>
                <a:spcAft>
                  <a:spcPct val="0"/>
                </a:spcAft>
              </a:pPr>
              <a:t>3</a:t>
            </a:fld>
            <a:endParaRPr 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200" b="1" kern="1800" dirty="0">
                <a:solidFill>
                  <a:schemeClr val="accent6"/>
                </a:solidFill>
                <a:latin typeface="Times New Roman" pitchFamily="18" charset="0"/>
                <a:ea typeface="Times New Roman"/>
                <a:cs typeface="Times New Roman" pitchFamily="18" charset="0"/>
              </a:rPr>
              <a:t>Eléments du référentiel de la première séance théorique</a:t>
            </a:r>
            <a:r>
              <a:rPr lang="fr-FR" sz="1200" b="1" kern="1800" baseline="0" dirty="0">
                <a:solidFill>
                  <a:schemeClr val="accent6"/>
                </a:solidFill>
                <a:latin typeface="Times New Roman" pitchFamily="18" charset="0"/>
                <a:ea typeface="Times New Roman"/>
                <a:cs typeface="Times New Roman" pitchFamily="18" charset="0"/>
              </a:rPr>
              <a:t> </a:t>
            </a:r>
            <a:r>
              <a:rPr lang="fr-FR" sz="1200" b="1" kern="1800" dirty="0">
                <a:solidFill>
                  <a:schemeClr val="accent6"/>
                </a:solidFill>
                <a:latin typeface="Times New Roman" pitchFamily="18" charset="0"/>
                <a:ea typeface="Times New Roman"/>
                <a:cs typeface="Times New Roman" pitchFamily="18" charset="0"/>
              </a:rPr>
              <a:t>:</a:t>
            </a:r>
          </a:p>
          <a:p>
            <a:pPr>
              <a:buFont typeface="Wingdings" pitchFamily="2" charset="2"/>
              <a:buChar char="§"/>
            </a:pPr>
            <a:r>
              <a:rPr lang="fr-FR" dirty="0"/>
              <a:t>Estimation de la force et de la qualité de la colonie.</a:t>
            </a:r>
          </a:p>
          <a:p>
            <a:pPr>
              <a:buFont typeface="Wingdings" pitchFamily="2" charset="2"/>
              <a:buChar char="§"/>
            </a:pPr>
            <a:r>
              <a:rPr lang="fr-FR" dirty="0"/>
              <a:t>Traitement des colonies faibles</a:t>
            </a:r>
          </a:p>
          <a:p>
            <a:pPr>
              <a:buFont typeface="Wingdings" pitchFamily="2" charset="2"/>
              <a:buChar char="§"/>
            </a:pPr>
            <a:r>
              <a:rPr lang="fr-FR" dirty="0"/>
              <a:t>Où placer les cadres de cire gaufrée</a:t>
            </a:r>
          </a:p>
          <a:p>
            <a:pPr>
              <a:buFont typeface="Wingdings" pitchFamily="2" charset="2"/>
              <a:buChar char="§"/>
            </a:pPr>
            <a:r>
              <a:rPr lang="fr-FR" dirty="0"/>
              <a:t>Pose des hausses, à quel moment, avec ou sans grille à reine, nature des cadres utilisés</a:t>
            </a:r>
          </a:p>
          <a:p>
            <a:pPr>
              <a:buFont typeface="Wingdings" pitchFamily="2" charset="2"/>
              <a:buChar char="§"/>
            </a:pPr>
            <a:r>
              <a:rPr lang="fr-FR" dirty="0"/>
              <a:t>Contrôle de leur remplissage. A quel stade envisager la pose éventuelle de la 2ème, dessus, dessous cette dernière</a:t>
            </a:r>
          </a:p>
          <a:p>
            <a:pPr>
              <a:buFont typeface="Wingdings" pitchFamily="2" charset="2"/>
              <a:buChar char="§"/>
            </a:pPr>
            <a:r>
              <a:rPr lang="fr-FR" dirty="0"/>
              <a:t>Méthodes simples de division avec et sans recherche de reine. Utilisation de la fiche technique qui sera distribuée</a:t>
            </a:r>
          </a:p>
          <a:p>
            <a:pPr>
              <a:buFont typeface="Wingdings" pitchFamily="2" charset="2"/>
              <a:buChar char="§"/>
            </a:pPr>
            <a:r>
              <a:rPr lang="fr-FR" dirty="0"/>
              <a:t>Quelle race élever? Notions de sélection, systèmes de notes, punaises…</a:t>
            </a:r>
          </a:p>
          <a:p>
            <a:pPr>
              <a:buFont typeface="Wingdings" pitchFamily="2" charset="2"/>
              <a:buChar char="§"/>
            </a:pPr>
            <a:r>
              <a:rPr lang="fr-FR" dirty="0"/>
              <a:t>Quels moyens pour prévenir et réduire l'essaimage</a:t>
            </a:r>
          </a:p>
          <a:p>
            <a:pPr>
              <a:buFont typeface="Wingdings" pitchFamily="2" charset="2"/>
              <a:buChar char="§"/>
            </a:pPr>
            <a:r>
              <a:rPr lang="fr-FR" dirty="0"/>
              <a:t>Reconnaître les différents types de cellules</a:t>
            </a:r>
          </a:p>
          <a:p>
            <a:pPr>
              <a:buFont typeface="Wingdings" pitchFamily="2" charset="2"/>
              <a:buChar char="§"/>
            </a:pPr>
            <a:r>
              <a:rPr lang="fr-FR" dirty="0"/>
              <a:t>Les essaims primaires, secondaires, tertiaires.</a:t>
            </a:r>
          </a:p>
          <a:p>
            <a:pPr>
              <a:buFont typeface="Wingdings" pitchFamily="2" charset="2"/>
              <a:buChar char="§"/>
            </a:pPr>
            <a:r>
              <a:rPr lang="fr-FR" dirty="0"/>
              <a:t>Le piégeage</a:t>
            </a:r>
          </a:p>
          <a:p>
            <a:pPr>
              <a:buFont typeface="Wingdings" pitchFamily="2" charset="2"/>
              <a:buChar char="§"/>
            </a:pPr>
            <a:r>
              <a:rPr lang="fr-FR" dirty="0"/>
              <a:t>La récupération des essaims naturels, leur enruchement, leur nourrissement, leur déplacement</a:t>
            </a:r>
          </a:p>
        </p:txBody>
      </p:sp>
      <p:sp>
        <p:nvSpPr>
          <p:cNvPr id="4" name="Espace réservé du numéro de diapositive 3"/>
          <p:cNvSpPr>
            <a:spLocks noGrp="1"/>
          </p:cNvSpPr>
          <p:nvPr>
            <p:ph type="sldNum" sz="quarter" idx="10"/>
          </p:nvPr>
        </p:nvSpPr>
        <p:spPr/>
        <p:txBody>
          <a:bodyPr/>
          <a:lstStyle/>
          <a:p>
            <a:fld id="{BB8F1A80-DE69-43BC-B83B-99F31DF8B5CC}" type="slidenum">
              <a:rPr lang="fr-FR" smtClean="0"/>
              <a:pPr/>
              <a:t>4</a:t>
            </a:fld>
            <a:endParaRPr lang="fr-F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200" b="1" u="sng" kern="1200" dirty="0">
                <a:solidFill>
                  <a:schemeClr val="tx1"/>
                </a:solidFill>
                <a:latin typeface="+mn-lt"/>
                <a:ea typeface="+mn-ea"/>
                <a:cs typeface="+mn-cs"/>
              </a:rPr>
              <a:t>Les essaims primaires, secondaires, tertiaires :</a:t>
            </a:r>
          </a:p>
          <a:p>
            <a:pPr lvl="0"/>
            <a:r>
              <a:rPr lang="fr-FR" sz="1200" u="sng" kern="1200" dirty="0">
                <a:solidFill>
                  <a:schemeClr val="tx1"/>
                </a:solidFill>
                <a:latin typeface="+mn-lt"/>
                <a:ea typeface="+mn-ea"/>
                <a:cs typeface="+mn-cs"/>
              </a:rPr>
              <a:t>L’essaim primaire</a:t>
            </a:r>
            <a:r>
              <a:rPr lang="fr-FR" sz="1200" kern="1200" dirty="0">
                <a:solidFill>
                  <a:schemeClr val="tx1"/>
                </a:solidFill>
                <a:latin typeface="+mn-lt"/>
                <a:ea typeface="+mn-ea"/>
                <a:cs typeface="+mn-cs"/>
              </a:rPr>
              <a:t> est généralement assez gros (de 1,5 à 4 kilos et plus) Il partira avec la reine de la colonie, stationnera dans un rayon de 30 mètres de sa ruche d’origine, avant de rejoindre l’un des endroits proposés par les éclaireuses.</a:t>
            </a:r>
          </a:p>
          <a:p>
            <a:r>
              <a:rPr lang="fr-FR" sz="1200" kern="1200" dirty="0">
                <a:solidFill>
                  <a:schemeClr val="tx1"/>
                </a:solidFill>
                <a:latin typeface="+mn-lt"/>
                <a:ea typeface="+mn-ea"/>
                <a:cs typeface="+mn-cs"/>
              </a:rPr>
              <a:t>Il possède une faculté de nettoyage assez phénoménale tout comme celle de bâtir son nid. Récupéré, on aura intérêt à ne lui confier que des cires gaufrées et de le nourrir éventuellement</a:t>
            </a:r>
          </a:p>
          <a:p>
            <a:r>
              <a:rPr lang="fr-FR" sz="1200" kern="1200" dirty="0">
                <a:solidFill>
                  <a:schemeClr val="tx1"/>
                </a:solidFill>
                <a:latin typeface="+mn-lt"/>
                <a:ea typeface="+mn-ea"/>
                <a:cs typeface="+mn-cs"/>
              </a:rPr>
              <a:t>L’essaim primaire de belle taille (à partir de 3 kilos est capable de récolter autant, voire plus qu’une colonie de production.</a:t>
            </a:r>
          </a:p>
          <a:p>
            <a:pPr lvl="0"/>
            <a:r>
              <a:rPr lang="fr-FR" sz="1200" u="sng" kern="1200" dirty="0">
                <a:solidFill>
                  <a:schemeClr val="tx1"/>
                </a:solidFill>
                <a:latin typeface="+mn-lt"/>
                <a:ea typeface="+mn-ea"/>
                <a:cs typeface="+mn-cs"/>
              </a:rPr>
              <a:t>L’essaim de chant</a:t>
            </a:r>
            <a:r>
              <a:rPr lang="fr-FR" sz="1200" kern="1200" dirty="0">
                <a:solidFill>
                  <a:schemeClr val="tx1"/>
                </a:solidFill>
                <a:latin typeface="+mn-lt"/>
                <a:ea typeface="+mn-ea"/>
                <a:cs typeface="+mn-cs"/>
              </a:rPr>
              <a:t> est un essaim primaire qui, ayant perdu sa mère lors d’une première tentative, repart avec une ou plusieurs reines vierges.</a:t>
            </a:r>
          </a:p>
          <a:p>
            <a:pPr lvl="0"/>
            <a:r>
              <a:rPr lang="fr-FR" sz="1200" u="sng" kern="1200" dirty="0">
                <a:solidFill>
                  <a:schemeClr val="tx1"/>
                </a:solidFill>
                <a:latin typeface="+mn-lt"/>
                <a:ea typeface="+mn-ea"/>
                <a:cs typeface="+mn-cs"/>
              </a:rPr>
              <a:t>L’essaim secondaire</a:t>
            </a:r>
            <a:r>
              <a:rPr lang="fr-FR" sz="1200" kern="1200" dirty="0">
                <a:solidFill>
                  <a:schemeClr val="tx1"/>
                </a:solidFill>
                <a:latin typeface="+mn-lt"/>
                <a:ea typeface="+mn-ea"/>
                <a:cs typeface="+mn-cs"/>
              </a:rPr>
              <a:t>, plus petit, partira environ une semaine après le primaire avec une ou le plus souvent plusieurs reines vierges. Nettement plus mobile il a la capacité de parcourir plusieurs kilomètres.</a:t>
            </a:r>
          </a:p>
          <a:p>
            <a:pPr lvl="0"/>
            <a:r>
              <a:rPr lang="fr-FR" sz="1200" u="sng" kern="1200" dirty="0">
                <a:solidFill>
                  <a:schemeClr val="tx1"/>
                </a:solidFill>
                <a:latin typeface="+mn-lt"/>
                <a:ea typeface="+mn-ea"/>
                <a:cs typeface="+mn-cs"/>
              </a:rPr>
              <a:t>L’essaim tertiaire</a:t>
            </a:r>
            <a:r>
              <a:rPr lang="fr-FR" sz="1200" kern="1200" dirty="0">
                <a:solidFill>
                  <a:schemeClr val="tx1"/>
                </a:solidFill>
                <a:latin typeface="+mn-lt"/>
                <a:ea typeface="+mn-ea"/>
                <a:cs typeface="+mn-cs"/>
              </a:rPr>
              <a:t>, quaternaire.. Sera plus ou moins viable en fonction de l’époque de l‘année, de la météo. Mais on retiendra qu’il peut être retenu pour la valeur potentielle de ses reines. Il peut par exemple  sauver une colonie orpheline.</a:t>
            </a:r>
          </a:p>
          <a:p>
            <a:endParaRPr lang="fr-FR" dirty="0"/>
          </a:p>
        </p:txBody>
      </p:sp>
      <p:sp>
        <p:nvSpPr>
          <p:cNvPr id="4" name="Espace réservé du numéro de diapositive 3"/>
          <p:cNvSpPr>
            <a:spLocks noGrp="1"/>
          </p:cNvSpPr>
          <p:nvPr>
            <p:ph type="sldNum" sz="quarter" idx="10"/>
          </p:nvPr>
        </p:nvSpPr>
        <p:spPr/>
        <p:txBody>
          <a:bodyPr/>
          <a:lstStyle/>
          <a:p>
            <a:fld id="{BB8F1A80-DE69-43BC-B83B-99F31DF8B5CC}" type="slidenum">
              <a:rPr lang="fr-FR" smtClean="0"/>
              <a:pPr/>
              <a:t>5</a:t>
            </a:fld>
            <a:endParaRPr lang="fr-F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200" b="1" u="sng" kern="1200" dirty="0">
                <a:solidFill>
                  <a:schemeClr val="tx1"/>
                </a:solidFill>
                <a:latin typeface="+mn-lt"/>
                <a:ea typeface="+mn-ea"/>
                <a:cs typeface="+mn-cs"/>
              </a:rPr>
              <a:t>Les essaims primaires, secondaires, tertiaires :</a:t>
            </a:r>
          </a:p>
          <a:p>
            <a:pPr lvl="0"/>
            <a:r>
              <a:rPr lang="fr-FR" sz="1200" u="sng" kern="1200" dirty="0">
                <a:solidFill>
                  <a:schemeClr val="tx1"/>
                </a:solidFill>
                <a:latin typeface="+mn-lt"/>
                <a:ea typeface="+mn-ea"/>
                <a:cs typeface="+mn-cs"/>
              </a:rPr>
              <a:t>L’essaim primaire</a:t>
            </a:r>
            <a:r>
              <a:rPr lang="fr-FR" sz="1200" kern="1200" dirty="0">
                <a:solidFill>
                  <a:schemeClr val="tx1"/>
                </a:solidFill>
                <a:latin typeface="+mn-lt"/>
                <a:ea typeface="+mn-ea"/>
                <a:cs typeface="+mn-cs"/>
              </a:rPr>
              <a:t> est généralement assez gros (de 1,5 à 4 kilos et plus) Il partira avec la reine de la colonie, stationnera dans un rayon de 30 mètres de sa ruche d’origine, avant de rejoindre l’un des endroits proposés par les éclaireuses.</a:t>
            </a:r>
          </a:p>
          <a:p>
            <a:r>
              <a:rPr lang="fr-FR" sz="1200" kern="1200" dirty="0">
                <a:solidFill>
                  <a:schemeClr val="tx1"/>
                </a:solidFill>
                <a:latin typeface="+mn-lt"/>
                <a:ea typeface="+mn-ea"/>
                <a:cs typeface="+mn-cs"/>
              </a:rPr>
              <a:t>Il possède une faculté de nettoyage assez phénoménale tout comme celle de bâtir son nid. Récupéré, on aura intérêt à ne lui confier que des cires gaufrées et de le nourrir éventuellement</a:t>
            </a:r>
          </a:p>
          <a:p>
            <a:r>
              <a:rPr lang="fr-FR" sz="1200" kern="1200" dirty="0">
                <a:solidFill>
                  <a:schemeClr val="tx1"/>
                </a:solidFill>
                <a:latin typeface="+mn-lt"/>
                <a:ea typeface="+mn-ea"/>
                <a:cs typeface="+mn-cs"/>
              </a:rPr>
              <a:t>L’essaim primaire de belle taille (à partir de 3 kilos est capable de récolter autant, voire plus qu’une colonie de production.</a:t>
            </a:r>
          </a:p>
          <a:p>
            <a:pPr lvl="0"/>
            <a:r>
              <a:rPr lang="fr-FR" sz="1200" u="sng" kern="1200" dirty="0">
                <a:solidFill>
                  <a:schemeClr val="tx1"/>
                </a:solidFill>
                <a:latin typeface="+mn-lt"/>
                <a:ea typeface="+mn-ea"/>
                <a:cs typeface="+mn-cs"/>
              </a:rPr>
              <a:t>L’essaim de chant</a:t>
            </a:r>
            <a:r>
              <a:rPr lang="fr-FR" sz="1200" kern="1200" dirty="0">
                <a:solidFill>
                  <a:schemeClr val="tx1"/>
                </a:solidFill>
                <a:latin typeface="+mn-lt"/>
                <a:ea typeface="+mn-ea"/>
                <a:cs typeface="+mn-cs"/>
              </a:rPr>
              <a:t> est un essaim primaire qui, ayant perdu sa mère lors d’une première tentative, repart avec une ou plusieurs reines vierges.</a:t>
            </a:r>
          </a:p>
          <a:p>
            <a:pPr lvl="0"/>
            <a:r>
              <a:rPr lang="fr-FR" sz="1200" u="sng" kern="1200" dirty="0">
                <a:solidFill>
                  <a:schemeClr val="tx1"/>
                </a:solidFill>
                <a:latin typeface="+mn-lt"/>
                <a:ea typeface="+mn-ea"/>
                <a:cs typeface="+mn-cs"/>
              </a:rPr>
              <a:t>L’essaim secondaire</a:t>
            </a:r>
            <a:r>
              <a:rPr lang="fr-FR" sz="1200" kern="1200" dirty="0">
                <a:solidFill>
                  <a:schemeClr val="tx1"/>
                </a:solidFill>
                <a:latin typeface="+mn-lt"/>
                <a:ea typeface="+mn-ea"/>
                <a:cs typeface="+mn-cs"/>
              </a:rPr>
              <a:t>, plus petit, partira environ une semaine après le primaire avec une ou le plus souvent plusieurs reines vierges. Nettement plus mobile il a la capacité de parcourir plusieurs kilomètres.</a:t>
            </a:r>
          </a:p>
          <a:p>
            <a:pPr lvl="0"/>
            <a:r>
              <a:rPr lang="fr-FR" sz="1200" u="sng" kern="1200" dirty="0">
                <a:solidFill>
                  <a:schemeClr val="tx1"/>
                </a:solidFill>
                <a:latin typeface="+mn-lt"/>
                <a:ea typeface="+mn-ea"/>
                <a:cs typeface="+mn-cs"/>
              </a:rPr>
              <a:t>L’essaim tertiaire</a:t>
            </a:r>
            <a:r>
              <a:rPr lang="fr-FR" sz="1200" kern="1200" dirty="0">
                <a:solidFill>
                  <a:schemeClr val="tx1"/>
                </a:solidFill>
                <a:latin typeface="+mn-lt"/>
                <a:ea typeface="+mn-ea"/>
                <a:cs typeface="+mn-cs"/>
              </a:rPr>
              <a:t>, quaternaire.. Sera plus ou moins viable en fonction de l’époque de l‘année, de la météo. Mais on retiendra qu’il peut être retenu pour la valeur potentielle de ses reines. Il peut par exemple  sauver une colonie orpheline.</a:t>
            </a:r>
          </a:p>
          <a:p>
            <a:endParaRPr lang="fr-FR" dirty="0"/>
          </a:p>
        </p:txBody>
      </p:sp>
      <p:sp>
        <p:nvSpPr>
          <p:cNvPr id="4" name="Espace réservé du numéro de diapositive 3"/>
          <p:cNvSpPr>
            <a:spLocks noGrp="1"/>
          </p:cNvSpPr>
          <p:nvPr>
            <p:ph type="sldNum" sz="quarter" idx="10"/>
          </p:nvPr>
        </p:nvSpPr>
        <p:spPr/>
        <p:txBody>
          <a:bodyPr/>
          <a:lstStyle/>
          <a:p>
            <a:fld id="{BB8F1A80-DE69-43BC-B83B-99F31DF8B5CC}" type="slidenum">
              <a:rPr lang="fr-FR" smtClean="0"/>
              <a:pPr/>
              <a:t>6</a:t>
            </a:fld>
            <a:endParaRPr lang="fr-F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200" b="1" u="sng" kern="1200" dirty="0">
                <a:solidFill>
                  <a:schemeClr val="tx1"/>
                </a:solidFill>
                <a:latin typeface="+mn-lt"/>
                <a:ea typeface="+mn-ea"/>
                <a:cs typeface="+mn-cs"/>
              </a:rPr>
              <a:t>Les essaims primaires, secondaires, tertiaires :</a:t>
            </a:r>
          </a:p>
          <a:p>
            <a:pPr lvl="0"/>
            <a:r>
              <a:rPr lang="fr-FR" sz="1200" u="sng" kern="1200" dirty="0">
                <a:solidFill>
                  <a:schemeClr val="tx1"/>
                </a:solidFill>
                <a:latin typeface="+mn-lt"/>
                <a:ea typeface="+mn-ea"/>
                <a:cs typeface="+mn-cs"/>
              </a:rPr>
              <a:t>L’essaim primaire</a:t>
            </a:r>
            <a:r>
              <a:rPr lang="fr-FR" sz="1200" kern="1200" dirty="0">
                <a:solidFill>
                  <a:schemeClr val="tx1"/>
                </a:solidFill>
                <a:latin typeface="+mn-lt"/>
                <a:ea typeface="+mn-ea"/>
                <a:cs typeface="+mn-cs"/>
              </a:rPr>
              <a:t> est généralement assez gros (de 1,5 à 4 kilos et plus) Il partira avec la reine de la colonie, stationnera dans un rayon de 30 mètres de sa ruche d’origine, avant de rejoindre l’un des endroits proposés par les éclaireuses.</a:t>
            </a:r>
          </a:p>
          <a:p>
            <a:r>
              <a:rPr lang="fr-FR" sz="1200" kern="1200" dirty="0">
                <a:solidFill>
                  <a:schemeClr val="tx1"/>
                </a:solidFill>
                <a:latin typeface="+mn-lt"/>
                <a:ea typeface="+mn-ea"/>
                <a:cs typeface="+mn-cs"/>
              </a:rPr>
              <a:t>Il possède une faculté de nettoyage assez phénoménale tout comme celle de bâtir son nid. Récupéré, on aura intérêt à ne lui confier que des cires gaufrées et de le nourrir éventuellement</a:t>
            </a:r>
          </a:p>
          <a:p>
            <a:r>
              <a:rPr lang="fr-FR" sz="1200" kern="1200" dirty="0">
                <a:solidFill>
                  <a:schemeClr val="tx1"/>
                </a:solidFill>
                <a:latin typeface="+mn-lt"/>
                <a:ea typeface="+mn-ea"/>
                <a:cs typeface="+mn-cs"/>
              </a:rPr>
              <a:t>L’essaim primaire de belle taille (à partir de 3 kilos est capable de récolter autant, voire plus qu’une colonie de production.</a:t>
            </a:r>
          </a:p>
          <a:p>
            <a:pPr lvl="0"/>
            <a:r>
              <a:rPr lang="fr-FR" sz="1200" u="sng" kern="1200" dirty="0">
                <a:solidFill>
                  <a:schemeClr val="tx1"/>
                </a:solidFill>
                <a:latin typeface="+mn-lt"/>
                <a:ea typeface="+mn-ea"/>
                <a:cs typeface="+mn-cs"/>
              </a:rPr>
              <a:t>L’essaim de chant</a:t>
            </a:r>
            <a:r>
              <a:rPr lang="fr-FR" sz="1200" kern="1200" dirty="0">
                <a:solidFill>
                  <a:schemeClr val="tx1"/>
                </a:solidFill>
                <a:latin typeface="+mn-lt"/>
                <a:ea typeface="+mn-ea"/>
                <a:cs typeface="+mn-cs"/>
              </a:rPr>
              <a:t> est un essaim primaire qui, ayant perdu sa mère lors d’une première tentative, repart avec une ou plusieurs reines vierges.</a:t>
            </a:r>
          </a:p>
          <a:p>
            <a:pPr lvl="0"/>
            <a:r>
              <a:rPr lang="fr-FR" sz="1200" u="sng" kern="1200" dirty="0">
                <a:solidFill>
                  <a:schemeClr val="tx1"/>
                </a:solidFill>
                <a:latin typeface="+mn-lt"/>
                <a:ea typeface="+mn-ea"/>
                <a:cs typeface="+mn-cs"/>
              </a:rPr>
              <a:t>L’essaim secondaire</a:t>
            </a:r>
            <a:r>
              <a:rPr lang="fr-FR" sz="1200" kern="1200" dirty="0">
                <a:solidFill>
                  <a:schemeClr val="tx1"/>
                </a:solidFill>
                <a:latin typeface="+mn-lt"/>
                <a:ea typeface="+mn-ea"/>
                <a:cs typeface="+mn-cs"/>
              </a:rPr>
              <a:t>, plus petit, partira environ une semaine après le primaire avec une ou le plus souvent plusieurs reines vierges. Nettement plus mobile il a la capacité de parcourir plusieurs kilomètres.</a:t>
            </a:r>
          </a:p>
          <a:p>
            <a:pPr lvl="0"/>
            <a:r>
              <a:rPr lang="fr-FR" sz="1200" u="sng" kern="1200" dirty="0">
                <a:solidFill>
                  <a:schemeClr val="tx1"/>
                </a:solidFill>
                <a:latin typeface="+mn-lt"/>
                <a:ea typeface="+mn-ea"/>
                <a:cs typeface="+mn-cs"/>
              </a:rPr>
              <a:t>L’essaim tertiaire</a:t>
            </a:r>
            <a:r>
              <a:rPr lang="fr-FR" sz="1200" kern="1200" dirty="0">
                <a:solidFill>
                  <a:schemeClr val="tx1"/>
                </a:solidFill>
                <a:latin typeface="+mn-lt"/>
                <a:ea typeface="+mn-ea"/>
                <a:cs typeface="+mn-cs"/>
              </a:rPr>
              <a:t>, quaternaire.. Sera plus ou moins viable en fonction de l’époque de l‘année, de la météo. Mais on retiendra qu’il peut être retenu pour la valeur potentielle de ses reines. Il peut par exemple  sauver une colonie orpheline.</a:t>
            </a:r>
          </a:p>
          <a:p>
            <a:endParaRPr lang="fr-FR" dirty="0"/>
          </a:p>
        </p:txBody>
      </p:sp>
      <p:sp>
        <p:nvSpPr>
          <p:cNvPr id="4" name="Espace réservé du numéro de diapositive 3"/>
          <p:cNvSpPr>
            <a:spLocks noGrp="1"/>
          </p:cNvSpPr>
          <p:nvPr>
            <p:ph type="sldNum" sz="quarter" idx="10"/>
          </p:nvPr>
        </p:nvSpPr>
        <p:spPr/>
        <p:txBody>
          <a:bodyPr/>
          <a:lstStyle/>
          <a:p>
            <a:fld id="{BB8F1A80-DE69-43BC-B83B-99F31DF8B5CC}" type="slidenum">
              <a:rPr lang="fr-FR" smtClean="0"/>
              <a:pPr/>
              <a:t>7</a:t>
            </a:fld>
            <a:endParaRPr lang="fr-F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200" b="1" u="sng" kern="1200" dirty="0">
                <a:solidFill>
                  <a:schemeClr val="tx1"/>
                </a:solidFill>
                <a:latin typeface="+mn-lt"/>
                <a:ea typeface="+mn-ea"/>
                <a:cs typeface="+mn-cs"/>
              </a:rPr>
              <a:t>Les essaims primaires, secondaires, tertiaires :</a:t>
            </a:r>
          </a:p>
          <a:p>
            <a:pPr lvl="0"/>
            <a:r>
              <a:rPr lang="fr-FR" sz="1200" u="sng" kern="1200" dirty="0">
                <a:solidFill>
                  <a:schemeClr val="tx1"/>
                </a:solidFill>
                <a:latin typeface="+mn-lt"/>
                <a:ea typeface="+mn-ea"/>
                <a:cs typeface="+mn-cs"/>
              </a:rPr>
              <a:t>L’essaim primaire</a:t>
            </a:r>
            <a:r>
              <a:rPr lang="fr-FR" sz="1200" kern="1200" dirty="0">
                <a:solidFill>
                  <a:schemeClr val="tx1"/>
                </a:solidFill>
                <a:latin typeface="+mn-lt"/>
                <a:ea typeface="+mn-ea"/>
                <a:cs typeface="+mn-cs"/>
              </a:rPr>
              <a:t> est généralement assez gros (de 1,5 à 4 kilos et plus) Il partira avec la reine de la colonie, stationnera dans un rayon de 30 mètres de sa ruche d’origine, avant de rejoindre l’un des endroits proposés par les éclaireuses.</a:t>
            </a:r>
          </a:p>
          <a:p>
            <a:r>
              <a:rPr lang="fr-FR" sz="1200" kern="1200" dirty="0">
                <a:solidFill>
                  <a:schemeClr val="tx1"/>
                </a:solidFill>
                <a:latin typeface="+mn-lt"/>
                <a:ea typeface="+mn-ea"/>
                <a:cs typeface="+mn-cs"/>
              </a:rPr>
              <a:t>Il possède une faculté de nettoyage assez phénoménale tout comme celle de bâtir son nid. Récupéré, on aura intérêt à ne lui confier que des cires gaufrées et de le nourrir éventuellement</a:t>
            </a:r>
          </a:p>
          <a:p>
            <a:r>
              <a:rPr lang="fr-FR" sz="1200" kern="1200" dirty="0">
                <a:solidFill>
                  <a:schemeClr val="tx1"/>
                </a:solidFill>
                <a:latin typeface="+mn-lt"/>
                <a:ea typeface="+mn-ea"/>
                <a:cs typeface="+mn-cs"/>
              </a:rPr>
              <a:t>L’essaim primaire de belle taille (à partir de 3 kilos est capable de récolter autant, voire plus qu’une colonie de production.</a:t>
            </a:r>
          </a:p>
          <a:p>
            <a:pPr lvl="0"/>
            <a:r>
              <a:rPr lang="fr-FR" sz="1200" u="sng" kern="1200" dirty="0">
                <a:solidFill>
                  <a:schemeClr val="tx1"/>
                </a:solidFill>
                <a:latin typeface="+mn-lt"/>
                <a:ea typeface="+mn-ea"/>
                <a:cs typeface="+mn-cs"/>
              </a:rPr>
              <a:t>L’essaim de chant</a:t>
            </a:r>
            <a:r>
              <a:rPr lang="fr-FR" sz="1200" kern="1200" dirty="0">
                <a:solidFill>
                  <a:schemeClr val="tx1"/>
                </a:solidFill>
                <a:latin typeface="+mn-lt"/>
                <a:ea typeface="+mn-ea"/>
                <a:cs typeface="+mn-cs"/>
              </a:rPr>
              <a:t> est un essaim primaire qui, ayant perdu sa mère lors d’une première tentative, repart avec une ou plusieurs reines vierges.</a:t>
            </a:r>
          </a:p>
          <a:p>
            <a:pPr lvl="0"/>
            <a:r>
              <a:rPr lang="fr-FR" sz="1200" u="sng" kern="1200" dirty="0">
                <a:solidFill>
                  <a:schemeClr val="tx1"/>
                </a:solidFill>
                <a:latin typeface="+mn-lt"/>
                <a:ea typeface="+mn-ea"/>
                <a:cs typeface="+mn-cs"/>
              </a:rPr>
              <a:t>L’essaim secondaire</a:t>
            </a:r>
            <a:r>
              <a:rPr lang="fr-FR" sz="1200" kern="1200" dirty="0">
                <a:solidFill>
                  <a:schemeClr val="tx1"/>
                </a:solidFill>
                <a:latin typeface="+mn-lt"/>
                <a:ea typeface="+mn-ea"/>
                <a:cs typeface="+mn-cs"/>
              </a:rPr>
              <a:t>, plus petit, partira environ une semaine après le primaire avec une ou le plus souvent plusieurs reines vierges. Nettement plus mobile il a la capacité de parcourir plusieurs kilomètres.</a:t>
            </a:r>
          </a:p>
          <a:p>
            <a:pPr lvl="0"/>
            <a:r>
              <a:rPr lang="fr-FR" sz="1200" u="sng" kern="1200" dirty="0">
                <a:solidFill>
                  <a:schemeClr val="tx1"/>
                </a:solidFill>
                <a:latin typeface="+mn-lt"/>
                <a:ea typeface="+mn-ea"/>
                <a:cs typeface="+mn-cs"/>
              </a:rPr>
              <a:t>L’essaim tertiaire</a:t>
            </a:r>
            <a:r>
              <a:rPr lang="fr-FR" sz="1200" kern="1200" dirty="0">
                <a:solidFill>
                  <a:schemeClr val="tx1"/>
                </a:solidFill>
                <a:latin typeface="+mn-lt"/>
                <a:ea typeface="+mn-ea"/>
                <a:cs typeface="+mn-cs"/>
              </a:rPr>
              <a:t>, quaternaire.. Sera plus ou moins viable en fonction de l’époque de l‘année, de la météo. Mais on retiendra qu’il peut être retenu pour la valeur potentielle de ses reines. Il peut par exemple  sauver une colonie orpheline.</a:t>
            </a:r>
          </a:p>
          <a:p>
            <a:endParaRPr lang="fr-FR" dirty="0"/>
          </a:p>
        </p:txBody>
      </p:sp>
      <p:sp>
        <p:nvSpPr>
          <p:cNvPr id="4" name="Espace réservé du numéro de diapositive 3"/>
          <p:cNvSpPr>
            <a:spLocks noGrp="1"/>
          </p:cNvSpPr>
          <p:nvPr>
            <p:ph type="sldNum" sz="quarter" idx="10"/>
          </p:nvPr>
        </p:nvSpPr>
        <p:spPr/>
        <p:txBody>
          <a:bodyPr/>
          <a:lstStyle/>
          <a:p>
            <a:fld id="{BB8F1A80-DE69-43BC-B83B-99F31DF8B5CC}" type="slidenum">
              <a:rPr lang="fr-FR" smtClean="0"/>
              <a:pPr/>
              <a:t>8</a:t>
            </a:fld>
            <a:endParaRPr lang="fr-F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200" b="1" u="sng" kern="1200" dirty="0">
                <a:solidFill>
                  <a:schemeClr val="tx1"/>
                </a:solidFill>
                <a:latin typeface="+mn-lt"/>
                <a:ea typeface="+mn-ea"/>
                <a:cs typeface="+mn-cs"/>
              </a:rPr>
              <a:t>Les essaims primaires, secondaires, tertiaires :</a:t>
            </a:r>
          </a:p>
          <a:p>
            <a:pPr lvl="0"/>
            <a:r>
              <a:rPr lang="fr-FR" sz="1200" u="sng" kern="1200" dirty="0">
                <a:solidFill>
                  <a:schemeClr val="tx1"/>
                </a:solidFill>
                <a:latin typeface="+mn-lt"/>
                <a:ea typeface="+mn-ea"/>
                <a:cs typeface="+mn-cs"/>
              </a:rPr>
              <a:t>L’essaim primaire</a:t>
            </a:r>
            <a:r>
              <a:rPr lang="fr-FR" sz="1200" kern="1200" dirty="0">
                <a:solidFill>
                  <a:schemeClr val="tx1"/>
                </a:solidFill>
                <a:latin typeface="+mn-lt"/>
                <a:ea typeface="+mn-ea"/>
                <a:cs typeface="+mn-cs"/>
              </a:rPr>
              <a:t> est généralement assez gros (de 1,5 à 4 kilos et plus) Il partira avec la reine de la colonie, stationnera dans un rayon de 30 mètres de sa ruche d’origine, avant de rejoindre l’un des endroits proposés par les éclaireuses.</a:t>
            </a:r>
          </a:p>
          <a:p>
            <a:r>
              <a:rPr lang="fr-FR" sz="1200" kern="1200" dirty="0">
                <a:solidFill>
                  <a:schemeClr val="tx1"/>
                </a:solidFill>
                <a:latin typeface="+mn-lt"/>
                <a:ea typeface="+mn-ea"/>
                <a:cs typeface="+mn-cs"/>
              </a:rPr>
              <a:t>Il possède une faculté de nettoyage assez phénoménale tout comme celle de bâtir son nid. Récupéré, on aura intérêt à ne lui confier que des cires gaufrées et de le nourrir éventuellement</a:t>
            </a:r>
          </a:p>
          <a:p>
            <a:r>
              <a:rPr lang="fr-FR" sz="1200" kern="1200" dirty="0">
                <a:solidFill>
                  <a:schemeClr val="tx1"/>
                </a:solidFill>
                <a:latin typeface="+mn-lt"/>
                <a:ea typeface="+mn-ea"/>
                <a:cs typeface="+mn-cs"/>
              </a:rPr>
              <a:t>L’essaim primaire de belle taille (à partir de 3 kilos est capable de récolter autant, voire plus qu’une colonie de production.</a:t>
            </a:r>
          </a:p>
          <a:p>
            <a:pPr lvl="0"/>
            <a:r>
              <a:rPr lang="fr-FR" sz="1200" u="sng" kern="1200" dirty="0">
                <a:solidFill>
                  <a:schemeClr val="tx1"/>
                </a:solidFill>
                <a:latin typeface="+mn-lt"/>
                <a:ea typeface="+mn-ea"/>
                <a:cs typeface="+mn-cs"/>
              </a:rPr>
              <a:t>L’essaim de chant</a:t>
            </a:r>
            <a:r>
              <a:rPr lang="fr-FR" sz="1200" kern="1200" dirty="0">
                <a:solidFill>
                  <a:schemeClr val="tx1"/>
                </a:solidFill>
                <a:latin typeface="+mn-lt"/>
                <a:ea typeface="+mn-ea"/>
                <a:cs typeface="+mn-cs"/>
              </a:rPr>
              <a:t> est un essaim primaire qui, ayant perdu sa mère lors d’une première tentative, repart avec une ou plusieurs reines vierges.</a:t>
            </a:r>
          </a:p>
          <a:p>
            <a:pPr lvl="0"/>
            <a:r>
              <a:rPr lang="fr-FR" sz="1200" u="sng" kern="1200" dirty="0">
                <a:solidFill>
                  <a:schemeClr val="tx1"/>
                </a:solidFill>
                <a:latin typeface="+mn-lt"/>
                <a:ea typeface="+mn-ea"/>
                <a:cs typeface="+mn-cs"/>
              </a:rPr>
              <a:t>L’essaim secondaire</a:t>
            </a:r>
            <a:r>
              <a:rPr lang="fr-FR" sz="1200" kern="1200" dirty="0">
                <a:solidFill>
                  <a:schemeClr val="tx1"/>
                </a:solidFill>
                <a:latin typeface="+mn-lt"/>
                <a:ea typeface="+mn-ea"/>
                <a:cs typeface="+mn-cs"/>
              </a:rPr>
              <a:t>, plus petit, partira environ une semaine après le primaire avec une ou le plus souvent plusieurs reines vierges. Nettement plus mobile il a la capacité de parcourir plusieurs kilomètres.</a:t>
            </a:r>
          </a:p>
          <a:p>
            <a:pPr lvl="0"/>
            <a:r>
              <a:rPr lang="fr-FR" sz="1200" u="sng" kern="1200" dirty="0">
                <a:solidFill>
                  <a:schemeClr val="tx1"/>
                </a:solidFill>
                <a:latin typeface="+mn-lt"/>
                <a:ea typeface="+mn-ea"/>
                <a:cs typeface="+mn-cs"/>
              </a:rPr>
              <a:t>L’essaim tertiaire</a:t>
            </a:r>
            <a:r>
              <a:rPr lang="fr-FR" sz="1200" kern="1200" dirty="0">
                <a:solidFill>
                  <a:schemeClr val="tx1"/>
                </a:solidFill>
                <a:latin typeface="+mn-lt"/>
                <a:ea typeface="+mn-ea"/>
                <a:cs typeface="+mn-cs"/>
              </a:rPr>
              <a:t>, quaternaire.. Sera plus ou moins viable en fonction de l’époque de l‘année, de la météo. Mais on retiendra qu’il peut être retenu pour la valeur potentielle de ses reines. Il peut par exemple  sauver une colonie orpheline.</a:t>
            </a:r>
          </a:p>
          <a:p>
            <a:endParaRPr lang="fr-FR" dirty="0"/>
          </a:p>
        </p:txBody>
      </p:sp>
      <p:sp>
        <p:nvSpPr>
          <p:cNvPr id="4" name="Espace réservé du numéro de diapositive 3"/>
          <p:cNvSpPr>
            <a:spLocks noGrp="1"/>
          </p:cNvSpPr>
          <p:nvPr>
            <p:ph type="sldNum" sz="quarter" idx="10"/>
          </p:nvPr>
        </p:nvSpPr>
        <p:spPr/>
        <p:txBody>
          <a:bodyPr/>
          <a:lstStyle/>
          <a:p>
            <a:fld id="{BB8F1A80-DE69-43BC-B83B-99F31DF8B5CC}" type="slidenum">
              <a:rPr lang="fr-FR" smtClean="0"/>
              <a:pPr/>
              <a:t>9</a:t>
            </a:fld>
            <a:endParaRPr lang="fr-F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200" b="1" u="sng" kern="1200" dirty="0">
                <a:solidFill>
                  <a:schemeClr val="tx1"/>
                </a:solidFill>
                <a:latin typeface="+mn-lt"/>
                <a:ea typeface="+mn-ea"/>
                <a:cs typeface="+mn-cs"/>
              </a:rPr>
              <a:t>Les essaims primaires, secondaires, tertiaires :</a:t>
            </a:r>
          </a:p>
          <a:p>
            <a:pPr lvl="0"/>
            <a:r>
              <a:rPr lang="fr-FR" sz="1200" u="sng" kern="1200" dirty="0">
                <a:solidFill>
                  <a:schemeClr val="tx1"/>
                </a:solidFill>
                <a:latin typeface="+mn-lt"/>
                <a:ea typeface="+mn-ea"/>
                <a:cs typeface="+mn-cs"/>
              </a:rPr>
              <a:t>L’essaim primaire</a:t>
            </a:r>
            <a:r>
              <a:rPr lang="fr-FR" sz="1200" kern="1200" dirty="0">
                <a:solidFill>
                  <a:schemeClr val="tx1"/>
                </a:solidFill>
                <a:latin typeface="+mn-lt"/>
                <a:ea typeface="+mn-ea"/>
                <a:cs typeface="+mn-cs"/>
              </a:rPr>
              <a:t> est généralement assez gros (de 1,5 à 4 kilos et plus) Il partira avec la reine de la colonie, stationnera dans un rayon de 30 mètres de sa ruche d’origine, avant de rejoindre l’un des endroits proposés par les éclaireuses.</a:t>
            </a:r>
          </a:p>
          <a:p>
            <a:r>
              <a:rPr lang="fr-FR" sz="1200" kern="1200" dirty="0">
                <a:solidFill>
                  <a:schemeClr val="tx1"/>
                </a:solidFill>
                <a:latin typeface="+mn-lt"/>
                <a:ea typeface="+mn-ea"/>
                <a:cs typeface="+mn-cs"/>
              </a:rPr>
              <a:t>Il possède une faculté de nettoyage assez phénoménale tout comme celle de bâtir son nid. Récupéré, on aura intérêt à ne lui confier que des cires gaufrées et de le nourrir éventuellement</a:t>
            </a:r>
          </a:p>
          <a:p>
            <a:r>
              <a:rPr lang="fr-FR" sz="1200" kern="1200" dirty="0">
                <a:solidFill>
                  <a:schemeClr val="tx1"/>
                </a:solidFill>
                <a:latin typeface="+mn-lt"/>
                <a:ea typeface="+mn-ea"/>
                <a:cs typeface="+mn-cs"/>
              </a:rPr>
              <a:t>L’essaim primaire de belle taille (à partir de 3 kilos est capable de récolter autant, voire plus qu’une colonie de production.</a:t>
            </a:r>
          </a:p>
          <a:p>
            <a:pPr lvl="0"/>
            <a:r>
              <a:rPr lang="fr-FR" sz="1200" u="sng" kern="1200" dirty="0">
                <a:solidFill>
                  <a:schemeClr val="tx1"/>
                </a:solidFill>
                <a:latin typeface="+mn-lt"/>
                <a:ea typeface="+mn-ea"/>
                <a:cs typeface="+mn-cs"/>
              </a:rPr>
              <a:t>L’essaim de chant</a:t>
            </a:r>
            <a:r>
              <a:rPr lang="fr-FR" sz="1200" kern="1200" dirty="0">
                <a:solidFill>
                  <a:schemeClr val="tx1"/>
                </a:solidFill>
                <a:latin typeface="+mn-lt"/>
                <a:ea typeface="+mn-ea"/>
                <a:cs typeface="+mn-cs"/>
              </a:rPr>
              <a:t> est un essaim primaire qui, ayant perdu sa mère lors d’une première tentative, repart avec une ou plusieurs reines vierges.</a:t>
            </a:r>
          </a:p>
          <a:p>
            <a:pPr lvl="0"/>
            <a:r>
              <a:rPr lang="fr-FR" sz="1200" u="sng" kern="1200" dirty="0">
                <a:solidFill>
                  <a:schemeClr val="tx1"/>
                </a:solidFill>
                <a:latin typeface="+mn-lt"/>
                <a:ea typeface="+mn-ea"/>
                <a:cs typeface="+mn-cs"/>
              </a:rPr>
              <a:t>L’essaim secondaire</a:t>
            </a:r>
            <a:r>
              <a:rPr lang="fr-FR" sz="1200" kern="1200" dirty="0">
                <a:solidFill>
                  <a:schemeClr val="tx1"/>
                </a:solidFill>
                <a:latin typeface="+mn-lt"/>
                <a:ea typeface="+mn-ea"/>
                <a:cs typeface="+mn-cs"/>
              </a:rPr>
              <a:t>, plus petit, partira environ une semaine après le primaire avec une ou le plus souvent plusieurs reines vierges. Nettement plus mobile il a la capacité de parcourir plusieurs kilomètres.</a:t>
            </a:r>
          </a:p>
          <a:p>
            <a:pPr lvl="0"/>
            <a:r>
              <a:rPr lang="fr-FR" sz="1200" u="sng" kern="1200" dirty="0">
                <a:solidFill>
                  <a:schemeClr val="tx1"/>
                </a:solidFill>
                <a:latin typeface="+mn-lt"/>
                <a:ea typeface="+mn-ea"/>
                <a:cs typeface="+mn-cs"/>
              </a:rPr>
              <a:t>L’essaim tertiaire</a:t>
            </a:r>
            <a:r>
              <a:rPr lang="fr-FR" sz="1200" kern="1200" dirty="0">
                <a:solidFill>
                  <a:schemeClr val="tx1"/>
                </a:solidFill>
                <a:latin typeface="+mn-lt"/>
                <a:ea typeface="+mn-ea"/>
                <a:cs typeface="+mn-cs"/>
              </a:rPr>
              <a:t>, quaternaire.. Sera plus ou moins viable en fonction de l’époque de l‘année, de la météo. Mais on retiendra qu’il peut être retenu pour la valeur potentielle de ses reines. Il peut par exemple  sauver une colonie orpheline.</a:t>
            </a:r>
          </a:p>
          <a:p>
            <a:endParaRPr lang="fr-FR" dirty="0"/>
          </a:p>
        </p:txBody>
      </p:sp>
      <p:sp>
        <p:nvSpPr>
          <p:cNvPr id="4" name="Espace réservé du numéro de diapositive 3"/>
          <p:cNvSpPr>
            <a:spLocks noGrp="1"/>
          </p:cNvSpPr>
          <p:nvPr>
            <p:ph type="sldNum" sz="quarter" idx="10"/>
          </p:nvPr>
        </p:nvSpPr>
        <p:spPr/>
        <p:txBody>
          <a:bodyPr/>
          <a:lstStyle/>
          <a:p>
            <a:fld id="{BB8F1A80-DE69-43BC-B83B-99F31DF8B5CC}" type="slidenum">
              <a:rPr lang="fr-FR" smtClean="0"/>
              <a:pPr/>
              <a:t>10</a:t>
            </a:fld>
            <a:endParaRPr lang="fr-F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Cliquez pour modifier le style du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p>
        </p:txBody>
      </p:sp>
      <p:sp>
        <p:nvSpPr>
          <p:cNvPr id="4" name="Espace réservé de la date 3"/>
          <p:cNvSpPr>
            <a:spLocks noGrp="1"/>
          </p:cNvSpPr>
          <p:nvPr>
            <p:ph type="dt" sz="half" idx="10"/>
          </p:nvPr>
        </p:nvSpPr>
        <p:spPr/>
        <p:txBody>
          <a:bodyPr/>
          <a:lstStyle>
            <a:lvl1pPr>
              <a:defRPr/>
            </a:lvl1pPr>
          </a:lstStyle>
          <a:p>
            <a:pPr>
              <a:defRPr/>
            </a:pPr>
            <a:fld id="{43BA245D-4143-4BA5-8629-CA674930961A}" type="datetimeFigureOut">
              <a:rPr lang="fr-FR"/>
              <a:pPr>
                <a:defRPr/>
              </a:pPr>
              <a:t>21/05/2019</a:t>
            </a:fld>
            <a:endParaRPr lang="fr-FR" dirty="0"/>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69A60530-1D3C-4147-8952-CEE6FF59200B}" type="slidenum">
              <a:rPr lang="fr-FR"/>
              <a:pPr>
                <a:defRPr/>
              </a:pPr>
              <a:t>‹N°›</a:t>
            </a:fld>
            <a:endParaRPr lang="fr-F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lvl1pPr>
              <a:defRPr/>
            </a:lvl1pPr>
          </a:lstStyle>
          <a:p>
            <a:pPr>
              <a:defRPr/>
            </a:pPr>
            <a:fld id="{D1AA6C87-FDB8-480A-9522-F79CE89E6E77}" type="datetimeFigureOut">
              <a:rPr lang="fr-FR"/>
              <a:pPr>
                <a:defRPr/>
              </a:pPr>
              <a:t>21/05/2019</a:t>
            </a:fld>
            <a:endParaRPr lang="fr-FR" dirty="0"/>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B385F290-BAE6-485E-A760-93D5696020F9}" type="slidenum">
              <a:rPr lang="fr-FR"/>
              <a:pPr>
                <a:defRPr/>
              </a:pPr>
              <a:t>‹N°›</a:t>
            </a:fld>
            <a:endParaRPr lang="fr-F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Cliquez pour modifier le style du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lvl1pPr>
              <a:defRPr/>
            </a:lvl1pPr>
          </a:lstStyle>
          <a:p>
            <a:pPr>
              <a:defRPr/>
            </a:pPr>
            <a:fld id="{ABB56DB1-F2FB-475A-9394-98666770EBDB}" type="datetimeFigureOut">
              <a:rPr lang="fr-FR"/>
              <a:pPr>
                <a:defRPr/>
              </a:pPr>
              <a:t>21/05/2019</a:t>
            </a:fld>
            <a:endParaRPr lang="fr-FR" dirty="0"/>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40321919-70A6-4FA6-9C65-6BDC35310F87}" type="slidenum">
              <a:rPr lang="fr-FR"/>
              <a:pPr>
                <a:defRPr/>
              </a:pPr>
              <a:t>‹N°›</a:t>
            </a:fld>
            <a:endParaRPr lang="fr-F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3"/>
          <p:cNvSpPr>
            <a:spLocks noGrp="1"/>
          </p:cNvSpPr>
          <p:nvPr>
            <p:ph type="dt" sz="half" idx="10"/>
          </p:nvPr>
        </p:nvSpPr>
        <p:spPr/>
        <p:txBody>
          <a:bodyPr/>
          <a:lstStyle>
            <a:lvl1pPr>
              <a:defRPr/>
            </a:lvl1pPr>
          </a:lstStyle>
          <a:p>
            <a:pPr>
              <a:defRPr/>
            </a:pPr>
            <a:fld id="{FAE1FC1D-67B8-4D78-8A6A-CB570D106E6C}" type="datetimeFigureOut">
              <a:rPr lang="fr-FR"/>
              <a:pPr>
                <a:defRPr/>
              </a:pPr>
              <a:t>21/05/2019</a:t>
            </a:fld>
            <a:endParaRPr lang="fr-FR" dirty="0"/>
          </a:p>
        </p:txBody>
      </p:sp>
      <p:sp>
        <p:nvSpPr>
          <p:cNvPr id="6" name="Espace réservé du pied de page 4"/>
          <p:cNvSpPr>
            <a:spLocks noGrp="1"/>
          </p:cNvSpPr>
          <p:nvPr>
            <p:ph type="ftr" sz="quarter" idx="11"/>
          </p:nvPr>
        </p:nvSpPr>
        <p:spPr/>
        <p:txBody>
          <a:bodyPr/>
          <a:lstStyle>
            <a:lvl1pPr>
              <a:defRPr/>
            </a:lvl1pPr>
          </a:lstStyle>
          <a:p>
            <a:pPr>
              <a:defRPr/>
            </a:pPr>
            <a:endParaRPr lang="fr-FR"/>
          </a:p>
        </p:txBody>
      </p:sp>
      <p:sp>
        <p:nvSpPr>
          <p:cNvPr id="7" name="Espace réservé du numéro de diapositive 5"/>
          <p:cNvSpPr>
            <a:spLocks noGrp="1"/>
          </p:cNvSpPr>
          <p:nvPr>
            <p:ph type="sldNum" sz="quarter" idx="12"/>
          </p:nvPr>
        </p:nvSpPr>
        <p:spPr/>
        <p:txBody>
          <a:bodyPr/>
          <a:lstStyle>
            <a:lvl1pPr>
              <a:defRPr/>
            </a:lvl1pPr>
          </a:lstStyle>
          <a:p>
            <a:pPr>
              <a:defRPr/>
            </a:pPr>
            <a:fld id="{9ADF99B0-95AF-4178-BF61-90731FE17788}" type="slidenum">
              <a:rPr lang="fr-FR"/>
              <a:pPr>
                <a:defRPr/>
              </a:pPr>
              <a:t>‹N°›</a:t>
            </a:fld>
            <a:endParaRPr lang="fr-F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Cliquez pour modifier le style du titre</a:t>
            </a: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3"/>
          <p:cNvSpPr>
            <a:spLocks noGrp="1"/>
          </p:cNvSpPr>
          <p:nvPr>
            <p:ph type="dt" sz="half" idx="10"/>
          </p:nvPr>
        </p:nvSpPr>
        <p:spPr/>
        <p:txBody>
          <a:bodyPr/>
          <a:lstStyle>
            <a:lvl1pPr>
              <a:defRPr/>
            </a:lvl1pPr>
          </a:lstStyle>
          <a:p>
            <a:pPr>
              <a:defRPr/>
            </a:pPr>
            <a:fld id="{F281214C-5F4C-4BE9-B9ED-570B2A5DD07A}" type="datetimeFigureOut">
              <a:rPr lang="fr-FR"/>
              <a:pPr>
                <a:defRPr/>
              </a:pPr>
              <a:t>21/05/2019</a:t>
            </a:fld>
            <a:endParaRPr lang="fr-FR" dirty="0"/>
          </a:p>
        </p:txBody>
      </p:sp>
      <p:sp>
        <p:nvSpPr>
          <p:cNvPr id="8" name="Espace réservé du pied de page 4"/>
          <p:cNvSpPr>
            <a:spLocks noGrp="1"/>
          </p:cNvSpPr>
          <p:nvPr>
            <p:ph type="ftr" sz="quarter" idx="11"/>
          </p:nvPr>
        </p:nvSpPr>
        <p:spPr/>
        <p:txBody>
          <a:bodyPr/>
          <a:lstStyle>
            <a:lvl1pPr>
              <a:defRPr/>
            </a:lvl1pPr>
          </a:lstStyle>
          <a:p>
            <a:pPr>
              <a:defRPr/>
            </a:pPr>
            <a:endParaRPr lang="fr-FR"/>
          </a:p>
        </p:txBody>
      </p:sp>
      <p:sp>
        <p:nvSpPr>
          <p:cNvPr id="9" name="Espace réservé du numéro de diapositive 5"/>
          <p:cNvSpPr>
            <a:spLocks noGrp="1"/>
          </p:cNvSpPr>
          <p:nvPr>
            <p:ph type="sldNum" sz="quarter" idx="12"/>
          </p:nvPr>
        </p:nvSpPr>
        <p:spPr/>
        <p:txBody>
          <a:bodyPr/>
          <a:lstStyle>
            <a:lvl1pPr>
              <a:defRPr/>
            </a:lvl1pPr>
          </a:lstStyle>
          <a:p>
            <a:pPr>
              <a:defRPr/>
            </a:pPr>
            <a:fld id="{C77D453D-8861-4859-A001-404B130634FB}" type="slidenum">
              <a:rPr lang="fr-FR"/>
              <a:pPr>
                <a:defRPr/>
              </a:pPr>
              <a:t>‹N°›</a:t>
            </a:fld>
            <a:endParaRPr lang="fr-F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e la date 3"/>
          <p:cNvSpPr>
            <a:spLocks noGrp="1"/>
          </p:cNvSpPr>
          <p:nvPr>
            <p:ph type="dt" sz="half" idx="10"/>
          </p:nvPr>
        </p:nvSpPr>
        <p:spPr/>
        <p:txBody>
          <a:bodyPr/>
          <a:lstStyle>
            <a:lvl1pPr>
              <a:defRPr/>
            </a:lvl1pPr>
          </a:lstStyle>
          <a:p>
            <a:pPr>
              <a:defRPr/>
            </a:pPr>
            <a:fld id="{6C86486B-CD42-4B0E-BD34-0D337031F596}" type="datetimeFigureOut">
              <a:rPr lang="fr-FR"/>
              <a:pPr>
                <a:defRPr/>
              </a:pPr>
              <a:t>21/05/2019</a:t>
            </a:fld>
            <a:endParaRPr lang="fr-FR" dirty="0"/>
          </a:p>
        </p:txBody>
      </p:sp>
      <p:sp>
        <p:nvSpPr>
          <p:cNvPr id="4" name="Espace réservé du pied de page 4"/>
          <p:cNvSpPr>
            <a:spLocks noGrp="1"/>
          </p:cNvSpPr>
          <p:nvPr>
            <p:ph type="ftr" sz="quarter" idx="11"/>
          </p:nvPr>
        </p:nvSpPr>
        <p:spPr/>
        <p:txBody>
          <a:bodyPr/>
          <a:lstStyle>
            <a:lvl1pPr>
              <a:defRPr/>
            </a:lvl1pPr>
          </a:lstStyle>
          <a:p>
            <a:pPr>
              <a:defRPr/>
            </a:pPr>
            <a:endParaRPr lang="fr-FR"/>
          </a:p>
        </p:txBody>
      </p:sp>
      <p:sp>
        <p:nvSpPr>
          <p:cNvPr id="5" name="Espace réservé du numéro de diapositive 5"/>
          <p:cNvSpPr>
            <a:spLocks noGrp="1"/>
          </p:cNvSpPr>
          <p:nvPr>
            <p:ph type="sldNum" sz="quarter" idx="12"/>
          </p:nvPr>
        </p:nvSpPr>
        <p:spPr/>
        <p:txBody>
          <a:bodyPr/>
          <a:lstStyle>
            <a:lvl1pPr>
              <a:defRPr/>
            </a:lvl1pPr>
          </a:lstStyle>
          <a:p>
            <a:pPr>
              <a:defRPr/>
            </a:pPr>
            <a:fld id="{549AB704-DD5F-4B4D-9B7F-5C8A76178BDB}" type="slidenum">
              <a:rPr lang="fr-FR"/>
              <a:pPr>
                <a:defRPr/>
              </a:pPr>
              <a:t>‹N°›</a:t>
            </a:fld>
            <a:endParaRPr lang="fr-F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3"/>
          <p:cNvSpPr>
            <a:spLocks noGrp="1"/>
          </p:cNvSpPr>
          <p:nvPr>
            <p:ph type="dt" sz="half" idx="10"/>
          </p:nvPr>
        </p:nvSpPr>
        <p:spPr/>
        <p:txBody>
          <a:bodyPr/>
          <a:lstStyle>
            <a:lvl1pPr>
              <a:defRPr/>
            </a:lvl1pPr>
          </a:lstStyle>
          <a:p>
            <a:pPr>
              <a:defRPr/>
            </a:pPr>
            <a:fld id="{389EDE3F-1CB6-4887-9BA1-90D6B5E11EE5}" type="datetimeFigureOut">
              <a:rPr lang="fr-FR"/>
              <a:pPr>
                <a:defRPr/>
              </a:pPr>
              <a:t>21/05/2019</a:t>
            </a:fld>
            <a:endParaRPr lang="fr-FR" dirty="0"/>
          </a:p>
        </p:txBody>
      </p:sp>
      <p:sp>
        <p:nvSpPr>
          <p:cNvPr id="3" name="Espace réservé du pied de page 4"/>
          <p:cNvSpPr>
            <a:spLocks noGrp="1"/>
          </p:cNvSpPr>
          <p:nvPr>
            <p:ph type="ftr" sz="quarter" idx="11"/>
          </p:nvPr>
        </p:nvSpPr>
        <p:spPr/>
        <p:txBody>
          <a:bodyPr/>
          <a:lstStyle>
            <a:lvl1pPr>
              <a:defRPr/>
            </a:lvl1pPr>
          </a:lstStyle>
          <a:p>
            <a:pPr>
              <a:defRPr/>
            </a:pPr>
            <a:endParaRPr lang="fr-FR"/>
          </a:p>
        </p:txBody>
      </p:sp>
      <p:sp>
        <p:nvSpPr>
          <p:cNvPr id="4" name="Espace réservé du numéro de diapositive 5"/>
          <p:cNvSpPr>
            <a:spLocks noGrp="1"/>
          </p:cNvSpPr>
          <p:nvPr>
            <p:ph type="sldNum" sz="quarter" idx="12"/>
          </p:nvPr>
        </p:nvSpPr>
        <p:spPr/>
        <p:txBody>
          <a:bodyPr/>
          <a:lstStyle>
            <a:lvl1pPr>
              <a:defRPr/>
            </a:lvl1pPr>
          </a:lstStyle>
          <a:p>
            <a:pPr>
              <a:defRPr/>
            </a:pPr>
            <a:fld id="{27D815B8-8C20-4CB8-84ED-2F65D5EDCDBD}" type="slidenum">
              <a:rPr lang="fr-FR"/>
              <a:pPr>
                <a:defRPr/>
              </a:pPr>
              <a:t>‹N°›</a:t>
            </a:fld>
            <a:endParaRPr lang="fr-F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Cliquez pour modifier le style du titre</a:t>
            </a: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3"/>
          <p:cNvSpPr>
            <a:spLocks noGrp="1"/>
          </p:cNvSpPr>
          <p:nvPr>
            <p:ph type="dt" sz="half" idx="10"/>
          </p:nvPr>
        </p:nvSpPr>
        <p:spPr/>
        <p:txBody>
          <a:bodyPr/>
          <a:lstStyle>
            <a:lvl1pPr>
              <a:defRPr/>
            </a:lvl1pPr>
          </a:lstStyle>
          <a:p>
            <a:pPr>
              <a:defRPr/>
            </a:pPr>
            <a:fld id="{DEE7B450-3487-46ED-8288-BA3983497400}" type="datetimeFigureOut">
              <a:rPr lang="fr-FR"/>
              <a:pPr>
                <a:defRPr/>
              </a:pPr>
              <a:t>21/05/2019</a:t>
            </a:fld>
            <a:endParaRPr lang="fr-FR" dirty="0"/>
          </a:p>
        </p:txBody>
      </p:sp>
      <p:sp>
        <p:nvSpPr>
          <p:cNvPr id="6" name="Espace réservé du pied de page 4"/>
          <p:cNvSpPr>
            <a:spLocks noGrp="1"/>
          </p:cNvSpPr>
          <p:nvPr>
            <p:ph type="ftr" sz="quarter" idx="11"/>
          </p:nvPr>
        </p:nvSpPr>
        <p:spPr/>
        <p:txBody>
          <a:bodyPr/>
          <a:lstStyle>
            <a:lvl1pPr>
              <a:defRPr/>
            </a:lvl1pPr>
          </a:lstStyle>
          <a:p>
            <a:pPr>
              <a:defRPr/>
            </a:pPr>
            <a:endParaRPr lang="fr-FR"/>
          </a:p>
        </p:txBody>
      </p:sp>
      <p:sp>
        <p:nvSpPr>
          <p:cNvPr id="7" name="Espace réservé du numéro de diapositive 5"/>
          <p:cNvSpPr>
            <a:spLocks noGrp="1"/>
          </p:cNvSpPr>
          <p:nvPr>
            <p:ph type="sldNum" sz="quarter" idx="12"/>
          </p:nvPr>
        </p:nvSpPr>
        <p:spPr/>
        <p:txBody>
          <a:bodyPr/>
          <a:lstStyle>
            <a:lvl1pPr>
              <a:defRPr/>
            </a:lvl1pPr>
          </a:lstStyle>
          <a:p>
            <a:pPr>
              <a:defRPr/>
            </a:pPr>
            <a:fld id="{8769BD0E-B631-4CB3-B4AC-CE5126A07923}" type="slidenum">
              <a:rPr lang="fr-FR"/>
              <a:pPr>
                <a:defRPr/>
              </a:pPr>
              <a:t>‹N°›</a:t>
            </a:fld>
            <a:endParaRPr lang="fr-F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Cliquez pour modifier le style du titre</a:t>
            </a:r>
          </a:p>
        </p:txBody>
      </p:sp>
      <p:sp>
        <p:nvSpPr>
          <p:cNvPr id="3" name="Espace réservé pour une imag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dirty="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3"/>
          <p:cNvSpPr>
            <a:spLocks noGrp="1"/>
          </p:cNvSpPr>
          <p:nvPr>
            <p:ph type="dt" sz="half" idx="10"/>
          </p:nvPr>
        </p:nvSpPr>
        <p:spPr/>
        <p:txBody>
          <a:bodyPr/>
          <a:lstStyle>
            <a:lvl1pPr>
              <a:defRPr/>
            </a:lvl1pPr>
          </a:lstStyle>
          <a:p>
            <a:pPr>
              <a:defRPr/>
            </a:pPr>
            <a:fld id="{5710FCFB-C9CC-44EC-8703-F4A8F2438316}" type="datetimeFigureOut">
              <a:rPr lang="fr-FR"/>
              <a:pPr>
                <a:defRPr/>
              </a:pPr>
              <a:t>21/05/2019</a:t>
            </a:fld>
            <a:endParaRPr lang="fr-FR" dirty="0"/>
          </a:p>
        </p:txBody>
      </p:sp>
      <p:sp>
        <p:nvSpPr>
          <p:cNvPr id="6" name="Espace réservé du pied de page 4"/>
          <p:cNvSpPr>
            <a:spLocks noGrp="1"/>
          </p:cNvSpPr>
          <p:nvPr>
            <p:ph type="ftr" sz="quarter" idx="11"/>
          </p:nvPr>
        </p:nvSpPr>
        <p:spPr/>
        <p:txBody>
          <a:bodyPr/>
          <a:lstStyle>
            <a:lvl1pPr>
              <a:defRPr/>
            </a:lvl1pPr>
          </a:lstStyle>
          <a:p>
            <a:pPr>
              <a:defRPr/>
            </a:pPr>
            <a:endParaRPr lang="fr-FR"/>
          </a:p>
        </p:txBody>
      </p:sp>
      <p:sp>
        <p:nvSpPr>
          <p:cNvPr id="7" name="Espace réservé du numéro de diapositive 5"/>
          <p:cNvSpPr>
            <a:spLocks noGrp="1"/>
          </p:cNvSpPr>
          <p:nvPr>
            <p:ph type="sldNum" sz="quarter" idx="12"/>
          </p:nvPr>
        </p:nvSpPr>
        <p:spPr/>
        <p:txBody>
          <a:bodyPr/>
          <a:lstStyle>
            <a:lvl1pPr>
              <a:defRPr/>
            </a:lvl1pPr>
          </a:lstStyle>
          <a:p>
            <a:pPr>
              <a:defRPr/>
            </a:pPr>
            <a:fld id="{9515DA5D-E9FD-4EB8-A843-39AEC86CF748}" type="slidenum">
              <a:rPr lang="fr-FR"/>
              <a:pPr>
                <a:defRPr/>
              </a:pPr>
              <a:t>‹N°›</a:t>
            </a:fld>
            <a:endParaRPr lang="fr-F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lvl1pPr>
              <a:defRPr/>
            </a:lvl1pPr>
          </a:lstStyle>
          <a:p>
            <a:pPr>
              <a:defRPr/>
            </a:pPr>
            <a:fld id="{54CC7082-99C2-47CE-ABA0-33B9BE1B07CC}" type="datetimeFigureOut">
              <a:rPr lang="fr-FR"/>
              <a:pPr>
                <a:defRPr/>
              </a:pPr>
              <a:t>21/05/2019</a:t>
            </a:fld>
            <a:endParaRPr lang="fr-FR" dirty="0"/>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9AA7EE7E-35FC-4C52-8D31-9F7F124E9092}" type="slidenum">
              <a:rPr lang="fr-FR"/>
              <a:pPr>
                <a:defRPr/>
              </a:pPr>
              <a:t>‹N°›</a:t>
            </a:fld>
            <a:endParaRPr lang="fr-F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Cliquez pour modifier le style du titre</a:t>
            </a: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lvl1pPr>
              <a:defRPr/>
            </a:lvl1pPr>
          </a:lstStyle>
          <a:p>
            <a:pPr>
              <a:defRPr/>
            </a:pPr>
            <a:fld id="{0DF3E5D2-6A2C-4C54-AEEC-9095D650CF05}" type="datetimeFigureOut">
              <a:rPr lang="fr-FR"/>
              <a:pPr>
                <a:defRPr/>
              </a:pPr>
              <a:t>21/05/2019</a:t>
            </a:fld>
            <a:endParaRPr lang="fr-FR" dirty="0"/>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14EDDE76-817E-4AF9-B08E-3FE479C39388}" type="slidenum">
              <a:rPr lang="fr-FR"/>
              <a:pPr>
                <a:defRPr/>
              </a:pPr>
              <a:t>‹N°›</a:t>
            </a:fld>
            <a:endParaRPr lang="fr-F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alphaModFix amt="40000"/>
            <a:lum/>
          </a:blip>
          <a:srcRect/>
          <a:stretch>
            <a:fillRect l="-10000" r="-55000" b="-65000"/>
          </a:stretch>
        </a:blipFill>
        <a:effectLst/>
      </p:bgPr>
    </p:bg>
    <p:spTree>
      <p:nvGrpSpPr>
        <p:cNvPr id="1" name=""/>
        <p:cNvGrpSpPr/>
        <p:nvPr/>
      </p:nvGrpSpPr>
      <p:grpSpPr>
        <a:xfrm>
          <a:off x="0" y="0"/>
          <a:ext cx="0" cy="0"/>
          <a:chOff x="0" y="0"/>
          <a:chExt cx="0" cy="0"/>
        </a:xfrm>
      </p:grpSpPr>
      <p:sp>
        <p:nvSpPr>
          <p:cNvPr id="1026" name="Espace réservé du titre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fr-FR"/>
              <a:t>Cliquez pour modifier le style du titre</a:t>
            </a:r>
          </a:p>
        </p:txBody>
      </p:sp>
      <p:sp>
        <p:nvSpPr>
          <p:cNvPr id="1027" name="Espace réservé du texte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pPr>
              <a:defRPr/>
            </a:pPr>
            <a:fld id="{9A098D01-98FA-4A56-B32B-DD0F0B9BA268}" type="datetimeFigureOut">
              <a:rPr lang="fr-FR"/>
              <a:pPr>
                <a:defRPr/>
              </a:pPr>
              <a:t>21/05/2019</a:t>
            </a:fld>
            <a:endParaRPr lang="fr-FR" dirty="0"/>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dirty="0">
                <a:solidFill>
                  <a:schemeClr val="tx1">
                    <a:tint val="75000"/>
                  </a:schemeClr>
                </a:solidFill>
                <a:latin typeface="+mn-lt"/>
              </a:defRPr>
            </a:lvl1pPr>
          </a:lstStyle>
          <a:p>
            <a:pPr>
              <a:defRPr/>
            </a:pPr>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pPr>
              <a:defRPr/>
            </a:pPr>
            <a:fld id="{462CC157-9322-4154-B27E-677FBDD5C23D}" type="slidenum">
              <a:rPr lang="fr-FR"/>
              <a:pPr>
                <a:defRPr/>
              </a:pPr>
              <a:t>‹N°›</a:t>
            </a:fld>
            <a:endParaRPr lang="fr-FR"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80528" y="-243408"/>
            <a:ext cx="9577064" cy="7272807"/>
          </a:xfrm>
          <a:solidFill>
            <a:schemeClr val="tx1"/>
          </a:solidFill>
        </p:spPr>
        <p:txBody>
          <a:bodyPr/>
          <a:lstStyle/>
          <a:p>
            <a:endParaRPr lang="fr-F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2555875" y="2636838"/>
            <a:ext cx="5111750" cy="2663825"/>
          </a:xfrm>
        </p:spPr>
        <p:txBody>
          <a:bodyPr rtlCol="0">
            <a:normAutofit fontScale="90000"/>
          </a:bodyPr>
          <a:lstStyle/>
          <a:p>
            <a:pPr algn="ctr" fontAlgn="auto">
              <a:lnSpc>
                <a:spcPct val="115000"/>
              </a:lnSpc>
              <a:spcAft>
                <a:spcPts val="0"/>
              </a:spcAft>
              <a:defRPr/>
            </a:pPr>
            <a:br>
              <a:rPr lang="fr-FR" dirty="0">
                <a:ea typeface="Calibri"/>
                <a:cs typeface="Times New Roman"/>
              </a:rPr>
            </a:br>
            <a:r>
              <a:rPr lang="fr-FR" sz="3100" i="1" dirty="0">
                <a:solidFill>
                  <a:srgbClr val="000000"/>
                </a:solidFill>
                <a:latin typeface="Arial"/>
                <a:ea typeface="Calibri"/>
                <a:cs typeface="Times New Roman"/>
              </a:rPr>
              <a:t>CETA Abeille Noire de l’Orne</a:t>
            </a:r>
            <a:br>
              <a:rPr lang="fr-FR" sz="2200" dirty="0">
                <a:ea typeface="Calibri"/>
                <a:cs typeface="Times New Roman"/>
              </a:rPr>
            </a:br>
            <a:r>
              <a:rPr lang="fr-FR" sz="2200" i="1" dirty="0">
                <a:solidFill>
                  <a:srgbClr val="000000"/>
                </a:solidFill>
                <a:latin typeface="Arial"/>
                <a:ea typeface="Calibri"/>
                <a:cs typeface="Times New Roman"/>
              </a:rPr>
              <a:t>Centre d’études techniques apicoles</a:t>
            </a:r>
            <a:br>
              <a:rPr lang="fr-FR" sz="2200" dirty="0">
                <a:ea typeface="Calibri"/>
                <a:cs typeface="Times New Roman"/>
              </a:rPr>
            </a:br>
            <a:r>
              <a:rPr lang="fr-FR" sz="2200" i="1" dirty="0">
                <a:solidFill>
                  <a:srgbClr val="000000"/>
                </a:solidFill>
                <a:latin typeface="Arial"/>
                <a:ea typeface="TimesNewRomanPSMT"/>
                <a:cs typeface="Times New Roman"/>
              </a:rPr>
              <a:t>Siège social "la Dultière"</a:t>
            </a:r>
            <a:br>
              <a:rPr lang="fr-FR" sz="2200" i="1" dirty="0">
                <a:solidFill>
                  <a:srgbClr val="000000"/>
                </a:solidFill>
                <a:latin typeface="Arial"/>
                <a:ea typeface="TimesNewRomanPSMT"/>
                <a:cs typeface="Times New Roman"/>
              </a:rPr>
            </a:br>
            <a:r>
              <a:rPr lang="fr-FR" sz="2200" i="1" dirty="0">
                <a:solidFill>
                  <a:srgbClr val="000000"/>
                </a:solidFill>
                <a:latin typeface="Arial"/>
                <a:ea typeface="Calibri"/>
                <a:cs typeface="Times New Roman"/>
              </a:rPr>
              <a:t>61500 NEUVILLE-PRÉS-SÉES</a:t>
            </a:r>
            <a:br>
              <a:rPr lang="fr-FR" sz="2200" i="1" dirty="0">
                <a:solidFill>
                  <a:srgbClr val="000000"/>
                </a:solidFill>
                <a:latin typeface="Arial"/>
                <a:ea typeface="TimesNewRomanPSMT"/>
                <a:cs typeface="Times New Roman"/>
              </a:rPr>
            </a:br>
            <a:r>
              <a:rPr lang="fr-FR" sz="2200" i="1" dirty="0">
                <a:solidFill>
                  <a:srgbClr val="000000"/>
                </a:solidFill>
                <a:latin typeface="Arial"/>
                <a:ea typeface="Calibri"/>
                <a:cs typeface="Times New Roman"/>
              </a:rPr>
              <a:t>www.u-a-o.info</a:t>
            </a:r>
            <a:br>
              <a:rPr lang="fr-FR" sz="2200" i="1" dirty="0">
                <a:solidFill>
                  <a:srgbClr val="000000"/>
                </a:solidFill>
                <a:latin typeface="Arial"/>
                <a:ea typeface="Calibri"/>
                <a:cs typeface="Times New Roman"/>
              </a:rPr>
            </a:br>
            <a:r>
              <a:rPr lang="fr-FR" sz="2200" i="1" dirty="0">
                <a:solidFill>
                  <a:srgbClr val="000000"/>
                </a:solidFill>
                <a:latin typeface="Arial"/>
                <a:ea typeface="Calibri"/>
                <a:cs typeface="Times New Roman"/>
              </a:rPr>
              <a:t>mail : ceta@u-a-o.info</a:t>
            </a:r>
            <a:endParaRPr lang="fr-FR" sz="2200" dirty="0"/>
          </a:p>
        </p:txBody>
      </p:sp>
      <p:pic>
        <p:nvPicPr>
          <p:cNvPr id="2051" name="Image 1"/>
          <p:cNvPicPr>
            <a:picLocks noChangeAspect="1" noChangeArrowheads="1"/>
          </p:cNvPicPr>
          <p:nvPr/>
        </p:nvPicPr>
        <p:blipFill>
          <a:blip r:embed="rId3" cstate="print"/>
          <a:srcRect/>
          <a:stretch>
            <a:fillRect/>
          </a:stretch>
        </p:blipFill>
        <p:spPr bwMode="auto">
          <a:xfrm>
            <a:off x="827088" y="652463"/>
            <a:ext cx="2449512" cy="1984375"/>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70000"/>
            <a:lum/>
          </a:blip>
          <a:srcRect/>
          <a:stretch>
            <a:fillRect l="-10000" r="-55000" b="-65000"/>
          </a:stretch>
        </a:blipFill>
        <a:effectLst/>
      </p:bgPr>
    </p:bg>
    <p:spTree>
      <p:nvGrpSpPr>
        <p:cNvPr id="1" name=""/>
        <p:cNvGrpSpPr/>
        <p:nvPr/>
      </p:nvGrpSpPr>
      <p:grpSpPr>
        <a:xfrm>
          <a:off x="0" y="0"/>
          <a:ext cx="0" cy="0"/>
          <a:chOff x="0" y="0"/>
          <a:chExt cx="0" cy="0"/>
        </a:xfrm>
      </p:grpSpPr>
      <p:sp>
        <p:nvSpPr>
          <p:cNvPr id="4" name="Rectangle 3"/>
          <p:cNvSpPr/>
          <p:nvPr/>
        </p:nvSpPr>
        <p:spPr>
          <a:xfrm>
            <a:off x="323528" y="602679"/>
            <a:ext cx="8424935" cy="5293757"/>
          </a:xfrm>
          <a:prstGeom prst="rect">
            <a:avLst/>
          </a:prstGeom>
          <a:noFill/>
        </p:spPr>
        <p:txBody>
          <a:bodyPr>
            <a:spAutoFit/>
          </a:bodyPr>
          <a:lstStyle/>
          <a:p>
            <a:pPr algn="ctr" fontAlgn="auto">
              <a:spcBef>
                <a:spcPts val="0"/>
              </a:spcBef>
              <a:spcAft>
                <a:spcPts val="0"/>
              </a:spcAft>
              <a:defRPr/>
            </a:pPr>
            <a:r>
              <a:rPr lang="fr-FR" sz="44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rgbClr val="FFFF00"/>
                </a:solidFill>
                <a:effectLst>
                  <a:outerShdw blurRad="50800" dist="40000" dir="5400000" algn="tl" rotWithShape="0">
                    <a:srgbClr val="000000">
                      <a:shade val="5000"/>
                      <a:satMod val="120000"/>
                      <a:alpha val="33000"/>
                    </a:srgbClr>
                  </a:outerShdw>
                </a:effectLst>
                <a:latin typeface="+mn-lt"/>
              </a:rPr>
              <a:t>4</a:t>
            </a:r>
            <a:r>
              <a:rPr lang="fr-FR" sz="4400" b="1" baseline="30000" dirty="0">
                <a:ln w="31550" cmpd="sng">
                  <a:gradFill>
                    <a:gsLst>
                      <a:gs pos="70000">
                        <a:schemeClr val="accent6">
                          <a:shade val="50000"/>
                          <a:satMod val="190000"/>
                        </a:schemeClr>
                      </a:gs>
                      <a:gs pos="0">
                        <a:schemeClr val="accent6">
                          <a:tint val="77000"/>
                          <a:satMod val="180000"/>
                        </a:schemeClr>
                      </a:gs>
                    </a:gsLst>
                    <a:lin ang="5400000"/>
                  </a:gradFill>
                  <a:prstDash val="solid"/>
                </a:ln>
                <a:solidFill>
                  <a:srgbClr val="FFFF00"/>
                </a:solidFill>
                <a:effectLst>
                  <a:outerShdw blurRad="50800" dist="40000" dir="5400000" algn="tl" rotWithShape="0">
                    <a:srgbClr val="000000">
                      <a:shade val="5000"/>
                      <a:satMod val="120000"/>
                      <a:alpha val="33000"/>
                    </a:srgbClr>
                  </a:outerShdw>
                </a:effectLst>
                <a:latin typeface="+mn-lt"/>
              </a:rPr>
              <a:t>ère</a:t>
            </a:r>
            <a:r>
              <a:rPr lang="fr-FR" sz="44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rgbClr val="FFFF00"/>
                </a:solidFill>
                <a:effectLst>
                  <a:outerShdw blurRad="50800" dist="40000" dir="5400000" algn="tl" rotWithShape="0">
                    <a:srgbClr val="000000">
                      <a:shade val="5000"/>
                      <a:satMod val="120000"/>
                      <a:alpha val="33000"/>
                    </a:srgbClr>
                  </a:outerShdw>
                </a:effectLst>
                <a:latin typeface="+mn-lt"/>
              </a:rPr>
              <a:t> séance du cours</a:t>
            </a:r>
          </a:p>
          <a:p>
            <a:pPr algn="ctr" fontAlgn="auto">
              <a:spcBef>
                <a:spcPts val="0"/>
              </a:spcBef>
              <a:spcAft>
                <a:spcPts val="0"/>
              </a:spcAft>
              <a:defRPr/>
            </a:pPr>
            <a:r>
              <a:rPr lang="fr-FR" sz="44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rgbClr val="FFFF00"/>
                </a:solidFill>
                <a:effectLst>
                  <a:outerShdw blurRad="50800" dist="40000" dir="5400000" algn="tl" rotWithShape="0">
                    <a:srgbClr val="000000">
                      <a:shade val="5000"/>
                      <a:satMod val="120000"/>
                      <a:alpha val="33000"/>
                    </a:srgbClr>
                  </a:outerShdw>
                </a:effectLst>
                <a:latin typeface="+mn-lt"/>
              </a:rPr>
              <a:t>de 2</a:t>
            </a:r>
            <a:r>
              <a:rPr lang="fr-FR" sz="4400" b="1" baseline="30000" dirty="0">
                <a:ln w="31550" cmpd="sng">
                  <a:gradFill>
                    <a:gsLst>
                      <a:gs pos="70000">
                        <a:schemeClr val="accent6">
                          <a:shade val="50000"/>
                          <a:satMod val="190000"/>
                        </a:schemeClr>
                      </a:gs>
                      <a:gs pos="0">
                        <a:schemeClr val="accent6">
                          <a:tint val="77000"/>
                          <a:satMod val="180000"/>
                        </a:schemeClr>
                      </a:gs>
                    </a:gsLst>
                    <a:lin ang="5400000"/>
                  </a:gradFill>
                  <a:prstDash val="solid"/>
                </a:ln>
                <a:solidFill>
                  <a:srgbClr val="FFFF00"/>
                </a:solidFill>
                <a:effectLst>
                  <a:outerShdw blurRad="50800" dist="40000" dir="5400000" algn="tl" rotWithShape="0">
                    <a:srgbClr val="000000">
                      <a:shade val="5000"/>
                      <a:satMod val="120000"/>
                      <a:alpha val="33000"/>
                    </a:srgbClr>
                  </a:outerShdw>
                </a:effectLst>
                <a:latin typeface="+mn-lt"/>
              </a:rPr>
              <a:t>ème</a:t>
            </a:r>
            <a:r>
              <a:rPr lang="fr-FR" sz="44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rgbClr val="FFFF00"/>
                </a:solidFill>
                <a:effectLst>
                  <a:outerShdw blurRad="50800" dist="40000" dir="5400000" algn="tl" rotWithShape="0">
                    <a:srgbClr val="000000">
                      <a:shade val="5000"/>
                      <a:satMod val="120000"/>
                      <a:alpha val="33000"/>
                    </a:srgbClr>
                  </a:outerShdw>
                </a:effectLst>
                <a:latin typeface="+mn-lt"/>
              </a:rPr>
              <a:t> année apicole</a:t>
            </a:r>
          </a:p>
          <a:p>
            <a:pPr algn="ctr" fontAlgn="auto">
              <a:spcBef>
                <a:spcPts val="0"/>
              </a:spcBef>
              <a:spcAft>
                <a:spcPts val="0"/>
              </a:spcAft>
              <a:defRPr/>
            </a:pPr>
            <a:r>
              <a:rPr lang="fr-FR" sz="54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rgbClr val="FFFF00"/>
                </a:solidFill>
                <a:effectLst>
                  <a:outerShdw blurRad="50800" dist="40000" dir="5400000" algn="tl" rotWithShape="0">
                    <a:srgbClr val="000000">
                      <a:shade val="5000"/>
                      <a:satMod val="120000"/>
                      <a:alpha val="33000"/>
                    </a:srgbClr>
                  </a:outerShdw>
                </a:effectLst>
                <a:latin typeface="+mn-lt"/>
              </a:rPr>
              <a:t> à</a:t>
            </a:r>
          </a:p>
          <a:p>
            <a:pPr algn="ctr"/>
            <a:r>
              <a:rPr lang="fr-FR" sz="54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rgbClr val="FFFF00"/>
                </a:solidFill>
                <a:effectLst>
                  <a:outerShdw blurRad="50800" dist="40000" dir="5400000" algn="tl" rotWithShape="0">
                    <a:srgbClr val="000000">
                      <a:shade val="5000"/>
                      <a:satMod val="120000"/>
                      <a:alpha val="33000"/>
                    </a:srgbClr>
                  </a:outerShdw>
                </a:effectLst>
                <a:latin typeface="+mn-lt"/>
              </a:rPr>
              <a:t> </a:t>
            </a:r>
            <a:r>
              <a:rPr lang="fr-FR" sz="44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rgbClr val="FFFF00"/>
                </a:solidFill>
                <a:effectLst>
                  <a:outerShdw blurRad="50800" dist="40000" dir="5400000" algn="tl" rotWithShape="0">
                    <a:srgbClr val="000000">
                      <a:shade val="5000"/>
                      <a:satMod val="120000"/>
                      <a:alpha val="33000"/>
                    </a:srgbClr>
                  </a:outerShdw>
                </a:effectLst>
                <a:latin typeface="+mn-lt"/>
              </a:rPr>
              <a:t>l’Ecomusée du Perche</a:t>
            </a:r>
          </a:p>
          <a:p>
            <a:pPr algn="ctr"/>
            <a:r>
              <a:rPr lang="fr-FR" sz="44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rgbClr val="FFFF00"/>
                </a:solidFill>
                <a:effectLst>
                  <a:outerShdw blurRad="50800" dist="40000" dir="5400000" algn="tl" rotWithShape="0">
                    <a:srgbClr val="000000">
                      <a:shade val="5000"/>
                      <a:satMod val="120000"/>
                      <a:alpha val="33000"/>
                    </a:srgbClr>
                  </a:outerShdw>
                </a:effectLst>
                <a:latin typeface="+mn-lt"/>
              </a:rPr>
              <a:t>de</a:t>
            </a:r>
          </a:p>
          <a:p>
            <a:pPr algn="ctr"/>
            <a:r>
              <a:rPr lang="fr-FR" sz="44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rgbClr val="FFFF00"/>
                </a:solidFill>
                <a:effectLst>
                  <a:outerShdw blurRad="50800" dist="40000" dir="5400000" algn="tl" rotWithShape="0">
                    <a:srgbClr val="000000">
                      <a:shade val="5000"/>
                      <a:satMod val="120000"/>
                      <a:alpha val="33000"/>
                    </a:srgbClr>
                  </a:outerShdw>
                </a:effectLst>
                <a:latin typeface="+mn-lt"/>
              </a:rPr>
              <a:t>Saint Cyr La Rosière</a:t>
            </a:r>
          </a:p>
          <a:p>
            <a:pPr algn="ctr" fontAlgn="auto">
              <a:spcBef>
                <a:spcPts val="0"/>
              </a:spcBef>
              <a:spcAft>
                <a:spcPts val="0"/>
              </a:spcAft>
              <a:defRPr/>
            </a:pPr>
            <a:endParaRPr lang="fr-FR" sz="54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rgbClr val="FFFF00"/>
              </a:solidFill>
              <a:effectLst>
                <a:outerShdw blurRad="50800" dist="40000" dir="5400000" algn="tl" rotWithShape="0">
                  <a:srgbClr val="000000">
                    <a:shade val="5000"/>
                    <a:satMod val="120000"/>
                    <a:alpha val="33000"/>
                  </a:srgbClr>
                </a:outerShdw>
              </a:effectLst>
              <a:latin typeface="+mn-l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75656" y="188640"/>
            <a:ext cx="6192688" cy="922114"/>
          </a:xfrm>
        </p:spPr>
        <p:txBody>
          <a:bodyPr>
            <a:normAutofit fontScale="90000"/>
          </a:bodyPr>
          <a:lstStyle/>
          <a:p>
            <a:r>
              <a:rPr lang="fr-FR" sz="2800" kern="1800" dirty="0">
                <a:solidFill>
                  <a:schemeClr val="accent6">
                    <a:lumMod val="75000"/>
                  </a:schemeClr>
                </a:solidFill>
                <a:latin typeface="Times New Roman" pitchFamily="18" charset="0"/>
                <a:ea typeface="Times New Roman"/>
                <a:cs typeface="Times New Roman" pitchFamily="18" charset="0"/>
              </a:rPr>
              <a:t>Eléments du référentiel</a:t>
            </a:r>
            <a:br>
              <a:rPr lang="fr-FR" sz="2800" kern="1800" dirty="0">
                <a:solidFill>
                  <a:schemeClr val="accent6">
                    <a:lumMod val="75000"/>
                  </a:schemeClr>
                </a:solidFill>
                <a:latin typeface="Times New Roman" pitchFamily="18" charset="0"/>
                <a:ea typeface="Times New Roman"/>
                <a:cs typeface="Times New Roman" pitchFamily="18" charset="0"/>
              </a:rPr>
            </a:br>
            <a:r>
              <a:rPr lang="fr-FR" sz="2800" kern="1800" dirty="0">
                <a:solidFill>
                  <a:schemeClr val="accent6">
                    <a:lumMod val="75000"/>
                  </a:schemeClr>
                </a:solidFill>
                <a:latin typeface="Times New Roman" pitchFamily="18" charset="0"/>
                <a:ea typeface="Times New Roman"/>
                <a:cs typeface="Times New Roman" pitchFamily="18" charset="0"/>
              </a:rPr>
              <a:t>de la quatrième séance théorique :</a:t>
            </a:r>
            <a:endParaRPr lang="fr-FR" sz="2800" dirty="0">
              <a:solidFill>
                <a:schemeClr val="accent6">
                  <a:lumMod val="75000"/>
                </a:schemeClr>
              </a:solidFill>
            </a:endParaRPr>
          </a:p>
        </p:txBody>
      </p:sp>
      <p:sp>
        <p:nvSpPr>
          <p:cNvPr id="3" name="Espace réservé du contenu 2"/>
          <p:cNvSpPr>
            <a:spLocks noGrp="1"/>
          </p:cNvSpPr>
          <p:nvPr>
            <p:ph idx="1"/>
          </p:nvPr>
        </p:nvSpPr>
        <p:spPr>
          <a:xfrm>
            <a:off x="457200" y="1268760"/>
            <a:ext cx="8229600" cy="2952328"/>
          </a:xfrm>
        </p:spPr>
        <p:txBody>
          <a:bodyPr>
            <a:normAutofit fontScale="70000" lnSpcReduction="20000"/>
          </a:bodyPr>
          <a:lstStyle/>
          <a:p>
            <a:pPr lvl="0">
              <a:buFont typeface="Wingdings" pitchFamily="2" charset="2"/>
              <a:buChar char="§"/>
            </a:pPr>
            <a:r>
              <a:rPr lang="fr-FR" dirty="0"/>
              <a:t>Miellerie, règles d'hygiène, le matériel de base.</a:t>
            </a:r>
          </a:p>
          <a:p>
            <a:pPr lvl="0">
              <a:buFont typeface="Wingdings" pitchFamily="2" charset="2"/>
              <a:buChar char="§"/>
            </a:pPr>
            <a:endParaRPr lang="fr-FR" dirty="0"/>
          </a:p>
          <a:p>
            <a:pPr lvl="0">
              <a:buFont typeface="Wingdings" pitchFamily="2" charset="2"/>
              <a:buChar char="§"/>
            </a:pPr>
            <a:r>
              <a:rPr lang="fr-FR" dirty="0"/>
              <a:t>Filtrage, maturation, réfractomètre, mise en pots, étiquetage.</a:t>
            </a:r>
          </a:p>
          <a:p>
            <a:pPr lvl="0">
              <a:buFont typeface="Wingdings" pitchFamily="2" charset="2"/>
              <a:buChar char="§"/>
            </a:pPr>
            <a:endParaRPr lang="fr-FR" dirty="0"/>
          </a:p>
          <a:p>
            <a:pPr lvl="0">
              <a:buFont typeface="Wingdings" pitchFamily="2" charset="2"/>
              <a:buChar char="§"/>
            </a:pPr>
            <a:r>
              <a:rPr lang="fr-FR" dirty="0"/>
              <a:t>Léchage des hausse extraites. Combien de temps les laisser ? Comment les stocker ?</a:t>
            </a:r>
          </a:p>
          <a:p>
            <a:pPr lvl="0">
              <a:buFont typeface="Wingdings" pitchFamily="2" charset="2"/>
              <a:buChar char="§"/>
            </a:pPr>
            <a:endParaRPr lang="fr-FR" dirty="0"/>
          </a:p>
          <a:p>
            <a:pPr lvl="0">
              <a:buFont typeface="Wingdings" pitchFamily="2" charset="2"/>
              <a:buChar char="§"/>
            </a:pPr>
            <a:r>
              <a:rPr lang="fr-FR" dirty="0"/>
              <a:t>Théorie sur l'introduction des cellules et des reines.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99592" y="260648"/>
            <a:ext cx="7272808" cy="648072"/>
          </a:xfrm>
        </p:spPr>
        <p:txBody>
          <a:bodyPr>
            <a:noAutofit/>
          </a:bodyPr>
          <a:lstStyle/>
          <a:p>
            <a:r>
              <a:rPr lang="fr-FR" sz="2800" kern="1800" dirty="0">
                <a:solidFill>
                  <a:schemeClr val="accent6">
                    <a:lumMod val="75000"/>
                  </a:schemeClr>
                </a:solidFill>
                <a:latin typeface="Times New Roman" pitchFamily="18" charset="0"/>
                <a:ea typeface="Times New Roman"/>
                <a:cs typeface="Times New Roman" pitchFamily="18" charset="0"/>
              </a:rPr>
              <a:t>Miellerie, règles d'hygiène</a:t>
            </a:r>
          </a:p>
        </p:txBody>
      </p:sp>
      <p:sp>
        <p:nvSpPr>
          <p:cNvPr id="3" name="Espace réservé du contenu 2"/>
          <p:cNvSpPr>
            <a:spLocks noGrp="1"/>
          </p:cNvSpPr>
          <p:nvPr>
            <p:ph idx="1"/>
          </p:nvPr>
        </p:nvSpPr>
        <p:spPr>
          <a:xfrm>
            <a:off x="179512" y="980728"/>
            <a:ext cx="8784976" cy="4320480"/>
          </a:xfrm>
        </p:spPr>
        <p:txBody>
          <a:bodyPr>
            <a:normAutofit fontScale="55000" lnSpcReduction="20000"/>
          </a:bodyPr>
          <a:lstStyle/>
          <a:p>
            <a:r>
              <a:rPr lang="fr-FR" dirty="0"/>
              <a:t>La première récolte est toujours très émouvante.</a:t>
            </a:r>
          </a:p>
          <a:p>
            <a:r>
              <a:rPr lang="fr-FR" dirty="0"/>
              <a:t>Avant tout, prendre les précautions nécessaires pour éviter de déclencher un pillage et pour que ce beau moment ne se transforme pas en enfer.</a:t>
            </a:r>
          </a:p>
          <a:p>
            <a:r>
              <a:rPr lang="fr-FR" dirty="0"/>
              <a:t>La miellerie ou le local faisant office de miellerie (la cuisine…) devra être, bien éclairé, chaud (pour éviter la cristallisation),  bien isolé, hermétique au passage des abeilles (trou de serrure… ), aéré et sec.</a:t>
            </a:r>
          </a:p>
          <a:p>
            <a:r>
              <a:rPr lang="fr-FR" dirty="0"/>
              <a:t>Elle devra être propre, désinfectée, exempte de toute odeur forte, facile d’entretien et comporter un point d’eau.</a:t>
            </a:r>
          </a:p>
          <a:p>
            <a:r>
              <a:rPr lang="fr-FR" dirty="0"/>
              <a:t>Tout le matériel d’extraction sera lui aussi lavé et essuyé soigneusement. Les pots recevant le miel seront contrôlés et essuyés si besoin. On utilisera des torchons ou chiffons propres.</a:t>
            </a:r>
          </a:p>
          <a:p>
            <a:r>
              <a:rPr lang="fr-FR" dirty="0"/>
              <a:t>L’entrée des animaux y sera interdite. Les opérateurs seront proprement vêtus et s’abstiendront de fumer.</a:t>
            </a:r>
          </a:p>
          <a:p>
            <a:endParaRPr lang="fr-FR" dirty="0"/>
          </a:p>
          <a:p>
            <a:pPr>
              <a:buFont typeface="Wingdings" pitchFamily="2" charset="2"/>
              <a:buChar char="v"/>
            </a:pPr>
            <a:r>
              <a:rPr lang="fr-FR" dirty="0"/>
              <a:t>La miellerie et l’ensemble du matériel devra être </a:t>
            </a:r>
            <a:r>
              <a:rPr lang="fr-FR" u="sng" dirty="0"/>
              <a:t>facile à nettoyer</a:t>
            </a:r>
            <a:r>
              <a:rPr lang="fr-FR" dirty="0"/>
              <a:t> (surfaces lisses) et </a:t>
            </a:r>
            <a:r>
              <a:rPr lang="fr-FR" u="sng" dirty="0"/>
              <a:t>apte au contact alimentaire</a:t>
            </a:r>
            <a:r>
              <a:rPr lang="fr-FR" dirty="0"/>
              <a:t>.</a:t>
            </a:r>
          </a:p>
          <a:p>
            <a:endParaRPr lang="fr-FR" dirty="0"/>
          </a:p>
          <a:p>
            <a:endParaRPr lang="fr-FR" dirty="0"/>
          </a:p>
          <a:p>
            <a:endParaRPr lang="fr-FR" dirty="0"/>
          </a:p>
          <a:p>
            <a:endParaRPr lang="fr-FR" dirty="0"/>
          </a:p>
          <a:p>
            <a:endParaRPr lang="fr-FR" dirty="0"/>
          </a:p>
          <a:p>
            <a:endParaRPr lang="fr-FR" dirty="0"/>
          </a:p>
          <a:p>
            <a:endParaRPr lang="fr-FR" dirty="0"/>
          </a:p>
          <a:p>
            <a:pPr lvl="0"/>
            <a:endParaRPr lang="fr-FR" dirty="0"/>
          </a:p>
          <a:p>
            <a:endParaRPr lang="fr-F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descr="http://www.thomas-apiculture.com/content/cache/produit/451x451/515d6f8931db2_Apiculture-abeilles-Bac-a-desoperculer-1387.jpg"/>
          <p:cNvPicPr>
            <a:picLocks noChangeAspect="1"/>
          </p:cNvPicPr>
          <p:nvPr/>
        </p:nvPicPr>
        <p:blipFill>
          <a:blip r:embed="rId3" cstate="print"/>
          <a:srcRect/>
          <a:stretch>
            <a:fillRect/>
          </a:stretch>
        </p:blipFill>
        <p:spPr bwMode="auto">
          <a:xfrm>
            <a:off x="2699793" y="3284984"/>
            <a:ext cx="3384376" cy="2832826"/>
          </a:xfrm>
          <a:prstGeom prst="rect">
            <a:avLst/>
          </a:prstGeom>
          <a:noFill/>
          <a:ln w="9525">
            <a:noFill/>
            <a:miter lim="800000"/>
            <a:headEnd/>
            <a:tailEnd/>
          </a:ln>
        </p:spPr>
      </p:pic>
      <p:sp>
        <p:nvSpPr>
          <p:cNvPr id="2" name="Titre 1"/>
          <p:cNvSpPr>
            <a:spLocks noGrp="1"/>
          </p:cNvSpPr>
          <p:nvPr>
            <p:ph type="title"/>
          </p:nvPr>
        </p:nvSpPr>
        <p:spPr>
          <a:xfrm>
            <a:off x="899592" y="260648"/>
            <a:ext cx="7272808" cy="648072"/>
          </a:xfrm>
        </p:spPr>
        <p:txBody>
          <a:bodyPr>
            <a:noAutofit/>
          </a:bodyPr>
          <a:lstStyle/>
          <a:p>
            <a:r>
              <a:rPr lang="fr-FR" sz="2800" kern="1800" dirty="0">
                <a:solidFill>
                  <a:schemeClr val="accent6">
                    <a:lumMod val="75000"/>
                  </a:schemeClr>
                </a:solidFill>
                <a:latin typeface="Times New Roman" pitchFamily="18" charset="0"/>
                <a:ea typeface="Times New Roman"/>
                <a:cs typeface="Times New Roman" pitchFamily="18" charset="0"/>
              </a:rPr>
              <a:t>Le matériel de base pour désoperculer</a:t>
            </a:r>
          </a:p>
        </p:txBody>
      </p:sp>
      <p:sp>
        <p:nvSpPr>
          <p:cNvPr id="3" name="Espace réservé du contenu 2"/>
          <p:cNvSpPr>
            <a:spLocks noGrp="1"/>
          </p:cNvSpPr>
          <p:nvPr>
            <p:ph idx="1"/>
          </p:nvPr>
        </p:nvSpPr>
        <p:spPr>
          <a:xfrm>
            <a:off x="179512" y="980728"/>
            <a:ext cx="8784976" cy="4536504"/>
          </a:xfrm>
        </p:spPr>
        <p:txBody>
          <a:bodyPr>
            <a:normAutofit fontScale="70000" lnSpcReduction="20000"/>
          </a:bodyPr>
          <a:lstStyle/>
          <a:p>
            <a:r>
              <a:rPr lang="fr-FR" sz="2600" dirty="0"/>
              <a:t>Couteau, Herse ou Rouleau à pointes pour désoperculer. Le couteau étant le plus efficace quand les opercules débordent suffisamment de l’épaisseur du cadre. La herse ou « patte d’ours » est utile pour griffer les parties en creux. Il existe des couteaux chauffants électriques.</a:t>
            </a:r>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r>
              <a:rPr lang="fr-FR" sz="2900" dirty="0"/>
              <a:t>Bac à désoperculer :</a:t>
            </a:r>
          </a:p>
          <a:p>
            <a:endParaRPr lang="fr-FR" dirty="0"/>
          </a:p>
          <a:p>
            <a:endParaRPr lang="fr-FR" dirty="0"/>
          </a:p>
          <a:p>
            <a:endParaRPr lang="fr-FR" dirty="0"/>
          </a:p>
          <a:p>
            <a:pPr lvl="1"/>
            <a:endParaRPr lang="fr-FR" dirty="0"/>
          </a:p>
          <a:p>
            <a:endParaRPr lang="fr-FR" dirty="0"/>
          </a:p>
          <a:p>
            <a:pPr lvl="2"/>
            <a:endParaRPr lang="fr-FR" dirty="0"/>
          </a:p>
          <a:p>
            <a:endParaRPr lang="fr-FR" dirty="0"/>
          </a:p>
          <a:p>
            <a:endParaRPr lang="fr-FR" dirty="0"/>
          </a:p>
          <a:p>
            <a:endParaRPr lang="fr-FR" dirty="0"/>
          </a:p>
          <a:p>
            <a:endParaRPr lang="fr-FR" dirty="0"/>
          </a:p>
          <a:p>
            <a:endParaRPr lang="fr-FR" dirty="0"/>
          </a:p>
          <a:p>
            <a:pPr lvl="0"/>
            <a:endParaRPr lang="fr-FR" dirty="0"/>
          </a:p>
          <a:p>
            <a:endParaRPr lang="fr-FR" dirty="0"/>
          </a:p>
        </p:txBody>
      </p:sp>
      <p:grpSp>
        <p:nvGrpSpPr>
          <p:cNvPr id="7" name="Groupe 6"/>
          <p:cNvGrpSpPr>
            <a:grpSpLocks noChangeAspect="1"/>
          </p:cNvGrpSpPr>
          <p:nvPr/>
        </p:nvGrpSpPr>
        <p:grpSpPr>
          <a:xfrm>
            <a:off x="818925" y="2060848"/>
            <a:ext cx="7137451" cy="2498380"/>
            <a:chOff x="818924" y="1539988"/>
            <a:chExt cx="7916235" cy="2770984"/>
          </a:xfrm>
        </p:grpSpPr>
        <p:pic>
          <p:nvPicPr>
            <p:cNvPr id="4" name="Image 3" descr="http://www.thomas-apiculture.com/content/cache/produit/451x451/51d68dcadc599_abeille-apiculture-couteau-a-desoperculer-1027.jpg"/>
            <p:cNvPicPr>
              <a:picLocks noChangeAspect="1"/>
            </p:cNvPicPr>
            <p:nvPr/>
          </p:nvPicPr>
          <p:blipFill>
            <a:blip r:embed="rId4" cstate="print"/>
            <a:srcRect/>
            <a:stretch>
              <a:fillRect/>
            </a:stretch>
          </p:blipFill>
          <p:spPr bwMode="auto">
            <a:xfrm rot="20532886">
              <a:off x="818924" y="1667334"/>
              <a:ext cx="2191576" cy="2643638"/>
            </a:xfrm>
            <a:prstGeom prst="rect">
              <a:avLst/>
            </a:prstGeom>
            <a:noFill/>
            <a:ln w="9525">
              <a:noFill/>
              <a:miter lim="800000"/>
              <a:headEnd/>
              <a:tailEnd/>
            </a:ln>
          </p:spPr>
        </p:pic>
        <p:pic>
          <p:nvPicPr>
            <p:cNvPr id="5" name="Image 4" descr="http://www.thomas-apiculture.com/content/cache/produit/451x451/515d6b040649f_Apiculture-abeilles-Herse-a-desoperculer.jpg"/>
            <p:cNvPicPr>
              <a:picLocks noChangeAspect="1"/>
            </p:cNvPicPr>
            <p:nvPr/>
          </p:nvPicPr>
          <p:blipFill>
            <a:blip r:embed="rId5" cstate="print"/>
            <a:srcRect/>
            <a:stretch>
              <a:fillRect/>
            </a:stretch>
          </p:blipFill>
          <p:spPr bwMode="auto">
            <a:xfrm>
              <a:off x="3275856" y="1539988"/>
              <a:ext cx="3003552" cy="1384956"/>
            </a:xfrm>
            <a:prstGeom prst="rect">
              <a:avLst/>
            </a:prstGeom>
            <a:noFill/>
            <a:ln w="9525">
              <a:noFill/>
              <a:miter lim="800000"/>
              <a:headEnd/>
              <a:tailEnd/>
            </a:ln>
          </p:spPr>
        </p:pic>
        <p:pic>
          <p:nvPicPr>
            <p:cNvPr id="6" name="Image 5" descr="http://www.thomas-apiculture.com/content/cache/produit/451x451/515d6ebe035c5_Apiculture-abeilles-Rouleau-a-pointes-metalliques.jpg"/>
            <p:cNvPicPr>
              <a:picLocks noChangeAspect="1"/>
            </p:cNvPicPr>
            <p:nvPr/>
          </p:nvPicPr>
          <p:blipFill>
            <a:blip r:embed="rId6" cstate="print"/>
            <a:srcRect/>
            <a:stretch>
              <a:fillRect/>
            </a:stretch>
          </p:blipFill>
          <p:spPr bwMode="auto">
            <a:xfrm>
              <a:off x="6228184" y="1628800"/>
              <a:ext cx="2506975" cy="2093595"/>
            </a:xfrm>
            <a:prstGeom prst="rect">
              <a:avLst/>
            </a:prstGeom>
            <a:noFill/>
            <a:ln w="9525">
              <a:noFill/>
              <a:miter lim="800000"/>
              <a:headEnd/>
              <a:tailEnd/>
            </a:ln>
          </p:spPr>
        </p:pic>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99592" y="116632"/>
            <a:ext cx="7272808" cy="504056"/>
          </a:xfrm>
        </p:spPr>
        <p:txBody>
          <a:bodyPr>
            <a:noAutofit/>
          </a:bodyPr>
          <a:lstStyle/>
          <a:p>
            <a:r>
              <a:rPr lang="fr-FR" sz="2800" kern="1800" dirty="0">
                <a:solidFill>
                  <a:schemeClr val="accent6">
                    <a:lumMod val="75000"/>
                  </a:schemeClr>
                </a:solidFill>
                <a:latin typeface="Times New Roman" pitchFamily="18" charset="0"/>
                <a:ea typeface="Times New Roman"/>
                <a:cs typeface="Times New Roman" pitchFamily="18" charset="0"/>
              </a:rPr>
              <a:t>Pour extraire</a:t>
            </a:r>
            <a:endParaRPr lang="fr-FR" sz="2800" kern="1800" dirty="0">
              <a:solidFill>
                <a:schemeClr val="accent6"/>
              </a:solidFill>
              <a:latin typeface="Times New Roman" pitchFamily="18" charset="0"/>
              <a:ea typeface="Times New Roman"/>
              <a:cs typeface="Times New Roman" pitchFamily="18" charset="0"/>
            </a:endParaRPr>
          </a:p>
        </p:txBody>
      </p:sp>
      <p:sp>
        <p:nvSpPr>
          <p:cNvPr id="7" name="Espace réservé du contenu 6"/>
          <p:cNvSpPr>
            <a:spLocks noGrp="1"/>
          </p:cNvSpPr>
          <p:nvPr>
            <p:ph idx="1"/>
          </p:nvPr>
        </p:nvSpPr>
        <p:spPr>
          <a:xfrm>
            <a:off x="395536" y="692696"/>
            <a:ext cx="8291264" cy="3672407"/>
          </a:xfrm>
        </p:spPr>
        <p:txBody>
          <a:bodyPr>
            <a:normAutofit fontScale="70000" lnSpcReduction="20000"/>
          </a:bodyPr>
          <a:lstStyle/>
          <a:p>
            <a:pPr lvl="0"/>
            <a:r>
              <a:rPr lang="fr-FR" dirty="0"/>
              <a:t>L’extraction se fera avec un extracteur à manivelle ou motorisé.</a:t>
            </a:r>
          </a:p>
          <a:p>
            <a:pPr lvl="0"/>
            <a:endParaRPr lang="fr-FR" dirty="0"/>
          </a:p>
          <a:p>
            <a:pPr lvl="0"/>
            <a:endParaRPr lang="fr-FR" dirty="0"/>
          </a:p>
          <a:p>
            <a:pPr lvl="0"/>
            <a:endParaRPr lang="fr-FR" dirty="0"/>
          </a:p>
          <a:p>
            <a:pPr lvl="0"/>
            <a:endParaRPr lang="fr-FR" dirty="0"/>
          </a:p>
          <a:p>
            <a:pPr lvl="0"/>
            <a:endParaRPr lang="fr-FR" dirty="0"/>
          </a:p>
          <a:p>
            <a:pPr lvl="0"/>
            <a:endParaRPr lang="fr-FR" dirty="0"/>
          </a:p>
          <a:p>
            <a:pPr lvl="0"/>
            <a:endParaRPr lang="fr-FR" dirty="0"/>
          </a:p>
          <a:p>
            <a:pPr lvl="0"/>
            <a:endParaRPr lang="fr-FR" dirty="0"/>
          </a:p>
          <a:p>
            <a:pPr lvl="0"/>
            <a:r>
              <a:rPr lang="fr-FR" dirty="0"/>
              <a:t>L’ extracteur sera  tangentiel ou radiaire.</a:t>
            </a:r>
          </a:p>
          <a:p>
            <a:pPr lvl="0"/>
            <a:endParaRPr lang="fr-FR" dirty="0"/>
          </a:p>
          <a:p>
            <a:pPr lvl="0"/>
            <a:endParaRPr lang="fr-FR" dirty="0"/>
          </a:p>
          <a:p>
            <a:pPr lvl="0"/>
            <a:endParaRPr lang="fr-FR" dirty="0"/>
          </a:p>
          <a:p>
            <a:pPr lvl="0"/>
            <a:endParaRPr lang="fr-FR" dirty="0"/>
          </a:p>
          <a:p>
            <a:pPr lvl="0"/>
            <a:endParaRPr lang="fr-FR" dirty="0"/>
          </a:p>
          <a:p>
            <a:endParaRPr lang="fr-FR" dirty="0"/>
          </a:p>
        </p:txBody>
      </p:sp>
      <p:sp>
        <p:nvSpPr>
          <p:cNvPr id="6" name="Espace réservé du contenu 2"/>
          <p:cNvSpPr txBox="1">
            <a:spLocks/>
          </p:cNvSpPr>
          <p:nvPr/>
        </p:nvSpPr>
        <p:spPr>
          <a:xfrm>
            <a:off x="251520" y="4941168"/>
            <a:ext cx="8517632" cy="108012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fr-FR" sz="3200" b="0" i="0" u="none" strike="noStrike" kern="1200" cap="none" spc="0" normalizeH="0" baseline="0" noProof="0" dirty="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fr-FR" sz="3200" b="0" i="0" u="none" strike="noStrike" kern="1200" cap="none" spc="0" normalizeH="0" baseline="0" noProof="0" dirty="0">
              <a:ln>
                <a:noFill/>
              </a:ln>
              <a:solidFill>
                <a:schemeClr val="tx1"/>
              </a:solidFill>
              <a:effectLst/>
              <a:uLnTx/>
              <a:uFillTx/>
              <a:latin typeface="+mn-lt"/>
              <a:ea typeface="+mn-ea"/>
              <a:cs typeface="+mn-cs"/>
            </a:endParaRPr>
          </a:p>
        </p:txBody>
      </p:sp>
      <p:grpSp>
        <p:nvGrpSpPr>
          <p:cNvPr id="3" name="Groupe 12"/>
          <p:cNvGrpSpPr/>
          <p:nvPr/>
        </p:nvGrpSpPr>
        <p:grpSpPr>
          <a:xfrm>
            <a:off x="1115616" y="980728"/>
            <a:ext cx="6576731" cy="5040560"/>
            <a:chOff x="1115616" y="980728"/>
            <a:chExt cx="6576731" cy="5040560"/>
          </a:xfrm>
        </p:grpSpPr>
        <p:grpSp>
          <p:nvGrpSpPr>
            <p:cNvPr id="4" name="Groupe 9"/>
            <p:cNvGrpSpPr/>
            <p:nvPr/>
          </p:nvGrpSpPr>
          <p:grpSpPr>
            <a:xfrm>
              <a:off x="1115616" y="4059070"/>
              <a:ext cx="6576731" cy="1962218"/>
              <a:chOff x="755576" y="3789040"/>
              <a:chExt cx="6576731" cy="1962218"/>
            </a:xfrm>
          </p:grpSpPr>
          <p:pic>
            <p:nvPicPr>
              <p:cNvPr id="8" name="Image 7" descr="Le Miel Et La Classe De 3ème"/>
              <p:cNvPicPr>
                <a:picLocks noChangeAspect="1"/>
              </p:cNvPicPr>
              <p:nvPr/>
            </p:nvPicPr>
            <p:blipFill>
              <a:blip r:embed="rId3" cstate="print"/>
              <a:srcRect/>
              <a:stretch>
                <a:fillRect/>
              </a:stretch>
            </p:blipFill>
            <p:spPr bwMode="auto">
              <a:xfrm>
                <a:off x="4716016" y="3789040"/>
                <a:ext cx="2616291" cy="1962218"/>
              </a:xfrm>
              <a:prstGeom prst="rect">
                <a:avLst/>
              </a:prstGeom>
              <a:noFill/>
              <a:ln w="9525">
                <a:noFill/>
                <a:miter lim="800000"/>
                <a:headEnd/>
                <a:tailEnd/>
              </a:ln>
            </p:spPr>
          </p:pic>
          <p:pic>
            <p:nvPicPr>
              <p:cNvPr id="9" name="Image 8" descr="http://www.google.fr/url?source=imglanding&amp;ct=img&amp;q=http://www.hortderabinel.fr/wp-content/uploads/2011/03/extracteur.jpg&amp;sa=X&amp;ei=1vBBVcyrE4n8UPr0gKgL&amp;ved=0CAkQ8wc4Jw&amp;usg=AFQjCNHuMLvdDuWnpm2Ondouhr5RbPRhIA"/>
              <p:cNvPicPr>
                <a:picLocks noChangeAspect="1"/>
              </p:cNvPicPr>
              <p:nvPr/>
            </p:nvPicPr>
            <p:blipFill>
              <a:blip r:embed="rId4" cstate="print"/>
              <a:srcRect/>
              <a:stretch>
                <a:fillRect/>
              </a:stretch>
            </p:blipFill>
            <p:spPr bwMode="auto">
              <a:xfrm>
                <a:off x="755576" y="3807042"/>
                <a:ext cx="2583587" cy="1937690"/>
              </a:xfrm>
              <a:prstGeom prst="rect">
                <a:avLst/>
              </a:prstGeom>
              <a:noFill/>
              <a:ln w="9525">
                <a:noFill/>
                <a:miter lim="800000"/>
                <a:headEnd/>
                <a:tailEnd/>
              </a:ln>
            </p:spPr>
          </p:pic>
        </p:grpSp>
        <p:pic>
          <p:nvPicPr>
            <p:cNvPr id="11" name="Image 10" descr="http://www.thomas-apiculture.com/content/cache/produit/451x451/51667b595b3ec_Apiculture-abeilles-Extracteur-Radianox-539.jpg"/>
            <p:cNvPicPr>
              <a:picLocks noChangeAspect="1"/>
            </p:cNvPicPr>
            <p:nvPr/>
          </p:nvPicPr>
          <p:blipFill>
            <a:blip r:embed="rId5" cstate="print"/>
            <a:srcRect/>
            <a:stretch>
              <a:fillRect/>
            </a:stretch>
          </p:blipFill>
          <p:spPr bwMode="auto">
            <a:xfrm>
              <a:off x="1536419" y="1052736"/>
              <a:ext cx="2099477" cy="2600598"/>
            </a:xfrm>
            <a:prstGeom prst="rect">
              <a:avLst/>
            </a:prstGeom>
            <a:noFill/>
            <a:ln w="9525">
              <a:noFill/>
              <a:miter lim="800000"/>
              <a:headEnd/>
              <a:tailEnd/>
            </a:ln>
          </p:spPr>
        </p:pic>
        <p:pic>
          <p:nvPicPr>
            <p:cNvPr id="12" name="Image 11" descr="http://www.thomas-apiculture.com/content/cache/produit/451x451/516684c466791_Apiculture-abeilles-Extracteur-Radianox.jpg"/>
            <p:cNvPicPr>
              <a:picLocks noChangeAspect="1"/>
            </p:cNvPicPr>
            <p:nvPr/>
          </p:nvPicPr>
          <p:blipFill>
            <a:blip r:embed="rId6" cstate="print"/>
            <a:srcRect/>
            <a:stretch>
              <a:fillRect/>
            </a:stretch>
          </p:blipFill>
          <p:spPr bwMode="auto">
            <a:xfrm>
              <a:off x="5459311" y="980728"/>
              <a:ext cx="1776985" cy="2952328"/>
            </a:xfrm>
            <a:prstGeom prst="rect">
              <a:avLst/>
            </a:prstGeom>
            <a:noFill/>
            <a:ln w="9525">
              <a:noFill/>
              <a:miter lim="800000"/>
              <a:headEnd/>
              <a:tailEnd/>
            </a:ln>
          </p:spPr>
        </p:pic>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99592" y="260648"/>
            <a:ext cx="7272808" cy="576064"/>
          </a:xfrm>
        </p:spPr>
        <p:txBody>
          <a:bodyPr>
            <a:noAutofit/>
          </a:bodyPr>
          <a:lstStyle/>
          <a:p>
            <a:r>
              <a:rPr lang="fr-FR" sz="2800" kern="1800" dirty="0">
                <a:solidFill>
                  <a:schemeClr val="accent6">
                    <a:lumMod val="75000"/>
                  </a:schemeClr>
                </a:solidFill>
                <a:latin typeface="Times New Roman" pitchFamily="18" charset="0"/>
                <a:ea typeface="Times New Roman"/>
                <a:cs typeface="Times New Roman" pitchFamily="18" charset="0"/>
              </a:rPr>
              <a:t>Pour le filtrage et la maturation</a:t>
            </a:r>
            <a:endParaRPr lang="fr-FR" sz="2800" kern="1800" dirty="0">
              <a:solidFill>
                <a:schemeClr val="accent6"/>
              </a:solidFill>
              <a:latin typeface="Times New Roman" pitchFamily="18" charset="0"/>
              <a:ea typeface="Times New Roman"/>
              <a:cs typeface="Times New Roman" pitchFamily="18" charset="0"/>
            </a:endParaRPr>
          </a:p>
        </p:txBody>
      </p:sp>
      <p:sp>
        <p:nvSpPr>
          <p:cNvPr id="7" name="Espace réservé du contenu 6"/>
          <p:cNvSpPr>
            <a:spLocks noGrp="1"/>
          </p:cNvSpPr>
          <p:nvPr>
            <p:ph idx="1"/>
          </p:nvPr>
        </p:nvSpPr>
        <p:spPr>
          <a:xfrm>
            <a:off x="395536" y="908720"/>
            <a:ext cx="5472608" cy="1800199"/>
          </a:xfrm>
        </p:spPr>
        <p:txBody>
          <a:bodyPr>
            <a:normAutofit fontScale="70000" lnSpcReduction="20000"/>
          </a:bodyPr>
          <a:lstStyle/>
          <a:p>
            <a:pPr lvl="0"/>
            <a:r>
              <a:rPr lang="fr-FR" dirty="0"/>
              <a:t>Le miel extrait sera filtré et versé dans un maturateur qui permettra la remontée des bulles d’air et la formation d’une mousse en surface qui sera éliminée avant le conditionnement du produit.</a:t>
            </a:r>
          </a:p>
          <a:p>
            <a:pPr lvl="0"/>
            <a:endParaRPr lang="fr-FR" dirty="0"/>
          </a:p>
          <a:p>
            <a:pPr lvl="0"/>
            <a:endParaRPr lang="fr-FR" dirty="0"/>
          </a:p>
          <a:p>
            <a:pPr lvl="0"/>
            <a:endParaRPr lang="fr-FR" dirty="0"/>
          </a:p>
          <a:p>
            <a:pPr lvl="0"/>
            <a:endParaRPr lang="fr-FR" dirty="0"/>
          </a:p>
          <a:p>
            <a:pPr lvl="0"/>
            <a:endParaRPr lang="fr-FR" dirty="0"/>
          </a:p>
          <a:p>
            <a:pPr lvl="0"/>
            <a:endParaRPr lang="fr-FR" dirty="0"/>
          </a:p>
          <a:p>
            <a:pPr lvl="0"/>
            <a:endParaRPr lang="fr-FR" dirty="0"/>
          </a:p>
          <a:p>
            <a:endParaRPr lang="fr-FR" dirty="0"/>
          </a:p>
        </p:txBody>
      </p:sp>
      <p:sp>
        <p:nvSpPr>
          <p:cNvPr id="6" name="Espace réservé du contenu 2"/>
          <p:cNvSpPr txBox="1">
            <a:spLocks/>
          </p:cNvSpPr>
          <p:nvPr/>
        </p:nvSpPr>
        <p:spPr>
          <a:xfrm>
            <a:off x="251520" y="4941168"/>
            <a:ext cx="8517632" cy="108012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fr-FR" sz="3200" b="0" i="0" u="none" strike="noStrike" kern="1200" cap="none" spc="0" normalizeH="0" baseline="0" noProof="0" dirty="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fr-FR"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8" name="ZoneTexte 7"/>
          <p:cNvSpPr txBox="1"/>
          <p:nvPr/>
        </p:nvSpPr>
        <p:spPr>
          <a:xfrm>
            <a:off x="467544" y="4797152"/>
            <a:ext cx="8208912" cy="369332"/>
          </a:xfrm>
          <a:prstGeom prst="rect">
            <a:avLst/>
          </a:prstGeom>
          <a:noFill/>
        </p:spPr>
        <p:txBody>
          <a:bodyPr wrap="square" rtlCol="0">
            <a:spAutoFit/>
          </a:bodyPr>
          <a:lstStyle/>
          <a:p>
            <a:pPr>
              <a:tabLst>
                <a:tab pos="542925" algn="l"/>
                <a:tab pos="4125913" algn="l"/>
                <a:tab pos="6102350" algn="l"/>
              </a:tabLst>
            </a:pPr>
            <a:r>
              <a:rPr lang="fr-FR" dirty="0"/>
              <a:t>	Toile nylon fine 0,2mm	Filtre	Maturateur</a:t>
            </a:r>
          </a:p>
        </p:txBody>
      </p:sp>
      <p:grpSp>
        <p:nvGrpSpPr>
          <p:cNvPr id="3" name="Groupe 12"/>
          <p:cNvGrpSpPr/>
          <p:nvPr/>
        </p:nvGrpSpPr>
        <p:grpSpPr>
          <a:xfrm>
            <a:off x="683568" y="764704"/>
            <a:ext cx="7462546" cy="3990072"/>
            <a:chOff x="683568" y="1484784"/>
            <a:chExt cx="7462546" cy="3990072"/>
          </a:xfrm>
        </p:grpSpPr>
        <p:pic>
          <p:nvPicPr>
            <p:cNvPr id="10" name="Image 9" descr="http://www.thomas-apiculture.com/content/cache/produit/451x451/5166d48e0c531_Apiculture-abeilles-Tamis-pour-maturateur.jpg"/>
            <p:cNvPicPr>
              <a:picLocks noChangeAspect="1"/>
            </p:cNvPicPr>
            <p:nvPr/>
          </p:nvPicPr>
          <p:blipFill>
            <a:blip r:embed="rId3" cstate="print"/>
            <a:srcRect/>
            <a:stretch>
              <a:fillRect/>
            </a:stretch>
          </p:blipFill>
          <p:spPr bwMode="auto">
            <a:xfrm>
              <a:off x="4009241" y="3573016"/>
              <a:ext cx="2074927" cy="1656075"/>
            </a:xfrm>
            <a:prstGeom prst="rect">
              <a:avLst/>
            </a:prstGeom>
            <a:noFill/>
            <a:ln w="9525">
              <a:noFill/>
              <a:miter lim="800000"/>
              <a:headEnd/>
              <a:tailEnd/>
            </a:ln>
          </p:spPr>
        </p:pic>
        <p:pic>
          <p:nvPicPr>
            <p:cNvPr id="9" name="Image 8" descr="http://www.thomas-apiculture.com/content/cache/produit/451x451/51d69136d54ad_abeille-apiculture-maturateur-thomas-200kg.jpg"/>
            <p:cNvPicPr>
              <a:picLocks noChangeAspect="1"/>
            </p:cNvPicPr>
            <p:nvPr/>
          </p:nvPicPr>
          <p:blipFill>
            <a:blip r:embed="rId4" cstate="print"/>
            <a:srcRect/>
            <a:stretch>
              <a:fillRect/>
            </a:stretch>
          </p:blipFill>
          <p:spPr bwMode="auto">
            <a:xfrm>
              <a:off x="6156176" y="1484784"/>
              <a:ext cx="1989938" cy="3990072"/>
            </a:xfrm>
            <a:prstGeom prst="rect">
              <a:avLst/>
            </a:prstGeom>
            <a:noFill/>
            <a:ln w="9525">
              <a:noFill/>
              <a:miter lim="800000"/>
              <a:headEnd/>
              <a:tailEnd/>
            </a:ln>
          </p:spPr>
        </p:pic>
        <p:pic>
          <p:nvPicPr>
            <p:cNvPr id="12" name="Image 11" descr="http://www.thomas-apiculture.com/content/cache/produit/451x451/515aed2c38c8a_Apiculture-abeilles-Toilefiltrante.jpg"/>
            <p:cNvPicPr>
              <a:picLocks noChangeAspect="1"/>
            </p:cNvPicPr>
            <p:nvPr/>
          </p:nvPicPr>
          <p:blipFill>
            <a:blip r:embed="rId5" cstate="print"/>
            <a:srcRect/>
            <a:stretch>
              <a:fillRect/>
            </a:stretch>
          </p:blipFill>
          <p:spPr bwMode="auto">
            <a:xfrm>
              <a:off x="683568" y="3429000"/>
              <a:ext cx="3023277" cy="1987351"/>
            </a:xfrm>
            <a:prstGeom prst="rect">
              <a:avLst/>
            </a:prstGeom>
            <a:noFill/>
            <a:ln w="9525">
              <a:noFill/>
              <a:miter lim="800000"/>
              <a:headEnd/>
              <a:tailEnd/>
            </a:ln>
          </p:spPr>
        </p:pic>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99592" y="188640"/>
            <a:ext cx="7272808" cy="576064"/>
          </a:xfrm>
        </p:spPr>
        <p:txBody>
          <a:bodyPr>
            <a:noAutofit/>
          </a:bodyPr>
          <a:lstStyle/>
          <a:p>
            <a:r>
              <a:rPr lang="fr-FR" sz="2800" kern="1800" dirty="0">
                <a:solidFill>
                  <a:schemeClr val="accent6">
                    <a:lumMod val="75000"/>
                  </a:schemeClr>
                </a:solidFill>
                <a:latin typeface="Times New Roman" pitchFamily="18" charset="0"/>
                <a:ea typeface="Times New Roman"/>
                <a:cs typeface="Times New Roman" pitchFamily="18" charset="0"/>
              </a:rPr>
              <a:t>Pour le conditionnement</a:t>
            </a:r>
            <a:endParaRPr lang="fr-FR" sz="2800" kern="1800" dirty="0">
              <a:solidFill>
                <a:schemeClr val="accent6"/>
              </a:solidFill>
              <a:latin typeface="Times New Roman" pitchFamily="18" charset="0"/>
              <a:ea typeface="Times New Roman"/>
              <a:cs typeface="Times New Roman" pitchFamily="18" charset="0"/>
            </a:endParaRPr>
          </a:p>
        </p:txBody>
      </p:sp>
      <p:sp>
        <p:nvSpPr>
          <p:cNvPr id="7" name="Espace réservé du contenu 6"/>
          <p:cNvSpPr>
            <a:spLocks noGrp="1"/>
          </p:cNvSpPr>
          <p:nvPr>
            <p:ph idx="1"/>
          </p:nvPr>
        </p:nvSpPr>
        <p:spPr>
          <a:xfrm>
            <a:off x="395536" y="692697"/>
            <a:ext cx="8291264" cy="1584176"/>
          </a:xfrm>
        </p:spPr>
        <p:txBody>
          <a:bodyPr>
            <a:normAutofit/>
          </a:bodyPr>
          <a:lstStyle/>
          <a:p>
            <a:pPr lvl="0"/>
            <a:r>
              <a:rPr lang="fr-FR" sz="1800" dirty="0"/>
              <a:t>La mise en pot devra se faire rapidement, généralement dans un délai de 3 jours maximum.</a:t>
            </a:r>
          </a:p>
          <a:p>
            <a:pPr lvl="0"/>
            <a:r>
              <a:rPr lang="fr-FR" sz="1800" dirty="0"/>
              <a:t>En effet le miel de colza ou contenant ce dernier, ne serait ce qu’en partie, cristallise rapidement : Au rucher avant même la récolte (nuits fraiches, essaimages). Dans la miellerie et aussi dans le maturateur…!</a:t>
            </a:r>
          </a:p>
        </p:txBody>
      </p:sp>
      <p:sp>
        <p:nvSpPr>
          <p:cNvPr id="6" name="Espace réservé du contenu 2"/>
          <p:cNvSpPr txBox="1">
            <a:spLocks/>
          </p:cNvSpPr>
          <p:nvPr/>
        </p:nvSpPr>
        <p:spPr>
          <a:xfrm>
            <a:off x="251520" y="4941168"/>
            <a:ext cx="8517632" cy="108012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fr-FR" sz="3200" b="0" i="0" u="none" strike="noStrike" kern="1200" cap="none" spc="0" normalizeH="0" baseline="0" noProof="0" dirty="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fr-FR" sz="3200" b="0" i="0" u="none" strike="noStrike" kern="1200" cap="none" spc="0" normalizeH="0" baseline="0" noProof="0" dirty="0">
              <a:ln>
                <a:noFill/>
              </a:ln>
              <a:solidFill>
                <a:schemeClr val="tx1"/>
              </a:solidFill>
              <a:effectLst/>
              <a:uLnTx/>
              <a:uFillTx/>
              <a:latin typeface="+mn-lt"/>
              <a:ea typeface="+mn-ea"/>
              <a:cs typeface="+mn-cs"/>
            </a:endParaRPr>
          </a:p>
        </p:txBody>
      </p:sp>
      <p:grpSp>
        <p:nvGrpSpPr>
          <p:cNvPr id="3" name="Groupe 16"/>
          <p:cNvGrpSpPr/>
          <p:nvPr/>
        </p:nvGrpSpPr>
        <p:grpSpPr>
          <a:xfrm>
            <a:off x="564297" y="2206605"/>
            <a:ext cx="8138573" cy="2802276"/>
            <a:chOff x="564297" y="3140968"/>
            <a:chExt cx="8138573" cy="2802276"/>
          </a:xfrm>
        </p:grpSpPr>
        <p:pic>
          <p:nvPicPr>
            <p:cNvPr id="12" name="Image 11" descr="http://www.thomas-apiculture.com/content/cache/produit/451x451/52947d8f2f913_apiculture-abeille-pot-plastique-tepp-250g-impression-blanche-decor-5-alveoles-transparent.jpg"/>
            <p:cNvPicPr>
              <a:picLocks noChangeAspect="1"/>
            </p:cNvPicPr>
            <p:nvPr/>
          </p:nvPicPr>
          <p:blipFill>
            <a:blip r:embed="rId3" cstate="print"/>
            <a:srcRect/>
            <a:stretch>
              <a:fillRect/>
            </a:stretch>
          </p:blipFill>
          <p:spPr bwMode="auto">
            <a:xfrm>
              <a:off x="564297" y="3140968"/>
              <a:ext cx="1847463" cy="2802276"/>
            </a:xfrm>
            <a:prstGeom prst="rect">
              <a:avLst/>
            </a:prstGeom>
            <a:noFill/>
            <a:ln w="9525">
              <a:noFill/>
              <a:miter lim="800000"/>
              <a:headEnd/>
              <a:tailEnd/>
            </a:ln>
          </p:spPr>
        </p:pic>
        <p:pic>
          <p:nvPicPr>
            <p:cNvPr id="13" name="Image 12" descr="http://www.thomas-apiculture.com/content/cache/produit/451x451/52947203d489a_apiculture-abeille-pot-verre-reserve-kg-to82.jpg"/>
            <p:cNvPicPr>
              <a:picLocks noChangeAspect="1"/>
            </p:cNvPicPr>
            <p:nvPr/>
          </p:nvPicPr>
          <p:blipFill>
            <a:blip r:embed="rId4" cstate="print"/>
            <a:srcRect/>
            <a:stretch>
              <a:fillRect/>
            </a:stretch>
          </p:blipFill>
          <p:spPr bwMode="auto">
            <a:xfrm>
              <a:off x="2593665" y="3140968"/>
              <a:ext cx="1834319" cy="2736304"/>
            </a:xfrm>
            <a:prstGeom prst="rect">
              <a:avLst/>
            </a:prstGeom>
            <a:noFill/>
            <a:ln w="9525">
              <a:noFill/>
              <a:miter lim="800000"/>
              <a:headEnd/>
              <a:tailEnd/>
            </a:ln>
          </p:spPr>
        </p:pic>
        <p:pic>
          <p:nvPicPr>
            <p:cNvPr id="14" name="Image 13" descr="http://www.thomas-apiculture.com/content/cache/produit/451x451/5178e8f91b275_Apiculture-abeilles-capsule-nid-dabeilles.jpg"/>
            <p:cNvPicPr>
              <a:picLocks noChangeAspect="1"/>
            </p:cNvPicPr>
            <p:nvPr/>
          </p:nvPicPr>
          <p:blipFill>
            <a:blip r:embed="rId5" cstate="print"/>
            <a:srcRect/>
            <a:stretch>
              <a:fillRect/>
            </a:stretch>
          </p:blipFill>
          <p:spPr bwMode="auto">
            <a:xfrm>
              <a:off x="4716016" y="3789040"/>
              <a:ext cx="1892972" cy="1944216"/>
            </a:xfrm>
            <a:prstGeom prst="rect">
              <a:avLst/>
            </a:prstGeom>
            <a:noFill/>
            <a:ln w="9525">
              <a:noFill/>
              <a:miter lim="800000"/>
              <a:headEnd/>
              <a:tailEnd/>
            </a:ln>
          </p:spPr>
        </p:pic>
        <p:pic>
          <p:nvPicPr>
            <p:cNvPr id="15" name="Image 14" descr="http://www.thomas-apiculture.com/content/cache/produit/451x451/5178ef146571c_Apiculture-abeilles-capsule-ruche-paille-kaki.jpg"/>
            <p:cNvPicPr>
              <a:picLocks noChangeAspect="1"/>
            </p:cNvPicPr>
            <p:nvPr/>
          </p:nvPicPr>
          <p:blipFill>
            <a:blip r:embed="rId6" cstate="print"/>
            <a:srcRect/>
            <a:stretch>
              <a:fillRect/>
            </a:stretch>
          </p:blipFill>
          <p:spPr bwMode="auto">
            <a:xfrm>
              <a:off x="6804248" y="3789040"/>
              <a:ext cx="1898622" cy="1872208"/>
            </a:xfrm>
            <a:prstGeom prst="rect">
              <a:avLst/>
            </a:prstGeom>
            <a:noFill/>
            <a:ln w="9525">
              <a:noFill/>
              <a:miter lim="800000"/>
              <a:headEnd/>
              <a:tailEnd/>
            </a:ln>
          </p:spPr>
        </p:pic>
      </p:grpSp>
      <p:sp>
        <p:nvSpPr>
          <p:cNvPr id="16" name="ZoneTexte 15"/>
          <p:cNvSpPr txBox="1"/>
          <p:nvPr/>
        </p:nvSpPr>
        <p:spPr>
          <a:xfrm>
            <a:off x="467544" y="4942909"/>
            <a:ext cx="8280920" cy="584775"/>
          </a:xfrm>
          <a:prstGeom prst="rect">
            <a:avLst/>
          </a:prstGeom>
          <a:noFill/>
        </p:spPr>
        <p:txBody>
          <a:bodyPr wrap="square" rtlCol="0">
            <a:spAutoFit/>
          </a:bodyPr>
          <a:lstStyle/>
          <a:p>
            <a:pPr>
              <a:tabLst>
                <a:tab pos="85725" algn="l"/>
                <a:tab pos="2328863" algn="l"/>
                <a:tab pos="4572000" algn="l"/>
                <a:tab pos="6815138" algn="l"/>
              </a:tabLst>
            </a:pPr>
            <a:r>
              <a:rPr lang="fr-FR" sz="1600" dirty="0"/>
              <a:t>	Pot en plastique	Pot en verre	 Couvercle 	Couvercle</a:t>
            </a:r>
          </a:p>
          <a:p>
            <a:pPr>
              <a:tabLst>
                <a:tab pos="265113" algn="l"/>
                <a:tab pos="2243138" algn="l"/>
                <a:tab pos="4486275" algn="l"/>
                <a:tab pos="6900863" algn="l"/>
              </a:tabLst>
            </a:pPr>
            <a:r>
              <a:rPr lang="fr-FR" sz="1600" dirty="0"/>
              <a:t>	alimentaire		  nid d’abeille	fantaisie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99592" y="44624"/>
            <a:ext cx="7272808" cy="648072"/>
          </a:xfrm>
        </p:spPr>
        <p:txBody>
          <a:bodyPr>
            <a:noAutofit/>
          </a:bodyPr>
          <a:lstStyle/>
          <a:p>
            <a:r>
              <a:rPr lang="fr-FR" sz="2800" kern="1800" dirty="0">
                <a:solidFill>
                  <a:schemeClr val="accent6">
                    <a:lumMod val="75000"/>
                  </a:schemeClr>
                </a:solidFill>
                <a:latin typeface="Times New Roman" pitchFamily="18" charset="0"/>
                <a:ea typeface="Times New Roman"/>
                <a:cs typeface="Times New Roman" pitchFamily="18" charset="0"/>
              </a:rPr>
              <a:t>Pour l’étiquetage et la traçabilité</a:t>
            </a:r>
          </a:p>
        </p:txBody>
      </p:sp>
      <p:sp>
        <p:nvSpPr>
          <p:cNvPr id="3" name="Espace réservé du contenu 2"/>
          <p:cNvSpPr>
            <a:spLocks noGrp="1"/>
          </p:cNvSpPr>
          <p:nvPr>
            <p:ph idx="1"/>
          </p:nvPr>
        </p:nvSpPr>
        <p:spPr>
          <a:xfrm>
            <a:off x="179512" y="980728"/>
            <a:ext cx="8784976" cy="4392488"/>
          </a:xfrm>
        </p:spPr>
        <p:txBody>
          <a:bodyPr>
            <a:normAutofit fontScale="70000" lnSpcReduction="20000"/>
          </a:bodyPr>
          <a:lstStyle/>
          <a:p>
            <a:pPr>
              <a:buFont typeface="Wingdings" pitchFamily="2" charset="2"/>
              <a:buChar char="v"/>
            </a:pPr>
            <a:r>
              <a:rPr lang="fr-FR" sz="2600" u="sng" dirty="0"/>
              <a:t>La traçabilité du produit doit être assurée de façon à pouvoir remonter à la source </a:t>
            </a:r>
            <a:r>
              <a:rPr lang="fr-FR" sz="2600" dirty="0"/>
              <a:t>et  permettre un </a:t>
            </a:r>
            <a:r>
              <a:rPr lang="fr-FR" sz="2600" u="sng" dirty="0"/>
              <a:t>rappel</a:t>
            </a:r>
            <a:r>
              <a:rPr lang="fr-FR" sz="2600" dirty="0"/>
              <a:t> éventuel du lot, dans le cas où des analyses feraient apparaître une contamination par exemple.</a:t>
            </a:r>
          </a:p>
          <a:p>
            <a:pPr>
              <a:buFont typeface="Wingdings" pitchFamily="2" charset="2"/>
              <a:buChar char="v"/>
            </a:pPr>
            <a:endParaRPr lang="fr-FR" sz="2600" dirty="0"/>
          </a:p>
          <a:p>
            <a:pPr lvl="0">
              <a:buFont typeface="Wingdings" pitchFamily="2" charset="2"/>
              <a:buChar char="v"/>
            </a:pPr>
            <a:r>
              <a:rPr lang="fr-FR" sz="2600" u="sng" dirty="0"/>
              <a:t>Les mentions obligatoires pour l'étiquetage des pots de miel : </a:t>
            </a:r>
          </a:p>
          <a:p>
            <a:pPr lvl="1"/>
            <a:r>
              <a:rPr lang="fr-FR" sz="2600" i="1" u="sng" dirty="0"/>
              <a:t>La dénomination de vente</a:t>
            </a:r>
            <a:r>
              <a:rPr lang="fr-FR" sz="2600" i="1" dirty="0"/>
              <a:t>  (dans le cas des miels de cru)</a:t>
            </a:r>
            <a:r>
              <a:rPr lang="fr-FR" sz="2600" dirty="0"/>
              <a:t> en voici quelques exemples: "Miel d'acacia", "Miel de lavande", "Miel de sapin"  … </a:t>
            </a:r>
          </a:p>
          <a:p>
            <a:pPr lvl="1"/>
            <a:r>
              <a:rPr lang="fr-FR" sz="2600" dirty="0"/>
              <a:t>Sont interdits par exemple: "Miel pur", "Miel sain", "Miel naturel", </a:t>
            </a:r>
            <a:r>
              <a:rPr lang="fr-FR" sz="2600" dirty="0" err="1"/>
              <a:t>etc</a:t>
            </a:r>
            <a:r>
              <a:rPr lang="fr-FR" sz="2600" dirty="0"/>
              <a:t> </a:t>
            </a:r>
          </a:p>
          <a:p>
            <a:pPr lvl="1"/>
            <a:r>
              <a:rPr lang="fr-FR" sz="2600" i="1" u="sng" dirty="0"/>
              <a:t>Le nom (ou raison sociale) et adresse</a:t>
            </a:r>
            <a:r>
              <a:rPr lang="fr-FR" sz="2600" dirty="0"/>
              <a:t> de l'apiculteur ou du conditionneur.</a:t>
            </a:r>
          </a:p>
          <a:p>
            <a:pPr lvl="1"/>
            <a:r>
              <a:rPr lang="fr-FR" sz="2600" i="1" u="sng" dirty="0"/>
              <a:t>Le poids net</a:t>
            </a:r>
            <a:r>
              <a:rPr lang="fr-FR" sz="2600" dirty="0"/>
              <a:t> du miel conditionné :</a:t>
            </a:r>
          </a:p>
          <a:p>
            <a:pPr lvl="1"/>
            <a:r>
              <a:rPr lang="fr-FR" sz="2600" i="1" u="sng" dirty="0"/>
              <a:t>Date de durabilité </a:t>
            </a:r>
            <a:r>
              <a:rPr lang="fr-FR" sz="2600" i="1" dirty="0"/>
              <a:t>: La date de durabilité minimale (DDM) est indiquée en clair. Toutefois elle peut être annoncée par la mention : A consommer de préférence avant fin ... en indiquant le mois et l'année lorsque la durabilité est comprise entre 3 et 18 mois ou seulement l'année lorsque la durabilité est supérieure à 18 mois. C’est 2 ans pour le miel.</a:t>
            </a:r>
            <a:endParaRPr lang="fr-FR" sz="2600" dirty="0"/>
          </a:p>
          <a:p>
            <a:pPr lvl="1"/>
            <a:r>
              <a:rPr lang="fr-FR" sz="2600" i="1" u="sng" dirty="0"/>
              <a:t>Indication du lot de fabrication</a:t>
            </a:r>
            <a:r>
              <a:rPr lang="fr-FR" sz="2600" i="1" dirty="0"/>
              <a:t> : Elle peut être remplacée par la DDM lorsqu'elle est exprimée en clair (jour, mois, année).</a:t>
            </a:r>
            <a:endParaRPr lang="fr-FR" sz="2600" dirty="0"/>
          </a:p>
          <a:p>
            <a:endParaRPr lang="fr-FR" dirty="0"/>
          </a:p>
          <a:p>
            <a:endParaRPr lang="fr-FR" dirty="0"/>
          </a:p>
          <a:p>
            <a:endParaRPr lang="fr-FR" dirty="0"/>
          </a:p>
          <a:p>
            <a:endParaRPr lang="fr-FR" dirty="0"/>
          </a:p>
          <a:p>
            <a:endParaRPr lang="fr-FR" dirty="0"/>
          </a:p>
          <a:p>
            <a:endParaRPr lang="fr-FR" dirty="0"/>
          </a:p>
          <a:p>
            <a:endParaRPr lang="fr-FR" dirty="0"/>
          </a:p>
          <a:p>
            <a:pPr lvl="0"/>
            <a:endParaRPr lang="fr-FR" dirty="0"/>
          </a:p>
          <a:p>
            <a:endParaRPr lang="fr-F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http://www.thomas-apiculture.com/content/cache/produit/451x451/515d86d599cf5_Mlangeuradpatablesurperceusespirale.jpg"/>
          <p:cNvPicPr>
            <a:picLocks noChangeAspect="1"/>
          </p:cNvPicPr>
          <p:nvPr/>
        </p:nvPicPr>
        <p:blipFill>
          <a:blip r:embed="rId2" cstate="print"/>
          <a:srcRect l="12500" t="18689" r="6250" b="17896"/>
          <a:stretch>
            <a:fillRect/>
          </a:stretch>
        </p:blipFill>
        <p:spPr bwMode="auto">
          <a:xfrm>
            <a:off x="467544" y="3717032"/>
            <a:ext cx="2808312" cy="1944216"/>
          </a:xfrm>
          <a:prstGeom prst="rect">
            <a:avLst/>
          </a:prstGeom>
          <a:noFill/>
          <a:ln w="9525">
            <a:noFill/>
            <a:miter lim="800000"/>
            <a:headEnd/>
            <a:tailEnd/>
          </a:ln>
        </p:spPr>
      </p:pic>
      <p:sp>
        <p:nvSpPr>
          <p:cNvPr id="2" name="Titre 1"/>
          <p:cNvSpPr>
            <a:spLocks noGrp="1"/>
          </p:cNvSpPr>
          <p:nvPr>
            <p:ph type="title"/>
          </p:nvPr>
        </p:nvSpPr>
        <p:spPr>
          <a:xfrm>
            <a:off x="457200" y="116632"/>
            <a:ext cx="8229600" cy="490066"/>
          </a:xfrm>
        </p:spPr>
        <p:txBody>
          <a:bodyPr>
            <a:normAutofit fontScale="90000"/>
          </a:bodyPr>
          <a:lstStyle/>
          <a:p>
            <a:r>
              <a:rPr lang="fr-FR" sz="2800" kern="1800" dirty="0">
                <a:solidFill>
                  <a:schemeClr val="accent6">
                    <a:lumMod val="75000"/>
                  </a:schemeClr>
                </a:solidFill>
                <a:latin typeface="Times New Roman" pitchFamily="18" charset="0"/>
                <a:ea typeface="Times New Roman"/>
                <a:cs typeface="Times New Roman" pitchFamily="18" charset="0"/>
              </a:rPr>
              <a:t>Autres appareils</a:t>
            </a:r>
          </a:p>
        </p:txBody>
      </p:sp>
      <p:pic>
        <p:nvPicPr>
          <p:cNvPr id="4" name="Espace réservé du contenu 3" descr="http://www.thomas-apiculture.com/content/cache/produit/451x451/515ee1ccf2a02_Apiculture-abeilles-Defigeur-super-eco.jpg"/>
          <p:cNvPicPr>
            <a:picLocks noGrp="1" noChangeAspect="1"/>
          </p:cNvPicPr>
          <p:nvPr>
            <p:ph idx="1"/>
          </p:nvPr>
        </p:nvPicPr>
        <p:blipFill>
          <a:blip r:embed="rId3" cstate="print"/>
          <a:stretch>
            <a:fillRect/>
          </a:stretch>
        </p:blipFill>
        <p:spPr bwMode="auto">
          <a:xfrm>
            <a:off x="683568" y="1484784"/>
            <a:ext cx="1609882" cy="2436432"/>
          </a:xfrm>
          <a:prstGeom prst="rect">
            <a:avLst/>
          </a:prstGeom>
          <a:noFill/>
          <a:ln w="9525">
            <a:noFill/>
            <a:miter lim="800000"/>
            <a:headEnd/>
            <a:tailEnd/>
          </a:ln>
        </p:spPr>
      </p:pic>
      <p:pic>
        <p:nvPicPr>
          <p:cNvPr id="6" name="Image 5" descr="http://www.routedor.fr/img_produits/S905.jpg"/>
          <p:cNvPicPr/>
          <p:nvPr/>
        </p:nvPicPr>
        <p:blipFill>
          <a:blip r:embed="rId4" cstate="print"/>
          <a:srcRect t="8135" b="29499"/>
          <a:stretch>
            <a:fillRect/>
          </a:stretch>
        </p:blipFill>
        <p:spPr bwMode="auto">
          <a:xfrm>
            <a:off x="5652120" y="620688"/>
            <a:ext cx="2194560" cy="1656184"/>
          </a:xfrm>
          <a:prstGeom prst="rect">
            <a:avLst/>
          </a:prstGeom>
          <a:noFill/>
          <a:ln w="9525">
            <a:noFill/>
            <a:miter lim="800000"/>
            <a:headEnd/>
            <a:tailEnd/>
          </a:ln>
        </p:spPr>
      </p:pic>
      <p:sp>
        <p:nvSpPr>
          <p:cNvPr id="7" name="ZoneTexte 6"/>
          <p:cNvSpPr txBox="1"/>
          <p:nvPr/>
        </p:nvSpPr>
        <p:spPr>
          <a:xfrm>
            <a:off x="1259632" y="836712"/>
            <a:ext cx="4320480" cy="646331"/>
          </a:xfrm>
          <a:prstGeom prst="rect">
            <a:avLst/>
          </a:prstGeom>
          <a:noFill/>
        </p:spPr>
        <p:txBody>
          <a:bodyPr wrap="square" rtlCol="0">
            <a:spAutoFit/>
          </a:bodyPr>
          <a:lstStyle/>
          <a:p>
            <a:pPr marL="180975" indent="-180975" algn="r">
              <a:buFont typeface="Arial" pitchFamily="34" charset="0"/>
              <a:buChar char="•"/>
            </a:pPr>
            <a:r>
              <a:rPr lang="fr-FR" u="sng" dirty="0">
                <a:latin typeface="+mn-lt"/>
              </a:rPr>
              <a:t>Le réfractomètre </a:t>
            </a:r>
            <a:r>
              <a:rPr lang="fr-FR" dirty="0">
                <a:latin typeface="+mn-lt"/>
              </a:rPr>
              <a:t>: il permet de contrôler le degré d’humidité du miel.</a:t>
            </a:r>
          </a:p>
        </p:txBody>
      </p:sp>
      <p:sp>
        <p:nvSpPr>
          <p:cNvPr id="8" name="ZoneTexte 7"/>
          <p:cNvSpPr txBox="1"/>
          <p:nvPr/>
        </p:nvSpPr>
        <p:spPr>
          <a:xfrm>
            <a:off x="1907704" y="2337040"/>
            <a:ext cx="4680520" cy="646331"/>
          </a:xfrm>
          <a:prstGeom prst="rect">
            <a:avLst/>
          </a:prstGeom>
          <a:noFill/>
        </p:spPr>
        <p:txBody>
          <a:bodyPr wrap="square" rtlCol="0">
            <a:spAutoFit/>
          </a:bodyPr>
          <a:lstStyle/>
          <a:p>
            <a:pPr marL="180975" indent="-180975">
              <a:buFont typeface="Arial" pitchFamily="34" charset="0"/>
              <a:buChar char="•"/>
            </a:pPr>
            <a:r>
              <a:rPr lang="fr-FR" u="sng" dirty="0">
                <a:latin typeface="+mn-lt"/>
              </a:rPr>
              <a:t>Les </a:t>
            </a:r>
            <a:r>
              <a:rPr lang="fr-FR" u="sng" dirty="0" err="1">
                <a:latin typeface="+mn-lt"/>
              </a:rPr>
              <a:t>défigeurs</a:t>
            </a:r>
            <a:r>
              <a:rPr lang="fr-FR" u="sng" dirty="0">
                <a:latin typeface="+mn-lt"/>
              </a:rPr>
              <a:t> </a:t>
            </a:r>
            <a:r>
              <a:rPr lang="fr-FR" dirty="0">
                <a:latin typeface="+mn-lt"/>
              </a:rPr>
              <a:t>: ce sont des résistances qui réchauffent le miel pour le liquéfier.</a:t>
            </a:r>
          </a:p>
        </p:txBody>
      </p:sp>
      <p:sp>
        <p:nvSpPr>
          <p:cNvPr id="9" name="ZoneTexte 8"/>
          <p:cNvSpPr txBox="1"/>
          <p:nvPr/>
        </p:nvSpPr>
        <p:spPr>
          <a:xfrm>
            <a:off x="2699792" y="3273144"/>
            <a:ext cx="5976664" cy="2308324"/>
          </a:xfrm>
          <a:prstGeom prst="rect">
            <a:avLst/>
          </a:prstGeom>
          <a:noFill/>
        </p:spPr>
        <p:txBody>
          <a:bodyPr wrap="square" rtlCol="0">
            <a:spAutoFit/>
          </a:bodyPr>
          <a:lstStyle/>
          <a:p>
            <a:pPr marL="180975" indent="-180975">
              <a:buFont typeface="Arial" pitchFamily="34" charset="0"/>
              <a:buChar char="•"/>
            </a:pPr>
            <a:r>
              <a:rPr lang="fr-FR" u="sng" dirty="0">
                <a:latin typeface="+mn-lt"/>
              </a:rPr>
              <a:t>Les mélangeurs </a:t>
            </a:r>
            <a:r>
              <a:rPr lang="fr-FR" dirty="0">
                <a:latin typeface="+mn-lt"/>
              </a:rPr>
              <a:t> (ici à monter sur perceuse) permettent :</a:t>
            </a:r>
          </a:p>
          <a:p>
            <a:pPr marL="893763" lvl="1" indent="-266700">
              <a:buFont typeface="Wingdings" pitchFamily="2" charset="2"/>
              <a:buChar char="ü"/>
            </a:pPr>
            <a:r>
              <a:rPr lang="fr-FR" dirty="0">
                <a:latin typeface="+mn-lt"/>
              </a:rPr>
              <a:t>D’</a:t>
            </a:r>
            <a:r>
              <a:rPr lang="fr-FR" u="sng" dirty="0">
                <a:latin typeface="+mn-lt"/>
              </a:rPr>
              <a:t>homogénéiser la récolte</a:t>
            </a:r>
            <a:r>
              <a:rPr lang="fr-FR" dirty="0">
                <a:latin typeface="+mn-lt"/>
              </a:rPr>
              <a:t>.</a:t>
            </a:r>
          </a:p>
          <a:p>
            <a:pPr marL="893763" lvl="1" indent="-266700">
              <a:buFont typeface="Wingdings" pitchFamily="2" charset="2"/>
              <a:buChar char="ü"/>
            </a:pPr>
            <a:r>
              <a:rPr lang="fr-FR" u="sng" dirty="0">
                <a:latin typeface="+mn-lt"/>
              </a:rPr>
              <a:t>Le mélange d’une semence de miel finement cristallisé  à l’état pâteux</a:t>
            </a:r>
            <a:r>
              <a:rPr lang="fr-FR" dirty="0">
                <a:latin typeface="+mn-lt"/>
              </a:rPr>
              <a:t> dans un miel liquide  qui amorce par catalyse une cristallisation à grain fin. Ensuite le mélangeur, en « cassant » cette structure cristalline naissante permet d’obtenir  </a:t>
            </a:r>
            <a:r>
              <a:rPr lang="fr-FR" u="sng" dirty="0">
                <a:latin typeface="+mn-lt"/>
              </a:rPr>
              <a:t>un miel onctueux</a:t>
            </a:r>
            <a:r>
              <a:rPr lang="fr-FR" dirty="0">
                <a:latin typeface="+mn-lt"/>
              </a:rPr>
              <a:t> facile à tartiner mais qui ne coule pas.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16632"/>
            <a:ext cx="8229600" cy="706090"/>
          </a:xfrm>
        </p:spPr>
        <p:txBody>
          <a:bodyPr>
            <a:normAutofit fontScale="90000"/>
          </a:bodyPr>
          <a:lstStyle/>
          <a:p>
            <a:pPr lvl="0"/>
            <a:r>
              <a:rPr lang="fr-FR" sz="3100" kern="1800" dirty="0">
                <a:solidFill>
                  <a:schemeClr val="accent6">
                    <a:lumMod val="75000"/>
                  </a:schemeClr>
                </a:solidFill>
                <a:latin typeface="Times New Roman" pitchFamily="18" charset="0"/>
                <a:ea typeface="Times New Roman"/>
                <a:cs typeface="Times New Roman" pitchFamily="18" charset="0"/>
              </a:rPr>
              <a:t>Léchage des hausses extraites.</a:t>
            </a:r>
            <a:br>
              <a:rPr lang="fr-FR" sz="3100" kern="1800" dirty="0">
                <a:solidFill>
                  <a:schemeClr val="accent6">
                    <a:lumMod val="75000"/>
                  </a:schemeClr>
                </a:solidFill>
                <a:latin typeface="Times New Roman" pitchFamily="18" charset="0"/>
                <a:ea typeface="Times New Roman"/>
                <a:cs typeface="Times New Roman" pitchFamily="18" charset="0"/>
              </a:rPr>
            </a:br>
            <a:r>
              <a:rPr lang="fr-FR" sz="3100" kern="1800" dirty="0">
                <a:solidFill>
                  <a:schemeClr val="accent6">
                    <a:lumMod val="75000"/>
                  </a:schemeClr>
                </a:solidFill>
                <a:latin typeface="Times New Roman" pitchFamily="18" charset="0"/>
                <a:ea typeface="Times New Roman"/>
                <a:cs typeface="Times New Roman" pitchFamily="18" charset="0"/>
              </a:rPr>
              <a:t>Combien de temps les laisser ?</a:t>
            </a:r>
            <a:endParaRPr lang="fr-FR" dirty="0"/>
          </a:p>
        </p:txBody>
      </p:sp>
      <p:sp>
        <p:nvSpPr>
          <p:cNvPr id="3" name="Espace réservé du contenu 2"/>
          <p:cNvSpPr>
            <a:spLocks noGrp="1"/>
          </p:cNvSpPr>
          <p:nvPr>
            <p:ph idx="1"/>
          </p:nvPr>
        </p:nvSpPr>
        <p:spPr>
          <a:xfrm>
            <a:off x="457200" y="908720"/>
            <a:ext cx="8229600" cy="4320480"/>
          </a:xfrm>
        </p:spPr>
        <p:txBody>
          <a:bodyPr>
            <a:normAutofit fontScale="55000" lnSpcReduction="20000"/>
          </a:bodyPr>
          <a:lstStyle/>
          <a:p>
            <a:r>
              <a:rPr lang="fr-FR" dirty="0"/>
              <a:t>Les cadres extraits mielleux se conservent mal et il y a un risque sérieux de fermentation.</a:t>
            </a:r>
          </a:p>
          <a:p>
            <a:r>
              <a:rPr lang="fr-FR" dirty="0"/>
              <a:t>Le léchage des hausses après extraction se fait en plaçant ces dernières sur les ruches au dessus des nourrisseurs ou des couvre cadres avec un accès pour que les abeilles puissent récupérer le reliquat de miel non extrait et réparer les rayons endommagés par le couteau à désoperculer.</a:t>
            </a:r>
          </a:p>
          <a:p>
            <a:r>
              <a:rPr lang="fr-FR" dirty="0"/>
              <a:t>Une colonie peut recevoir 3 ou 4 de ces hausses « à lécher »</a:t>
            </a:r>
          </a:p>
          <a:p>
            <a:r>
              <a:rPr lang="fr-FR" dirty="0"/>
              <a:t>Après quelques jours (3 ou 4 pour le toutes fleurs, un peu plus pour le miel de printemps) on peut réutiliser la hausse sèche ou la remiser si on est en fin de saison.</a:t>
            </a:r>
          </a:p>
          <a:p>
            <a:r>
              <a:rPr lang="fr-FR" dirty="0"/>
              <a:t>Le miel de printemps cristallisé sera redonné aux nouveaux essaims</a:t>
            </a:r>
          </a:p>
          <a:p>
            <a:r>
              <a:rPr lang="fr-FR" dirty="0"/>
              <a:t>En cas de suspicion de maladie , remettre strictement la ou les hausses sur les ruches qui les auront produites.</a:t>
            </a:r>
          </a:p>
          <a:p>
            <a:r>
              <a:rPr lang="fr-FR" dirty="0"/>
              <a:t>Le léchage en plein air est à déconseiller. Il peut provoquer un pillage et l’agressivité des abeilles qui va de pair. Outre les maladies qui peuvent ainsi être propagées, les guêpes et les frelons viendront abîmer les bâtisses jusqu’à trouer les alvéoles .</a:t>
            </a:r>
          </a:p>
          <a:p>
            <a:endParaRPr lang="fr-FR" dirty="0"/>
          </a:p>
          <a:p>
            <a:endParaRPr lang="fr-F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16632"/>
            <a:ext cx="8229600" cy="576064"/>
          </a:xfrm>
        </p:spPr>
        <p:txBody>
          <a:bodyPr>
            <a:normAutofit/>
          </a:bodyPr>
          <a:lstStyle/>
          <a:p>
            <a:pPr lvl="0"/>
            <a:r>
              <a:rPr lang="fr-FR" sz="3100" kern="1800" dirty="0">
                <a:solidFill>
                  <a:schemeClr val="accent6">
                    <a:lumMod val="75000"/>
                  </a:schemeClr>
                </a:solidFill>
                <a:latin typeface="Times New Roman" pitchFamily="18" charset="0"/>
                <a:ea typeface="Times New Roman"/>
                <a:cs typeface="Times New Roman" pitchFamily="18" charset="0"/>
              </a:rPr>
              <a:t>Comment stocker les</a:t>
            </a:r>
            <a:r>
              <a:rPr lang="fr-FR" sz="3100" kern="1800">
                <a:solidFill>
                  <a:schemeClr val="accent6">
                    <a:lumMod val="75000"/>
                  </a:schemeClr>
                </a:solidFill>
                <a:latin typeface="Times New Roman" pitchFamily="18" charset="0"/>
                <a:ea typeface="Times New Roman"/>
                <a:cs typeface="Times New Roman" pitchFamily="18" charset="0"/>
              </a:rPr>
              <a:t> hausses ?</a:t>
            </a:r>
            <a:endParaRPr lang="fr-FR" dirty="0"/>
          </a:p>
        </p:txBody>
      </p:sp>
      <p:sp>
        <p:nvSpPr>
          <p:cNvPr id="3" name="Espace réservé du contenu 2"/>
          <p:cNvSpPr>
            <a:spLocks noGrp="1"/>
          </p:cNvSpPr>
          <p:nvPr>
            <p:ph idx="1"/>
          </p:nvPr>
        </p:nvSpPr>
        <p:spPr>
          <a:xfrm>
            <a:off x="457200" y="764704"/>
            <a:ext cx="8229600" cy="4176464"/>
          </a:xfrm>
        </p:spPr>
        <p:txBody>
          <a:bodyPr>
            <a:normAutofit fontScale="70000" lnSpcReduction="20000"/>
          </a:bodyPr>
          <a:lstStyle/>
          <a:p>
            <a:r>
              <a:rPr lang="fr-FR" dirty="0"/>
              <a:t>Elles peuvent être stockées en piles (jusqu’à 10 hausses) sous abri ouvert après élimination des cadres mal bâtis, trop vieux ou abimés.</a:t>
            </a:r>
          </a:p>
          <a:p>
            <a:endParaRPr lang="fr-FR" dirty="0"/>
          </a:p>
          <a:p>
            <a:r>
              <a:rPr lang="fr-FR" dirty="0"/>
              <a:t>Une grille à reine placée au dessus de la pile, une autre au dessous, en ménageant un passage d’air, permet de constituer une cheminée qui créera un courant d’air gênant considérablement l’installation de la fausse teigne. Ce système est simple et très efficace.</a:t>
            </a:r>
          </a:p>
          <a:p>
            <a:endParaRPr lang="fr-FR" dirty="0"/>
          </a:p>
          <a:p>
            <a:r>
              <a:rPr lang="fr-FR" dirty="0"/>
              <a:t>Le traitement de la fausse teigne peut également se faire avec deux traitements au souffre (par combustion de mèche ou de comprimé) espacés de 15 jours après la mise en pile. Attention à ne pas créer d’incendie.</a:t>
            </a:r>
          </a:p>
          <a:p>
            <a:endParaRPr lang="fr-F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16632"/>
            <a:ext cx="8229600" cy="562074"/>
          </a:xfrm>
        </p:spPr>
        <p:txBody>
          <a:bodyPr>
            <a:normAutofit fontScale="90000"/>
          </a:bodyPr>
          <a:lstStyle/>
          <a:p>
            <a:r>
              <a:rPr lang="fr-FR" sz="3100" kern="1800" dirty="0">
                <a:solidFill>
                  <a:schemeClr val="accent6">
                    <a:lumMod val="75000"/>
                  </a:schemeClr>
                </a:solidFill>
                <a:latin typeface="Times New Roman" pitchFamily="18" charset="0"/>
                <a:ea typeface="Times New Roman"/>
                <a:cs typeface="Times New Roman" pitchFamily="18" charset="0"/>
              </a:rPr>
              <a:t>Introduction des cellules royales.</a:t>
            </a:r>
            <a:endParaRPr lang="fr-FR" dirty="0"/>
          </a:p>
        </p:txBody>
      </p:sp>
      <p:sp>
        <p:nvSpPr>
          <p:cNvPr id="3" name="Espace réservé du contenu 2"/>
          <p:cNvSpPr>
            <a:spLocks noGrp="1"/>
          </p:cNvSpPr>
          <p:nvPr>
            <p:ph idx="1"/>
          </p:nvPr>
        </p:nvSpPr>
        <p:spPr>
          <a:xfrm>
            <a:off x="457200" y="736104"/>
            <a:ext cx="8229600" cy="4349080"/>
          </a:xfrm>
        </p:spPr>
        <p:txBody>
          <a:bodyPr>
            <a:normAutofit fontScale="70000" lnSpcReduction="20000"/>
          </a:bodyPr>
          <a:lstStyle/>
          <a:p>
            <a:r>
              <a:rPr lang="fr-FR" dirty="0"/>
              <a:t>Au printemps, l’utilisation des cellules de reine est un moyen simple et peu onéreux de remérer une colonie orpheline, de renouveler les reines ou de réaliser plus rapidement ses essaims.</a:t>
            </a:r>
          </a:p>
          <a:p>
            <a:endParaRPr lang="fr-FR" dirty="0"/>
          </a:p>
          <a:p>
            <a:r>
              <a:rPr lang="fr-FR" dirty="0"/>
              <a:t>Les cellules sont utilisables à partir du 10</a:t>
            </a:r>
            <a:r>
              <a:rPr lang="fr-FR" baseline="30000" dirty="0"/>
              <a:t>ème</a:t>
            </a:r>
            <a:r>
              <a:rPr lang="fr-FR" dirty="0"/>
              <a:t> jour après le greffage (la transplantation de larves d’un jour). Moins fragiles à ce stade, elles sont quand même à manipuler avec précautions.</a:t>
            </a:r>
          </a:p>
          <a:p>
            <a:endParaRPr lang="fr-FR" dirty="0"/>
          </a:p>
          <a:p>
            <a:r>
              <a:rPr lang="fr-FR" dirty="0"/>
              <a:t>Introduite entre deux cadres les abeilles accepteront facilement la reine vierge qui va naître sauf si la colonie est bourdonneuse ou qu’elle a déjà une reine vierge en attente de fécondation, situation assez classique.</a:t>
            </a:r>
          </a:p>
          <a:p>
            <a:endParaRPr lang="fr-FR" dirty="0"/>
          </a:p>
          <a:p>
            <a:endParaRPr lang="fr-F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60648"/>
            <a:ext cx="8229600" cy="490066"/>
          </a:xfrm>
        </p:spPr>
        <p:txBody>
          <a:bodyPr>
            <a:normAutofit fontScale="90000"/>
          </a:bodyPr>
          <a:lstStyle/>
          <a:p>
            <a:r>
              <a:rPr lang="fr-FR" sz="3100" kern="1800" dirty="0">
                <a:solidFill>
                  <a:schemeClr val="accent6">
                    <a:lumMod val="75000"/>
                  </a:schemeClr>
                </a:solidFill>
                <a:latin typeface="Times New Roman" pitchFamily="18" charset="0"/>
                <a:ea typeface="Times New Roman"/>
                <a:cs typeface="Times New Roman" pitchFamily="18" charset="0"/>
              </a:rPr>
              <a:t>Introduction des reines vierges.</a:t>
            </a:r>
            <a:endParaRPr lang="fr-FR" dirty="0"/>
          </a:p>
        </p:txBody>
      </p:sp>
      <p:sp>
        <p:nvSpPr>
          <p:cNvPr id="3" name="Espace réservé du contenu 2"/>
          <p:cNvSpPr>
            <a:spLocks noGrp="1"/>
          </p:cNvSpPr>
          <p:nvPr>
            <p:ph idx="1"/>
          </p:nvPr>
        </p:nvSpPr>
        <p:spPr>
          <a:xfrm>
            <a:off x="457200" y="836713"/>
            <a:ext cx="8229600" cy="3456383"/>
          </a:xfrm>
        </p:spPr>
        <p:txBody>
          <a:bodyPr>
            <a:normAutofit fontScale="92500" lnSpcReduction="20000"/>
          </a:bodyPr>
          <a:lstStyle/>
          <a:p>
            <a:r>
              <a:rPr lang="fr-FR" sz="2800" dirty="0"/>
              <a:t>Les reines vierges sont </a:t>
            </a:r>
            <a:r>
              <a:rPr lang="fr-FR" sz="2800"/>
              <a:t>plus difficiles </a:t>
            </a:r>
            <a:r>
              <a:rPr lang="fr-FR" sz="2800" dirty="0"/>
              <a:t>à faire accepter.</a:t>
            </a:r>
          </a:p>
          <a:p>
            <a:endParaRPr lang="fr-FR" sz="2800" dirty="0"/>
          </a:p>
          <a:p>
            <a:r>
              <a:rPr lang="fr-FR" sz="2800" dirty="0"/>
              <a:t>A peine plus onéreuses que les cellules royales, produites dès le mois de mai, elles voyagent plus facilement et leur durée d’utilisation peut aller jusqu’à 6 jours.</a:t>
            </a:r>
          </a:p>
          <a:p>
            <a:endParaRPr lang="fr-FR" sz="2800" dirty="0"/>
          </a:p>
          <a:p>
            <a:r>
              <a:rPr lang="fr-FR" sz="2800" dirty="0"/>
              <a:t>Elles sont acceptées facilement dans un paquet d’abeilles ou dans une colonie que l’on aura orphelinée 9 jours avant et à qui on aura supprimé les cellules naturelles.</a:t>
            </a:r>
          </a:p>
          <a:p>
            <a:endParaRPr lang="fr-FR" dirty="0"/>
          </a:p>
          <a:p>
            <a:endParaRPr lang="fr-F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562074"/>
          </a:xfrm>
        </p:spPr>
        <p:txBody>
          <a:bodyPr>
            <a:normAutofit fontScale="90000"/>
          </a:bodyPr>
          <a:lstStyle/>
          <a:p>
            <a:r>
              <a:rPr lang="fr-FR" sz="3100" kern="1800" dirty="0">
                <a:solidFill>
                  <a:schemeClr val="accent6">
                    <a:lumMod val="75000"/>
                  </a:schemeClr>
                </a:solidFill>
                <a:latin typeface="Times New Roman" pitchFamily="18" charset="0"/>
                <a:ea typeface="Times New Roman"/>
                <a:cs typeface="Times New Roman" pitchFamily="18" charset="0"/>
              </a:rPr>
              <a:t>Introduction des reines fécondées</a:t>
            </a:r>
          </a:p>
        </p:txBody>
      </p:sp>
      <p:sp>
        <p:nvSpPr>
          <p:cNvPr id="3" name="Espace réservé du contenu 2"/>
          <p:cNvSpPr>
            <a:spLocks noGrp="1"/>
          </p:cNvSpPr>
          <p:nvPr>
            <p:ph idx="1"/>
          </p:nvPr>
        </p:nvSpPr>
        <p:spPr>
          <a:xfrm>
            <a:off x="457200" y="908720"/>
            <a:ext cx="8435280" cy="3888432"/>
          </a:xfrm>
        </p:spPr>
        <p:txBody>
          <a:bodyPr>
            <a:normAutofit fontScale="92500"/>
          </a:bodyPr>
          <a:lstStyle/>
          <a:p>
            <a:r>
              <a:rPr lang="fr-FR" sz="2400" dirty="0"/>
              <a:t>Plus onéreuses les reines fécondées méritent qu’on s’applique à réussir leur introduction. Beaucoup trop de reines sont tuées à l’introduction.</a:t>
            </a:r>
          </a:p>
          <a:p>
            <a:endParaRPr lang="fr-FR" sz="2400" dirty="0"/>
          </a:p>
          <a:p>
            <a:r>
              <a:rPr lang="fr-FR" sz="2400" dirty="0"/>
              <a:t>Les méthodes sont nombreuses mais pas toutes bien fiables :</a:t>
            </a:r>
          </a:p>
          <a:p>
            <a:pPr lvl="1"/>
            <a:r>
              <a:rPr lang="fr-FR" sz="2000" dirty="0"/>
              <a:t>Entre 2 cadres dans une cage plate « Nicot » avec une réserve de candi accessible aux abeilles.</a:t>
            </a:r>
          </a:p>
          <a:p>
            <a:pPr lvl="1"/>
            <a:r>
              <a:rPr lang="fr-FR" sz="2000" dirty="0"/>
              <a:t>Mieux : dans une cage sur couvain naissant ou dans un paquet d’abeilles.</a:t>
            </a:r>
          </a:p>
          <a:p>
            <a:pPr lvl="1"/>
            <a:endParaRPr lang="fr-FR" sz="2000" dirty="0"/>
          </a:p>
          <a:p>
            <a:pPr>
              <a:buFont typeface="Wingdings" pitchFamily="2" charset="2"/>
              <a:buChar char="v"/>
            </a:pPr>
            <a:r>
              <a:rPr lang="fr-FR" sz="2400" dirty="0"/>
              <a:t>L’introduction est facilitée si la reine pond depuis quelques semaines.</a:t>
            </a:r>
          </a:p>
          <a:p>
            <a:endParaRPr lang="fr-FR" sz="2400" dirty="0"/>
          </a:p>
          <a:p>
            <a:pPr>
              <a:buNone/>
            </a:pPr>
            <a:endParaRPr lang="fr-FR" sz="2400" dirty="0"/>
          </a:p>
        </p:txBody>
      </p:sp>
    </p:spTree>
  </p:cSld>
  <p:clrMapOvr>
    <a:masterClrMapping/>
  </p:clrMapOvr>
</p:sld>
</file>

<file path=ppt/theme/theme1.xml><?xml version="1.0" encoding="utf-8"?>
<a:theme xmlns:a="http://schemas.openxmlformats.org/drawingml/2006/main" name="1_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6691</TotalTime>
  <Words>1131</Words>
  <Application>Microsoft Office PowerPoint</Application>
  <PresentationFormat>Affichage à l'écran (4:3)</PresentationFormat>
  <Paragraphs>204</Paragraphs>
  <Slides>16</Slides>
  <Notes>9</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16</vt:i4>
      </vt:variant>
    </vt:vector>
  </HeadingPairs>
  <TitlesOfParts>
    <vt:vector size="21" baseType="lpstr">
      <vt:lpstr>Arial</vt:lpstr>
      <vt:lpstr>Calibri</vt:lpstr>
      <vt:lpstr>Times New Roman</vt:lpstr>
      <vt:lpstr>Wingdings</vt:lpstr>
      <vt:lpstr>1_Thème Office</vt:lpstr>
      <vt:lpstr>Présentation PowerPoint</vt:lpstr>
      <vt:lpstr> CETA Abeille Noire de l’Orne Centre d’études techniques apicoles Siège social "la Dultière" 61500 NEUVILLE-PRÉS-SÉES www.u-a-o.info mail : ceta@u-a-o.info</vt:lpstr>
      <vt:lpstr>Présentation PowerPoint</vt:lpstr>
      <vt:lpstr>Eléments du référentiel de la quatrième séance théorique :</vt:lpstr>
      <vt:lpstr>Miellerie, règles d'hygiène</vt:lpstr>
      <vt:lpstr>Le matériel de base pour désoperculer</vt:lpstr>
      <vt:lpstr>Pour extraire</vt:lpstr>
      <vt:lpstr>Pour le filtrage et la maturation</vt:lpstr>
      <vt:lpstr>Pour le conditionnement</vt:lpstr>
      <vt:lpstr>Pour l’étiquetage et la traçabilité</vt:lpstr>
      <vt:lpstr>Autres appareils</vt:lpstr>
      <vt:lpstr>Léchage des hausses extraites. Combien de temps les laisser ?</vt:lpstr>
      <vt:lpstr>Comment stocker les hausses ?</vt:lpstr>
      <vt:lpstr>Introduction des cellules royales.</vt:lpstr>
      <vt:lpstr>Introduction des reines vierges.</vt:lpstr>
      <vt:lpstr>Introduction des reines fécondées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1ère séance 2ème année</dc:title>
  <dc:subject>Cours Ceta-UAO</dc:subject>
  <dc:creator>Raymond DAMAN et Gérard VESQUE</dc:creator>
  <cp:keywords>Saint Cyr La Rosière</cp:keywords>
  <dc:description/>
  <cp:lastModifiedBy>Gérard Corvée</cp:lastModifiedBy>
  <cp:revision>831</cp:revision>
  <dcterms:created xsi:type="dcterms:W3CDTF">2014-01-16T17:23:48Z</dcterms:created>
  <dcterms:modified xsi:type="dcterms:W3CDTF">2019-05-21T06:09:47Z</dcterms:modified>
</cp:coreProperties>
</file>