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4" r:id="rId3"/>
    <p:sldId id="286" r:id="rId4"/>
    <p:sldId id="271" r:id="rId5"/>
    <p:sldId id="272" r:id="rId6"/>
    <p:sldId id="273" r:id="rId7"/>
    <p:sldId id="274" r:id="rId8"/>
    <p:sldId id="276" r:id="rId9"/>
    <p:sldId id="277" r:id="rId10"/>
    <p:sldId id="278" r:id="rId11"/>
    <p:sldId id="279" r:id="rId12"/>
    <p:sldId id="280" r:id="rId13"/>
    <p:sldId id="281" r:id="rId14"/>
    <p:sldId id="283" r:id="rId15"/>
    <p:sldId id="275" r:id="rId16"/>
    <p:sldId id="296" r:id="rId17"/>
    <p:sldId id="261" r:id="rId18"/>
    <p:sldId id="262" r:id="rId19"/>
    <p:sldId id="263" r:id="rId20"/>
    <p:sldId id="287" r:id="rId21"/>
    <p:sldId id="267" r:id="rId22"/>
    <p:sldId id="268" r:id="rId23"/>
    <p:sldId id="258" r:id="rId24"/>
    <p:sldId id="259" r:id="rId25"/>
    <p:sldId id="288" r:id="rId26"/>
    <p:sldId id="290" r:id="rId27"/>
    <p:sldId id="289" r:id="rId28"/>
    <p:sldId id="292" r:id="rId29"/>
    <p:sldId id="293" r:id="rId30"/>
    <p:sldId id="291" r:id="rId31"/>
    <p:sldId id="294" r:id="rId32"/>
    <p:sldId id="295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0000"/>
    <a:srgbClr val="FF33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58167" autoAdjust="0"/>
  </p:normalViewPr>
  <p:slideViewPr>
    <p:cSldViewPr>
      <p:cViewPr varScale="1">
        <p:scale>
          <a:sx n="101" d="100"/>
          <a:sy n="101" d="100"/>
        </p:scale>
        <p:origin x="114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308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644D7-3500-44A8-8A78-9292FB1D00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FA4BF-98A2-446A-9B20-30A027B5F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39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/>
              <a:t>Les abeilles savent très vite ce qui se passe dans et hors de la ruche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Espace disponible pour la nourriture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Présence d’intrus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Disponibilité de pollen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Qualité du nectar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Condition météo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Perte de la reine ………</a:t>
            </a:r>
          </a:p>
          <a:p>
            <a:endParaRPr lang="fr-FR" sz="2000" dirty="0"/>
          </a:p>
          <a:p>
            <a:r>
              <a:rPr lang="fr-FR" sz="2000" dirty="0"/>
              <a:t>Leur mode de communication est </a:t>
            </a:r>
          </a:p>
          <a:p>
            <a:r>
              <a:rPr lang="fr-FR" sz="2000" dirty="0"/>
              <a:t>Chimique </a:t>
            </a:r>
          </a:p>
          <a:p>
            <a:r>
              <a:rPr lang="fr-FR" sz="2000" dirty="0"/>
              <a:t>Vibratoire </a:t>
            </a:r>
          </a:p>
          <a:p>
            <a:r>
              <a:rPr lang="fr-FR" sz="2000" dirty="0"/>
              <a:t>Tactile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960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Emission de phéromones qui véhiculent l’information d’un individu de l’essaim à un autre </a:t>
            </a:r>
          </a:p>
          <a:p>
            <a:endParaRPr lang="fr-FR" sz="1200" dirty="0"/>
          </a:p>
          <a:p>
            <a:r>
              <a:rPr lang="fr-FR" sz="1200" b="1" dirty="0">
                <a:solidFill>
                  <a:srgbClr val="FF0000"/>
                </a:solidFill>
              </a:rPr>
              <a:t>Moyen de relation la plus importante</a:t>
            </a:r>
            <a:r>
              <a:rPr lang="fr-FR" sz="1200" dirty="0"/>
              <a:t>: agit sur la majorité des activités de la colonie </a:t>
            </a:r>
          </a:p>
          <a:p>
            <a:r>
              <a:rPr lang="fr-FR" sz="1200" dirty="0">
                <a:solidFill>
                  <a:srgbClr val="FF0000"/>
                </a:solidFill>
              </a:rPr>
              <a:t>Permet la cohésion de l’essaim et la coordination des tâches </a:t>
            </a:r>
          </a:p>
          <a:p>
            <a:endParaRPr lang="fr-FR" sz="1200" dirty="0"/>
          </a:p>
          <a:p>
            <a:r>
              <a:rPr lang="fr-FR" sz="1200" dirty="0"/>
              <a:t>Cellules spécialisées qui se développent sous l’influence de la constitution de la nourriture au stade larvaire et de la jeune abeille </a:t>
            </a:r>
          </a:p>
          <a:p>
            <a:r>
              <a:rPr lang="fr-FR" sz="1200" dirty="0"/>
              <a:t>Quand il y a un manque de protéine de vitamine d’hydrate de carbone ou </a:t>
            </a:r>
            <a:r>
              <a:rPr lang="fr-FR" sz="1200" dirty="0" err="1"/>
              <a:t>d’oligo</a:t>
            </a:r>
            <a:r>
              <a:rPr lang="fr-FR" sz="1200" dirty="0"/>
              <a:t> éléments elles se résorbent </a:t>
            </a:r>
          </a:p>
          <a:p>
            <a:r>
              <a:rPr lang="fr-FR" sz="1200" dirty="0"/>
              <a:t>Deux sortes de glandes </a:t>
            </a:r>
            <a:r>
              <a:rPr lang="fr-FR" sz="1200" b="1" dirty="0"/>
              <a:t>les glandes exocrines et endocrines </a:t>
            </a:r>
          </a:p>
          <a:p>
            <a:endParaRPr lang="fr-FR" sz="1200" b="1" dirty="0"/>
          </a:p>
          <a:p>
            <a:r>
              <a:rPr lang="fr-FR" sz="1200" dirty="0"/>
              <a:t>Les glandes exocrines secrètent à la surface : </a:t>
            </a:r>
            <a:r>
              <a:rPr lang="fr-FR" sz="1200" dirty="0" err="1"/>
              <a:t>pheromones</a:t>
            </a:r>
            <a:endParaRPr lang="fr-FR" sz="1200" dirty="0"/>
          </a:p>
          <a:p>
            <a:endParaRPr lang="fr-FR" sz="1200" dirty="0"/>
          </a:p>
          <a:p>
            <a:r>
              <a:rPr lang="fr-FR" sz="1200" dirty="0"/>
              <a:t>Les glandes endocrines font parvenir leurs secrétions à l’hémolymphe :hormones</a:t>
            </a:r>
          </a:p>
          <a:p>
            <a:r>
              <a:rPr lang="fr-FR" sz="1200" dirty="0"/>
              <a:t>Les glandes endocrines sont en relation avec le système nerveux central et dirigent la croissance, la mue , la métamorphose, la reproduction et le comportement des abeilles </a:t>
            </a:r>
          </a:p>
          <a:p>
            <a:r>
              <a:rPr lang="fr-FR" sz="1200" dirty="0"/>
              <a:t>On distingue</a:t>
            </a:r>
          </a:p>
          <a:p>
            <a:r>
              <a:rPr lang="fr-FR" sz="1200" dirty="0"/>
              <a:t> les </a:t>
            </a:r>
            <a:r>
              <a:rPr lang="fr-FR" sz="1200" dirty="0" err="1"/>
              <a:t>corpora</a:t>
            </a:r>
            <a:r>
              <a:rPr lang="fr-FR" sz="1200" dirty="0"/>
              <a:t> </a:t>
            </a:r>
            <a:r>
              <a:rPr lang="fr-FR" sz="1200" dirty="0" err="1"/>
              <a:t>cardiaca</a:t>
            </a:r>
            <a:r>
              <a:rPr lang="fr-FR" sz="1200" dirty="0"/>
              <a:t> </a:t>
            </a:r>
          </a:p>
          <a:p>
            <a:r>
              <a:rPr lang="fr-FR" sz="1200" dirty="0"/>
              <a:t>Les </a:t>
            </a:r>
            <a:r>
              <a:rPr lang="fr-FR" sz="1200" dirty="0" err="1"/>
              <a:t>corpora</a:t>
            </a:r>
            <a:r>
              <a:rPr lang="fr-FR" sz="1200" dirty="0"/>
              <a:t> </a:t>
            </a:r>
            <a:r>
              <a:rPr lang="fr-FR" sz="1200" dirty="0" err="1"/>
              <a:t>allata</a:t>
            </a:r>
            <a:r>
              <a:rPr lang="fr-FR" sz="1200" dirty="0"/>
              <a:t> : besoin de pollen pour se développer : règle la durée de vie des abeilles  </a:t>
            </a:r>
          </a:p>
          <a:p>
            <a:endParaRPr lang="fr-FR" sz="1200" dirty="0">
              <a:solidFill>
                <a:srgbClr val="FF0000"/>
              </a:solidFill>
            </a:endParaRPr>
          </a:p>
          <a:p>
            <a:endParaRPr lang="fr-FR" sz="1200" dirty="0">
              <a:solidFill>
                <a:srgbClr val="FF0000"/>
              </a:solidFill>
            </a:endParaRPr>
          </a:p>
          <a:p>
            <a:r>
              <a:rPr lang="fr-FR" sz="1200" dirty="0"/>
              <a:t>Sécrétion qui </a:t>
            </a:r>
            <a:r>
              <a:rPr lang="fr-FR" sz="1200" dirty="0">
                <a:solidFill>
                  <a:srgbClr val="FF0000"/>
                </a:solidFill>
              </a:rPr>
              <a:t>modifie le comportement ou la physiologie de l’abeilles : </a:t>
            </a:r>
          </a:p>
          <a:p>
            <a:endParaRPr lang="fr-FR" sz="1200" dirty="0"/>
          </a:p>
          <a:p>
            <a:r>
              <a:rPr lang="fr-FR" sz="1200" b="1" dirty="0"/>
              <a:t>Phéromones  sociales </a:t>
            </a:r>
            <a:r>
              <a:rPr lang="fr-FR" sz="1200" b="0" dirty="0"/>
              <a:t>car </a:t>
            </a:r>
            <a:r>
              <a:rPr lang="fr-FR" sz="1200" b="1" dirty="0"/>
              <a:t> </a:t>
            </a:r>
            <a:r>
              <a:rPr lang="fr-FR" sz="1200" dirty="0">
                <a:solidFill>
                  <a:srgbClr val="FF0000"/>
                </a:solidFill>
              </a:rPr>
              <a:t>équilibre la proportion des différents caste dans la ruche (nourrices /butineuses)</a:t>
            </a:r>
            <a:r>
              <a:rPr lang="fr-FR" sz="1200" dirty="0"/>
              <a:t>)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694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Glandes exocrines </a:t>
            </a:r>
          </a:p>
          <a:p>
            <a:endParaRPr lang="fr-FR" b="1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mandibulaires </a:t>
            </a:r>
            <a:r>
              <a:rPr lang="fr-FR" dirty="0"/>
              <a:t>participe à la sécrétion de la gelée royale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nourricières </a:t>
            </a:r>
            <a:r>
              <a:rPr lang="fr-FR" dirty="0"/>
              <a:t>: hypopharyngiennes (gelée royale)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salivaires </a:t>
            </a:r>
            <a:r>
              <a:rPr lang="fr-FR" dirty="0"/>
              <a:t>participe à la sécrétion de la gelée royale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tarsales </a:t>
            </a:r>
            <a:r>
              <a:rPr lang="fr-FR" dirty="0"/>
              <a:t>chez la reine  pour marquer sa présence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rectales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de </a:t>
            </a:r>
            <a:r>
              <a:rPr lang="fr-FR" u="sng" dirty="0" err="1"/>
              <a:t>Nassanov</a:t>
            </a:r>
            <a:r>
              <a:rPr lang="fr-FR" u="sng" dirty="0"/>
              <a:t> </a:t>
            </a:r>
            <a:r>
              <a:rPr lang="fr-FR" dirty="0"/>
              <a:t>secrète des phéromones olfactives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épidermiques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La glandes de </a:t>
            </a:r>
            <a:r>
              <a:rPr lang="fr-FR" u="sng" dirty="0" err="1"/>
              <a:t>Koshevnikov</a:t>
            </a:r>
            <a:r>
              <a:rPr lang="fr-FR" dirty="0"/>
              <a:t>( chambre de l’aiguillon)phéromone d’alarme quand l’aiguillon est mobilisé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à venin </a:t>
            </a:r>
            <a:r>
              <a:rPr lang="fr-FR" dirty="0"/>
              <a:t>: glande acide et grande alcaline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 de Dufour </a:t>
            </a:r>
            <a:r>
              <a:rPr lang="fr-FR" dirty="0"/>
              <a:t>: marquage fleurs visitées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cirières </a:t>
            </a:r>
            <a:r>
              <a:rPr lang="fr-FR" dirty="0"/>
              <a:t>: production d’écailles de cire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sexuelles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u="sng" dirty="0"/>
              <a:t>Glandes à mucus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145961-83C8-4528-86C1-9A227E295D7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203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Glandes mandibulaires</a:t>
            </a:r>
          </a:p>
          <a:p>
            <a:r>
              <a:rPr lang="fr-FR" sz="1200" dirty="0"/>
              <a:t>Production de la substance de la reine qui permet la cohésion de la colonie </a:t>
            </a:r>
          </a:p>
          <a:p>
            <a:r>
              <a:rPr lang="fr-FR" sz="1200" dirty="0"/>
              <a:t>Produite par la reine :inodore pour nous</a:t>
            </a:r>
          </a:p>
          <a:p>
            <a:r>
              <a:rPr lang="fr-FR" sz="1200" dirty="0"/>
              <a:t>Produite par les ouvrières : odeur d’amande amère : effet solvant pour la transformation de la cire, du pollen et de la propolis</a:t>
            </a:r>
          </a:p>
          <a:p>
            <a:r>
              <a:rPr lang="fr-FR" sz="1200" dirty="0"/>
              <a:t>Est présente 2 jours avant la naissance aide à dissoudre partiellement le couvercle de l’alvéole</a:t>
            </a:r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145961-83C8-4528-86C1-9A227E295D7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788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Glandes hypopharyngiennes dans la tête devant le cerveau développées uniquement chez les nourricières (6 </a:t>
            </a:r>
            <a:r>
              <a:rPr lang="fr-FR" dirty="0" err="1"/>
              <a:t>ème</a:t>
            </a:r>
            <a:r>
              <a:rPr lang="fr-FR" dirty="0"/>
              <a:t> au 12 </a:t>
            </a:r>
            <a:r>
              <a:rPr lang="fr-FR" dirty="0" err="1"/>
              <a:t>ème</a:t>
            </a:r>
            <a:r>
              <a:rPr lang="fr-FR" dirty="0"/>
              <a:t> jour)</a:t>
            </a:r>
          </a:p>
          <a:p>
            <a:r>
              <a:rPr lang="fr-FR" dirty="0"/>
              <a:t>Leur sécrétion va directement dans la bouche</a:t>
            </a:r>
          </a:p>
          <a:p>
            <a:r>
              <a:rPr lang="fr-FR" dirty="0"/>
              <a:t>Fournissent la gelée nourricière mélangée à la sécrétion des glandes mandibulaires pout la nourriture au couvain et à la reine </a:t>
            </a:r>
          </a:p>
          <a:p>
            <a:r>
              <a:rPr lang="fr-FR" dirty="0"/>
              <a:t>Glandes qui régressent chez les abeilles plus âgées mais continuent à fournirent des enzymes qui permettent de transformer le nectar en miel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893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la tête et le thorax</a:t>
            </a:r>
          </a:p>
          <a:p>
            <a:r>
              <a:rPr lang="fr-FR" dirty="0"/>
              <a:t>Les glandes de la tête produisent une sécrétion huileuse qui est mélangée aux plaques de cire pour la construction des rayons </a:t>
            </a:r>
          </a:p>
          <a:p>
            <a:r>
              <a:rPr lang="fr-FR" dirty="0"/>
              <a:t>Les glandes thoraciques sécrètent un liquide aqueux qui dissout le sucre et le miel cristallisé </a:t>
            </a:r>
          </a:p>
          <a:p>
            <a:r>
              <a:rPr lang="fr-FR" dirty="0"/>
              <a:t>Présentent chez les larves pour  produire le liquide à soie pour former le cocon</a:t>
            </a:r>
          </a:p>
          <a:p>
            <a:r>
              <a:rPr lang="fr-FR" dirty="0"/>
              <a:t>Inactives chez les vielles abeilles et les butineuses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686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Abs chez la reine te le faux bourdon</a:t>
            </a:r>
          </a:p>
          <a:p>
            <a:r>
              <a:rPr lang="fr-FR" dirty="0"/>
              <a:t>Odeur de mélisse  attire et favorise la formation de grappes </a:t>
            </a:r>
          </a:p>
          <a:p>
            <a:r>
              <a:rPr lang="fr-FR" dirty="0"/>
              <a:t>Sert à battre le rappel</a:t>
            </a:r>
          </a:p>
          <a:p>
            <a:r>
              <a:rPr lang="fr-FR" dirty="0"/>
              <a:t>Odeur de marquage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/>
              <a:t>Utilisé pour </a:t>
            </a:r>
            <a:r>
              <a:rPr lang="fr-FR" dirty="0" err="1"/>
              <a:t>pistes</a:t>
            </a:r>
            <a:r>
              <a:rPr lang="fr-FR" sz="1200" dirty="0" err="1">
                <a:solidFill>
                  <a:srgbClr val="FF0000"/>
                </a:solidFill>
              </a:rPr>
              <a:t>Permet</a:t>
            </a:r>
            <a:r>
              <a:rPr lang="fr-FR" sz="1200" dirty="0">
                <a:solidFill>
                  <a:srgbClr val="FF0000"/>
                </a:solidFill>
              </a:rPr>
              <a:t> l’orientation </a:t>
            </a:r>
            <a:r>
              <a:rPr lang="fr-FR" sz="1200" dirty="0"/>
              <a:t>: glande de </a:t>
            </a:r>
            <a:r>
              <a:rPr lang="fr-FR" sz="1200" dirty="0" err="1"/>
              <a:t>nasanov</a:t>
            </a:r>
            <a:endParaRPr lang="fr-FR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1200" dirty="0"/>
              <a:t>Pour le  regroupement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1200" dirty="0"/>
              <a:t>Pour marquer l’entrée du nid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1200" dirty="0"/>
              <a:t>Marquer l’endroit où de l’eau ou nourriture sont disponibles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1200" dirty="0"/>
              <a:t>Quand une reine revient de son vol nuptial </a:t>
            </a:r>
          </a:p>
          <a:p>
            <a:endParaRPr lang="fr-FR" sz="1200" dirty="0"/>
          </a:p>
          <a:p>
            <a:r>
              <a:rPr lang="fr-FR" sz="1200" dirty="0"/>
              <a:t>On dit que l’abeille bat le rappel </a:t>
            </a:r>
          </a:p>
          <a:p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/>
              <a:t>Glande de </a:t>
            </a:r>
            <a:r>
              <a:rPr lang="fr-FR" sz="1200" dirty="0" err="1"/>
              <a:t>nazanov</a:t>
            </a:r>
            <a:r>
              <a:rPr lang="fr-FR" sz="1200" dirty="0"/>
              <a:t> :phéromone odeur de mélisse  utilisée quand elle trouve une solution sucrée ou de l’eau – pour indiquer l’endroit de la ruche – pour orienter l’essaim lors d’un essaimage – marquage des fleurs intéressantes </a:t>
            </a:r>
          </a:p>
          <a:p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573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Chez la reine </a:t>
            </a:r>
          </a:p>
          <a:p>
            <a:r>
              <a:rPr lang="fr-FR" dirty="0"/>
              <a:t>Active la deuxième semaine de l’émergence , stimule l’instinct sexuel des faux bourdons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55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la chambre de l’aiguillon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/>
              <a:t>Glande de </a:t>
            </a:r>
            <a:r>
              <a:rPr lang="fr-FR" sz="1200" dirty="0" err="1"/>
              <a:t>Koschevnikov</a:t>
            </a:r>
            <a:r>
              <a:rPr lang="fr-FR" sz="1200" dirty="0"/>
              <a:t>: phéromone d’alarme quand le dard libère son venin = comportement défensif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r>
              <a:rPr lang="fr-FR" dirty="0"/>
              <a:t>Chez la reine produit une phéromone qui joue un rôle important à l’essaimage en attirant les faux bourdons et les ouvrière sur les places de rassemblement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681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plus grande glande de l’ouvrière qui rempli le sac à venin </a:t>
            </a:r>
          </a:p>
          <a:p>
            <a:r>
              <a:rPr lang="fr-FR" dirty="0"/>
              <a:t>Vide à la naissance</a:t>
            </a:r>
          </a:p>
          <a:p>
            <a:r>
              <a:rPr lang="fr-FR" dirty="0"/>
              <a:t>La production de venin varie en fonction de l’âge, de la période de l’année et de l’approvisionnement en pollen : chez la jeune abeille la production de venin débute avec l’absorption de pollen </a:t>
            </a:r>
          </a:p>
          <a:p>
            <a:r>
              <a:rPr lang="fr-FR" dirty="0"/>
              <a:t>Chez la reine le sac à venin se dessèche au cours de la première année </a:t>
            </a:r>
          </a:p>
          <a:p>
            <a:r>
              <a:rPr lang="fr-FR" sz="1200" dirty="0"/>
              <a:t>Appel pour demander de l’aide phéromone d’alarme </a:t>
            </a:r>
          </a:p>
          <a:p>
            <a:endParaRPr lang="fr-FR" sz="1200" dirty="0"/>
          </a:p>
          <a:p>
            <a:r>
              <a:rPr lang="fr-FR" sz="1200" dirty="0"/>
              <a:t>Piqure augmente l ’appel </a:t>
            </a:r>
          </a:p>
          <a:p>
            <a:r>
              <a:rPr lang="fr-FR" sz="1200" dirty="0">
                <a:solidFill>
                  <a:srgbClr val="FF0000"/>
                </a:solidFill>
              </a:rPr>
              <a:t>Signal d’alarme </a:t>
            </a:r>
            <a:r>
              <a:rPr lang="fr-FR" sz="1200" dirty="0"/>
              <a:t>et comportement de défense ( glande à venin et mandibulaires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958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Glande alcaline débouche vers la tige de l’aiguillon </a:t>
            </a:r>
          </a:p>
          <a:p>
            <a:r>
              <a:rPr lang="fr-FR" dirty="0"/>
              <a:t>La </a:t>
            </a:r>
            <a:r>
              <a:rPr lang="fr-FR" dirty="0" err="1"/>
              <a:t>sécrét</a:t>
            </a:r>
            <a:r>
              <a:rPr lang="fr-FR" sz="1200" dirty="0" err="1"/>
              <a:t>Glande</a:t>
            </a:r>
            <a:r>
              <a:rPr lang="fr-FR" sz="1200" dirty="0"/>
              <a:t> de </a:t>
            </a:r>
            <a:r>
              <a:rPr lang="fr-FR" sz="1200" dirty="0" err="1"/>
              <a:t>dufour</a:t>
            </a:r>
            <a:r>
              <a:rPr lang="fr-FR" sz="1200" dirty="0"/>
              <a:t> : phéromone d’alarme de défense du nid et pour la reine pour la reproduction ( marquage des œufs ou fleurs visitées ? )</a:t>
            </a:r>
          </a:p>
          <a:p>
            <a:endParaRPr lang="fr-FR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 err="1"/>
              <a:t>i</a:t>
            </a:r>
            <a:r>
              <a:rPr lang="fr-FR" sz="1200" dirty="0" err="1"/>
              <a:t>Quand</a:t>
            </a:r>
            <a:r>
              <a:rPr lang="fr-FR" sz="1200" dirty="0"/>
              <a:t> l’abeille butine elle laisse involontairement des phéromones qui attirent les autres abeilles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1200" dirty="0"/>
              <a:t>Les fleurs visitées sont marquées et évitent aux autres abeilles d’aller les voir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1200" dirty="0"/>
              <a:t>Laisse des traces de leur passage dans la ruche </a:t>
            </a:r>
          </a:p>
          <a:p>
            <a:r>
              <a:rPr lang="fr-FR" dirty="0"/>
              <a:t>on sert de lubrifiant pour le mouvement de l’aiguillon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083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Au nombre de 8</a:t>
            </a:r>
          </a:p>
          <a:p>
            <a:r>
              <a:rPr lang="fr-FR" dirty="0"/>
              <a:t>Sur les plaques ventrales aboutissent sur les surfaces lisses : les miroirs </a:t>
            </a:r>
          </a:p>
          <a:p>
            <a:r>
              <a:rPr lang="fr-FR" dirty="0"/>
              <a:t>La cire liquide sécrétée par le glandes se solidifie à l’air et donne de fines plaquettes de cires </a:t>
            </a:r>
          </a:p>
          <a:p>
            <a:r>
              <a:rPr lang="fr-FR" dirty="0"/>
              <a:t>Développées entre le 13 </a:t>
            </a:r>
            <a:r>
              <a:rPr lang="fr-FR" dirty="0" err="1"/>
              <a:t>ème</a:t>
            </a:r>
            <a:r>
              <a:rPr lang="fr-FR" dirty="0"/>
              <a:t> et 18 </a:t>
            </a:r>
            <a:r>
              <a:rPr lang="fr-FR" dirty="0" err="1"/>
              <a:t>ème</a:t>
            </a:r>
            <a:r>
              <a:rPr lang="fr-FR" dirty="0"/>
              <a:t> jour mais peuvent être réactivées chez les vieilles abeilles  après essaimage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529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forme Y qui entoure la spermathèque </a:t>
            </a:r>
          </a:p>
          <a:p>
            <a:r>
              <a:rPr lang="fr-FR" dirty="0"/>
              <a:t>Régularise la pression du liquide dans la spermathèque er réactive les spermatozoïdes qui sont inactifs quand ils ne sont pas utilisés  </a:t>
            </a:r>
          </a:p>
          <a:p>
            <a:endParaRPr lang="fr-FR" dirty="0"/>
          </a:p>
          <a:p>
            <a:r>
              <a:rPr lang="fr-FR" dirty="0"/>
              <a:t>Chez le faux bourdon glandes à mucus produit une masse muqueuse qui est pressé après l’accouplement dans l’</a:t>
            </a:r>
            <a:r>
              <a:rPr lang="fr-FR" dirty="0" err="1"/>
              <a:t>atriun</a:t>
            </a:r>
            <a:r>
              <a:rPr lang="fr-FR" dirty="0"/>
              <a:t> du vagin de la reine et au contact de l’air se durcit en bouchon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145961-83C8-4528-86C1-9A227E295D72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253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le rectum</a:t>
            </a:r>
          </a:p>
          <a:p>
            <a:r>
              <a:rPr lang="fr-FR" dirty="0"/>
              <a:t>Produisent l'enzyme qui freine la fermentation des déjections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917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Glande d’</a:t>
            </a:r>
            <a:r>
              <a:rPr lang="fr-FR" dirty="0" err="1"/>
              <a:t>Anhardt</a:t>
            </a:r>
            <a:endParaRPr lang="fr-FR" dirty="0"/>
          </a:p>
          <a:p>
            <a:r>
              <a:rPr lang="fr-FR" dirty="0"/>
              <a:t>Dans le dernier article du tarse </a:t>
            </a:r>
          </a:p>
          <a:p>
            <a:r>
              <a:rPr lang="fr-FR" dirty="0"/>
              <a:t>Secrète de la cire qui augmente l’adhésion de la ventouse</a:t>
            </a:r>
          </a:p>
          <a:p>
            <a:r>
              <a:rPr lang="fr-FR" dirty="0"/>
              <a:t>Sert de phéromone pour marquer l’entrée de la ruche</a:t>
            </a:r>
          </a:p>
          <a:p>
            <a:r>
              <a:rPr lang="fr-FR" dirty="0"/>
              <a:t>La reine marque sa présence via ces glandes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913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799013"/>
          </a:xfrm>
        </p:spPr>
        <p:txBody>
          <a:bodyPr/>
          <a:lstStyle/>
          <a:p>
            <a:r>
              <a:rPr lang="fr-FR" sz="2000" dirty="0">
                <a:solidFill>
                  <a:srgbClr val="FF0000"/>
                </a:solidFill>
              </a:rPr>
              <a:t>Phéromone de la reine :</a:t>
            </a:r>
            <a:r>
              <a:rPr lang="fr-FR" sz="2000" dirty="0"/>
              <a:t>beaucoup de phéromones  ( glandes mandibulaire et tarsales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Indique sa présence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 stimule l’élevage du couvain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Inhibe le développement des ovaires des ouvrières </a:t>
            </a:r>
            <a:r>
              <a:rPr lang="fr-FR" sz="2000" dirty="0"/>
              <a:t>( glande de Dufour)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Assure la cohésion du groupe  </a:t>
            </a:r>
            <a:r>
              <a:rPr lang="fr-FR" sz="2000" dirty="0"/>
              <a:t>pendant l’essaimage la  baisse de cette hormone signale la nécessité de faire des cellules royales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Regroupe les abeilles autour d’elle et simule les nourricières à la nourrir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Attire les mâles lors du vol nuptial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Stimule la construction des cellules  et inhibe la construction de cellule royale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Stimule le stockage de la nourriture et le butinage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77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114800"/>
            <a:ext cx="5486400" cy="5029200"/>
          </a:xfrm>
        </p:spPr>
        <p:txBody>
          <a:bodyPr/>
          <a:lstStyle/>
          <a:p>
            <a:r>
              <a:rPr lang="fr-FR" sz="2400" dirty="0"/>
              <a:t>Produite par les larves pour solliciter les nourrices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400" dirty="0"/>
              <a:t>Reconnaitre le stade de développement de la larve, le sexe et la caste : détermine la qualité de la nourriture/ âge et le moment de l’</a:t>
            </a:r>
            <a:r>
              <a:rPr lang="fr-FR" sz="2400" dirty="0" err="1"/>
              <a:t>operculation</a:t>
            </a:r>
            <a:r>
              <a:rPr lang="fr-FR" sz="24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400" dirty="0"/>
              <a:t>Stimule le développement des glandes hypopharyngiennes des nourrices (production de gelée royale 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400" dirty="0"/>
              <a:t>Phéromone de cannibalisme si mâles diploïde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400" dirty="0"/>
              <a:t>Stimule le butinage et la récolte de pollen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400" dirty="0"/>
              <a:t>Une forte dose de cette phéromone ( couvain important ) allonge la durée du stade de la nourrice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400" dirty="0"/>
              <a:t>Inhibe le développement ovarien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647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800" dirty="0"/>
              <a:t>Indique à l’ouvrière les cellules qui ont contenu un œuf et celles qui sont restées vides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800" dirty="0"/>
              <a:t>Les phéromones produites par les cellules vides stimulent la récolte du nectar ( beaucoup de cellules vides = récolte plus importante)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053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comportement de l’abeille permet de communiquer plus rapidement et de façon volontaire,</a:t>
            </a:r>
          </a:p>
          <a:p>
            <a:r>
              <a:rPr lang="fr-FR" dirty="0"/>
              <a:t>Certaines actions sont complétées par des </a:t>
            </a:r>
            <a:r>
              <a:rPr lang="fr-FR" dirty="0" err="1"/>
              <a:t>pheromones</a:t>
            </a:r>
            <a:r>
              <a:rPr lang="fr-FR" dirty="0"/>
              <a:t> qui amplifient la réaction des abeilles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072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93096"/>
          </a:xfrm>
        </p:spPr>
        <p:txBody>
          <a:bodyPr/>
          <a:lstStyle/>
          <a:p>
            <a:r>
              <a:rPr lang="fr-FR" sz="1800" dirty="0">
                <a:solidFill>
                  <a:srgbClr val="FF0000"/>
                </a:solidFill>
              </a:rPr>
              <a:t>Permet la reconnaissance des abeilles </a:t>
            </a:r>
            <a:r>
              <a:rPr lang="fr-FR" sz="1800" dirty="0"/>
              <a:t>qui reviennent à la ruche ( phéromone émise par la cuticule</a:t>
            </a:r>
          </a:p>
          <a:p>
            <a:endParaRPr lang="fr-FR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800" dirty="0"/>
              <a:t>( odeur des abeilles + rayons +des fleurs butinées ) odeur qui change donc en fonction des saisons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800" dirty="0"/>
              <a:t>Odeur également déterminée génétiquement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800" dirty="0"/>
              <a:t>Odeur de la reine ( phéromones royales </a:t>
            </a:r>
          </a:p>
          <a:p>
            <a:endParaRPr lang="fr-FR" sz="1800" dirty="0"/>
          </a:p>
          <a:p>
            <a:endParaRPr lang="fr-FR" sz="1800" dirty="0"/>
          </a:p>
          <a:p>
            <a:r>
              <a:rPr lang="fr-FR" sz="1800" dirty="0"/>
              <a:t>Par les odeurs elles reconnaissent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800" dirty="0"/>
              <a:t>Leur ruche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800" dirty="0"/>
              <a:t>Leurs congénères </a:t>
            </a:r>
          </a:p>
          <a:p>
            <a:endParaRPr lang="fr-FR" sz="1800" dirty="0"/>
          </a:p>
          <a:p>
            <a:r>
              <a:rPr lang="fr-FR" sz="1800" dirty="0"/>
              <a:t>Odeur qui est sur la chitine de toutes les abeilles et circule par trophallaxie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024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799013"/>
          </a:xfrm>
        </p:spPr>
        <p:txBody>
          <a:bodyPr/>
          <a:lstStyle/>
          <a:p>
            <a:endParaRPr lang="fr-FR" dirty="0"/>
          </a:p>
          <a:p>
            <a:r>
              <a:rPr lang="fr-FR" sz="1600" dirty="0"/>
              <a:t>Vibrations et déplacements orientés : danses réalisée par trépidation de l’arrière de leur corps  : la danse des abeilles </a:t>
            </a:r>
          </a:p>
          <a:p>
            <a:endParaRPr lang="fr-FR" sz="1600" dirty="0"/>
          </a:p>
          <a:p>
            <a:r>
              <a:rPr lang="fr-FR" sz="1600" dirty="0"/>
              <a:t>Permet d’informer la colonie sur l’emplacement de ressources alimentaires ou de site de nidification Lieu : danse sur l’essaim  qui est en attente à l’extérieur de la ruche </a:t>
            </a:r>
          </a:p>
          <a:p>
            <a:endParaRPr lang="fr-FR" sz="1600" dirty="0"/>
          </a:p>
          <a:p>
            <a:r>
              <a:rPr lang="fr-FR" sz="1600" dirty="0"/>
              <a:t>Karl </a:t>
            </a:r>
            <a:r>
              <a:rPr lang="fr-FR" sz="1600" dirty="0" err="1"/>
              <a:t>von</a:t>
            </a:r>
            <a:r>
              <a:rPr lang="fr-FR" sz="1600" dirty="0"/>
              <a:t> </a:t>
            </a:r>
            <a:r>
              <a:rPr lang="fr-FR" sz="1600" dirty="0" err="1"/>
              <a:t>Frish</a:t>
            </a:r>
            <a:r>
              <a:rPr lang="fr-FR" sz="1600" dirty="0"/>
              <a:t>  1920</a:t>
            </a:r>
          </a:p>
          <a:p>
            <a:endParaRPr lang="fr-FR" sz="1600" dirty="0"/>
          </a:p>
          <a:p>
            <a:r>
              <a:rPr lang="fr-FR" sz="1600" dirty="0"/>
              <a:t>Les abeilles suivent la danse et par leur faculté de perception tactiles et olfactives ( détection par les antennes et les pattes  ) identifient la source de la nourriture</a:t>
            </a:r>
          </a:p>
          <a:p>
            <a:r>
              <a:rPr lang="fr-FR" sz="1600" dirty="0"/>
              <a:t>La direction de la source par rapport au soleil </a:t>
            </a:r>
          </a:p>
          <a:p>
            <a:r>
              <a:rPr lang="fr-FR" sz="1600" dirty="0"/>
              <a:t>Si un danger se présente sur le lieu de récolte infos soit en mettant une odeur sur la fleur qui présente un danger ( araignée) ,Soit en interrompant la danse ( coup de tête) </a:t>
            </a:r>
          </a:p>
          <a:p>
            <a:r>
              <a:rPr lang="fr-FR" sz="1600" dirty="0"/>
              <a:t>Vibrations transmises par la cire </a:t>
            </a:r>
          </a:p>
          <a:p>
            <a:endParaRPr lang="fr-FR" sz="16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8501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92696" y="4355976"/>
            <a:ext cx="5486400" cy="4114800"/>
          </a:xfrm>
        </p:spPr>
        <p:txBody>
          <a:bodyPr/>
          <a:lstStyle/>
          <a:p>
            <a:endParaRPr lang="fr-FR" dirty="0"/>
          </a:p>
          <a:p>
            <a:r>
              <a:rPr lang="fr-FR" sz="1800" dirty="0"/>
              <a:t>Si la source est proche réalise une danse en rond qui ne fournit aucune indication de distance </a:t>
            </a:r>
          </a:p>
          <a:p>
            <a:r>
              <a:rPr lang="fr-FR" sz="1800" dirty="0"/>
              <a:t> si non exécute une sorte de 8 : fait d’un parcours rectiligne où l ’abeille fait vibrer son abdomen rapidement de gauche à droite  </a:t>
            </a:r>
          </a:p>
          <a:p>
            <a:r>
              <a:rPr lang="fr-FR" sz="1800" dirty="0"/>
              <a:t>suivi d’un retour rn ½ cercle au point de départ une fois vers la droite un fois vers la gauche : dans cette danse indique la direction et la distance du lieu  frétillante </a:t>
            </a:r>
          </a:p>
          <a:p>
            <a:endParaRPr lang="fr-FR" sz="1800" dirty="0"/>
          </a:p>
          <a:p>
            <a:r>
              <a:rPr lang="fr-FR" sz="1800" dirty="0"/>
              <a:t>La direction de la source est donné par l’angle que fait le parcours rectiligne avec la verticale  par rapport au soleil </a:t>
            </a:r>
          </a:p>
          <a:p>
            <a:r>
              <a:rPr lang="fr-FR" sz="1800" dirty="0"/>
              <a:t>Cet angle est identique à </a:t>
            </a:r>
            <a:r>
              <a:rPr lang="fr-FR" sz="1800"/>
              <a:t>celui  </a:t>
            </a:r>
            <a:r>
              <a:rPr lang="fr-FR" sz="1800" dirty="0"/>
              <a:t>qui existe entre la direction du soleil et celle de la source à la sortie de la ruche </a:t>
            </a:r>
          </a:p>
          <a:p>
            <a:r>
              <a:rPr lang="fr-FR" sz="1800" dirty="0"/>
              <a:t>Distance= tempo de la danse :rapide = courte) </a:t>
            </a:r>
          </a:p>
          <a:p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9468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75730"/>
            <a:ext cx="5486400" cy="4114800"/>
          </a:xfrm>
        </p:spPr>
        <p:txBody>
          <a:bodyPr/>
          <a:lstStyle/>
          <a:p>
            <a:r>
              <a:rPr lang="fr-FR" sz="2000" dirty="0"/>
              <a:t>Régulent </a:t>
            </a:r>
            <a:r>
              <a:rPr lang="fr-FR" sz="2000" b="1" dirty="0"/>
              <a:t>la sollicitation ou non des régurgitations alimentaires </a:t>
            </a:r>
          </a:p>
          <a:p>
            <a:r>
              <a:rPr lang="fr-FR" sz="2000" b="1" dirty="0"/>
              <a:t>Captent les informations chimiques des phéromones ( odorat dans les antennes) </a:t>
            </a:r>
          </a:p>
          <a:p>
            <a:r>
              <a:rPr lang="fr-FR" sz="2000" dirty="0"/>
              <a:t>Sensibles aux charges électriques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Par l’intermédiaire de leurs antennes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dirty="0"/>
              <a:t>Par la présence de poils sur tout le corps </a:t>
            </a:r>
          </a:p>
          <a:p>
            <a:r>
              <a:rPr lang="fr-FR" sz="2000" dirty="0"/>
              <a:t> </a:t>
            </a:r>
          </a:p>
          <a:p>
            <a:r>
              <a:rPr lang="fr-FR" sz="2000" b="1" dirty="0"/>
              <a:t>trophallaxie</a:t>
            </a:r>
            <a:r>
              <a:rPr lang="fr-FR" sz="2000" dirty="0"/>
              <a:t> de nectar : renseignements sur la concentration en sucre du nectar </a:t>
            </a:r>
          </a:p>
          <a:p>
            <a:r>
              <a:rPr lang="fr-FR" sz="2000" dirty="0"/>
              <a:t>Le volume de pollen disponible ou parfum des fleurs butinées ( organes dans tarse – antenne et bouche)</a:t>
            </a:r>
          </a:p>
          <a:p>
            <a:r>
              <a:rPr lang="fr-FR" sz="20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8498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vols d’intimidation se transforment en vols d’attaque dès la première piqure qui libère des phéromones de défense (glandes a venin, glande de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5143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Emission de phéromones qui véhiculent l’information d’un individu de l’essaim à un autre </a:t>
            </a:r>
          </a:p>
          <a:p>
            <a:endParaRPr lang="fr-FR" sz="1200" dirty="0"/>
          </a:p>
          <a:p>
            <a:r>
              <a:rPr lang="fr-FR" sz="1200" b="1" dirty="0">
                <a:solidFill>
                  <a:srgbClr val="FF0000"/>
                </a:solidFill>
              </a:rPr>
              <a:t>Moyen de relation la plus importante</a:t>
            </a:r>
            <a:r>
              <a:rPr lang="fr-FR" sz="1200" dirty="0"/>
              <a:t>: agit sur la majorité des activités de la colonie </a:t>
            </a:r>
          </a:p>
          <a:p>
            <a:r>
              <a:rPr lang="fr-FR" sz="1200" dirty="0">
                <a:solidFill>
                  <a:srgbClr val="FF0000"/>
                </a:solidFill>
              </a:rPr>
              <a:t>Permet la cohésion de l’essaim et la coordination des tâches </a:t>
            </a:r>
          </a:p>
          <a:p>
            <a:endParaRPr lang="fr-FR" sz="1200" dirty="0"/>
          </a:p>
          <a:p>
            <a:r>
              <a:rPr lang="fr-FR" sz="1200" dirty="0"/>
              <a:t>Cellules spécialisées qui se développent sous l’influence de la constitution de la nourriture au stade larvaire et de la jeune abeille </a:t>
            </a:r>
          </a:p>
          <a:p>
            <a:r>
              <a:rPr lang="fr-FR" sz="1200" dirty="0"/>
              <a:t>Quand il y a un manque de protéine de vitamine d’hydrate de carbone ou </a:t>
            </a:r>
            <a:r>
              <a:rPr lang="fr-FR" sz="1200" dirty="0" err="1"/>
              <a:t>d’oligo</a:t>
            </a:r>
            <a:r>
              <a:rPr lang="fr-FR" sz="1200" dirty="0"/>
              <a:t> éléments elles se résorbent </a:t>
            </a:r>
          </a:p>
          <a:p>
            <a:r>
              <a:rPr lang="fr-FR" sz="1200" dirty="0"/>
              <a:t>Deux sortes de glandes </a:t>
            </a:r>
            <a:r>
              <a:rPr lang="fr-FR" sz="1200" b="1" dirty="0"/>
              <a:t>les glandes exocrines et endocrines </a:t>
            </a:r>
          </a:p>
          <a:p>
            <a:endParaRPr lang="fr-FR" sz="1200" b="1" dirty="0"/>
          </a:p>
          <a:p>
            <a:r>
              <a:rPr lang="fr-FR" sz="1200" dirty="0"/>
              <a:t>Les glandes exocrines secrètent à la surface : </a:t>
            </a:r>
            <a:r>
              <a:rPr lang="fr-FR" sz="1200" dirty="0" err="1"/>
              <a:t>pheromones</a:t>
            </a:r>
            <a:endParaRPr lang="fr-FR" sz="1200" dirty="0"/>
          </a:p>
          <a:p>
            <a:endParaRPr lang="fr-FR" sz="1200" dirty="0"/>
          </a:p>
          <a:p>
            <a:r>
              <a:rPr lang="fr-FR" sz="1200" dirty="0"/>
              <a:t>Les glandes endocrines font parvenir leurs secrétions à l’hémolymphe :hormones</a:t>
            </a:r>
          </a:p>
          <a:p>
            <a:r>
              <a:rPr lang="fr-FR" sz="1200" dirty="0"/>
              <a:t>Les glandes endocrines sont en relation avec le système nerveux central et dirigent la croissance, la mue , la métamorphose, la reproduction et le comportement des abeilles </a:t>
            </a:r>
          </a:p>
          <a:p>
            <a:r>
              <a:rPr lang="fr-FR" sz="1200" dirty="0"/>
              <a:t>On distingue</a:t>
            </a:r>
          </a:p>
          <a:p>
            <a:r>
              <a:rPr lang="fr-FR" sz="1200" dirty="0"/>
              <a:t> les </a:t>
            </a:r>
            <a:r>
              <a:rPr lang="fr-FR" sz="1200" dirty="0" err="1"/>
              <a:t>corpora</a:t>
            </a:r>
            <a:r>
              <a:rPr lang="fr-FR" sz="1200" dirty="0"/>
              <a:t> </a:t>
            </a:r>
            <a:r>
              <a:rPr lang="fr-FR" sz="1200" dirty="0" err="1"/>
              <a:t>cardiaca</a:t>
            </a:r>
            <a:r>
              <a:rPr lang="fr-FR" sz="1200" dirty="0"/>
              <a:t> </a:t>
            </a:r>
          </a:p>
          <a:p>
            <a:r>
              <a:rPr lang="fr-FR" sz="1200" dirty="0"/>
              <a:t>Les </a:t>
            </a:r>
            <a:r>
              <a:rPr lang="fr-FR" sz="1200" dirty="0" err="1"/>
              <a:t>corpora</a:t>
            </a:r>
            <a:r>
              <a:rPr lang="fr-FR" sz="1200" dirty="0"/>
              <a:t> </a:t>
            </a:r>
            <a:r>
              <a:rPr lang="fr-FR" sz="1200" dirty="0" err="1"/>
              <a:t>allata</a:t>
            </a:r>
            <a:r>
              <a:rPr lang="fr-FR" sz="1200" dirty="0"/>
              <a:t> : besoin de pollen pour se développer : règle la durée de vie des abeilles  </a:t>
            </a:r>
          </a:p>
          <a:p>
            <a:endParaRPr lang="fr-FR" sz="1200" dirty="0">
              <a:solidFill>
                <a:srgbClr val="FF0000"/>
              </a:solidFill>
            </a:endParaRPr>
          </a:p>
          <a:p>
            <a:endParaRPr lang="fr-FR" sz="1200" dirty="0">
              <a:solidFill>
                <a:srgbClr val="FF0000"/>
              </a:solidFill>
            </a:endParaRPr>
          </a:p>
          <a:p>
            <a:r>
              <a:rPr lang="fr-FR" sz="1200" dirty="0"/>
              <a:t>Sécrétion qui </a:t>
            </a:r>
            <a:r>
              <a:rPr lang="fr-FR" sz="1200" dirty="0">
                <a:solidFill>
                  <a:srgbClr val="FF0000"/>
                </a:solidFill>
              </a:rPr>
              <a:t>modifie le comportement ou la physiologie de l’abeilles : </a:t>
            </a:r>
          </a:p>
          <a:p>
            <a:endParaRPr lang="fr-FR" sz="1200" dirty="0"/>
          </a:p>
          <a:p>
            <a:r>
              <a:rPr lang="fr-FR" sz="1200" b="1" dirty="0"/>
              <a:t>Phéromones  sociales </a:t>
            </a:r>
            <a:r>
              <a:rPr lang="fr-FR" sz="1200" b="0" dirty="0"/>
              <a:t>car </a:t>
            </a:r>
            <a:r>
              <a:rPr lang="fr-FR" sz="1200" b="1" dirty="0"/>
              <a:t> </a:t>
            </a:r>
            <a:r>
              <a:rPr lang="fr-FR" sz="1200" dirty="0">
                <a:solidFill>
                  <a:srgbClr val="FF0000"/>
                </a:solidFill>
              </a:rPr>
              <a:t>équilibre la proportion des différents caste dans la ruche (nourrices /butineuses)</a:t>
            </a:r>
            <a:r>
              <a:rPr lang="fr-FR" sz="1200" dirty="0"/>
              <a:t>)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931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Soit avec des produits du commerce</a:t>
            </a:r>
          </a:p>
          <a:p>
            <a:r>
              <a:rPr lang="fr-FR" dirty="0"/>
              <a:t>Soit avec vos trucs : propolis, mélisse vieux cadres </a:t>
            </a:r>
            <a:r>
              <a:rPr lang="fr-FR" dirty="0" err="1"/>
              <a:t>etc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6584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 faut que la nouvelle reine ne soit pas considérée comme une intruse, Confusion olfactive</a:t>
            </a:r>
          </a:p>
          <a:p>
            <a:r>
              <a:rPr lang="fr-FR" dirty="0"/>
              <a:t>Les techniques sont enseignées en pratique 2</a:t>
            </a:r>
            <a:r>
              <a:rPr lang="fr-FR" baseline="30000" dirty="0"/>
              <a:t>ème</a:t>
            </a:r>
            <a:r>
              <a:rPr lang="fr-FR" dirty="0"/>
              <a:t> année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2319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FA4BF-98A2-446A-9B20-30A027B5F455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97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68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175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10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18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74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40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53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550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9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69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76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417B7-B755-40CF-8672-6445034B4784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340C-D4F5-446F-A5B3-271C72D73BC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25F6B1A-1E1E-4C3F-8509-5F79C930CF8E}"/>
              </a:ext>
            </a:extLst>
          </p:cNvPr>
          <p:cNvGrpSpPr/>
          <p:nvPr userDrawn="1"/>
        </p:nvGrpSpPr>
        <p:grpSpPr>
          <a:xfrm>
            <a:off x="0" y="6573262"/>
            <a:ext cx="12165253" cy="401711"/>
            <a:chOff x="20074" y="6399466"/>
            <a:chExt cx="9130100" cy="401711"/>
          </a:xfrm>
          <a:solidFill>
            <a:srgbClr val="540000"/>
          </a:solidFill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A009BAE-572A-46DC-892B-A2AFBD66E431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Communication chez les abeilles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72E2CC1-581B-47D8-8D83-C4E184D935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86750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01-menu-general.pptx#-1,5,Pr&#233;sentation 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7200" b="1" dirty="0"/>
              <a:t>Modes de communication</a:t>
            </a:r>
            <a:br>
              <a:rPr lang="fr-FR" sz="7200" b="1" dirty="0"/>
            </a:br>
            <a:r>
              <a:rPr lang="fr-FR" sz="7200" b="1" dirty="0"/>
              <a:t> des abeilles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2255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B622C-4E9A-4FC7-995A-84D36FC6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Communications entre abeilles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83A71D-1ADC-4477-B0CA-20A478BB0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Deux types de messages:</a:t>
            </a:r>
          </a:p>
          <a:p>
            <a:r>
              <a:rPr lang="fr-FR" dirty="0"/>
              <a:t>D’origine chimique issus des glandes</a:t>
            </a:r>
          </a:p>
          <a:p>
            <a:r>
              <a:rPr lang="fr-FR" dirty="0"/>
              <a:t>D’origine comportementale en fonction de la situation</a:t>
            </a:r>
          </a:p>
          <a:p>
            <a:endParaRPr lang="fr-FR" dirty="0"/>
          </a:p>
          <a:p>
            <a:r>
              <a:rPr lang="fr-FR" dirty="0"/>
              <a:t>Détournements à l’usage de l’apiculteur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458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B622C-4E9A-4FC7-995A-84D36FC6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Communications entre abeilles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83A71D-1ADC-4477-B0CA-20A478BB0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556792"/>
            <a:ext cx="8229600" cy="9747688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>Par voie chimique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D33DF8-33E6-48C5-B1F0-581FF3340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846" y="2667002"/>
            <a:ext cx="4698522" cy="341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22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60D826E-2F22-4064-A7DD-CDD18E998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989" y="929822"/>
            <a:ext cx="7378029" cy="442893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3E8B99-939D-47BB-A532-4A05BDDF0DFC}"/>
              </a:ext>
            </a:extLst>
          </p:cNvPr>
          <p:cNvSpPr txBox="1"/>
          <p:nvPr/>
        </p:nvSpPr>
        <p:spPr>
          <a:xfrm>
            <a:off x="1487488" y="116632"/>
            <a:ext cx="9217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Glandes exocrines  / Les phéromones </a:t>
            </a:r>
          </a:p>
        </p:txBody>
      </p:sp>
    </p:spTree>
    <p:extLst>
      <p:ext uri="{BB962C8B-B14F-4D97-AF65-F5344CB8AC3E}">
        <p14:creationId xmlns:p14="http://schemas.microsoft.com/office/powerpoint/2010/main" val="344461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8AFA3F-D9AB-44A5-9899-5E2E4EACD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5ECE95-3175-4C8A-90DA-0B2075612EC7}"/>
              </a:ext>
            </a:extLst>
          </p:cNvPr>
          <p:cNvSpPr txBox="1"/>
          <p:nvPr/>
        </p:nvSpPr>
        <p:spPr>
          <a:xfrm>
            <a:off x="3935760" y="188640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mandibulaires</a:t>
            </a:r>
          </a:p>
        </p:txBody>
      </p:sp>
    </p:spTree>
    <p:extLst>
      <p:ext uri="{BB962C8B-B14F-4D97-AF65-F5344CB8AC3E}">
        <p14:creationId xmlns:p14="http://schemas.microsoft.com/office/powerpoint/2010/main" val="64669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8566841-F01C-44E0-90CE-8BDF07190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BFDEA0-21BA-4420-81DF-1C3EC4590F29}"/>
              </a:ext>
            </a:extLst>
          </p:cNvPr>
          <p:cNvSpPr txBox="1"/>
          <p:nvPr/>
        </p:nvSpPr>
        <p:spPr>
          <a:xfrm>
            <a:off x="4223792" y="33265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nourricières</a:t>
            </a:r>
          </a:p>
        </p:txBody>
      </p:sp>
    </p:spTree>
    <p:extLst>
      <p:ext uri="{BB962C8B-B14F-4D97-AF65-F5344CB8AC3E}">
        <p14:creationId xmlns:p14="http://schemas.microsoft.com/office/powerpoint/2010/main" val="1881015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7C431CB-E320-4EF6-82F3-ADB67AE467CF}"/>
              </a:ext>
            </a:extLst>
          </p:cNvPr>
          <p:cNvSpPr txBox="1"/>
          <p:nvPr/>
        </p:nvSpPr>
        <p:spPr>
          <a:xfrm>
            <a:off x="3575720" y="40466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salivaires</a:t>
            </a:r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861370-1EFE-4691-833C-E9E6E71B6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67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0780DC-B27A-4E99-B2BB-0C0668E38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340768"/>
            <a:ext cx="8150376" cy="48965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097502-F8C7-4FA2-96E6-D8F846810514}"/>
              </a:ext>
            </a:extLst>
          </p:cNvPr>
          <p:cNvSpPr txBox="1"/>
          <p:nvPr/>
        </p:nvSpPr>
        <p:spPr>
          <a:xfrm>
            <a:off x="3791744" y="40466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 de </a:t>
            </a:r>
            <a:r>
              <a:rPr lang="fr-FR" sz="3200" dirty="0" err="1"/>
              <a:t>Nassanov</a:t>
            </a:r>
            <a:endParaRPr lang="fr-FR" sz="32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5B0744-A241-4360-BC92-0670A3BBA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404664"/>
            <a:ext cx="3097037" cy="168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66B0D4-B69C-4CC6-81D7-08E41CC86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2EF02E6-D157-4E94-9BD8-FF110F2AEE83}"/>
              </a:ext>
            </a:extLst>
          </p:cNvPr>
          <p:cNvSpPr txBox="1"/>
          <p:nvPr/>
        </p:nvSpPr>
        <p:spPr>
          <a:xfrm>
            <a:off x="3431704" y="332656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épidermiques</a:t>
            </a:r>
          </a:p>
        </p:txBody>
      </p:sp>
    </p:spTree>
    <p:extLst>
      <p:ext uri="{BB962C8B-B14F-4D97-AF65-F5344CB8AC3E}">
        <p14:creationId xmlns:p14="http://schemas.microsoft.com/office/powerpoint/2010/main" val="186077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7C484E-53F3-4D26-9BE6-C9BD1B4E3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37A43B-2645-4089-A1D8-F5198CA63248}"/>
              </a:ext>
            </a:extLst>
          </p:cNvPr>
          <p:cNvSpPr txBox="1"/>
          <p:nvPr/>
        </p:nvSpPr>
        <p:spPr>
          <a:xfrm>
            <a:off x="3863752" y="260648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 de </a:t>
            </a:r>
            <a:r>
              <a:rPr lang="fr-FR" sz="3200" dirty="0" err="1"/>
              <a:t>Koshevnikov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1116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12E63A-674F-4D15-B5B7-1B0F1F6EB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4307FF9-DCB5-4B9D-AE41-B97DDA6DABAA}"/>
              </a:ext>
            </a:extLst>
          </p:cNvPr>
          <p:cNvSpPr txBox="1"/>
          <p:nvPr/>
        </p:nvSpPr>
        <p:spPr>
          <a:xfrm>
            <a:off x="3575720" y="332656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à venin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7201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58F0D5-4647-4400-9416-CBFF3C3F0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8" y="2390748"/>
            <a:ext cx="5414367" cy="325281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D8BB12-E573-407D-B08F-F086F97B8AD0}"/>
              </a:ext>
            </a:extLst>
          </p:cNvPr>
          <p:cNvSpPr txBox="1"/>
          <p:nvPr/>
        </p:nvSpPr>
        <p:spPr>
          <a:xfrm>
            <a:off x="3575720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Glande de Dufour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433466-CA6E-47D5-91B0-B48066C87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076" y="3"/>
            <a:ext cx="3737862" cy="280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04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78D852-2FE5-42A2-8E18-AA83B633C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4FCECB-752A-4045-8726-A014616A1E2A}"/>
              </a:ext>
            </a:extLst>
          </p:cNvPr>
          <p:cNvSpPr txBox="1"/>
          <p:nvPr/>
        </p:nvSpPr>
        <p:spPr>
          <a:xfrm>
            <a:off x="3575720" y="332656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cirières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9574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E56347C-D571-4158-A755-D1920B61A948}"/>
              </a:ext>
            </a:extLst>
          </p:cNvPr>
          <p:cNvSpPr txBox="1"/>
          <p:nvPr/>
        </p:nvSpPr>
        <p:spPr>
          <a:xfrm>
            <a:off x="3736879" y="620688"/>
            <a:ext cx="4718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sexuelles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90A4B4-4109-45F3-8A4A-F32D04971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1844827"/>
            <a:ext cx="3679304" cy="26189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291C9C-BB31-4355-AFBF-2B11B330A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1" y="2361903"/>
            <a:ext cx="3167061" cy="152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69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DA553E-B045-4D8B-A2B8-6FA2E354C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5" y="1214440"/>
            <a:ext cx="7372350" cy="4429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41F18F-E356-402F-8722-E92D59602B2C}"/>
              </a:ext>
            </a:extLst>
          </p:cNvPr>
          <p:cNvSpPr txBox="1"/>
          <p:nvPr/>
        </p:nvSpPr>
        <p:spPr>
          <a:xfrm>
            <a:off x="3647728" y="332656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Glandes rectales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6809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BC8C83-C7AE-4BF2-BA39-A8B5808E8F3E}"/>
              </a:ext>
            </a:extLst>
          </p:cNvPr>
          <p:cNvSpPr txBox="1"/>
          <p:nvPr/>
        </p:nvSpPr>
        <p:spPr>
          <a:xfrm>
            <a:off x="3863751" y="548680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Glande tarsale : d’</a:t>
            </a:r>
            <a:r>
              <a:rPr lang="fr-FR" sz="3200" dirty="0" err="1"/>
              <a:t>Anhardt</a:t>
            </a:r>
            <a:endParaRPr lang="fr-FR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13264D-1EC1-4687-9337-1E7EFC8A6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1628775"/>
            <a:ext cx="96583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47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Phéromone royale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4572" y="1417638"/>
            <a:ext cx="6542856" cy="490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01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Phéromone du couvain</a:t>
            </a:r>
          </a:p>
        </p:txBody>
      </p:sp>
      <p:pic>
        <p:nvPicPr>
          <p:cNvPr id="9218" name="Picture 2" descr="COUVAIN - Définition et synonymes de couvain dans le dictionnaire français">
            <a:extLst>
              <a:ext uri="{FF2B5EF4-FFF2-40B4-BE49-F238E27FC236}">
                <a16:creationId xmlns:a16="http://schemas.microsoft.com/office/drawing/2014/main" id="{6F741BBF-645B-47C4-884F-16E8ACB8BE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84" y="1196752"/>
            <a:ext cx="6907832" cy="518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398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Phéromone des rayons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87030" y="1268760"/>
            <a:ext cx="6817940" cy="511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58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B622C-4E9A-4FC7-995A-84D36FC6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Communications entre abeilles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83A71D-1ADC-4477-B0CA-20A478BB0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32535"/>
            <a:ext cx="8229600" cy="974768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>Par voie comportementale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9F1A8D-A8A2-4DD7-9E0A-79F7D49BE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17035"/>
            <a:ext cx="86868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93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Reconnaissance entre elles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31046" y="1417638"/>
            <a:ext cx="6529908" cy="489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27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Vibratoire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5331" y="1406054"/>
            <a:ext cx="4981337" cy="49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4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Vibratoire </a:t>
            </a:r>
          </a:p>
        </p:txBody>
      </p:sp>
      <p:pic>
        <p:nvPicPr>
          <p:cNvPr id="5" name="Espace réservé du contenu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1417638"/>
            <a:ext cx="9361040" cy="46692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3821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Tactiles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620688"/>
            <a:ext cx="3816424" cy="253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3482450"/>
            <a:ext cx="4444088" cy="287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6" y="1089424"/>
            <a:ext cx="3816424" cy="254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308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5B216-B3B6-4355-9455-BE50328F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Défense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75ACFCD-3FAC-4279-8548-5C55EE711F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78694" y="1268763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19366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B622C-4E9A-4FC7-995A-84D36FC67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476672"/>
            <a:ext cx="10153128" cy="1143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bg1"/>
                </a:solidFill>
              </a:rPr>
              <a:t>L’apiculteur perturbe la communication 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entre les abeilles à son avantage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83A71D-1ADC-4477-B0CA-20A478BB0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1473" y="1449159"/>
            <a:ext cx="4038600" cy="452596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Picture 2" descr="barbe d'abeille">
            <a:extLst>
              <a:ext uri="{FF2B5EF4-FFF2-40B4-BE49-F238E27FC236}">
                <a16:creationId xmlns:a16="http://schemas.microsoft.com/office/drawing/2014/main" id="{9427807E-B79D-475A-9C33-091F50417D1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546" y="1449159"/>
            <a:ext cx="7280907" cy="484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646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CF1CD8-0D19-41D4-9E59-FA2918AE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Visiter une ruche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B1482BDC-8B3A-43A1-9A24-005592212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33021" y="1600203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834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B2DFD-186C-4769-B91E-593D4AC97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Acceptation d’une ruche neuve</a:t>
            </a:r>
          </a:p>
        </p:txBody>
      </p:sp>
      <p:pic>
        <p:nvPicPr>
          <p:cNvPr id="5122" name="Picture 2" descr="Apiculture - Méthodes de désinfection utilisables en apiculture">
            <a:extLst>
              <a:ext uri="{FF2B5EF4-FFF2-40B4-BE49-F238E27FC236}">
                <a16:creationId xmlns:a16="http://schemas.microsoft.com/office/drawing/2014/main" id="{F9F7D7E2-5CE0-4EDC-83C6-9BB0BAA09A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47" y="1414009"/>
            <a:ext cx="7148906" cy="377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792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ttrape essaim Charme des abeilles en tube">
            <a:extLst>
              <a:ext uri="{FF2B5EF4-FFF2-40B4-BE49-F238E27FC236}">
                <a16:creationId xmlns:a16="http://schemas.microsoft.com/office/drawing/2014/main" id="{95440C47-D9AD-4B12-ADC7-BFE99D65A8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1038436"/>
            <a:ext cx="6013517" cy="47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C6C63A-F818-4D09-9867-28AA8A340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Recueillir un essaim</a:t>
            </a:r>
          </a:p>
        </p:txBody>
      </p:sp>
    </p:spTree>
    <p:extLst>
      <p:ext uri="{BB962C8B-B14F-4D97-AF65-F5344CB8AC3E}">
        <p14:creationId xmlns:p14="http://schemas.microsoft.com/office/powerpoint/2010/main" val="466036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5B2156-575F-4727-A290-E08FFF1D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Changer une reine</a:t>
            </a:r>
          </a:p>
        </p:txBody>
      </p:sp>
      <p:pic>
        <p:nvPicPr>
          <p:cNvPr id="7170" name="Picture 2" descr="Introduction d'une reine fécondée dans un essaim | Altigoo-Apiculture">
            <a:extLst>
              <a:ext uri="{FF2B5EF4-FFF2-40B4-BE49-F238E27FC236}">
                <a16:creationId xmlns:a16="http://schemas.microsoft.com/office/drawing/2014/main" id="{211218B7-867F-46DA-B1CC-007FF38273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3" y="1417641"/>
            <a:ext cx="6202039" cy="464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8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DBF91-BCC0-4108-8E70-D84A2730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Précautions pour l’apiculteur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76FA49-5A33-4EB2-AD39-80CD6149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3"/>
            <a:ext cx="11103024" cy="45259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Pour ne pas stimuler les  comportements de défense des abeilles :</a:t>
            </a:r>
          </a:p>
          <a:p>
            <a:endParaRPr lang="fr-FR" dirty="0"/>
          </a:p>
          <a:p>
            <a:r>
              <a:rPr lang="fr-FR" dirty="0"/>
              <a:t>Pas de parfum.</a:t>
            </a:r>
          </a:p>
          <a:p>
            <a:r>
              <a:rPr lang="fr-FR" dirty="0"/>
              <a:t>Des habits propres et lavés pour éviter les odeurs de piqures laissées lors des visites précédentes sur les tissus ou les gants.</a:t>
            </a:r>
          </a:p>
          <a:p>
            <a:r>
              <a:rPr lang="fr-FR" dirty="0"/>
              <a:t>Ne pas caresser d’autres animaux (chevaux, chien, chèvres…) pour ne pas avoir leurs odeurs.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664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994B9-CB45-4998-A410-084EF664E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20688"/>
            <a:ext cx="10363200" cy="1470025"/>
          </a:xfrm>
        </p:spPr>
        <p:txBody>
          <a:bodyPr/>
          <a:lstStyle/>
          <a:p>
            <a:r>
              <a:rPr lang="fr-FR" dirty="0">
                <a:hlinkClick r:id="rId3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77101826-0978-48F0-A79A-9A6B6F479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2090713"/>
            <a:ext cx="8534400" cy="3548087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tx1"/>
                </a:solidFill>
              </a:rPr>
              <a:t>Résumé du cours :</a:t>
            </a:r>
          </a:p>
          <a:p>
            <a:endParaRPr lang="fr-FR" sz="4800" b="1" dirty="0">
              <a:solidFill>
                <a:schemeClr val="tx1"/>
              </a:solidFill>
            </a:endParaRPr>
          </a:p>
          <a:p>
            <a:r>
              <a:rPr lang="fr-FR" sz="4800" b="1" dirty="0">
                <a:solidFill>
                  <a:schemeClr val="tx1"/>
                </a:solidFill>
              </a:rPr>
              <a:t>www.u-a-o.info/doc-eleve/</a:t>
            </a:r>
          </a:p>
          <a:p>
            <a:r>
              <a:rPr lang="fr-FR" sz="4800" b="1" dirty="0">
                <a:solidFill>
                  <a:schemeClr val="tx1"/>
                </a:solidFill>
              </a:rPr>
              <a:t>biologie-abeille-ADAM.pdf</a:t>
            </a:r>
          </a:p>
        </p:txBody>
      </p:sp>
    </p:spTree>
    <p:extLst>
      <p:ext uri="{BB962C8B-B14F-4D97-AF65-F5344CB8AC3E}">
        <p14:creationId xmlns:p14="http://schemas.microsoft.com/office/powerpoint/2010/main" val="27779304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4359</TotalTime>
  <Words>2140</Words>
  <Application>Microsoft Office PowerPoint</Application>
  <PresentationFormat>Grand écran</PresentationFormat>
  <Paragraphs>280</Paragraphs>
  <Slides>32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5" baseType="lpstr">
      <vt:lpstr>Arial</vt:lpstr>
      <vt:lpstr>Calibri</vt:lpstr>
      <vt:lpstr>Thème Office</vt:lpstr>
      <vt:lpstr>Modes de communication  des abeilles </vt:lpstr>
      <vt:lpstr>Communications entre abeilles</vt:lpstr>
      <vt:lpstr>Communications entre abeilles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Phéromone royale </vt:lpstr>
      <vt:lpstr>Phéromone du couvain</vt:lpstr>
      <vt:lpstr>Phéromone des rayons </vt:lpstr>
      <vt:lpstr>Communications entre abeilles</vt:lpstr>
      <vt:lpstr>Reconnaissance entre elles </vt:lpstr>
      <vt:lpstr>Vibratoire</vt:lpstr>
      <vt:lpstr>Vibratoire </vt:lpstr>
      <vt:lpstr>Tactiles </vt:lpstr>
      <vt:lpstr>Défense</vt:lpstr>
      <vt:lpstr>L’apiculteur perturbe la communication  entre les abeilles à son avantage </vt:lpstr>
      <vt:lpstr>Visiter une ruche</vt:lpstr>
      <vt:lpstr>Acceptation d’une ruche neuve</vt:lpstr>
      <vt:lpstr>Recueillir un essaim</vt:lpstr>
      <vt:lpstr>Changer une reine</vt:lpstr>
      <vt:lpstr>Précautions pour l’apiculteur</vt:lpstr>
      <vt:lpstr>Retour au menu général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Modes de communication des abeilles</dc:title>
  <dc:creator>Michèle Corvée</dc:creator>
  <cp:lastModifiedBy>Gérard Corvée</cp:lastModifiedBy>
  <cp:revision>85</cp:revision>
  <dcterms:created xsi:type="dcterms:W3CDTF">2015-10-27T16:43:47Z</dcterms:created>
  <dcterms:modified xsi:type="dcterms:W3CDTF">2020-12-28T12:22:32Z</dcterms:modified>
</cp:coreProperties>
</file>