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361" r:id="rId2"/>
    <p:sldId id="325" r:id="rId3"/>
    <p:sldId id="317" r:id="rId4"/>
    <p:sldId id="402" r:id="rId5"/>
    <p:sldId id="408" r:id="rId6"/>
    <p:sldId id="409" r:id="rId7"/>
    <p:sldId id="410" r:id="rId8"/>
    <p:sldId id="411" r:id="rId9"/>
    <p:sldId id="412" r:id="rId10"/>
    <p:sldId id="413" r:id="rId11"/>
    <p:sldId id="414" r:id="rId1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77015" autoAdjust="0"/>
  </p:normalViewPr>
  <p:slideViewPr>
    <p:cSldViewPr>
      <p:cViewPr varScale="1">
        <p:scale>
          <a:sx n="88" d="100"/>
          <a:sy n="88" d="100"/>
        </p:scale>
        <p:origin x="1872" y="78"/>
      </p:cViewPr>
      <p:guideLst>
        <p:guide orient="horz" pos="2160"/>
        <p:guide pos="2880"/>
      </p:guideLst>
    </p:cSldViewPr>
  </p:slideViewPr>
  <p:outlineViewPr>
    <p:cViewPr>
      <p:scale>
        <a:sx n="33" d="100"/>
        <a:sy n="33" d="100"/>
      </p:scale>
      <p:origin x="0" y="1152"/>
    </p:cViewPr>
  </p:outlineViewPr>
  <p:notesTextViewPr>
    <p:cViewPr>
      <p:scale>
        <a:sx n="1" d="1"/>
        <a:sy n="1" d="1"/>
      </p:scale>
      <p:origin x="0" y="0"/>
    </p:cViewPr>
  </p:notesTextViewPr>
  <p:sorterViewPr>
    <p:cViewPr>
      <p:scale>
        <a:sx n="66" d="100"/>
        <a:sy n="66" d="100"/>
      </p:scale>
      <p:origin x="0" y="0"/>
    </p:cViewPr>
  </p:sorterViewPr>
  <p:notesViewPr>
    <p:cSldViewPr>
      <p:cViewPr>
        <p:scale>
          <a:sx n="120" d="100"/>
          <a:sy n="120" d="100"/>
        </p:scale>
        <p:origin x="-11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B1AE956-BA57-4383-8C61-BBAACA988866}" type="datetimeFigureOut">
              <a:rPr lang="fr-FR"/>
              <a:pPr>
                <a:defRPr/>
              </a:pPr>
              <a:t>13/09/2019</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0B1E7D9-674C-4C01-AB2E-2236A0B77BD8}" type="slidenum">
              <a:rPr lang="fr-FR"/>
              <a:pPr>
                <a:defRPr/>
              </a:pPr>
              <a:t>‹N°›</a:t>
            </a:fld>
            <a:endParaRPr lang="fr-FR"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9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1946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2B475E-883E-47A8-A682-F3012760100E}" type="slidenum">
              <a:rPr lang="fr-FR"/>
              <a:pPr fontAlgn="base">
                <a:spcBef>
                  <a:spcPct val="0"/>
                </a:spcBef>
                <a:spcAft>
                  <a:spcPct val="0"/>
                </a:spcAft>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04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2048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CB898A-9CB0-4B4B-A67A-97979A0E4878}" type="slidenum">
              <a:rPr lang="fr-FR"/>
              <a:pPr fontAlgn="base">
                <a:spcBef>
                  <a:spcPct val="0"/>
                </a:spcBef>
                <a:spcAft>
                  <a:spcPct val="0"/>
                </a:spcAft>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fontAlgn="auto">
              <a:spcBef>
                <a:spcPts val="0"/>
              </a:spcBef>
              <a:spcAft>
                <a:spcPts val="0"/>
              </a:spcAft>
              <a:defRPr/>
            </a:pPr>
            <a:r>
              <a:rPr lang="fr-FR" b="1" kern="1800" dirty="0">
                <a:solidFill>
                  <a:schemeClr val="accent6"/>
                </a:solidFill>
                <a:latin typeface="Times New Roman" pitchFamily="18" charset="0"/>
                <a:ea typeface="Times New Roman"/>
                <a:cs typeface="Times New Roman" pitchFamily="18" charset="0"/>
              </a:rPr>
              <a:t>Eléments du référentiel de la première séance théorique :</a:t>
            </a:r>
          </a:p>
          <a:p>
            <a:pPr fontAlgn="auto">
              <a:spcBef>
                <a:spcPts val="0"/>
              </a:spcBef>
              <a:spcAft>
                <a:spcPts val="0"/>
              </a:spcAft>
              <a:buFont typeface="Wingdings" pitchFamily="2" charset="2"/>
              <a:buChar char="§"/>
              <a:defRPr/>
            </a:pPr>
            <a:r>
              <a:rPr lang="fr-FR" dirty="0"/>
              <a:t>Estimation de la force et de la qualité de la colonie.</a:t>
            </a:r>
          </a:p>
          <a:p>
            <a:pPr fontAlgn="auto">
              <a:spcBef>
                <a:spcPts val="0"/>
              </a:spcBef>
              <a:spcAft>
                <a:spcPts val="0"/>
              </a:spcAft>
              <a:buFont typeface="Wingdings" pitchFamily="2" charset="2"/>
              <a:buChar char="§"/>
              <a:defRPr/>
            </a:pPr>
            <a:r>
              <a:rPr lang="fr-FR" dirty="0"/>
              <a:t>Traitement des colonies faibles</a:t>
            </a:r>
          </a:p>
          <a:p>
            <a:pPr fontAlgn="auto">
              <a:spcBef>
                <a:spcPts val="0"/>
              </a:spcBef>
              <a:spcAft>
                <a:spcPts val="0"/>
              </a:spcAft>
              <a:buFont typeface="Wingdings" pitchFamily="2" charset="2"/>
              <a:buChar char="§"/>
              <a:defRPr/>
            </a:pPr>
            <a:r>
              <a:rPr lang="fr-FR" dirty="0"/>
              <a:t>Où placer les cadres de cire gaufrée</a:t>
            </a:r>
          </a:p>
          <a:p>
            <a:pPr fontAlgn="auto">
              <a:spcBef>
                <a:spcPts val="0"/>
              </a:spcBef>
              <a:spcAft>
                <a:spcPts val="0"/>
              </a:spcAft>
              <a:buFont typeface="Wingdings" pitchFamily="2" charset="2"/>
              <a:buChar char="§"/>
              <a:defRPr/>
            </a:pPr>
            <a:r>
              <a:rPr lang="fr-FR" dirty="0"/>
              <a:t>Pose des hausses, à quel moment, avec ou sans grille à reine, nature des cadres utilisés</a:t>
            </a:r>
          </a:p>
          <a:p>
            <a:pPr fontAlgn="auto">
              <a:spcBef>
                <a:spcPts val="0"/>
              </a:spcBef>
              <a:spcAft>
                <a:spcPts val="0"/>
              </a:spcAft>
              <a:buFont typeface="Wingdings" pitchFamily="2" charset="2"/>
              <a:buChar char="§"/>
              <a:defRPr/>
            </a:pPr>
            <a:r>
              <a:rPr lang="fr-FR" dirty="0"/>
              <a:t>Contrôle de leur remplissage. A quel stade envisager la pose éventuelle de la 2ème, dessus, dessous cette dernière</a:t>
            </a:r>
          </a:p>
          <a:p>
            <a:pPr fontAlgn="auto">
              <a:spcBef>
                <a:spcPts val="0"/>
              </a:spcBef>
              <a:spcAft>
                <a:spcPts val="0"/>
              </a:spcAft>
              <a:buFont typeface="Wingdings" pitchFamily="2" charset="2"/>
              <a:buChar char="§"/>
              <a:defRPr/>
            </a:pPr>
            <a:r>
              <a:rPr lang="fr-FR" dirty="0"/>
              <a:t>Méthodes simples de division avec et sans recherche de reine. Utilisation de la fiche technique qui sera distribuée</a:t>
            </a:r>
          </a:p>
          <a:p>
            <a:pPr fontAlgn="auto">
              <a:spcBef>
                <a:spcPts val="0"/>
              </a:spcBef>
              <a:spcAft>
                <a:spcPts val="0"/>
              </a:spcAft>
              <a:buFont typeface="Wingdings" pitchFamily="2" charset="2"/>
              <a:buChar char="§"/>
              <a:defRPr/>
            </a:pPr>
            <a:r>
              <a:rPr lang="fr-FR" dirty="0"/>
              <a:t>Quelle race élever? Notions de sélection, systèmes de notes, punaises…</a:t>
            </a:r>
          </a:p>
          <a:p>
            <a:pPr fontAlgn="auto">
              <a:spcBef>
                <a:spcPts val="0"/>
              </a:spcBef>
              <a:spcAft>
                <a:spcPts val="0"/>
              </a:spcAft>
              <a:buFont typeface="Wingdings" pitchFamily="2" charset="2"/>
              <a:buChar char="§"/>
              <a:defRPr/>
            </a:pPr>
            <a:r>
              <a:rPr lang="fr-FR" dirty="0"/>
              <a:t>Quels moyens pour prévenir et réduire l'essaimage</a:t>
            </a:r>
          </a:p>
          <a:p>
            <a:pPr fontAlgn="auto">
              <a:spcBef>
                <a:spcPts val="0"/>
              </a:spcBef>
              <a:spcAft>
                <a:spcPts val="0"/>
              </a:spcAft>
              <a:buFont typeface="Wingdings" pitchFamily="2" charset="2"/>
              <a:buChar char="§"/>
              <a:defRPr/>
            </a:pPr>
            <a:r>
              <a:rPr lang="fr-FR" dirty="0"/>
              <a:t>Reconnaître les différents types de cellules</a:t>
            </a:r>
          </a:p>
          <a:p>
            <a:pPr fontAlgn="auto">
              <a:spcBef>
                <a:spcPts val="0"/>
              </a:spcBef>
              <a:spcAft>
                <a:spcPts val="0"/>
              </a:spcAft>
              <a:buFont typeface="Wingdings" pitchFamily="2" charset="2"/>
              <a:buChar char="§"/>
              <a:defRPr/>
            </a:pPr>
            <a:r>
              <a:rPr lang="fr-FR" dirty="0"/>
              <a:t>Les essaims primaires, secondaires, tertiaires.</a:t>
            </a:r>
          </a:p>
          <a:p>
            <a:pPr fontAlgn="auto">
              <a:spcBef>
                <a:spcPts val="0"/>
              </a:spcBef>
              <a:spcAft>
                <a:spcPts val="0"/>
              </a:spcAft>
              <a:buFont typeface="Wingdings" pitchFamily="2" charset="2"/>
              <a:buChar char="§"/>
              <a:defRPr/>
            </a:pPr>
            <a:r>
              <a:rPr lang="fr-FR" dirty="0"/>
              <a:t>Le piégeage</a:t>
            </a:r>
          </a:p>
          <a:p>
            <a:pPr fontAlgn="auto">
              <a:spcBef>
                <a:spcPts val="0"/>
              </a:spcBef>
              <a:spcAft>
                <a:spcPts val="0"/>
              </a:spcAft>
              <a:buFont typeface="Wingdings" pitchFamily="2" charset="2"/>
              <a:buChar char="§"/>
              <a:defRPr/>
            </a:pPr>
            <a:r>
              <a:rPr lang="fr-FR" dirty="0"/>
              <a:t>La récupération des essaims naturels, leur enruchement, leur nourrissement, leur déplacement</a:t>
            </a:r>
          </a:p>
        </p:txBody>
      </p:sp>
      <p:sp>
        <p:nvSpPr>
          <p:cNvPr id="2150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DD7D389-4115-4409-B78C-88CFE15FC6B7}" type="slidenum">
              <a:rPr lang="fr-FR"/>
              <a:pPr fontAlgn="base">
                <a:spcBef>
                  <a:spcPct val="0"/>
                </a:spcBef>
                <a:spcAft>
                  <a:spcPct val="0"/>
                </a:spcAft>
              </a:pPr>
              <a:t>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pPr>
                <a:defRPr/>
              </a:pPr>
              <a:t>13/09/2019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pPr>
                <a:defRPr/>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pPr>
                <a:defRPr/>
              </a:pPr>
              <a:t>13/09/2019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pPr>
                <a:defRP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pPr>
                <a:defRPr/>
              </a:pPr>
              <a:t>13/09/2019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pPr>
                <a:defRP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pPr>
                <a:defRPr/>
              </a:pPr>
              <a:t>13/09/2019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pPr>
                <a:defRPr/>
              </a:pPr>
              <a:t>13/09/2019</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pPr>
                <a:defRP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pPr>
                <a:defRPr/>
              </a:pPr>
              <a:t>13/09/2019</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pPr>
                <a:defRPr/>
              </a:pPr>
              <a:t>13/09/2019</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pPr>
                <a:defRPr/>
              </a:pPr>
              <a:t>13/09/2019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pPr>
                <a:defRP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pPr>
                <a:defRPr/>
              </a:pPr>
              <a:t>13/09/2019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pPr>
                <a:defRP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pPr>
                <a:defRPr/>
              </a:pPr>
              <a:t>13/09/2019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pPr>
                <a:defRP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pPr>
                <a:defRPr/>
              </a:pPr>
              <a:t>13/09/2019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pPr>
                <a:defRPr/>
              </a:pPr>
              <a:t>13/09/2019</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0528" y="-243408"/>
            <a:ext cx="9577064" cy="7272807"/>
          </a:xfrm>
          <a:solidFill>
            <a:schemeClr val="tx1"/>
          </a:solidFill>
        </p:spPr>
        <p:txBody>
          <a:bodyPr/>
          <a:lstStyle/>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555875" y="2636838"/>
            <a:ext cx="5111750" cy="2663825"/>
          </a:xfrm>
        </p:spPr>
        <p:txBody>
          <a:bodyPr rtlCol="0">
            <a:normAutofit fontScale="90000"/>
          </a:bodyPr>
          <a:lstStyle/>
          <a:p>
            <a:pPr algn="ctr" fontAlgn="auto">
              <a:lnSpc>
                <a:spcPct val="115000"/>
              </a:lnSpc>
              <a:spcAft>
                <a:spcPts val="0"/>
              </a:spcAft>
              <a:defRPr/>
            </a:pPr>
            <a:br>
              <a:rPr lang="fr-FR" dirty="0">
                <a:ea typeface="Calibri"/>
                <a:cs typeface="Times New Roman"/>
              </a:rPr>
            </a:br>
            <a:r>
              <a:rPr lang="fr-FR" sz="3100" i="1" dirty="0">
                <a:solidFill>
                  <a:srgbClr val="000000"/>
                </a:solidFill>
                <a:latin typeface="Arial"/>
                <a:ea typeface="Calibri"/>
                <a:cs typeface="Times New Roman"/>
              </a:rPr>
              <a:t>CETA Abeille Noire de l’Orne</a:t>
            </a:r>
            <a:br>
              <a:rPr lang="fr-FR" sz="2200" dirty="0">
                <a:ea typeface="Calibri"/>
                <a:cs typeface="Times New Roman"/>
              </a:rPr>
            </a:br>
            <a:r>
              <a:rPr lang="fr-FR" sz="2200" i="1" dirty="0">
                <a:solidFill>
                  <a:srgbClr val="000000"/>
                </a:solidFill>
                <a:latin typeface="Arial"/>
                <a:ea typeface="Calibri"/>
                <a:cs typeface="Times New Roman"/>
              </a:rPr>
              <a:t>Centre d’études techniques apicoles</a:t>
            </a:r>
            <a:br>
              <a:rPr lang="fr-FR" sz="2200" dirty="0">
                <a:ea typeface="Calibri"/>
                <a:cs typeface="Times New Roman"/>
              </a:rPr>
            </a:br>
            <a:r>
              <a:rPr lang="fr-FR" sz="2200" i="1" dirty="0">
                <a:solidFill>
                  <a:srgbClr val="000000"/>
                </a:solidFill>
                <a:latin typeface="Arial"/>
                <a:ea typeface="TimesNewRomanPSMT"/>
                <a:cs typeface="Times New Roman"/>
              </a:rPr>
              <a:t>Siège social "la Dultière"</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61500 NEUVILLE-PRÉS-SÉES</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www.u-a-o.info</a:t>
            </a:r>
            <a:br>
              <a:rPr lang="fr-FR" sz="2200" i="1" dirty="0">
                <a:solidFill>
                  <a:srgbClr val="000000"/>
                </a:solidFill>
                <a:latin typeface="Arial"/>
                <a:ea typeface="Calibri"/>
                <a:cs typeface="Times New Roman"/>
              </a:rPr>
            </a:br>
            <a:r>
              <a:rPr lang="fr-FR" sz="2200" i="1" dirty="0">
                <a:solidFill>
                  <a:srgbClr val="000000"/>
                </a:solidFill>
                <a:latin typeface="Arial"/>
                <a:ea typeface="Calibri"/>
                <a:cs typeface="Times New Roman"/>
              </a:rPr>
              <a:t>mail : ceta@u-a-o.info</a:t>
            </a:r>
            <a:endParaRPr lang="fr-FR" sz="2200" dirty="0"/>
          </a:p>
        </p:txBody>
      </p:sp>
      <p:pic>
        <p:nvPicPr>
          <p:cNvPr id="2051" name="Image 1"/>
          <p:cNvPicPr>
            <a:picLocks noChangeAspect="1" noChangeArrowheads="1"/>
          </p:cNvPicPr>
          <p:nvPr/>
        </p:nvPicPr>
        <p:blipFill>
          <a:blip r:embed="rId3" cstate="print"/>
          <a:srcRect/>
          <a:stretch>
            <a:fillRect/>
          </a:stretch>
        </p:blipFill>
        <p:spPr bwMode="auto">
          <a:xfrm>
            <a:off x="827088" y="652463"/>
            <a:ext cx="2449512" cy="19843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l="-10000" r="-55000" b="-65000"/>
          </a:stretch>
        </a:blipFill>
        <a:effectLst/>
      </p:bgPr>
    </p:bg>
    <p:spTree>
      <p:nvGrpSpPr>
        <p:cNvPr id="1" name=""/>
        <p:cNvGrpSpPr/>
        <p:nvPr/>
      </p:nvGrpSpPr>
      <p:grpSpPr>
        <a:xfrm>
          <a:off x="0" y="0"/>
          <a:ext cx="0" cy="0"/>
          <a:chOff x="0" y="0"/>
          <a:chExt cx="0" cy="0"/>
        </a:xfrm>
      </p:grpSpPr>
      <p:sp>
        <p:nvSpPr>
          <p:cNvPr id="4" name="Rectangle 3"/>
          <p:cNvSpPr/>
          <p:nvPr/>
        </p:nvSpPr>
        <p:spPr>
          <a:xfrm>
            <a:off x="323528" y="602679"/>
            <a:ext cx="8424935" cy="5293757"/>
          </a:xfrm>
          <a:prstGeom prst="rect">
            <a:avLst/>
          </a:prstGeom>
          <a:noFill/>
        </p:spPr>
        <p:txBody>
          <a:bodyPr>
            <a:spAutoFit/>
          </a:bodyPr>
          <a:lstStyle/>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6</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ère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séance du cours</a:t>
            </a:r>
          </a:p>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 2</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ème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année apicole</a:t>
            </a:r>
          </a:p>
          <a:p>
            <a:pPr algn="ctr" fontAlgn="auto">
              <a:spcBef>
                <a:spcPts val="0"/>
              </a:spcBef>
              <a:spcAft>
                <a:spcPts val="0"/>
              </a:spcAft>
              <a:defRPr/>
            </a:pP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à</a:t>
            </a:r>
          </a:p>
          <a:p>
            <a:pPr algn="ct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l’Ecomusée du Perche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Saint Cyr La Rosière</a:t>
            </a:r>
          </a:p>
          <a:p>
            <a:pPr algn="ctr" fontAlgn="auto">
              <a:spcBef>
                <a:spcPts val="0"/>
              </a:spcBef>
              <a:spcAft>
                <a:spcPts val="0"/>
              </a:spcAft>
              <a:defRPr/>
            </a:pPr>
            <a:endPar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88640"/>
            <a:ext cx="8785225" cy="576064"/>
          </a:xfrm>
        </p:spPr>
        <p:txBody>
          <a:bodyPr rtlCol="0">
            <a:normAutofit/>
          </a:bodyPr>
          <a:lstStyle/>
          <a:p>
            <a:pPr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Eléments du référentiel de la cinquième séance théorique :</a:t>
            </a:r>
            <a:endParaRPr lang="fr-FR" sz="2800" dirty="0">
              <a:solidFill>
                <a:schemeClr val="accent6">
                  <a:lumMod val="75000"/>
                </a:schemeClr>
              </a:solidFill>
            </a:endParaRPr>
          </a:p>
        </p:txBody>
      </p:sp>
      <p:sp>
        <p:nvSpPr>
          <p:cNvPr id="3" name="Espace réservé du contenu 2"/>
          <p:cNvSpPr>
            <a:spLocks noGrp="1"/>
          </p:cNvSpPr>
          <p:nvPr>
            <p:ph idx="1"/>
          </p:nvPr>
        </p:nvSpPr>
        <p:spPr>
          <a:xfrm>
            <a:off x="467544" y="764705"/>
            <a:ext cx="8229600" cy="4104455"/>
          </a:xfrm>
        </p:spPr>
        <p:txBody>
          <a:bodyPr rtlCol="0">
            <a:normAutofit fontScale="77500" lnSpcReduction="20000"/>
          </a:bodyPr>
          <a:lstStyle/>
          <a:p>
            <a:pPr lvl="0"/>
            <a:r>
              <a:rPr lang="fr-FR" sz="3600" dirty="0"/>
              <a:t>Les méthodes de réunions.</a:t>
            </a:r>
          </a:p>
          <a:p>
            <a:pPr lvl="0"/>
            <a:r>
              <a:rPr lang="fr-FR" sz="3600" dirty="0"/>
              <a:t>La mise en hivernage. Vers quelle date ? Présence de la reine, réserves suffisantes, méthodes de pesage, population, resserrement des cadres.</a:t>
            </a:r>
          </a:p>
          <a:p>
            <a:pPr lvl="0"/>
            <a:r>
              <a:rPr lang="fr-FR" sz="3600" dirty="0"/>
              <a:t>Pose des portières, quel nourrissement, isolation.</a:t>
            </a:r>
          </a:p>
          <a:p>
            <a:pPr lvl="0"/>
            <a:r>
              <a:rPr lang="fr-FR" sz="3600" dirty="0"/>
              <a:t>Travaux d'hiver, hivernage des hausses.</a:t>
            </a:r>
          </a:p>
          <a:p>
            <a:pPr lvl="0"/>
            <a:r>
              <a:rPr lang="fr-FR" sz="3600" dirty="0"/>
              <a:t>Propolis : qu'en faire ? Hydromel, pain d'épices…</a:t>
            </a:r>
          </a:p>
          <a:p>
            <a:pPr lvl="0"/>
            <a:r>
              <a:rPr lang="fr-FR" sz="3600" dirty="0"/>
              <a:t>Tri de la cire et fonte avec lessiveuse, chaudière à cire, cérificateur.</a:t>
            </a:r>
          </a:p>
          <a:p>
            <a:pPr fontAlgn="auto">
              <a:spcAft>
                <a:spcPts val="0"/>
              </a:spcAft>
              <a:buFont typeface="Wingdings" pitchFamily="2" charset="2"/>
              <a:buChar char="§"/>
              <a:defRPr/>
            </a:pPr>
            <a:endParaRPr lang="fr-FR" sz="3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1"/>
            <a:ext cx="8229600" cy="504056"/>
          </a:xfrm>
        </p:spPr>
        <p:txBody>
          <a:bodyPr rtlCol="0">
            <a:normAutofit fontScale="90000"/>
          </a:bodyPr>
          <a:lstStyle/>
          <a:p>
            <a:pPr lvl="0" fontAlgn="auto">
              <a:spcAft>
                <a:spcPts val="0"/>
              </a:spcAft>
              <a:defRPr/>
            </a:pPr>
            <a:r>
              <a:rPr lang="fr-FR" sz="3100" kern="1800" dirty="0">
                <a:solidFill>
                  <a:schemeClr val="accent6">
                    <a:lumMod val="75000"/>
                  </a:schemeClr>
                </a:solidFill>
                <a:latin typeface="Times New Roman" pitchFamily="18" charset="0"/>
                <a:ea typeface="Times New Roman"/>
                <a:cs typeface="Times New Roman" pitchFamily="18" charset="0"/>
              </a:rPr>
              <a:t>Les méthodes de réunions</a:t>
            </a:r>
            <a:endParaRPr lang="fr-FR" sz="2000" dirty="0"/>
          </a:p>
        </p:txBody>
      </p:sp>
      <p:sp>
        <p:nvSpPr>
          <p:cNvPr id="3" name="Espace réservé du contenu 2"/>
          <p:cNvSpPr>
            <a:spLocks noGrp="1"/>
          </p:cNvSpPr>
          <p:nvPr>
            <p:ph idx="1"/>
          </p:nvPr>
        </p:nvSpPr>
        <p:spPr>
          <a:xfrm>
            <a:off x="457200" y="692697"/>
            <a:ext cx="8229600" cy="4032448"/>
          </a:xfrm>
        </p:spPr>
        <p:txBody>
          <a:bodyPr rtlCol="0">
            <a:normAutofit fontScale="62500" lnSpcReduction="20000"/>
          </a:bodyPr>
          <a:lstStyle/>
          <a:p>
            <a:r>
              <a:rPr lang="fr-FR" dirty="0"/>
              <a:t>La méthode classique dite « du papier journal » donne généralement toute satisfaction. Sa mise en œuvre est la suivante :</a:t>
            </a:r>
          </a:p>
          <a:p>
            <a:pPr lvl="1"/>
            <a:r>
              <a:rPr lang="fr-FR" dirty="0"/>
              <a:t>Après avoir enfumé abondamment les deux colonies, découvrir la ruche réceptrice en possession de sa reine et placer directement sur ses cadres deux épaisseurs de journal.</a:t>
            </a:r>
          </a:p>
          <a:p>
            <a:pPr lvl="1"/>
            <a:r>
              <a:rPr lang="fr-FR" dirty="0"/>
              <a:t>Piquer ça et là le journal avec une  pointe pour amorcer et faciliter les contacts.</a:t>
            </a:r>
          </a:p>
          <a:p>
            <a:pPr lvl="1"/>
            <a:r>
              <a:rPr lang="fr-FR" dirty="0"/>
              <a:t>Lui superposer le corps de la ruche à colonie orpheline. Les abeilles grignoteront le journal et réussiront à passer.</a:t>
            </a:r>
          </a:p>
          <a:p>
            <a:pPr lvl="1"/>
            <a:r>
              <a:rPr lang="fr-FR" dirty="0"/>
              <a:t>La réunion se fera généralement en douceur et sans bagarres.</a:t>
            </a:r>
          </a:p>
          <a:p>
            <a:pPr lvl="1"/>
            <a:r>
              <a:rPr lang="fr-FR" dirty="0"/>
              <a:t>Il est parfois conseillé, pour s’assurer un résultat parfait, de pulvériser les cadres des deux colonies avec de l’eau sucrée aromatisée. </a:t>
            </a:r>
          </a:p>
          <a:p>
            <a:r>
              <a:rPr lang="fr-FR" dirty="0"/>
              <a:t>Depuis peu il existe une grille en plastique ajourée qui ne laisse passer les abeilles que par les coins. Ce nouvel accessoire semble donner satisfaction.</a:t>
            </a:r>
          </a:p>
          <a:p>
            <a:pPr fontAlgn="auto">
              <a:spcAft>
                <a:spcPts val="0"/>
              </a:spcAft>
              <a:defRPr/>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1"/>
            <a:ext cx="8229600" cy="504056"/>
          </a:xfrm>
        </p:spPr>
        <p:txBody>
          <a:bodyPr rtlCol="0">
            <a:normAutofit fontScale="90000"/>
          </a:bodyPr>
          <a:lstStyle/>
          <a:p>
            <a:pPr lvl="0" fontAlgn="auto">
              <a:spcAft>
                <a:spcPts val="0"/>
              </a:spcAft>
              <a:defRPr/>
            </a:pPr>
            <a:r>
              <a:rPr lang="fr-FR" sz="3100" kern="1800" dirty="0">
                <a:solidFill>
                  <a:schemeClr val="accent6">
                    <a:lumMod val="75000"/>
                  </a:schemeClr>
                </a:solidFill>
                <a:latin typeface="Times New Roman" pitchFamily="18" charset="0"/>
                <a:ea typeface="Times New Roman"/>
                <a:cs typeface="Times New Roman" pitchFamily="18" charset="0"/>
              </a:rPr>
              <a:t>La mise en hivernage</a:t>
            </a:r>
          </a:p>
        </p:txBody>
      </p:sp>
      <p:sp>
        <p:nvSpPr>
          <p:cNvPr id="3" name="Espace réservé du contenu 2"/>
          <p:cNvSpPr>
            <a:spLocks noGrp="1"/>
          </p:cNvSpPr>
          <p:nvPr>
            <p:ph idx="1"/>
          </p:nvPr>
        </p:nvSpPr>
        <p:spPr>
          <a:xfrm>
            <a:off x="457200" y="692696"/>
            <a:ext cx="8435975" cy="4536504"/>
          </a:xfrm>
        </p:spPr>
        <p:txBody>
          <a:bodyPr rtlCol="0">
            <a:normAutofit fontScale="85000" lnSpcReduction="10000"/>
          </a:bodyPr>
          <a:lstStyle/>
          <a:p>
            <a:pPr>
              <a:buFont typeface="Wingdings" pitchFamily="2" charset="2"/>
              <a:buChar char="v"/>
            </a:pPr>
            <a:r>
              <a:rPr lang="fr-FR" sz="2000" dirty="0"/>
              <a:t>La mise en hivernage doit se préparer aussitôt que possible. On doit s’en préoccuper dès la récolte achevée et l’avoir terminée au plus tard avant le 15 septembre :</a:t>
            </a:r>
          </a:p>
          <a:p>
            <a:r>
              <a:rPr lang="fr-FR" sz="2000" dirty="0"/>
              <a:t>La présence de la reine sera contrôlée et attestée par celle du couvain.</a:t>
            </a:r>
          </a:p>
          <a:p>
            <a:r>
              <a:rPr lang="fr-FR" sz="2000" dirty="0"/>
              <a:t>La population devra être d’au moins 4 cadres couverts d’abeilles.</a:t>
            </a:r>
          </a:p>
          <a:p>
            <a:r>
              <a:rPr lang="fr-FR" sz="2000" dirty="0"/>
              <a:t>On proportionnera l’habitacle (ruche ou ruchette) en fonction de l’importance de la population.</a:t>
            </a:r>
          </a:p>
          <a:p>
            <a:r>
              <a:rPr lang="fr-FR" sz="2000" dirty="0"/>
              <a:t>On n’hésitera pas à resserrer la colonie pour un meilleur hivernage, en réduisant le nombre de cadres d’une ruche 10 cadres à 8 quand c’est possible et en utilisant une partition.</a:t>
            </a:r>
          </a:p>
          <a:p>
            <a:r>
              <a:rPr lang="fr-FR" sz="2000" dirty="0"/>
              <a:t>Les réserves devront être suffisantes et au moins de 12 kilos, ce qui correspond à 3 cadres de corps remplis de miel, 15 kilos étant préférable. On peut aussi peser la ruche qui devra </a:t>
            </a:r>
            <a:r>
              <a:rPr lang="fr-FR" sz="2000"/>
              <a:t>atteindre 35 kg, </a:t>
            </a:r>
            <a:r>
              <a:rPr lang="fr-FR" sz="2000" dirty="0"/>
              <a:t>au moyen d’une bascule ou d’un peson. Avec le peson il suffit de soulever l’arrière de la ruche et de multiplier par deux le poids obtenu. Avec un peu d’habitude on estime assez facilement le poids en soulevant l’arrière de la ruche.</a:t>
            </a:r>
          </a:p>
          <a:p>
            <a:r>
              <a:rPr lang="fr-FR" sz="2000" dirty="0"/>
              <a:t>Il est possible et judicieux d’emprunter 1 cadre de miel à une colonie très lourde pour en faire bénéficier une nécessiteuse. Les abeilles hiverneront toujours mieux avec du miel plutôt qu’avec du sirop.</a:t>
            </a:r>
            <a:endParaRPr lang="fr-FR" sz="2400" dirty="0"/>
          </a:p>
          <a:p>
            <a:pPr fontAlgn="auto">
              <a:spcAft>
                <a:spcPts val="0"/>
              </a:spcAft>
              <a:defRPr/>
            </a:pPr>
            <a:endParaRPr lang="fr-FR" sz="2400" dirty="0"/>
          </a:p>
          <a:p>
            <a:pPr fontAlgn="auto">
              <a:spcAft>
                <a:spcPts val="0"/>
              </a:spcAft>
              <a:buFont typeface="Arial" pitchFamily="34" charset="0"/>
              <a:buNone/>
              <a:defRPr/>
            </a:pPr>
            <a:endParaRPr lang="fr-FR"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92088"/>
          </a:xfrm>
        </p:spPr>
        <p:txBody>
          <a:bodyPr rtlCol="0">
            <a:noAutofit/>
          </a:bodyPr>
          <a:lstStyle/>
          <a:p>
            <a:pPr lvl="0"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Pose des portières, isolation,</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plateaux grillagés, le nourrissement.</a:t>
            </a:r>
          </a:p>
        </p:txBody>
      </p:sp>
      <p:sp>
        <p:nvSpPr>
          <p:cNvPr id="3" name="Espace réservé du contenu 2"/>
          <p:cNvSpPr>
            <a:spLocks noGrp="1"/>
          </p:cNvSpPr>
          <p:nvPr>
            <p:ph idx="1"/>
          </p:nvPr>
        </p:nvSpPr>
        <p:spPr>
          <a:xfrm>
            <a:off x="457200" y="980729"/>
            <a:ext cx="8435975" cy="4032447"/>
          </a:xfrm>
        </p:spPr>
        <p:txBody>
          <a:bodyPr rtlCol="0">
            <a:normAutofit fontScale="92500" lnSpcReduction="20000"/>
          </a:bodyPr>
          <a:lstStyle/>
          <a:p>
            <a:r>
              <a:rPr lang="fr-FR" sz="2000" dirty="0"/>
              <a:t>Les portières ou grilles à souris seront installées vers la fin du mois d’août et plus tôt s’il y a la moindre velléité de pillage. Leur utilité est surtout d’interdire l’accès aux souris qui viennent volontiers prendre leurs quartiers d’hiver dans les ruches, au moment où les abeilles s’organisent en grappe.</a:t>
            </a:r>
          </a:p>
          <a:p>
            <a:r>
              <a:rPr lang="fr-FR" sz="2100" dirty="0"/>
              <a:t>Le sirop </a:t>
            </a:r>
            <a:r>
              <a:rPr lang="fr-FR" sz="2000" dirty="0"/>
              <a:t>de nourrissement assurera le complément de nourriture nécessaire. Il sera donné aux abeilles aussitôt que possible. Il sera composé de 2 parts de sucre pour 1 part d’eau. Le sirop du commerce est de plus en plus utilisé.</a:t>
            </a:r>
          </a:p>
          <a:p>
            <a:r>
              <a:rPr lang="fr-FR" sz="2000" dirty="0"/>
              <a:t>Le candi est à évité et ne sera utilisé qu’au cours de l’hiver ou avant la reprise du printemps, alors que les températures sont basses et n’autorisent pas le sirop en dessous de 9°C.</a:t>
            </a:r>
          </a:p>
          <a:p>
            <a:r>
              <a:rPr lang="fr-FR" sz="2000" dirty="0"/>
              <a:t>La meilleure isolation se fait par le haut, en prévoyant par exemple une épaisseur de liège ou de polystyrène sous les toits qui doivent avoir une profondeur qui le permette. Cette isolation permet d’économiser la nourriture.</a:t>
            </a:r>
          </a:p>
          <a:p>
            <a:r>
              <a:rPr lang="fr-FR" sz="2000" dirty="0"/>
              <a:t>Le tiroir de contreplaqué qui se trouve sous les plateaux grillagés peut être laissée où retirée l’hiver.</a:t>
            </a:r>
          </a:p>
          <a:p>
            <a:pPr fontAlgn="auto">
              <a:spcAft>
                <a:spcPts val="0"/>
              </a:spcAft>
              <a:defRPr/>
            </a:pPr>
            <a:endParaRPr lang="fr-FR" sz="2100" dirty="0"/>
          </a:p>
          <a:p>
            <a:pPr fontAlgn="auto">
              <a:spcAft>
                <a:spcPts val="0"/>
              </a:spcAft>
              <a:defRPr/>
            </a:pPr>
            <a:endParaRPr lang="fr-FR" sz="2400" dirty="0"/>
          </a:p>
          <a:p>
            <a:pPr fontAlgn="auto">
              <a:spcAft>
                <a:spcPts val="0"/>
              </a:spcAft>
              <a:buFont typeface="Arial" pitchFamily="34" charset="0"/>
              <a:buNone/>
              <a:defRPr/>
            </a:pPr>
            <a:endParaRPr lang="fr-FR"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1"/>
            <a:ext cx="8229600" cy="504056"/>
          </a:xfrm>
        </p:spPr>
        <p:txBody>
          <a:bodyPr rtlCol="0">
            <a:noAutofit/>
          </a:bodyPr>
          <a:lstStyle/>
          <a:p>
            <a:pPr lvl="0"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Travaux d'hiver.</a:t>
            </a:r>
          </a:p>
        </p:txBody>
      </p:sp>
      <p:sp>
        <p:nvSpPr>
          <p:cNvPr id="16387" name="Espace réservé du contenu 2"/>
          <p:cNvSpPr>
            <a:spLocks noGrp="1"/>
          </p:cNvSpPr>
          <p:nvPr>
            <p:ph idx="1"/>
          </p:nvPr>
        </p:nvSpPr>
        <p:spPr>
          <a:xfrm>
            <a:off x="457200" y="692696"/>
            <a:ext cx="8435975" cy="4176464"/>
          </a:xfrm>
        </p:spPr>
        <p:txBody>
          <a:bodyPr/>
          <a:lstStyle/>
          <a:p>
            <a:r>
              <a:rPr lang="fr-FR" sz="2000" dirty="0"/>
              <a:t>Les travaux d’hiver au rucher se résumeront à une surveillance régulière pour s’assurer que tout va bien :</a:t>
            </a:r>
          </a:p>
          <a:p>
            <a:pPr lvl="1"/>
            <a:r>
              <a:rPr lang="fr-FR" sz="1800" dirty="0"/>
              <a:t>pas de ruche renversée</a:t>
            </a:r>
          </a:p>
          <a:p>
            <a:pPr lvl="1"/>
            <a:r>
              <a:rPr lang="fr-FR" sz="1800" dirty="0"/>
              <a:t>de toit envolé…</a:t>
            </a:r>
          </a:p>
          <a:p>
            <a:r>
              <a:rPr lang="fr-FR" sz="2000" dirty="0"/>
              <a:t>Bien hivernées, les colonies doivent être laissées tranquilles jusqu’au mois de mars où l’on fera, si le temps le permet, une rapide visite de contrôle.</a:t>
            </a:r>
          </a:p>
          <a:p>
            <a:r>
              <a:rPr lang="fr-FR" sz="2000" dirty="0"/>
              <a:t>En revanche le travail à l’atelier sera plus conséquent :</a:t>
            </a:r>
          </a:p>
          <a:p>
            <a:pPr lvl="1"/>
            <a:r>
              <a:rPr lang="fr-FR" sz="1800" dirty="0"/>
              <a:t>nettoyage et tri des cadres</a:t>
            </a:r>
          </a:p>
          <a:p>
            <a:pPr lvl="1"/>
            <a:r>
              <a:rPr lang="fr-FR" sz="1800" dirty="0"/>
              <a:t>fonte de la cire</a:t>
            </a:r>
          </a:p>
          <a:p>
            <a:pPr lvl="1"/>
            <a:r>
              <a:rPr lang="fr-FR" sz="1800" dirty="0"/>
              <a:t>réparation et peinture des ruches.</a:t>
            </a:r>
          </a:p>
          <a:p>
            <a:r>
              <a:rPr lang="fr-FR" sz="2000" dirty="0"/>
              <a:t>On profitera de cette parenthèse apicole pour revoir ses notes, préparer la saison à venir, lire, participer aux réunions apicoles et se former.</a:t>
            </a:r>
          </a:p>
          <a:p>
            <a:endParaRPr lang="fr-FR" sz="2400" dirty="0"/>
          </a:p>
          <a:p>
            <a:endParaRPr lang="fr-FR" sz="2400" dirty="0"/>
          </a:p>
          <a:p>
            <a:pPr>
              <a:buFont typeface="Arial" pitchFamily="34" charset="0"/>
              <a:buNone/>
            </a:pPr>
            <a:endParaRPr lang="fr-F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504056"/>
          </a:xfrm>
        </p:spPr>
        <p:txBody>
          <a:bodyPr>
            <a:normAutofit fontScale="90000"/>
          </a:bodyPr>
          <a:lstStyle/>
          <a:p>
            <a:pPr lvl="0"/>
            <a:r>
              <a:rPr lang="fr-FR" sz="3200" kern="1800" dirty="0">
                <a:solidFill>
                  <a:schemeClr val="accent6">
                    <a:lumMod val="75000"/>
                  </a:schemeClr>
                </a:solidFill>
                <a:latin typeface="Times New Roman" pitchFamily="18" charset="0"/>
                <a:ea typeface="Times New Roman"/>
                <a:cs typeface="Times New Roman" pitchFamily="18" charset="0"/>
              </a:rPr>
              <a:t>Hivernage des hausses</a:t>
            </a:r>
            <a:endParaRPr lang="fr-FR" sz="2000" dirty="0"/>
          </a:p>
        </p:txBody>
      </p:sp>
      <p:sp>
        <p:nvSpPr>
          <p:cNvPr id="3" name="Espace réservé du contenu 2"/>
          <p:cNvSpPr>
            <a:spLocks noGrp="1"/>
          </p:cNvSpPr>
          <p:nvPr>
            <p:ph idx="1"/>
          </p:nvPr>
        </p:nvSpPr>
        <p:spPr>
          <a:xfrm>
            <a:off x="457200" y="764704"/>
            <a:ext cx="8229600" cy="3960440"/>
          </a:xfrm>
        </p:spPr>
        <p:txBody>
          <a:bodyPr>
            <a:normAutofit fontScale="70000" lnSpcReduction="20000"/>
          </a:bodyPr>
          <a:lstStyle/>
          <a:p>
            <a:r>
              <a:rPr lang="fr-FR" dirty="0"/>
              <a:t>Elles peuvent être stockées en piles (jusqu’à 10 hausses) sous abri ouvert après élimination des cadres mal bâtis, trop vieux ou abîmés.</a:t>
            </a:r>
          </a:p>
          <a:p>
            <a:endParaRPr lang="fr-FR" dirty="0"/>
          </a:p>
          <a:p>
            <a:r>
              <a:rPr lang="fr-FR" dirty="0"/>
              <a:t>Une grille à reine placée au dessus de la pile, une autre au dessous, en ménageant un passage d’air, permet de constituer une cheminée qui créera un courant d’air gênant considérablement l’installation de la fausse teigne. Ce système est simple et très efficace.</a:t>
            </a:r>
          </a:p>
          <a:p>
            <a:endParaRPr lang="fr-FR" dirty="0"/>
          </a:p>
          <a:p>
            <a:r>
              <a:rPr lang="fr-FR" dirty="0"/>
              <a:t>Le traitement de la fausse teigne peut également se faire avec deux traitements au souffre (par combustion de mèche ou de comprimé) espacés de 15 jours après la mise en pile. Attention à ne pas créer d’incendie.</a:t>
            </a: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1"/>
            <a:ext cx="8229600" cy="504056"/>
          </a:xfrm>
        </p:spPr>
        <p:txBody>
          <a:bodyPr rtlCol="0">
            <a:noAutofit/>
          </a:bodyPr>
          <a:lstStyle/>
          <a:p>
            <a:pPr lvl="0"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Propolis : qu'en faire ? Hydromel, pain d'épices…</a:t>
            </a:r>
          </a:p>
        </p:txBody>
      </p:sp>
      <p:sp>
        <p:nvSpPr>
          <p:cNvPr id="3" name="Espace réservé du contenu 2"/>
          <p:cNvSpPr>
            <a:spLocks noGrp="1"/>
          </p:cNvSpPr>
          <p:nvPr>
            <p:ph idx="1"/>
          </p:nvPr>
        </p:nvSpPr>
        <p:spPr>
          <a:xfrm>
            <a:off x="457200" y="764704"/>
            <a:ext cx="8363271" cy="4248472"/>
          </a:xfrm>
        </p:spPr>
        <p:txBody>
          <a:bodyPr rtlCol="0">
            <a:normAutofit lnSpcReduction="10000"/>
          </a:bodyPr>
          <a:lstStyle/>
          <a:p>
            <a:r>
              <a:rPr lang="fr-FR" sz="2400" dirty="0"/>
              <a:t>On peut produire de la propolis pratiquement pure en installant des grilles spécifiques sur les ruches de production au cours de la saison. On peut aussi en récupérer en grattant cadres et corps de ruche. Cette propolis peut être utilisée comme revêtement pour les ruches. Mais son utilisation concerne surtout la santé (bien qu’elle ne soit pas considérée comme un médicament)</a:t>
            </a:r>
          </a:p>
          <a:p>
            <a:r>
              <a:rPr lang="fr-FR" sz="2400" dirty="0"/>
              <a:t>Les recettes de pain d’épices sont nombreuses. Vous êtes invités à mettre en œuvre la vôtre et à présenter le pain d’épices de votre fabrication au concours organisé dans le cadre de notre prochaine fête de l’abeille à Saint Cyr La Rosière.</a:t>
            </a:r>
          </a:p>
          <a:p>
            <a:pPr fontAlgn="auto">
              <a:spcAft>
                <a:spcPts val="0"/>
              </a:spcAft>
              <a:defRPr/>
            </a:pPr>
            <a:endParaRPr lang="fr-FR" sz="2400" dirty="0"/>
          </a:p>
          <a:p>
            <a:pPr fontAlgn="auto">
              <a:spcAft>
                <a:spcPts val="0"/>
              </a:spcAft>
              <a:buFont typeface="Arial" pitchFamily="34" charset="0"/>
              <a:buNone/>
              <a:defRPr/>
            </a:pPr>
            <a:endParaRPr lang="fr-FR"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1"/>
            <a:ext cx="8229600" cy="720080"/>
          </a:xfrm>
        </p:spPr>
        <p:txBody>
          <a:bodyPr rtlCol="0">
            <a:noAutofit/>
          </a:bodyPr>
          <a:lstStyle/>
          <a:p>
            <a:pPr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Tri de la cire et fonte avec lessiveuse,</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chaudière à cire, cérificateur.</a:t>
            </a:r>
          </a:p>
        </p:txBody>
      </p:sp>
      <p:sp>
        <p:nvSpPr>
          <p:cNvPr id="3" name="Espace réservé du contenu 2"/>
          <p:cNvSpPr>
            <a:spLocks noGrp="1"/>
          </p:cNvSpPr>
          <p:nvPr>
            <p:ph idx="1"/>
          </p:nvPr>
        </p:nvSpPr>
        <p:spPr>
          <a:xfrm>
            <a:off x="457200" y="1052736"/>
            <a:ext cx="8435975" cy="4104456"/>
          </a:xfrm>
        </p:spPr>
        <p:txBody>
          <a:bodyPr rtlCol="0">
            <a:normAutofit fontScale="92500" lnSpcReduction="20000"/>
          </a:bodyPr>
          <a:lstStyle/>
          <a:p>
            <a:r>
              <a:rPr lang="fr-FR" sz="2400" dirty="0"/>
              <a:t>On évitera de mélanger la cire issue des cadres de corps qui ont hébergé le couvain et qui ont été exposés aux traitements acaricides avec la cire provenant des opercules du miel de l’année. Seule cette dernière qui est beaucoup plus saine devrait être utilisée à la confection des cires gaufrées.</a:t>
            </a:r>
          </a:p>
          <a:p>
            <a:r>
              <a:rPr lang="fr-FR" sz="2400" dirty="0"/>
              <a:t>Le plus simple et le plus rapide sera d’utiliser la chaudière à cire. Que l’on peut emprunter au syndicat, à un voisin, ou acquérir seul ou à plusieurs.</a:t>
            </a:r>
          </a:p>
          <a:p>
            <a:r>
              <a:rPr lang="fr-FR" sz="2400" dirty="0"/>
              <a:t>A défaut on peut utiliser une lessiveuse (ou récipient équivalent) remplie d’eau dans laquelle on lestera un sac de jute contenant la cire à fondre. L’eau sera chauffée et la cire pourra se récupérer en surface.</a:t>
            </a:r>
          </a:p>
          <a:p>
            <a:r>
              <a:rPr lang="fr-FR" sz="2400" dirty="0"/>
              <a:t>Les </a:t>
            </a:r>
            <a:r>
              <a:rPr lang="fr-FR" sz="2400"/>
              <a:t>cérificateurs </a:t>
            </a:r>
            <a:r>
              <a:rPr lang="fr-FR" sz="2400" dirty="0"/>
              <a:t>sont trop peu connus et trop peu utilisés. Ils sont pourtant parfaitement adaptés aux petits cheptels. On peut les fabriquer soi- même.</a:t>
            </a:r>
          </a:p>
          <a:p>
            <a:pPr fontAlgn="auto">
              <a:spcAft>
                <a:spcPts val="0"/>
              </a:spcAft>
              <a:defRPr/>
            </a:pPr>
            <a:endParaRPr lang="fr-FR" sz="2400" dirty="0"/>
          </a:p>
          <a:p>
            <a:pPr fontAlgn="auto">
              <a:spcAft>
                <a:spcPts val="0"/>
              </a:spcAft>
              <a:buFont typeface="Arial" pitchFamily="34" charset="0"/>
              <a:buNone/>
              <a:defRPr/>
            </a:pPr>
            <a:endParaRPr lang="fr-FR" sz="2400" dirty="0"/>
          </a:p>
        </p:txBody>
      </p:sp>
    </p:spTree>
  </p:cSld>
  <p:clrMapOvr>
    <a:masterClrMapping/>
  </p:clrMapOvr>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6701</TotalTime>
  <Words>1033</Words>
  <Application>Microsoft Office PowerPoint</Application>
  <PresentationFormat>Affichage à l'écran (4:3)</PresentationFormat>
  <Paragraphs>78</Paragraphs>
  <Slides>11</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Times New Roman</vt:lpstr>
      <vt:lpstr>Wingdings</vt:lpstr>
      <vt:lpstr>1_Thème Office</vt:lpstr>
      <vt:lpstr>Présentation PowerPoint</vt:lpstr>
      <vt:lpstr> CETA Abeille Noire de l’Orne Centre d’études techniques apicoles Siège social "la Dultière" 61500 NEUVILLE-PRÉS-SÉES www.u-a-o.info mail : ceta@u-a-o.info</vt:lpstr>
      <vt:lpstr>Présentation PowerPoint</vt:lpstr>
      <vt:lpstr>Eléments du référentiel de la cinquième séance théorique :</vt:lpstr>
      <vt:lpstr>Les méthodes de réunions</vt:lpstr>
      <vt:lpstr>La mise en hivernage</vt:lpstr>
      <vt:lpstr>Pose des portières, isolation, plateaux grillagés, le nourrissement.</vt:lpstr>
      <vt:lpstr>Travaux d'hiver.</vt:lpstr>
      <vt:lpstr>Hivernage des hausses</vt:lpstr>
      <vt:lpstr>Propolis : qu'en faire ? Hydromel, pain d'épices…</vt:lpstr>
      <vt:lpstr>Tri de la cire et fonte avec lessiveuse, chaudière à cire, cérificateur.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1ère séance 2ème année</dc:title>
  <dc:subject>Cours Ceta-UAO</dc:subject>
  <dc:creator>Raymond DAMAN et Gérard VESQUE</dc:creator>
  <cp:keywords>Saint Cyr La Rosière</cp:keywords>
  <dc:description/>
  <cp:lastModifiedBy>Gérard Corvée</cp:lastModifiedBy>
  <cp:revision>833</cp:revision>
  <dcterms:created xsi:type="dcterms:W3CDTF">2014-01-16T17:23:48Z</dcterms:created>
  <dcterms:modified xsi:type="dcterms:W3CDTF">2019-09-13T18:29:07Z</dcterms:modified>
</cp:coreProperties>
</file>