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1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61" r:id="rId4"/>
    <p:sldId id="262" r:id="rId5"/>
    <p:sldId id="272" r:id="rId6"/>
    <p:sldId id="273" r:id="rId7"/>
    <p:sldId id="260" r:id="rId8"/>
    <p:sldId id="258" r:id="rId9"/>
    <p:sldId id="259" r:id="rId10"/>
    <p:sldId id="263" r:id="rId11"/>
    <p:sldId id="264" r:id="rId12"/>
    <p:sldId id="266" r:id="rId13"/>
    <p:sldId id="267" r:id="rId14"/>
    <p:sldId id="268" r:id="rId15"/>
    <p:sldId id="269" r:id="rId16"/>
    <p:sldId id="270" r:id="rId17"/>
    <p:sldId id="271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3E2708E-3805-4F25-83EB-41B880C49E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157036A-D121-4155-AA7E-7F3B526151C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28EEBE-D91E-4A8F-BD61-48E18833E755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051679-1388-417E-8D02-F1BA3D0ED6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743A6F2-2855-4D1F-82D4-BA455435662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9E9851-0BB3-42ED-9B2A-6844678E06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06686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0C4398-5056-440F-BB9A-AE38D6374129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AD6B10-85ED-4761-BF7D-6D54004907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3524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DF08D-D922-4A0F-81A5-367E3344D9F4}" type="datetimeFigureOut">
              <a:rPr lang="fr-FR" smtClean="0"/>
              <a:t>02/02/2022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B5EB3ED-7747-46D5-BF20-2327E1C7417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99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DF08D-D922-4A0F-81A5-367E3344D9F4}" type="datetimeFigureOut">
              <a:rPr lang="fr-FR" smtClean="0"/>
              <a:t>02/02/2022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EB3ED-7747-46D5-BF20-2327E1C7417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1328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DF08D-D922-4A0F-81A5-367E3344D9F4}" type="datetimeFigureOut">
              <a:rPr lang="fr-FR" smtClean="0"/>
              <a:t>02/02/2022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B5EB3ED-7747-46D5-BF20-2327E1C7417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263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DF08D-D922-4A0F-81A5-367E3344D9F4}" type="datetimeFigureOut">
              <a:rPr lang="fr-FR" smtClean="0"/>
              <a:t>02/02/2022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B5EB3ED-7747-46D5-BF20-2327E1C7417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7562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DF08D-D922-4A0F-81A5-367E3344D9F4}" type="datetimeFigureOut">
              <a:rPr lang="fr-FR" smtClean="0"/>
              <a:t>02/02/2022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B5EB3ED-7747-46D5-BF20-2327E1C7417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161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DF08D-D922-4A0F-81A5-367E3344D9F4}" type="datetimeFigureOut">
              <a:rPr lang="fr-FR" smtClean="0"/>
              <a:t>02/02/2022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EB3ED-7747-46D5-BF20-2327E1C7417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024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DF08D-D922-4A0F-81A5-367E3344D9F4}" type="datetimeFigureOut">
              <a:rPr lang="fr-FR" smtClean="0"/>
              <a:t>02/02/2022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EB3ED-7747-46D5-BF20-2327E1C7417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34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DF08D-D922-4A0F-81A5-367E3344D9F4}" type="datetimeFigureOut">
              <a:rPr lang="fr-FR" smtClean="0"/>
              <a:t>02/02/2022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EB3ED-7747-46D5-BF20-2327E1C7417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2878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DF08D-D922-4A0F-81A5-367E3344D9F4}" type="datetimeFigureOut">
              <a:rPr lang="fr-FR" smtClean="0"/>
              <a:t>02/02/2022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B5EB3ED-7747-46D5-BF20-2327E1C7417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45508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F99D0-DB19-475E-8363-34BAB999468F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F5701B3-5CC0-43B7-A502-B5E3DE832F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6352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F99D0-DB19-475E-8363-34BAB999468F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F5701B3-5CC0-43B7-A502-B5E3DE832FC3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26277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F99D0-DB19-475E-8363-34BAB999468F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F5701B3-5CC0-43B7-A502-B5E3DE832F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8509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F99D0-DB19-475E-8363-34BAB999468F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F5701B3-5CC0-43B7-A502-B5E3DE832FC3}" type="slidenum">
              <a:rPr lang="fr-FR" smtClean="0"/>
              <a:t>‹N°›</a:t>
            </a:fld>
            <a:endParaRPr lang="fr-F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9907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F99D0-DB19-475E-8363-34BAB999468F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F5701B3-5CC0-43B7-A502-B5E3DE832F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232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DF08D-D922-4A0F-81A5-367E3344D9F4}" type="datetimeFigureOut">
              <a:rPr lang="fr-FR" smtClean="0"/>
              <a:t>02/02/2022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EB3ED-7747-46D5-BF20-2327E1C7417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9546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DF08D-D922-4A0F-81A5-367E3344D9F4}" type="datetimeFigureOut">
              <a:rPr lang="fr-FR" smtClean="0"/>
              <a:t>02/02/2022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EB3ED-7747-46D5-BF20-2327E1C7417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5238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4F99D0-DB19-475E-8363-34BAB999468F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F5701B3-5CC0-43B7-A502-B5E3DE832F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3854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85" r:id="rId14"/>
    <p:sldLayoutId id="2147483786" r:id="rId15"/>
    <p:sldLayoutId id="2147483787" r:id="rId16"/>
  </p:sldLayoutIdLst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slide" Target="slide7.xml"/><Relationship Id="rId7" Type="http://schemas.openxmlformats.org/officeDocument/2006/relationships/slide" Target="slide1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slide" Target="slide10.xml"/><Relationship Id="rId5" Type="http://schemas.openxmlformats.org/officeDocument/2006/relationships/slide" Target="slide9.xml"/><Relationship Id="rId4" Type="http://schemas.openxmlformats.org/officeDocument/2006/relationships/slide" Target="slide8.xml"/><Relationship Id="rId9" Type="http://schemas.openxmlformats.org/officeDocument/2006/relationships/slide" Target="slide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1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3" Type="http://schemas.openxmlformats.org/officeDocument/2006/relationships/slide" Target="slide19.xml"/><Relationship Id="rId7" Type="http://schemas.openxmlformats.org/officeDocument/2006/relationships/slide" Target="slide23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4.xml"/><Relationship Id="rId6" Type="http://schemas.openxmlformats.org/officeDocument/2006/relationships/slide" Target="slide22.xml"/><Relationship Id="rId5" Type="http://schemas.openxmlformats.org/officeDocument/2006/relationships/slide" Target="slide21.xml"/><Relationship Id="rId4" Type="http://schemas.openxmlformats.org/officeDocument/2006/relationships/slide" Target="slide20.xml"/><Relationship Id="rId9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23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1F5E6D-0544-4F48-887F-5DAF354037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1763" y="2531970"/>
            <a:ext cx="8915399" cy="2262781"/>
          </a:xfrm>
        </p:spPr>
        <p:txBody>
          <a:bodyPr>
            <a:noAutofit/>
          </a:bodyPr>
          <a:lstStyle/>
          <a:p>
            <a:r>
              <a:rPr lang="fr-FR" sz="8800" dirty="0"/>
              <a:t>Diviser</a:t>
            </a:r>
            <a:r>
              <a:rPr lang="fr-FR" sz="16600" dirty="0"/>
              <a:t> </a:t>
            </a:r>
            <a:r>
              <a:rPr lang="fr-FR" sz="8800" dirty="0"/>
              <a:t>?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08F7975-587D-4D11-8F5F-0E0769BB1E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Oui…peut être</a:t>
            </a:r>
          </a:p>
        </p:txBody>
      </p:sp>
    </p:spTree>
    <p:extLst>
      <p:ext uri="{BB962C8B-B14F-4D97-AF65-F5344CB8AC3E}">
        <p14:creationId xmlns:p14="http://schemas.microsoft.com/office/powerpoint/2010/main" val="1148518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BAF166-40D0-44C3-8FD7-88BB872BD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Question 1: Est-ce la bonne date ?</a:t>
            </a:r>
            <a:br>
              <a:rPr lang="fr-FR" dirty="0"/>
            </a:br>
            <a:endParaRPr lang="fr-FR" dirty="0"/>
          </a:p>
        </p:txBody>
      </p:sp>
      <p:pic>
        <p:nvPicPr>
          <p:cNvPr id="1026" name="Picture 2" descr="Calendrier général 2020-2021 | Institution Jean-Paul II">
            <a:extLst>
              <a:ext uri="{FF2B5EF4-FFF2-40B4-BE49-F238E27FC236}">
                <a16:creationId xmlns:a16="http://schemas.microsoft.com/office/drawing/2014/main" id="{75F22C3F-0CF9-4597-810E-D9A85AADDBC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9213" y="2688516"/>
            <a:ext cx="4313237" cy="2668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655A42E-EA29-4898-897C-B1A2B83FEED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fr-FR" dirty="0">
                <a:hlinkClick r:id="rId3" action="ppaction://hlinksldjump"/>
              </a:rPr>
              <a:t>Janvier</a:t>
            </a:r>
            <a:endParaRPr lang="fr-FR" dirty="0"/>
          </a:p>
          <a:p>
            <a:r>
              <a:rPr lang="fr-FR" dirty="0">
                <a:hlinkClick r:id="rId4" action="ppaction://hlinksldjump"/>
              </a:rPr>
              <a:t>Février</a:t>
            </a:r>
            <a:endParaRPr lang="fr-FR" dirty="0"/>
          </a:p>
          <a:p>
            <a:r>
              <a:rPr lang="fr-FR" dirty="0">
                <a:hlinkClick r:id="rId5" action="ppaction://hlinksldjump"/>
              </a:rPr>
              <a:t>Mars</a:t>
            </a:r>
            <a:endParaRPr lang="fr-FR" dirty="0"/>
          </a:p>
          <a:p>
            <a:r>
              <a:rPr lang="fr-FR" dirty="0">
                <a:hlinkClick r:id="rId6" action="ppaction://hlinksldjump"/>
              </a:rPr>
              <a:t>Avril</a:t>
            </a:r>
            <a:endParaRPr lang="fr-FR" dirty="0"/>
          </a:p>
          <a:p>
            <a:r>
              <a:rPr lang="fr-FR" dirty="0">
                <a:hlinkClick r:id="rId7" action="ppaction://hlinksldjump"/>
              </a:rPr>
              <a:t>Mai</a:t>
            </a:r>
            <a:endParaRPr lang="fr-FR" dirty="0"/>
          </a:p>
          <a:p>
            <a:r>
              <a:rPr lang="fr-FR" dirty="0">
                <a:hlinkClick r:id="rId7" action="ppaction://hlinksldjump"/>
              </a:rPr>
              <a:t>Juin</a:t>
            </a:r>
            <a:endParaRPr lang="fr-FR" dirty="0"/>
          </a:p>
          <a:p>
            <a:r>
              <a:rPr lang="fr-FR" dirty="0">
                <a:hlinkClick r:id="rId8" action="ppaction://hlinksldjump"/>
              </a:rPr>
              <a:t>Juillet</a:t>
            </a:r>
            <a:endParaRPr lang="fr-FR" dirty="0"/>
          </a:p>
          <a:p>
            <a:r>
              <a:rPr lang="fr-FR" dirty="0">
                <a:hlinkClick r:id="rId8" action="ppaction://hlinksldjump"/>
              </a:rPr>
              <a:t>Aout</a:t>
            </a:r>
            <a:endParaRPr lang="fr-FR" dirty="0"/>
          </a:p>
          <a:p>
            <a:r>
              <a:rPr lang="fr-FR" dirty="0">
                <a:hlinkClick r:id="rId9" action="ppaction://hlinksldjump"/>
              </a:rPr>
              <a:t>Septembre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8244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492B7F-C9A6-468D-A169-45C756291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Question 2 :Combien de cadres de couvain?</a:t>
            </a:r>
            <a:br>
              <a:rPr lang="fr-FR" dirty="0"/>
            </a:br>
            <a:endParaRPr lang="fr-FR" dirty="0"/>
          </a:p>
        </p:txBody>
      </p:sp>
      <p:pic>
        <p:nvPicPr>
          <p:cNvPr id="2050" name="Picture 2" descr="Srabe - Couvain ? Toujours un œil sur la qualité… (décembre 2019)">
            <a:extLst>
              <a:ext uri="{FF2B5EF4-FFF2-40B4-BE49-F238E27FC236}">
                <a16:creationId xmlns:a16="http://schemas.microsoft.com/office/drawing/2014/main" id="{2B1328EE-EF24-4449-88C5-B46F2F1FEF5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64631" y="2763901"/>
            <a:ext cx="3962400" cy="2517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45DDF5-D5A7-48DA-B8AD-9A817858328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>
                <a:hlinkClick r:id="rId3" action="ppaction://hlinksldjump"/>
              </a:rPr>
              <a:t>3</a:t>
            </a:r>
          </a:p>
          <a:p>
            <a:r>
              <a:rPr lang="fr-FR" dirty="0">
                <a:hlinkClick r:id="rId3" action="ppaction://hlinksldjump"/>
              </a:rPr>
              <a:t>4</a:t>
            </a:r>
          </a:p>
          <a:p>
            <a:r>
              <a:rPr lang="fr-FR" dirty="0">
                <a:hlinkClick r:id="rId3" action="ppaction://hlinksldjump"/>
              </a:rPr>
              <a:t>5</a:t>
            </a:r>
            <a:endParaRPr lang="fr-FR" dirty="0"/>
          </a:p>
          <a:p>
            <a:r>
              <a:rPr lang="fr-FR" dirty="0">
                <a:hlinkClick r:id="rId4" action="ppaction://hlinksldjump"/>
              </a:rPr>
              <a:t>6</a:t>
            </a:r>
          </a:p>
          <a:p>
            <a:r>
              <a:rPr lang="fr-FR" dirty="0">
                <a:hlinkClick r:id="rId4" action="ppaction://hlinksldjump"/>
              </a:rPr>
              <a:t>7</a:t>
            </a:r>
          </a:p>
          <a:p>
            <a:r>
              <a:rPr lang="fr-FR" dirty="0">
                <a:hlinkClick r:id="rId4" action="ppaction://hlinksldjump"/>
              </a:rPr>
              <a:t>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3315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CCDA70-80C7-45AD-A8FC-11A9CADB7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Question 3 : la fécondation de la reine</a:t>
            </a:r>
          </a:p>
        </p:txBody>
      </p:sp>
      <p:pic>
        <p:nvPicPr>
          <p:cNvPr id="3074" name="Picture 2" descr="Noël Mallet et le Conservatoire des Abeilles Noires des Combrailles">
            <a:extLst>
              <a:ext uri="{FF2B5EF4-FFF2-40B4-BE49-F238E27FC236}">
                <a16:creationId xmlns:a16="http://schemas.microsoft.com/office/drawing/2014/main" id="{E964A2D1-3A28-4C8C-87BD-EBA8A3D97EB3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9213" y="2812486"/>
            <a:ext cx="4313237" cy="2420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9937A43-20B0-4724-910A-B5E06D33C59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>
                <a:hlinkClick r:id="rId3" action="ppaction://hlinksldjump"/>
              </a:rPr>
              <a:t>Quand ?</a:t>
            </a:r>
            <a:endParaRPr lang="fr-FR" dirty="0"/>
          </a:p>
          <a:p>
            <a:r>
              <a:rPr lang="fr-FR" dirty="0">
                <a:hlinkClick r:id="rId4" action="ppaction://hlinksldjump"/>
              </a:rPr>
              <a:t>Avec quels mâles?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6481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CCDA70-80C7-45AD-A8FC-11A9CADB7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Question 4 : Méthodes de multiplication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39DC13-B25E-4BD0-9F3D-9AE17E04095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Vous savez que toutes les conditions sont réunies :</a:t>
            </a:r>
          </a:p>
          <a:p>
            <a:pPr marL="0" indent="0">
              <a:buNone/>
            </a:pPr>
            <a:r>
              <a:rPr lang="fr-FR" dirty="0"/>
              <a:t>Du couvain en abondance, </a:t>
            </a:r>
            <a:r>
              <a:rPr lang="fr-FR"/>
              <a:t>des mâles </a:t>
            </a:r>
            <a:r>
              <a:rPr lang="fr-FR" dirty="0"/>
              <a:t>matures, de la nourriture</a:t>
            </a:r>
          </a:p>
          <a:p>
            <a:pPr marL="0" indent="0">
              <a:buNone/>
            </a:pPr>
            <a:r>
              <a:rPr lang="fr-FR" dirty="0"/>
              <a:t>Choisissez votre méthode et </a:t>
            </a:r>
          </a:p>
          <a:p>
            <a:pPr marL="0" indent="0">
              <a:buNone/>
            </a:pPr>
            <a:r>
              <a:rPr lang="fr-FR" b="1" dirty="0"/>
              <a:t>Allez-y de bon cœur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9937A43-20B0-4724-910A-B5E06D33C59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fr-FR" dirty="0">
                <a:hlinkClick r:id="rId2" action="ppaction://hlinksldjump"/>
              </a:rPr>
              <a:t>Division simple</a:t>
            </a:r>
            <a:endParaRPr lang="fr-FR" dirty="0"/>
          </a:p>
          <a:p>
            <a:r>
              <a:rPr lang="fr-FR" dirty="0"/>
              <a:t>Division 3 cadres </a:t>
            </a:r>
          </a:p>
          <a:p>
            <a:pPr lvl="1"/>
            <a:r>
              <a:rPr lang="fr-FR" dirty="0">
                <a:hlinkClick r:id="rId3" action="ppaction://hlinksldjump"/>
              </a:rPr>
              <a:t>sans chercher la ♀</a:t>
            </a:r>
            <a:endParaRPr lang="fr-FR" dirty="0"/>
          </a:p>
          <a:p>
            <a:pPr lvl="1"/>
            <a:r>
              <a:rPr lang="fr-FR" dirty="0">
                <a:hlinkClick r:id="rId4" action="ppaction://hlinksldjump"/>
              </a:rPr>
              <a:t>sans prendre la ♀</a:t>
            </a:r>
            <a:endParaRPr lang="fr-FR" dirty="0"/>
          </a:p>
          <a:p>
            <a:r>
              <a:rPr lang="fr-FR" dirty="0">
                <a:hlinkClick r:id="rId5" action="ppaction://hlinksldjump"/>
              </a:rPr>
              <a:t>Confection avec plusieurs ruches</a:t>
            </a:r>
            <a:endParaRPr lang="fr-FR" dirty="0"/>
          </a:p>
          <a:p>
            <a:r>
              <a:rPr lang="fr-FR" dirty="0">
                <a:hlinkClick r:id="rId6" action="ppaction://hlinksldjump"/>
              </a:rPr>
              <a:t>L’essaim nu</a:t>
            </a:r>
            <a:endParaRPr lang="fr-FR" dirty="0"/>
          </a:p>
          <a:p>
            <a:r>
              <a:rPr lang="fr-FR" dirty="0">
                <a:hlinkClick r:id="rId7" action="ppaction://hlinksldjump"/>
              </a:rPr>
              <a:t>L’élevage de reines</a:t>
            </a:r>
            <a:endParaRPr lang="fr-FR" dirty="0"/>
          </a:p>
          <a:p>
            <a:r>
              <a:rPr lang="fr-FR" dirty="0">
                <a:hlinkClick r:id="rId8" action="ppaction://hlinksldjump"/>
              </a:rPr>
              <a:t>Etc</a:t>
            </a:r>
            <a:r>
              <a:rPr lang="fr-FR" dirty="0"/>
              <a:t>.</a:t>
            </a:r>
          </a:p>
          <a:p>
            <a:r>
              <a:rPr lang="fr-FR" dirty="0">
                <a:hlinkClick r:id="rId9" action="ppaction://hlinksldjump"/>
              </a:rPr>
              <a:t> Rappels de bases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1844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9BD436-5399-42BC-A288-FA245D1EF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Rappels de quelques bases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F40226-D06D-4C31-A59C-E3FE8A637FE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On multiplie de préférence ses colonies au printemps</a:t>
            </a:r>
          </a:p>
          <a:p>
            <a:r>
              <a:rPr lang="fr-FR" dirty="0"/>
              <a:t>Il faut de bons mâles dans les environs</a:t>
            </a:r>
          </a:p>
          <a:p>
            <a:r>
              <a:rPr lang="fr-FR" dirty="0"/>
              <a:t>Une reine nait 12 jours après la division ( on part d’une larve de 24h soir 4 jours après la ponte)</a:t>
            </a:r>
          </a:p>
          <a:p>
            <a:r>
              <a:rPr lang="fr-FR" dirty="0"/>
              <a:t> les fécondations ont lieu environ une semaine après</a:t>
            </a:r>
          </a:p>
          <a:p>
            <a:r>
              <a:rPr lang="fr-FR" dirty="0"/>
              <a:t>La vérification se fait un mois après la division dans déranger la colonie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000CA5-E2EB-4E4E-A28A-047FD863E58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On ne risque rien à diviser</a:t>
            </a:r>
          </a:p>
          <a:p>
            <a:r>
              <a:rPr lang="fr-FR" dirty="0"/>
              <a:t>On risque tout à ne jamais le faire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algn="ctr"/>
            <a:r>
              <a:rPr lang="fr-FR" b="1" dirty="0">
                <a:hlinkClick r:id="rId2" action="ppaction://hlinksldjump"/>
              </a:rPr>
              <a:t>Reprendre tout depuis le début pour étudier un autre cas</a:t>
            </a:r>
            <a:endParaRPr lang="fr-FR" b="1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6793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EDEB4A-540C-4290-911C-2C8CF41A8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Est-ce la bonne date ? Janvier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EA1A07-AFB1-49C6-B162-D015C20B4BA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/>
              <a:t>Janvier : </a:t>
            </a:r>
          </a:p>
          <a:p>
            <a:pPr marL="0" indent="0">
              <a:buNone/>
            </a:pPr>
            <a:r>
              <a:rPr lang="fr-FR" dirty="0"/>
              <a:t>reprise timide de la ponte, les conditions météos ne sont pas bonnes pour avoir des fleurs et donc de la nourriture en abondance </a:t>
            </a:r>
            <a:r>
              <a:rPr lang="fr-FR" dirty="0">
                <a:sym typeface="Wingdings" panose="05000000000000000000" pitchFamily="2" charset="2"/>
              </a:rPr>
              <a:t></a:t>
            </a:r>
            <a:r>
              <a:rPr lang="fr-FR" dirty="0"/>
              <a:t> </a:t>
            </a:r>
            <a:r>
              <a:rPr lang="fr-FR" dirty="0">
                <a:hlinkClick r:id="rId2" action="ppaction://hlinksldjump"/>
              </a:rPr>
              <a:t>Attendre</a:t>
            </a:r>
            <a:endParaRPr lang="fr-FR" dirty="0"/>
          </a:p>
        </p:txBody>
      </p:sp>
      <p:pic>
        <p:nvPicPr>
          <p:cNvPr id="4098" name="Picture 2" descr="Actualités Confidences d&amp;#39;Abeilles | Janvier 2017">
            <a:extLst>
              <a:ext uri="{FF2B5EF4-FFF2-40B4-BE49-F238E27FC236}">
                <a16:creationId xmlns:a16="http://schemas.microsoft.com/office/drawing/2014/main" id="{C4714F62-ED28-44CD-A730-451049E9A80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91375" y="2894466"/>
            <a:ext cx="4313238" cy="2240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4495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EDEB4A-540C-4290-911C-2C8CF41A8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Est-ce la bonne date ? Février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EA1A07-AFB1-49C6-B162-D015C20B4BA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/>
              <a:t>Février : augmentation du couvain, les abeilles butinent sur les saules mais il fait toujours froid : </a:t>
            </a:r>
            <a:r>
              <a:rPr lang="fr-FR" dirty="0">
                <a:hlinkClick r:id="rId2" action="ppaction://hlinksldjump"/>
              </a:rPr>
              <a:t>attendre</a:t>
            </a:r>
            <a:endParaRPr lang="fr-FR" dirty="0"/>
          </a:p>
        </p:txBody>
      </p:sp>
      <p:pic>
        <p:nvPicPr>
          <p:cNvPr id="5124" name="Picture 4" descr="Conseils d&amp;#39;apiculture - mois de février">
            <a:extLst>
              <a:ext uri="{FF2B5EF4-FFF2-40B4-BE49-F238E27FC236}">
                <a16:creationId xmlns:a16="http://schemas.microsoft.com/office/drawing/2014/main" id="{67D30927-7AA5-4AE8-97AB-613FE438224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525" y="2015331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6881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EDEB4A-540C-4290-911C-2C8CF41A8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Est-ce la bonne date ? Mars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EA1A07-AFB1-49C6-B162-D015C20B4BA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/>
              <a:t>Mars : </a:t>
            </a:r>
          </a:p>
          <a:p>
            <a:pPr marL="0" indent="0">
              <a:buNone/>
            </a:pPr>
            <a:r>
              <a:rPr lang="fr-FR" dirty="0"/>
              <a:t>Visite de printemps : compter les cadres de couvain</a:t>
            </a:r>
          </a:p>
          <a:p>
            <a:pPr marL="0" indent="0">
              <a:buNone/>
            </a:pPr>
            <a:r>
              <a:rPr lang="fr-FR" dirty="0">
                <a:sym typeface="Wingdings" panose="05000000000000000000" pitchFamily="2" charset="2"/>
              </a:rPr>
              <a:t> </a:t>
            </a:r>
            <a:r>
              <a:rPr lang="fr-FR" dirty="0">
                <a:sym typeface="Wingdings" panose="05000000000000000000" pitchFamily="2" charset="2"/>
                <a:hlinkClick r:id="rId2" action="ppaction://hlinksldjump"/>
              </a:rPr>
              <a:t>Q</a:t>
            </a:r>
            <a:r>
              <a:rPr lang="fr-FR" dirty="0">
                <a:hlinkClick r:id="rId2" action="ppaction://hlinksldjump"/>
              </a:rPr>
              <a:t>uestion 2</a:t>
            </a:r>
            <a:endParaRPr lang="fr-FR" dirty="0"/>
          </a:p>
        </p:txBody>
      </p:sp>
      <p:pic>
        <p:nvPicPr>
          <p:cNvPr id="6146" name="Picture 2" descr="Courthioust (Orne). Raymond Daman s'est fait voler seize ruches et les abeilles, dont il s'occupait depuis une dizaine d'années. LP/Dominique Breugnot">
            <a:extLst>
              <a:ext uri="{FF2B5EF4-FFF2-40B4-BE49-F238E27FC236}">
                <a16:creationId xmlns:a16="http://schemas.microsoft.com/office/drawing/2014/main" id="{C0734A78-B79D-4256-8B85-12F9CD19FEE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375" y="1988349"/>
            <a:ext cx="3408883" cy="2128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6183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EDEB4A-540C-4290-911C-2C8CF41A8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Est-ce la bonne date ? Avril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EA1A07-AFB1-49C6-B162-D015C20B4BA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/>
              <a:t>Avril : </a:t>
            </a:r>
          </a:p>
          <a:p>
            <a:pPr marL="0" indent="0">
              <a:buNone/>
            </a:pPr>
            <a:r>
              <a:rPr lang="fr-FR" dirty="0"/>
              <a:t>Visite de printemps : compter les cadres de couvain</a:t>
            </a:r>
          </a:p>
          <a:p>
            <a:pPr marL="0" indent="0">
              <a:buNone/>
            </a:pPr>
            <a:r>
              <a:rPr lang="fr-FR" dirty="0">
                <a:sym typeface="Wingdings" panose="05000000000000000000" pitchFamily="2" charset="2"/>
              </a:rPr>
              <a:t> </a:t>
            </a:r>
            <a:r>
              <a:rPr lang="fr-FR" dirty="0">
                <a:sym typeface="Wingdings" panose="05000000000000000000" pitchFamily="2" charset="2"/>
                <a:hlinkClick r:id="rId2" action="ppaction://hlinksldjump"/>
              </a:rPr>
              <a:t>Q</a:t>
            </a:r>
            <a:r>
              <a:rPr lang="fr-FR" dirty="0">
                <a:hlinkClick r:id="rId2" action="ppaction://hlinksldjump"/>
              </a:rPr>
              <a:t>uestion 2</a:t>
            </a:r>
            <a:endParaRPr lang="fr-FR" dirty="0"/>
          </a:p>
        </p:txBody>
      </p:sp>
      <p:pic>
        <p:nvPicPr>
          <p:cNvPr id="7170" name="Picture 2" descr="AU FIL DES MOIS… AVRIL 2021 - La Manche Apicole - GDSA">
            <a:extLst>
              <a:ext uri="{FF2B5EF4-FFF2-40B4-BE49-F238E27FC236}">
                <a16:creationId xmlns:a16="http://schemas.microsoft.com/office/drawing/2014/main" id="{DFDFEF1F-2274-4A45-8D77-A736BB58F6F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91375" y="2803038"/>
            <a:ext cx="4313238" cy="242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4747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EDEB4A-540C-4290-911C-2C8CF41A8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Est-ce la bonne date ? Mai Juin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EA1A07-AFB1-49C6-B162-D015C20B4BA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/>
              <a:t>Mai Juin : </a:t>
            </a:r>
          </a:p>
          <a:p>
            <a:pPr marL="0" indent="0">
              <a:buNone/>
            </a:pPr>
            <a:r>
              <a:rPr lang="fr-FR" dirty="0"/>
              <a:t>En mai fait ce qu’il te plait</a:t>
            </a:r>
          </a:p>
          <a:p>
            <a:pPr marL="0" indent="0">
              <a:buNone/>
            </a:pPr>
            <a:r>
              <a:rPr lang="fr-FR" dirty="0"/>
              <a:t>Mais fait le avant que les abeilles ne le décide à ta place</a:t>
            </a:r>
          </a:p>
          <a:p>
            <a:pPr marL="0" indent="0">
              <a:buNone/>
            </a:pPr>
            <a:r>
              <a:rPr lang="fr-FR" dirty="0">
                <a:hlinkClick r:id="rId2" action="ppaction://hlinksldjump"/>
              </a:rPr>
              <a:t>Choix d’une méthode de multiplication</a:t>
            </a:r>
            <a:endParaRPr lang="fr-FR" dirty="0"/>
          </a:p>
        </p:txBody>
      </p:sp>
      <p:pic>
        <p:nvPicPr>
          <p:cNvPr id="8194" name="Picture 2" descr="Saisons de la ruche | UNAF Abeilles sentinelles">
            <a:extLst>
              <a:ext uri="{FF2B5EF4-FFF2-40B4-BE49-F238E27FC236}">
                <a16:creationId xmlns:a16="http://schemas.microsoft.com/office/drawing/2014/main" id="{EC7FD468-4D0D-41C8-80DE-F2A872F457D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91375" y="2397324"/>
            <a:ext cx="4313238" cy="3234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4834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EDEB4A-540C-4290-911C-2C8CF41A8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Est-ce la bonne date ? Juillet Aout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EA1A07-AFB1-49C6-B162-D015C20B4BA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/>
              <a:t>Juillet Aout: </a:t>
            </a:r>
          </a:p>
          <a:p>
            <a:pPr marL="0" indent="0">
              <a:buNone/>
            </a:pPr>
            <a:r>
              <a:rPr lang="fr-FR" dirty="0"/>
              <a:t>Division possible avec aide de l’apiculteur : il faut faire gagner du temps à la colonie en lui donnant une reine déjà en ponte </a:t>
            </a:r>
          </a:p>
          <a:p>
            <a:pPr marL="0" indent="0">
              <a:buNone/>
            </a:pPr>
            <a:r>
              <a:rPr lang="fr-FR" dirty="0">
                <a:sym typeface="Wingdings" panose="05000000000000000000" pitchFamily="2" charset="2"/>
              </a:rPr>
              <a:t></a:t>
            </a:r>
            <a:r>
              <a:rPr lang="fr-FR" dirty="0"/>
              <a:t> </a:t>
            </a:r>
            <a:r>
              <a:rPr lang="fr-FR" dirty="0">
                <a:hlinkClick r:id="rId2" action="ppaction://hlinksldjump"/>
              </a:rPr>
              <a:t>élevage reines</a:t>
            </a:r>
            <a:endParaRPr lang="fr-FR" dirty="0"/>
          </a:p>
        </p:txBody>
      </p:sp>
      <p:pic>
        <p:nvPicPr>
          <p:cNvPr id="9218" name="Picture 2" descr="Biodiversité urbaine : comment Paris préserve les - Ville de Paris">
            <a:extLst>
              <a:ext uri="{FF2B5EF4-FFF2-40B4-BE49-F238E27FC236}">
                <a16:creationId xmlns:a16="http://schemas.microsoft.com/office/drawing/2014/main" id="{1E686E8F-03BF-43A7-B5FC-5311E034C77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91375" y="2577042"/>
            <a:ext cx="4313238" cy="287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351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EDEB4A-540C-4290-911C-2C8CF41A8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Est-ce la bonne date ? Septembre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EA1A07-AFB1-49C6-B162-D015C20B4BA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C’est trop tard !!!</a:t>
            </a:r>
          </a:p>
          <a:p>
            <a:pPr marL="0" indent="0">
              <a:buNone/>
            </a:pPr>
            <a:r>
              <a:rPr lang="fr-FR" dirty="0"/>
              <a:t>On préfèrera réunir les colonies ce qui permet de </a:t>
            </a:r>
          </a:p>
          <a:p>
            <a:r>
              <a:rPr lang="fr-FR" dirty="0"/>
              <a:t>regrouper les provisions et donc de ne pas nourrir </a:t>
            </a:r>
          </a:p>
          <a:p>
            <a:r>
              <a:rPr lang="fr-FR" dirty="0"/>
              <a:t>d’avoir des colonies fortes pour passer l’hiver et de pouvoir faire une division tôt la saison suivante</a:t>
            </a:r>
          </a:p>
          <a:p>
            <a:pPr marL="0" indent="0">
              <a:buNone/>
            </a:pPr>
            <a:r>
              <a:rPr lang="fr-FR" dirty="0">
                <a:hlinkClick r:id="rId2" action="ppaction://hlinksldjump"/>
              </a:rPr>
              <a:t>Attendre</a:t>
            </a:r>
            <a:endParaRPr lang="fr-FR" dirty="0"/>
          </a:p>
        </p:txBody>
      </p:sp>
      <p:pic>
        <p:nvPicPr>
          <p:cNvPr id="10242" name="Picture 2" descr="Apiculture: les gestes de septembre | Apiculture, Apiculture de jardin,  Ruche apiculture">
            <a:extLst>
              <a:ext uri="{FF2B5EF4-FFF2-40B4-BE49-F238E27FC236}">
                <a16:creationId xmlns:a16="http://schemas.microsoft.com/office/drawing/2014/main" id="{06CE3234-1BF3-4AEC-B623-1936B07006F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81695" y="2125663"/>
            <a:ext cx="2532597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9778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492B7F-C9A6-468D-A169-45C756291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Question 2 : entre 2 et 5 cadres de couvain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700F1F-19C2-489E-B604-166D3FA6C61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/>
              <a:t>Attendre d’avoir 6 cadres</a:t>
            </a:r>
          </a:p>
          <a:p>
            <a:r>
              <a:rPr lang="fr-FR" dirty="0">
                <a:sym typeface="Wingdings" panose="05000000000000000000" pitchFamily="2" charset="2"/>
              </a:rPr>
              <a:t> </a:t>
            </a:r>
            <a:r>
              <a:rPr lang="fr-FR" dirty="0">
                <a:sym typeface="Wingdings" panose="05000000000000000000" pitchFamily="2" charset="2"/>
                <a:hlinkClick r:id="rId2" action="ppaction://hlinksldjump"/>
              </a:rPr>
              <a:t>question 3</a:t>
            </a:r>
            <a:endParaRPr lang="fr-FR" dirty="0"/>
          </a:p>
        </p:txBody>
      </p:sp>
      <p:pic>
        <p:nvPicPr>
          <p:cNvPr id="11266" name="Picture 2" descr="Mars : la visite de printemps ? - Ruche Warré et ruches alternatives : tout  savoir, des conseils mois par mois.">
            <a:extLst>
              <a:ext uri="{FF2B5EF4-FFF2-40B4-BE49-F238E27FC236}">
                <a16:creationId xmlns:a16="http://schemas.microsoft.com/office/drawing/2014/main" id="{D2FA958A-8A1F-4030-83E3-C132246B232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91375" y="2397324"/>
            <a:ext cx="4313238" cy="3234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022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492B7F-C9A6-468D-A169-45C756291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Question 2 : entre 6 et 8 cadres de couvain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700F1F-19C2-489E-B604-166D3FA6C61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/>
              <a:t>C’est possible si …</a:t>
            </a:r>
          </a:p>
          <a:p>
            <a:r>
              <a:rPr lang="fr-FR" dirty="0">
                <a:sym typeface="Wingdings" panose="05000000000000000000" pitchFamily="2" charset="2"/>
              </a:rPr>
              <a:t> </a:t>
            </a:r>
            <a:r>
              <a:rPr lang="fr-FR" dirty="0">
                <a:sym typeface="Wingdings" panose="05000000000000000000" pitchFamily="2" charset="2"/>
                <a:hlinkClick r:id="rId2" action="ppaction://hlinksldjump"/>
              </a:rPr>
              <a:t>question 3</a:t>
            </a:r>
            <a:endParaRPr lang="fr-FR" dirty="0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04A0A522-65BA-4E0B-8715-769AD8AF4DA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91375" y="2575245"/>
            <a:ext cx="4313238" cy="2879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4998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CCDA70-80C7-45AD-A8FC-11A9CADB7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Question 3 : la fécondation de la reine, quand?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39DC13-B25E-4BD0-9F3D-9AE17E04095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Il faut des mâles matures </a:t>
            </a:r>
          </a:p>
          <a:p>
            <a:r>
              <a:rPr lang="fr-FR" dirty="0"/>
              <a:t>Les premiers le sont vers le 20 avril</a:t>
            </a:r>
          </a:p>
          <a:p>
            <a:r>
              <a:rPr lang="fr-FR" dirty="0"/>
              <a:t>On peut , si la météo est bonne diviser 15 jours avant soit au cours de la deuxième semaine d’Avril </a:t>
            </a:r>
            <a:br>
              <a:rPr lang="fr-FR" dirty="0"/>
            </a:br>
            <a:r>
              <a:rPr lang="fr-FR" dirty="0"/>
              <a:t>(c’est un pari)</a:t>
            </a:r>
          </a:p>
          <a:p>
            <a:r>
              <a:rPr lang="fr-FR" dirty="0"/>
              <a:t>Les mâles sont rejetés de la ruche en Août </a:t>
            </a:r>
          </a:p>
          <a:p>
            <a:r>
              <a:rPr lang="fr-FR" dirty="0">
                <a:hlinkClick r:id="rId2" action="ppaction://hlinksldjump"/>
              </a:rPr>
              <a:t>Avec quels mâles?</a:t>
            </a:r>
            <a:endParaRPr lang="fr-FR" dirty="0"/>
          </a:p>
          <a:p>
            <a:r>
              <a:rPr lang="fr-FR" dirty="0">
                <a:hlinkClick r:id="rId3" action="ppaction://hlinksldjump"/>
              </a:rPr>
              <a:t>Quelle méthode ?</a:t>
            </a:r>
            <a:endParaRPr lang="fr-FR" dirty="0"/>
          </a:p>
        </p:txBody>
      </p:sp>
      <p:pic>
        <p:nvPicPr>
          <p:cNvPr id="13314" name="Picture 2" descr="Apiculture - Le pas à pas : la fécondation, l&amp;#39;accouplement (2017)">
            <a:extLst>
              <a:ext uri="{FF2B5EF4-FFF2-40B4-BE49-F238E27FC236}">
                <a16:creationId xmlns:a16="http://schemas.microsoft.com/office/drawing/2014/main" id="{C919C685-2A60-40E2-AA96-670C7651D75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825625"/>
            <a:ext cx="3369938" cy="3223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4809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CCDA70-80C7-45AD-A8FC-11A9CADB7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Question 3 : la fécondation de la reine :</a:t>
            </a:r>
            <a:br>
              <a:rPr lang="fr-FR" dirty="0"/>
            </a:br>
            <a:r>
              <a:rPr lang="fr-FR" dirty="0"/>
              <a:t>Quels mâles?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39DC13-B25E-4BD0-9F3D-9AE17E04095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Entre 10 et 20 mâles fécondent la reine</a:t>
            </a:r>
          </a:p>
          <a:p>
            <a:r>
              <a:rPr lang="fr-FR" dirty="0"/>
              <a:t>Il faut que les mâles à disposition des reines transmettent de bonnes qualités</a:t>
            </a:r>
          </a:p>
          <a:p>
            <a:endParaRPr lang="fr-FR" dirty="0">
              <a:hlinkClick r:id="rId2" action="ppaction://hlinksldjump"/>
            </a:endParaRPr>
          </a:p>
          <a:p>
            <a:endParaRPr lang="fr-FR" dirty="0">
              <a:hlinkClick r:id="rId2" action="ppaction://hlinksldjump"/>
            </a:endParaRPr>
          </a:p>
          <a:p>
            <a:r>
              <a:rPr lang="fr-FR" dirty="0">
                <a:hlinkClick r:id="rId2" action="ppaction://hlinksldjump"/>
              </a:rPr>
              <a:t>Quand ?</a:t>
            </a:r>
            <a:endParaRPr lang="fr-FR" dirty="0"/>
          </a:p>
          <a:p>
            <a:r>
              <a:rPr lang="fr-FR" dirty="0">
                <a:hlinkClick r:id="rId3" action="ppaction://hlinksldjump"/>
              </a:rPr>
              <a:t>Quelle méthode ?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9937A43-20B0-4724-910A-B5E06D33C59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fr-FR" dirty="0"/>
              <a:t>D’où l’intérêt de choisir l’environnement</a:t>
            </a:r>
          </a:p>
          <a:p>
            <a:r>
              <a:rPr lang="fr-FR" dirty="0"/>
              <a:t>Forcer les colonies de choix à produire plus de mâles en utilisant des cadres à mâles </a:t>
            </a:r>
          </a:p>
          <a:p>
            <a:r>
              <a:rPr lang="fr-FR" dirty="0"/>
              <a:t>Autre solution : apporter ses reines à féconder dans un rucher de fécondation</a:t>
            </a:r>
          </a:p>
        </p:txBody>
      </p:sp>
    </p:spTree>
    <p:extLst>
      <p:ext uri="{BB962C8B-B14F-4D97-AF65-F5344CB8AC3E}">
        <p14:creationId xmlns:p14="http://schemas.microsoft.com/office/powerpoint/2010/main" val="2074475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7F98D1-1A83-4931-A44F-3567560C0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Division simple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06BF93-0B55-48E6-96F3-E87BB27AD13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/>
              <a:t>On reparti la colonie à part égale dans deux ruchettes sans se casser la tête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2E59AF0-3356-4D85-914A-55995B467A0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/>
              <a:t>C’est rapide mais</a:t>
            </a:r>
          </a:p>
          <a:p>
            <a:r>
              <a:rPr lang="fr-FR" dirty="0"/>
              <a:t>Ça ralenti fortement la partie qui a gardé la reine et la récolte de miel n’est pas garantie</a:t>
            </a:r>
          </a:p>
          <a:p>
            <a:r>
              <a:rPr lang="fr-FR" dirty="0"/>
              <a:t>En cas d’échec de la division on perd plus de couvain</a:t>
            </a:r>
          </a:p>
          <a:p>
            <a:r>
              <a:rPr lang="fr-FR" dirty="0">
                <a:hlinkClick r:id="rId2" action="ppaction://hlinksldjump"/>
              </a:rPr>
              <a:t>Retour aux méthodes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5248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7F98D1-1A83-4931-A44F-3567560C0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Division 3 cadres sans rechercher la reine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06BF93-0B55-48E6-96F3-E87BB27AD13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1 cadre de couvain ouvert pour produire la future reine couvert d’abeilles</a:t>
            </a:r>
          </a:p>
          <a:p>
            <a:r>
              <a:rPr lang="fr-FR" dirty="0"/>
              <a:t>1 cadre de couvain fermé pour renforcer la population qui nourrira la jeune reine couvert d’abeilles</a:t>
            </a:r>
          </a:p>
          <a:p>
            <a:r>
              <a:rPr lang="fr-FR" dirty="0"/>
              <a:t>1 cadre de provision miel couvert d’abeilles</a:t>
            </a:r>
          </a:p>
          <a:p>
            <a:r>
              <a:rPr lang="fr-FR" dirty="0"/>
              <a:t>+ les abeilles qui couvrent un 4</a:t>
            </a:r>
            <a:r>
              <a:rPr lang="fr-FR" baseline="30000" dirty="0"/>
              <a:t>ème</a:t>
            </a:r>
            <a:r>
              <a:rPr lang="fr-FR" dirty="0"/>
              <a:t> cadre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2E59AF0-3356-4D85-914A-55995B467A0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fr-FR" dirty="0"/>
              <a:t>On ne risque que deux cadres de couvain</a:t>
            </a:r>
          </a:p>
          <a:p>
            <a:r>
              <a:rPr lang="fr-FR" dirty="0"/>
              <a:t>Fait tôt en saison, il arrive que ces divisions produisent un surplus de miel si elles restent en ruchette.</a:t>
            </a:r>
          </a:p>
          <a:p>
            <a:r>
              <a:rPr lang="fr-FR" dirty="0"/>
              <a:t>Si la reine est dans la division, celle-ci se développera plus vite</a:t>
            </a:r>
          </a:p>
          <a:p>
            <a:r>
              <a:rPr lang="fr-FR" dirty="0">
                <a:hlinkClick r:id="rId2" action="ppaction://hlinksldjump"/>
              </a:rPr>
              <a:t>Retour aux méthodes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80083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7F98D1-1A83-4931-A44F-3567560C0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Division 3 cadres sans prendre la reine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06BF93-0B55-48E6-96F3-E87BB27AD13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fr-FR" dirty="0"/>
              <a:t>1 cadre de couvain ouvert pour produire la future reine sans abeilles</a:t>
            </a:r>
          </a:p>
          <a:p>
            <a:r>
              <a:rPr lang="fr-FR" dirty="0"/>
              <a:t>1 cadre de couvain fermé pour renforcer la population qui nourrira la jeune reine sans abeilles</a:t>
            </a:r>
          </a:p>
          <a:p>
            <a:r>
              <a:rPr lang="fr-FR" dirty="0"/>
              <a:t>1 cadre de provision miel sans abeilles</a:t>
            </a:r>
          </a:p>
          <a:p>
            <a:r>
              <a:rPr lang="fr-FR" dirty="0"/>
              <a:t>Le tout placé dans une ruchette sans fond. Cette ruchette est posée sur la ruche mère, Les abeilles rejoignent le couvain à travers une grille à reine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2E59AF0-3356-4D85-914A-55995B467A0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fr-FR" dirty="0"/>
              <a:t>On ne risque que deux cadres de couvain</a:t>
            </a:r>
          </a:p>
          <a:p>
            <a:r>
              <a:rPr lang="fr-FR" dirty="0"/>
              <a:t>Fait tôt en saison, il arrive que ces divisions produisent un surplus de miel si elles restent en ruchette.</a:t>
            </a:r>
          </a:p>
          <a:p>
            <a:r>
              <a:rPr lang="fr-FR" dirty="0">
                <a:hlinkClick r:id="rId2" action="ppaction://hlinksldjump"/>
              </a:rPr>
              <a:t>Retour aux méthodes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0954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7F98D1-1A83-4931-A44F-3567560C0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Division 3 cadres avec plusieurs ruches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06BF93-0B55-48E6-96F3-E87BB27AD13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Il n’est pas nécessaire que tous les cadres soient issus de la même ruches. </a:t>
            </a:r>
          </a:p>
          <a:p>
            <a:r>
              <a:rPr lang="fr-FR" dirty="0"/>
              <a:t>On peut égaliser les colonies mères et confectionner des divisions avec les cadres enlevés.</a:t>
            </a:r>
          </a:p>
          <a:p>
            <a:r>
              <a:rPr lang="fr-FR" dirty="0"/>
              <a:t>Il est conseillé de laisser les divisions dans le noir deux ou trois jour pour faciliter l’acceptation avant de les mettre au rucher.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2E59AF0-3356-4D85-914A-55995B467A0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fr-FR" dirty="0"/>
              <a:t>On ne risque que deux ou trois cadres de couvain</a:t>
            </a:r>
          </a:p>
          <a:p>
            <a:r>
              <a:rPr lang="fr-FR" dirty="0"/>
              <a:t>Fait tôt en saison, il arrive que ces divisions produisent un surplus de miel si elles restent en ruchette.</a:t>
            </a:r>
          </a:p>
          <a:p>
            <a:r>
              <a:rPr lang="fr-FR" dirty="0">
                <a:hlinkClick r:id="rId2" action="ppaction://hlinksldjump"/>
              </a:rPr>
              <a:t>Retour aux méthodes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700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07CEB0-CECD-4B7E-8786-F04EC72DB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L’essaim nu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E1E8901-C543-49CE-9A4F-F5486ABD111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Pratiqué par tapotage il réussi mieux car les abeilles se sont gorgées de miel.</a:t>
            </a:r>
          </a:p>
          <a:p>
            <a:r>
              <a:rPr lang="fr-FR" dirty="0"/>
              <a:t>Les abeilles devront tout construire dans la ruchette. Elle le feront très rapidement.</a:t>
            </a:r>
          </a:p>
          <a:p>
            <a:r>
              <a:rPr lang="fr-FR" dirty="0"/>
              <a:t>Penser à nourrir régulièrement.</a:t>
            </a:r>
          </a:p>
          <a:p>
            <a:r>
              <a:rPr lang="fr-FR" dirty="0">
                <a:hlinkClick r:id="rId2" action="ppaction://hlinksldjump"/>
              </a:rPr>
              <a:t>Retour aux méthodes</a:t>
            </a:r>
            <a:endParaRPr lang="fr-FR" dirty="0"/>
          </a:p>
          <a:p>
            <a:endParaRPr lang="fr-FR" dirty="0"/>
          </a:p>
        </p:txBody>
      </p:sp>
      <p:pic>
        <p:nvPicPr>
          <p:cNvPr id="14338" name="Picture 2" descr="Rucher-Ecole du 16 avril 2011 | L&amp;#39;Abeille du Forez">
            <a:extLst>
              <a:ext uri="{FF2B5EF4-FFF2-40B4-BE49-F238E27FC236}">
                <a16:creationId xmlns:a16="http://schemas.microsoft.com/office/drawing/2014/main" id="{0C1C34E4-7BB5-450C-963C-8F742065F6C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549" y="1825625"/>
            <a:ext cx="2592715" cy="339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9038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A1690A-E5E3-4F8F-A45C-C61CBEB58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L’élevage de reines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4C48E19-BD46-4D54-9566-23F0672F76B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De nombreuses méthodes permettent de produire des reines issues de bonne colonies.</a:t>
            </a:r>
          </a:p>
          <a:p>
            <a:r>
              <a:rPr lang="fr-FR" dirty="0"/>
              <a:t>Les reines vierges ou en cellule royales mures  sont introduite dans les divisions. </a:t>
            </a:r>
          </a:p>
          <a:p>
            <a:r>
              <a:rPr lang="fr-FR" dirty="0"/>
              <a:t>Elle peuvent l’être dans de micro-colonies le temps de la fécondation. Avant de rejoindre des ruches ou ruchettes plus grandes.</a:t>
            </a:r>
          </a:p>
          <a:p>
            <a:r>
              <a:rPr lang="fr-FR" dirty="0">
                <a:hlinkClick r:id="rId2" action="ppaction://hlinksldjump"/>
              </a:rPr>
              <a:t>Retour aux méthodes</a:t>
            </a:r>
            <a:endParaRPr lang="fr-FR" dirty="0"/>
          </a:p>
          <a:p>
            <a:endParaRPr lang="fr-FR" dirty="0"/>
          </a:p>
        </p:txBody>
      </p:sp>
      <p:pic>
        <p:nvPicPr>
          <p:cNvPr id="15362" name="Picture 2" descr="Elevage de reines d&amp;#39;abeilles - rucherdumas.fr">
            <a:extLst>
              <a:ext uri="{FF2B5EF4-FFF2-40B4-BE49-F238E27FC236}">
                <a16:creationId xmlns:a16="http://schemas.microsoft.com/office/drawing/2014/main" id="{5BABEF73-6C2B-47A4-B1A7-A557473078F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91375" y="2397324"/>
            <a:ext cx="4313238" cy="3234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2151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226C5-D163-492D-9565-6C2ADB4D6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Etc.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E4DCC7-75AA-4718-9ABE-43075B1061A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/>
              <a:t>Toutes les méthodes peuvent être combinées :</a:t>
            </a:r>
          </a:p>
          <a:p>
            <a:r>
              <a:rPr lang="fr-FR" dirty="0"/>
              <a:t>On divise et on laisse faire ou on divise et on introduit une reine</a:t>
            </a:r>
          </a:p>
          <a:p>
            <a:r>
              <a:rPr lang="fr-FR" dirty="0"/>
              <a:t>On divise et on prélève quelques cellules surnuméraires avant que la première reine ne naisse.</a:t>
            </a:r>
          </a:p>
          <a:p>
            <a:r>
              <a:rPr lang="fr-FR" dirty="0"/>
              <a:t>On orpheline une ruche et on réparti les cadres avec cellules royales dans des ruchettes</a:t>
            </a:r>
          </a:p>
          <a:p>
            <a:r>
              <a:rPr lang="fr-FR" dirty="0">
                <a:hlinkClick r:id="rId2" action="ppaction://hlinksldjump"/>
              </a:rPr>
              <a:t>Retour aux méthodes</a:t>
            </a:r>
            <a:endParaRPr lang="fr-FR" dirty="0"/>
          </a:p>
          <a:p>
            <a:endParaRPr lang="fr-FR" dirty="0"/>
          </a:p>
        </p:txBody>
      </p:sp>
      <p:pic>
        <p:nvPicPr>
          <p:cNvPr id="16386" name="Picture 2" descr="Découvrez les ruchers du 15e - Mairie du 15ᵉ">
            <a:extLst>
              <a:ext uri="{FF2B5EF4-FFF2-40B4-BE49-F238E27FC236}">
                <a16:creationId xmlns:a16="http://schemas.microsoft.com/office/drawing/2014/main" id="{A2C8EBCA-9AE4-4AF1-8397-8E2B4458FC4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199" y="2213361"/>
            <a:ext cx="4689493" cy="2930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2956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theme/theme1.xml><?xml version="1.0" encoding="utf-8"?>
<a:theme xmlns:a="http://schemas.openxmlformats.org/drawingml/2006/main" name="Brin">
  <a:themeElements>
    <a:clrScheme name="Personnalisé 8">
      <a:dk1>
        <a:srgbClr val="7B230B"/>
      </a:dk1>
      <a:lt1>
        <a:sysClr val="window" lastClr="FFFFFF"/>
      </a:lt1>
      <a:dk2>
        <a:srgbClr val="55643E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414C21"/>
      </a:hlink>
      <a:folHlink>
        <a:srgbClr val="839943"/>
      </a:folHlink>
    </a:clrScheme>
    <a:fontScheme name="Bri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2778</TotalTime>
  <Words>1092</Words>
  <Application>Microsoft Office PowerPoint</Application>
  <PresentationFormat>Grand écran</PresentationFormat>
  <Paragraphs>146</Paragraphs>
  <Slides>24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Century Gothic</vt:lpstr>
      <vt:lpstr>Wingdings 3</vt:lpstr>
      <vt:lpstr>Brin</vt:lpstr>
      <vt:lpstr>Diviser ?</vt:lpstr>
      <vt:lpstr>Question 1: Est-ce la bonne date ? </vt:lpstr>
      <vt:lpstr>Question 2 :Combien de cadres de couvain? </vt:lpstr>
      <vt:lpstr>Question 3 : la fécondation de la reine</vt:lpstr>
      <vt:lpstr>Question 4 : Méthodes de multiplication</vt:lpstr>
      <vt:lpstr>Rappels de quelques bases</vt:lpstr>
      <vt:lpstr>Est-ce la bonne date ? Janvier</vt:lpstr>
      <vt:lpstr>Est-ce la bonne date ? Février</vt:lpstr>
      <vt:lpstr>Est-ce la bonne date ? Mars</vt:lpstr>
      <vt:lpstr>Est-ce la bonne date ? Avril</vt:lpstr>
      <vt:lpstr>Est-ce la bonne date ? Mai Juin</vt:lpstr>
      <vt:lpstr>Est-ce la bonne date ? Juillet Aout</vt:lpstr>
      <vt:lpstr>Est-ce la bonne date ? Septembre</vt:lpstr>
      <vt:lpstr>Question 2 : entre 2 et 5 cadres de couvain</vt:lpstr>
      <vt:lpstr>Question 2 : entre 6 et 8 cadres de couvain</vt:lpstr>
      <vt:lpstr>Question 3 : la fécondation de la reine, quand?</vt:lpstr>
      <vt:lpstr>Question 3 : la fécondation de la reine : Quels mâles? </vt:lpstr>
      <vt:lpstr>Division simple</vt:lpstr>
      <vt:lpstr>Division 3 cadres sans rechercher la reine</vt:lpstr>
      <vt:lpstr>Division 3 cadres sans prendre la reine</vt:lpstr>
      <vt:lpstr>Division 3 cadres avec plusieurs ruches</vt:lpstr>
      <vt:lpstr>L’essaim nu</vt:lpstr>
      <vt:lpstr>L’élevage de reines</vt:lpstr>
      <vt:lpstr>Etc.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Diviser ?</dc:title>
  <dc:creator>Gérard Corvée</dc:creator>
  <cp:lastModifiedBy>Gérard Corvée</cp:lastModifiedBy>
  <cp:revision>24</cp:revision>
  <dcterms:created xsi:type="dcterms:W3CDTF">2019-12-29T09:26:10Z</dcterms:created>
  <dcterms:modified xsi:type="dcterms:W3CDTF">2022-02-03T12:31:48Z</dcterms:modified>
</cp:coreProperties>
</file>