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7" r:id="rId3"/>
    <p:sldId id="258" r:id="rId4"/>
    <p:sldId id="259" r:id="rId5"/>
    <p:sldId id="280" r:id="rId6"/>
    <p:sldId id="281" r:id="rId7"/>
    <p:sldId id="260" r:id="rId8"/>
    <p:sldId id="261" r:id="rId9"/>
    <p:sldId id="262" r:id="rId10"/>
    <p:sldId id="263" r:id="rId11"/>
    <p:sldId id="266" r:id="rId12"/>
    <p:sldId id="267" r:id="rId13"/>
    <p:sldId id="268" r:id="rId14"/>
    <p:sldId id="269" r:id="rId15"/>
    <p:sldId id="270" r:id="rId16"/>
    <p:sldId id="286" r:id="rId17"/>
    <p:sldId id="287" r:id="rId18"/>
    <p:sldId id="282" r:id="rId19"/>
    <p:sldId id="283" r:id="rId20"/>
    <p:sldId id="284" r:id="rId21"/>
    <p:sldId id="285" r:id="rId22"/>
    <p:sldId id="264" r:id="rId23"/>
    <p:sldId id="279" r:id="rId24"/>
    <p:sldId id="271" r:id="rId25"/>
    <p:sldId id="278" r:id="rId26"/>
    <p:sldId id="275" r:id="rId27"/>
    <p:sldId id="273" r:id="rId28"/>
    <p:sldId id="274" r:id="rId29"/>
    <p:sldId id="272" r:id="rId30"/>
    <p:sldId id="276" r:id="rId31"/>
    <p:sldId id="27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994" autoAdjust="0"/>
    <p:restoredTop sz="94712" autoAdjust="0"/>
  </p:normalViewPr>
  <p:slideViewPr>
    <p:cSldViewPr snapToGrid="0">
      <p:cViewPr varScale="1">
        <p:scale>
          <a:sx n="85" d="100"/>
          <a:sy n="85" d="100"/>
        </p:scale>
        <p:origin x="774" y="84"/>
      </p:cViewPr>
      <p:guideLst/>
    </p:cSldViewPr>
  </p:slideViewPr>
  <p:notesTextViewPr>
    <p:cViewPr>
      <p:scale>
        <a:sx n="1" d="1"/>
        <a:sy n="1" d="1"/>
      </p:scale>
      <p:origin x="0" y="0"/>
    </p:cViewPr>
  </p:notesTextViewPr>
  <p:notesViewPr>
    <p:cSldViewPr snapToGrid="0">
      <p:cViewPr varScale="1">
        <p:scale>
          <a:sx n="68" d="100"/>
          <a:sy n="68" d="100"/>
        </p:scale>
        <p:origin x="280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810318-E25D-4085-A4C5-9E65D364BB2C}" type="datetimeFigureOut">
              <a:rPr lang="fr-FR" smtClean="0"/>
              <a:t>10/02/2019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126053-E07D-4F3C-A675-778906A9F2C5}" type="slidenum">
              <a:rPr lang="fr-FR" smtClean="0"/>
              <a:t>‹N°›</a:t>
            </a:fld>
            <a:endParaRPr lang="fr-FR"/>
          </a:p>
        </p:txBody>
      </p:sp>
    </p:spTree>
    <p:extLst>
      <p:ext uri="{BB962C8B-B14F-4D97-AF65-F5344CB8AC3E}">
        <p14:creationId xmlns:p14="http://schemas.microsoft.com/office/powerpoint/2010/main" val="1733907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fr.wikipedia.org/wiki/Hym%C3%A9nopt%C3%A8res" TargetMode="External"/><Relationship Id="rId7" Type="http://schemas.openxmlformats.org/officeDocument/2006/relationships/hyperlink" Target="https://fr.wikipedia.org/wiki/Frelon"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fr.wikipedia.org/wiki/Bourdon_(insecte)" TargetMode="External"/><Relationship Id="rId5" Type="http://schemas.openxmlformats.org/officeDocument/2006/relationships/hyperlink" Target="https://fr.wikipedia.org/wiki/Abeille" TargetMode="External"/><Relationship Id="rId4" Type="http://schemas.openxmlformats.org/officeDocument/2006/relationships/hyperlink" Target="https://fr.wikipedia.org/wiki/Gu%C3%AApe"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a:t>
            </a:fld>
            <a:endParaRPr lang="fr-FR"/>
          </a:p>
        </p:txBody>
      </p:sp>
    </p:spTree>
    <p:extLst>
      <p:ext uri="{BB962C8B-B14F-4D97-AF65-F5344CB8AC3E}">
        <p14:creationId xmlns:p14="http://schemas.microsoft.com/office/powerpoint/2010/main" val="198822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Vespa </a:t>
            </a:r>
            <a:r>
              <a:rPr lang="fr-FR" sz="2000" dirty="0" err="1"/>
              <a:t>velutina</a:t>
            </a:r>
            <a:r>
              <a:rPr lang="fr-FR" sz="2000" dirty="0"/>
              <a:t> frelon aux pattes jaunes</a:t>
            </a:r>
          </a:p>
          <a:p>
            <a:endParaRPr lang="fr-FR" sz="2000" dirty="0"/>
          </a:p>
          <a:p>
            <a:r>
              <a:rPr lang="fr-FR" sz="2000" dirty="0"/>
              <a:t>Famille des guêpes </a:t>
            </a:r>
          </a:p>
          <a:p>
            <a:endParaRPr lang="fr-FR" sz="2000" dirty="0"/>
          </a:p>
          <a:p>
            <a:r>
              <a:rPr lang="fr-FR" sz="2000" dirty="0"/>
              <a:t>Ce reconnait par </a:t>
            </a:r>
          </a:p>
          <a:p>
            <a:r>
              <a:rPr lang="fr-FR" sz="2000" dirty="0"/>
              <a:t>sa taille :3 cm </a:t>
            </a:r>
          </a:p>
          <a:p>
            <a:r>
              <a:rPr lang="fr-FR" sz="2000" dirty="0"/>
              <a:t>Sa couleur: sombre et bande jaune orangée</a:t>
            </a:r>
          </a:p>
          <a:p>
            <a:r>
              <a:rPr lang="fr-FR" sz="2000" dirty="0"/>
              <a:t>Pattes jaunes</a:t>
            </a:r>
          </a:p>
          <a:p>
            <a:endParaRPr lang="fr-FR" sz="2000" dirty="0"/>
          </a:p>
          <a:p>
            <a:endParaRPr lang="fr-FR" sz="2000" dirty="0"/>
          </a:p>
          <a:p>
            <a:endParaRPr lang="fr-FR" sz="2000" dirty="0"/>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a:t>
            </a:fld>
            <a:endParaRPr lang="fr-FR"/>
          </a:p>
        </p:txBody>
      </p:sp>
    </p:spTree>
    <p:extLst>
      <p:ext uri="{BB962C8B-B14F-4D97-AF65-F5344CB8AC3E}">
        <p14:creationId xmlns:p14="http://schemas.microsoft.com/office/powerpoint/2010/main" val="2965366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Le différencier du frelon européen vespa </a:t>
            </a:r>
            <a:r>
              <a:rPr lang="fr-FR" sz="2000" dirty="0" err="1"/>
              <a:t>crabro</a:t>
            </a:r>
            <a:endParaRPr lang="fr-FR" sz="2000" dirty="0"/>
          </a:p>
          <a:p>
            <a:r>
              <a:rPr lang="fr-FR" sz="2000" dirty="0"/>
              <a:t>Plus long </a:t>
            </a:r>
          </a:p>
          <a:p>
            <a:r>
              <a:rPr lang="fr-FR" sz="2000" dirty="0"/>
              <a:t>Couleur jaune taché de noir </a:t>
            </a:r>
          </a:p>
          <a:p>
            <a:endParaRPr lang="fr-FR" sz="2000" dirty="0"/>
          </a:p>
          <a:p>
            <a:r>
              <a:rPr lang="fr-FR" sz="2000" dirty="0"/>
              <a:t>Protégé</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3</a:t>
            </a:fld>
            <a:endParaRPr lang="fr-FR"/>
          </a:p>
        </p:txBody>
      </p:sp>
    </p:spTree>
    <p:extLst>
      <p:ext uri="{BB962C8B-B14F-4D97-AF65-F5344CB8AC3E}">
        <p14:creationId xmlns:p14="http://schemas.microsoft.com/office/powerpoint/2010/main" val="4040070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Insecte diurne </a:t>
            </a:r>
          </a:p>
          <a:p>
            <a:r>
              <a:rPr lang="fr-FR" sz="2000" dirty="0"/>
              <a:t>N’est pas  attiré par la lumière</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4</a:t>
            </a:fld>
            <a:endParaRPr lang="fr-FR"/>
          </a:p>
        </p:txBody>
      </p:sp>
    </p:spTree>
    <p:extLst>
      <p:ext uri="{BB962C8B-B14F-4D97-AF65-F5344CB8AC3E}">
        <p14:creationId xmlns:p14="http://schemas.microsoft.com/office/powerpoint/2010/main" val="301447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5</a:t>
            </a:fld>
            <a:endParaRPr lang="fr-FR"/>
          </a:p>
        </p:txBody>
      </p:sp>
    </p:spTree>
    <p:extLst>
      <p:ext uri="{BB962C8B-B14F-4D97-AF65-F5344CB8AC3E}">
        <p14:creationId xmlns:p14="http://schemas.microsoft.com/office/powerpoint/2010/main" val="3655072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6</a:t>
            </a:fld>
            <a:endParaRPr lang="fr-FR"/>
          </a:p>
        </p:txBody>
      </p:sp>
    </p:spTree>
    <p:extLst>
      <p:ext uri="{BB962C8B-B14F-4D97-AF65-F5344CB8AC3E}">
        <p14:creationId xmlns:p14="http://schemas.microsoft.com/office/powerpoint/2010/main" val="329750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sz="2000" dirty="0"/>
              <a:t>Il est constitué majoritairement d’écorces et de bois tendre</a:t>
            </a:r>
          </a:p>
          <a:p>
            <a:r>
              <a:rPr lang="fr-FR" sz="2000" dirty="0"/>
              <a:t>Principe du papier </a:t>
            </a:r>
          </a:p>
          <a:p>
            <a:r>
              <a:rPr lang="fr-FR" sz="2000" dirty="0"/>
              <a:t>L’entrée du nid est latérale (1 ou plusieurs)</a:t>
            </a:r>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7</a:t>
            </a:fld>
            <a:endParaRPr lang="fr-FR"/>
          </a:p>
        </p:txBody>
      </p:sp>
    </p:spTree>
    <p:extLst>
      <p:ext uri="{BB962C8B-B14F-4D97-AF65-F5344CB8AC3E}">
        <p14:creationId xmlns:p14="http://schemas.microsoft.com/office/powerpoint/2010/main" val="110203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400550"/>
            <a:ext cx="5486400" cy="3600450"/>
          </a:xfrm>
        </p:spPr>
        <p:txBody>
          <a:bodyPr/>
          <a:lstStyle/>
          <a:p>
            <a:r>
              <a:rPr lang="fr-FR" sz="2000" dirty="0"/>
              <a:t>La fondatrice qui a hiverné commence seule son nid à la sortie de l’hiver :avril</a:t>
            </a:r>
          </a:p>
          <a:p>
            <a:r>
              <a:rPr lang="fr-FR" sz="2000" dirty="0"/>
              <a:t>Le nid primaire devient ensuite définitif ou peut être abandonné pour un autre endroit si l’emplacement ne convient plus</a:t>
            </a:r>
          </a:p>
          <a:p>
            <a:endParaRPr lang="fr-FR" sz="2000" dirty="0"/>
          </a:p>
          <a:p>
            <a:r>
              <a:rPr lang="fr-FR" sz="2000" dirty="0"/>
              <a:t>Elle commence à pondre et dés que les ouvrières naissent celles-ci se chargent d’agrandir le nid</a:t>
            </a:r>
          </a:p>
          <a:p>
            <a:endParaRPr lang="fr-FR" sz="2000" dirty="0"/>
          </a:p>
          <a:p>
            <a:r>
              <a:rPr lang="fr-FR" sz="2000" dirty="0"/>
              <a:t>Nid définitif de juin à décembre</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8</a:t>
            </a:fld>
            <a:endParaRPr lang="fr-FR"/>
          </a:p>
        </p:txBody>
      </p:sp>
    </p:spTree>
    <p:extLst>
      <p:ext uri="{BB962C8B-B14F-4D97-AF65-F5344CB8AC3E}">
        <p14:creationId xmlns:p14="http://schemas.microsoft.com/office/powerpoint/2010/main" val="1144356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2000 individus</a:t>
            </a:r>
          </a:p>
          <a:p>
            <a:endParaRPr lang="fr-FR" sz="2000" dirty="0"/>
          </a:p>
          <a:p>
            <a:r>
              <a:rPr lang="fr-FR" sz="2000" dirty="0"/>
              <a:t>En priorité en hauteur </a:t>
            </a:r>
          </a:p>
          <a:p>
            <a:r>
              <a:rPr lang="fr-FR" sz="2000" dirty="0"/>
              <a:t>Mais en fait on peut en trouver partout</a:t>
            </a:r>
          </a:p>
          <a:p>
            <a:endParaRPr lang="fr-FR" sz="2000" dirty="0"/>
          </a:p>
          <a:p>
            <a:r>
              <a:rPr lang="fr-FR" sz="2000" dirty="0"/>
              <a:t>Danger  idem que pour une piqure de guêpe</a:t>
            </a:r>
          </a:p>
          <a:p>
            <a:r>
              <a:rPr lang="fr-FR" sz="2000" dirty="0"/>
              <a:t>Danger important auprès du nid ( distance 5 m ) ( sensible aux odeurs)</a:t>
            </a:r>
          </a:p>
          <a:p>
            <a:r>
              <a:rPr lang="fr-FR" sz="2000" dirty="0"/>
              <a:t>Sensible à toutes vibrations qui provoquent une sortie importante de frelons et une attaque en escadrille</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9</a:t>
            </a:fld>
            <a:endParaRPr lang="fr-FR"/>
          </a:p>
        </p:txBody>
      </p:sp>
    </p:spTree>
    <p:extLst>
      <p:ext uri="{BB962C8B-B14F-4D97-AF65-F5344CB8AC3E}">
        <p14:creationId xmlns:p14="http://schemas.microsoft.com/office/powerpoint/2010/main" val="3679554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286335"/>
            <a:ext cx="5486400" cy="4600135"/>
          </a:xfrm>
        </p:spPr>
        <p:txBody>
          <a:bodyPr/>
          <a:lstStyle/>
          <a:p>
            <a:endParaRPr lang="fr-FR" sz="1400"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10</a:t>
            </a:fld>
            <a:endParaRPr lang="fr-FR"/>
          </a:p>
        </p:txBody>
      </p:sp>
    </p:spTree>
    <p:extLst>
      <p:ext uri="{BB962C8B-B14F-4D97-AF65-F5344CB8AC3E}">
        <p14:creationId xmlns:p14="http://schemas.microsoft.com/office/powerpoint/2010/main" val="3523078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Début février jusqu’en mai les reines  sortent et recherchent un endroit propice pour construire leur nid : besoin de nourriture sucrée</a:t>
            </a:r>
          </a:p>
          <a:p>
            <a:r>
              <a:rPr lang="fr-FR" sz="2000" dirty="0"/>
              <a:t>Si dans cette période elles sont capturées cela diminue le nombre de nid définitif</a:t>
            </a:r>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11</a:t>
            </a:fld>
            <a:endParaRPr lang="fr-FR"/>
          </a:p>
        </p:txBody>
      </p:sp>
    </p:spTree>
    <p:extLst>
      <p:ext uri="{BB962C8B-B14F-4D97-AF65-F5344CB8AC3E}">
        <p14:creationId xmlns:p14="http://schemas.microsoft.com/office/powerpoint/2010/main" val="3169876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De mai à septembre les nids deviennent définitifs les fondatrices ne sortent plus donc les pièges ne sont plus efficaces les frelons capturés ne sont que des ouvrières la source ne sera jamais tari </a:t>
            </a:r>
          </a:p>
          <a:p>
            <a:r>
              <a:rPr lang="fr-FR" sz="2000" dirty="0"/>
              <a:t>Les apiculteurs continuent à capturer près de leur rucher pour essayer de diminuer la pression </a:t>
            </a:r>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12</a:t>
            </a:fld>
            <a:endParaRPr lang="fr-FR"/>
          </a:p>
        </p:txBody>
      </p:sp>
    </p:spTree>
    <p:extLst>
      <p:ext uri="{BB962C8B-B14F-4D97-AF65-F5344CB8AC3E}">
        <p14:creationId xmlns:p14="http://schemas.microsoft.com/office/powerpoint/2010/main" val="1306811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De septembre à octobre</a:t>
            </a:r>
          </a:p>
          <a:p>
            <a:r>
              <a:rPr lang="fr-FR" sz="2000" dirty="0"/>
              <a:t>Les nouvelles fondatrices sont présentes elles sortent pour se faire féconder puis pour rechercher un abri pour  l’hiver </a:t>
            </a:r>
          </a:p>
          <a:p>
            <a:r>
              <a:rPr lang="fr-FR" sz="2000" dirty="0"/>
              <a:t>Piège à repositionner pour diminuer le nombre de futures fondatrices</a:t>
            </a:r>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13</a:t>
            </a:fld>
            <a:endParaRPr lang="fr-FR"/>
          </a:p>
        </p:txBody>
      </p:sp>
    </p:spTree>
    <p:extLst>
      <p:ext uri="{BB962C8B-B14F-4D97-AF65-F5344CB8AC3E}">
        <p14:creationId xmlns:p14="http://schemas.microsoft.com/office/powerpoint/2010/main" val="1265951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sz="2000" dirty="0"/>
              <a:t>De novembre à fin janvier </a:t>
            </a:r>
          </a:p>
          <a:p>
            <a:r>
              <a:rPr lang="fr-FR" sz="2000" dirty="0"/>
              <a:t>Les nids sont visibles mais vides</a:t>
            </a:r>
          </a:p>
          <a:p>
            <a:r>
              <a:rPr lang="fr-FR" sz="2000" dirty="0"/>
              <a:t>En hiver les fondatrices se sont réfugiées dans un endroit protégé à l’bri du froid </a:t>
            </a:r>
          </a:p>
          <a:p>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14</a:t>
            </a:fld>
            <a:endParaRPr lang="fr-FR"/>
          </a:p>
        </p:txBody>
      </p:sp>
    </p:spTree>
    <p:extLst>
      <p:ext uri="{BB962C8B-B14F-4D97-AF65-F5344CB8AC3E}">
        <p14:creationId xmlns:p14="http://schemas.microsoft.com/office/powerpoint/2010/main" val="1417513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474785" y="4543865"/>
            <a:ext cx="5486400" cy="4600135"/>
          </a:xfrm>
        </p:spPr>
        <p:txBody>
          <a:bodyPr/>
          <a:lstStyle/>
          <a:p>
            <a:endParaRPr lang="fr-FR" sz="1400"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15</a:t>
            </a:fld>
            <a:endParaRPr lang="fr-FR"/>
          </a:p>
        </p:txBody>
      </p:sp>
    </p:spTree>
    <p:extLst>
      <p:ext uri="{BB962C8B-B14F-4D97-AF65-F5344CB8AC3E}">
        <p14:creationId xmlns:p14="http://schemas.microsoft.com/office/powerpoint/2010/main" val="2674166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16</a:t>
            </a:fld>
            <a:endParaRPr lang="fr-FR"/>
          </a:p>
        </p:txBody>
      </p:sp>
    </p:spTree>
    <p:extLst>
      <p:ext uri="{BB962C8B-B14F-4D97-AF65-F5344CB8AC3E}">
        <p14:creationId xmlns:p14="http://schemas.microsoft.com/office/powerpoint/2010/main" val="1416822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17</a:t>
            </a:fld>
            <a:endParaRPr lang="fr-FR"/>
          </a:p>
        </p:txBody>
      </p:sp>
    </p:spTree>
    <p:extLst>
      <p:ext uri="{BB962C8B-B14F-4D97-AF65-F5344CB8AC3E}">
        <p14:creationId xmlns:p14="http://schemas.microsoft.com/office/powerpoint/2010/main" val="2472331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848032" y="4656931"/>
            <a:ext cx="5486400" cy="3600450"/>
          </a:xfrm>
        </p:spPr>
        <p:txBody>
          <a:bodyPr/>
          <a:lstStyle/>
          <a:p>
            <a:r>
              <a:rPr lang="fr-FR" sz="2000" dirty="0"/>
              <a:t>Rapace diurne insectivore et migratrice, n'est présente que durant l'été en Europe. </a:t>
            </a:r>
          </a:p>
          <a:p>
            <a:r>
              <a:rPr lang="fr-FR" sz="2000" dirty="0"/>
              <a:t>Ses proies principales sont les larves, les adultes d'</a:t>
            </a:r>
            <a:r>
              <a:rPr lang="fr-FR" sz="2000" dirty="0">
                <a:hlinkClick r:id="rId3" tooltip="Hyménoptères">
                  <a:extLst>
                    <a:ext uri="{A12FA001-AC4F-418D-AE19-62706E023703}">
                      <ahyp:hlinkClr xmlns:ahyp="http://schemas.microsoft.com/office/drawing/2018/hyperlinkcolor" val="tx"/>
                    </a:ext>
                  </a:extLst>
                </a:hlinkClick>
              </a:rPr>
              <a:t>hyménoptères</a:t>
            </a:r>
            <a:r>
              <a:rPr lang="fr-FR" sz="2000" dirty="0"/>
              <a:t> sociaux (principalement des </a:t>
            </a:r>
            <a:r>
              <a:rPr lang="fr-FR" sz="2000" dirty="0">
                <a:hlinkClick r:id="rId4" tooltip="Guêpe">
                  <a:extLst>
                    <a:ext uri="{A12FA001-AC4F-418D-AE19-62706E023703}">
                      <ahyp:hlinkClr xmlns:ahyp="http://schemas.microsoft.com/office/drawing/2018/hyperlinkcolor" val="tx"/>
                    </a:ext>
                  </a:extLst>
                </a:hlinkClick>
              </a:rPr>
              <a:t>guêpes</a:t>
            </a:r>
            <a:r>
              <a:rPr lang="fr-FR" sz="2000" dirty="0"/>
              <a:t>, mais aussi des </a:t>
            </a:r>
            <a:r>
              <a:rPr lang="fr-FR" sz="2000" dirty="0">
                <a:hlinkClick r:id="rId5" tooltip="Abeille">
                  <a:extLst>
                    <a:ext uri="{A12FA001-AC4F-418D-AE19-62706E023703}">
                      <ahyp:hlinkClr xmlns:ahyp="http://schemas.microsoft.com/office/drawing/2018/hyperlinkcolor" val="tx"/>
                    </a:ext>
                  </a:extLst>
                </a:hlinkClick>
              </a:rPr>
              <a:t>abeilles</a:t>
            </a:r>
            <a:r>
              <a:rPr lang="fr-FR" sz="2000" dirty="0"/>
              <a:t>, des </a:t>
            </a:r>
            <a:r>
              <a:rPr lang="fr-FR" sz="2000" dirty="0">
                <a:hlinkClick r:id="rId6" tooltip="Bourdon (insecte)">
                  <a:extLst>
                    <a:ext uri="{A12FA001-AC4F-418D-AE19-62706E023703}">
                      <ahyp:hlinkClr xmlns:ahyp="http://schemas.microsoft.com/office/drawing/2018/hyperlinkcolor" val="tx"/>
                    </a:ext>
                  </a:extLst>
                </a:hlinkClick>
              </a:rPr>
              <a:t>bourdons</a:t>
            </a:r>
            <a:r>
              <a:rPr lang="fr-FR" sz="2000" dirty="0"/>
              <a:t> et des </a:t>
            </a:r>
            <a:r>
              <a:rPr lang="fr-FR" sz="2000" dirty="0">
                <a:hlinkClick r:id="rId7" tooltip="Frelon">
                  <a:extLst>
                    <a:ext uri="{A12FA001-AC4F-418D-AE19-62706E023703}">
                      <ahyp:hlinkClr xmlns:ahyp="http://schemas.microsoft.com/office/drawing/2018/hyperlinkcolor" val="tx"/>
                    </a:ext>
                  </a:extLst>
                </a:hlinkClick>
              </a:rPr>
              <a:t>frelons</a:t>
            </a:r>
            <a:r>
              <a:rPr lang="fr-FR" sz="2000" dirty="0"/>
              <a:t>, y compris les frelons asiatiques</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18</a:t>
            </a:fld>
            <a:endParaRPr lang="fr-FR"/>
          </a:p>
        </p:txBody>
      </p:sp>
    </p:spTree>
    <p:extLst>
      <p:ext uri="{BB962C8B-B14F-4D97-AF65-F5344CB8AC3E}">
        <p14:creationId xmlns:p14="http://schemas.microsoft.com/office/powerpoint/2010/main" val="1886204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19</a:t>
            </a:fld>
            <a:endParaRPr lang="fr-FR"/>
          </a:p>
        </p:txBody>
      </p:sp>
    </p:spTree>
    <p:extLst>
      <p:ext uri="{BB962C8B-B14F-4D97-AF65-F5344CB8AC3E}">
        <p14:creationId xmlns:p14="http://schemas.microsoft.com/office/powerpoint/2010/main" val="4019863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20</a:t>
            </a:fld>
            <a:endParaRPr lang="fr-FR"/>
          </a:p>
        </p:txBody>
      </p:sp>
    </p:spTree>
    <p:extLst>
      <p:ext uri="{BB962C8B-B14F-4D97-AF65-F5344CB8AC3E}">
        <p14:creationId xmlns:p14="http://schemas.microsoft.com/office/powerpoint/2010/main" val="3545764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400" dirty="0"/>
              <a:t>Petite mouche qui pont dans le ventre des reines abeilles, guêpes, frelons, </a:t>
            </a:r>
          </a:p>
          <a:p>
            <a:r>
              <a:rPr lang="fr-FR" sz="2400" dirty="0"/>
              <a:t>Nid de frelon asiatique mort due à la mort de la reine </a:t>
            </a:r>
          </a:p>
          <a:p>
            <a:r>
              <a:rPr lang="fr-FR" sz="2400" dirty="0"/>
              <a:t>Les Chercheurs de tours du CNRS</a:t>
            </a:r>
          </a:p>
          <a:p>
            <a:r>
              <a:rPr lang="fr-FR" sz="2400" dirty="0" err="1"/>
              <a:t>Decouvrent</a:t>
            </a:r>
            <a:r>
              <a:rPr lang="fr-FR" sz="2400" dirty="0"/>
              <a:t> la présence de cette mouche </a:t>
            </a:r>
          </a:p>
          <a:p>
            <a:r>
              <a:rPr lang="fr-FR" sz="2400" dirty="0"/>
              <a:t>Difficulté : impossibilité de facilité son développement car déséquilibre de la biodiversité </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21</a:t>
            </a:fld>
            <a:endParaRPr lang="fr-FR"/>
          </a:p>
        </p:txBody>
      </p:sp>
    </p:spTree>
    <p:extLst>
      <p:ext uri="{BB962C8B-B14F-4D97-AF65-F5344CB8AC3E}">
        <p14:creationId xmlns:p14="http://schemas.microsoft.com/office/powerpoint/2010/main" val="3879895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2000" dirty="0"/>
          </a:p>
          <a:p>
            <a:endParaRPr lang="fr-FR" sz="2000" dirty="0"/>
          </a:p>
          <a:p>
            <a:r>
              <a:rPr lang="fr-FR" sz="2000" dirty="0"/>
              <a:t>Prédateur : 1 seul : l’homme</a:t>
            </a:r>
          </a:p>
          <a:p>
            <a:endParaRPr lang="fr-FR" sz="2000" dirty="0"/>
          </a:p>
          <a:p>
            <a:r>
              <a:rPr lang="fr-FR" sz="2000" dirty="0"/>
              <a:t>Ne jamais détruire soi même un nid </a:t>
            </a:r>
          </a:p>
          <a:p>
            <a:r>
              <a:rPr lang="fr-FR" sz="2000" dirty="0"/>
              <a:t>Besoin de protection  </a:t>
            </a: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22</a:t>
            </a:fld>
            <a:endParaRPr lang="fr-FR" dirty="0"/>
          </a:p>
        </p:txBody>
      </p:sp>
    </p:spTree>
    <p:extLst>
      <p:ext uri="{BB962C8B-B14F-4D97-AF65-F5344CB8AC3E}">
        <p14:creationId xmlns:p14="http://schemas.microsoft.com/office/powerpoint/2010/main" val="1250028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400550"/>
            <a:ext cx="5486400" cy="4490232"/>
          </a:xfrm>
        </p:spPr>
        <p:txBody>
          <a:bodyPr/>
          <a:lstStyle/>
          <a:p>
            <a:r>
              <a:rPr lang="fr-FR" sz="2000" dirty="0"/>
              <a:t>Le piège est à suspendre entre 1 m à 2 m de hauteur,</a:t>
            </a:r>
          </a:p>
          <a:p>
            <a:r>
              <a:rPr lang="fr-FR" sz="2000" dirty="0"/>
              <a:t> de préférence à proximité : -</a:t>
            </a:r>
          </a:p>
          <a:p>
            <a:pPr marL="342900" indent="-342900">
              <a:buFont typeface="Arial" panose="020B0604020202020204" pitchFamily="34" charset="0"/>
              <a:buChar char="•"/>
            </a:pPr>
            <a:r>
              <a:rPr lang="fr-FR" sz="2000" dirty="0"/>
              <a:t> des emplacements des anciens nids – </a:t>
            </a:r>
          </a:p>
          <a:p>
            <a:pPr marL="342900" indent="-342900">
              <a:buFont typeface="Arial" panose="020B0604020202020204" pitchFamily="34" charset="0"/>
              <a:buChar char="•"/>
            </a:pPr>
            <a:r>
              <a:rPr lang="fr-FR" sz="2000" dirty="0"/>
              <a:t>des composteurs ménagers – </a:t>
            </a:r>
          </a:p>
          <a:p>
            <a:pPr marL="342900" indent="-342900">
              <a:buFont typeface="Arial" panose="020B0604020202020204" pitchFamily="34" charset="0"/>
              <a:buChar char="•"/>
            </a:pPr>
            <a:r>
              <a:rPr lang="fr-FR" sz="2000" dirty="0"/>
              <a:t>des végétaux les plus visités par les insectes – </a:t>
            </a:r>
          </a:p>
          <a:p>
            <a:pPr marL="342900" indent="-342900">
              <a:buFont typeface="Arial" panose="020B0604020202020204" pitchFamily="34" charset="0"/>
              <a:buChar char="•"/>
            </a:pPr>
            <a:r>
              <a:rPr lang="fr-FR" sz="2000" dirty="0"/>
              <a:t>des arbres en fleurs ; certains comme les camélias à fleur simple ... plus tard les pruniers, </a:t>
            </a:r>
          </a:p>
          <a:p>
            <a:pPr marL="342900" indent="-342900">
              <a:buFont typeface="Arial" panose="020B0604020202020204" pitchFamily="34" charset="0"/>
              <a:buChar char="•"/>
            </a:pPr>
            <a:r>
              <a:rPr lang="fr-FR" sz="2000" dirty="0"/>
              <a:t>les lierres semblent attirer énormément les reines.</a:t>
            </a:r>
          </a:p>
          <a:p>
            <a:pPr marL="342900" indent="-342900">
              <a:buFont typeface="Arial" panose="020B0604020202020204" pitchFamily="34" charset="0"/>
              <a:buChar char="•"/>
            </a:pPr>
            <a:endParaRPr lang="fr-FR" sz="2000" dirty="0"/>
          </a:p>
          <a:p>
            <a:r>
              <a:rPr lang="fr-FR" sz="2000" dirty="0"/>
              <a:t> Les placer afin qu’ils soient le matin au soleil et l’après-midi à l’ombre, si possible.</a:t>
            </a:r>
          </a:p>
          <a:p>
            <a:endParaRPr lang="fr-FR" sz="2000" dirty="0"/>
          </a:p>
          <a:p>
            <a:r>
              <a:rPr lang="fr-FR" sz="2000" dirty="0"/>
              <a:t> </a:t>
            </a:r>
            <a:endParaRPr lang="fr-FR" dirty="0"/>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23</a:t>
            </a:fld>
            <a:endParaRPr lang="fr-FR"/>
          </a:p>
        </p:txBody>
      </p:sp>
    </p:spTree>
    <p:extLst>
      <p:ext uri="{BB962C8B-B14F-4D97-AF65-F5344CB8AC3E}">
        <p14:creationId xmlns:p14="http://schemas.microsoft.com/office/powerpoint/2010/main" val="2420675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24</a:t>
            </a:fld>
            <a:endParaRPr lang="fr-FR"/>
          </a:p>
        </p:txBody>
      </p:sp>
    </p:spTree>
    <p:extLst>
      <p:ext uri="{BB962C8B-B14F-4D97-AF65-F5344CB8AC3E}">
        <p14:creationId xmlns:p14="http://schemas.microsoft.com/office/powerpoint/2010/main" val="3815493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25</a:t>
            </a:fld>
            <a:endParaRPr lang="fr-FR"/>
          </a:p>
        </p:txBody>
      </p:sp>
    </p:spTree>
    <p:extLst>
      <p:ext uri="{BB962C8B-B14F-4D97-AF65-F5344CB8AC3E}">
        <p14:creationId xmlns:p14="http://schemas.microsoft.com/office/powerpoint/2010/main" val="4065538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26</a:t>
            </a:fld>
            <a:endParaRPr lang="fr-FR"/>
          </a:p>
        </p:txBody>
      </p:sp>
    </p:spTree>
    <p:extLst>
      <p:ext uri="{BB962C8B-B14F-4D97-AF65-F5344CB8AC3E}">
        <p14:creationId xmlns:p14="http://schemas.microsoft.com/office/powerpoint/2010/main" val="88814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27</a:t>
            </a:fld>
            <a:endParaRPr lang="fr-FR"/>
          </a:p>
        </p:txBody>
      </p:sp>
    </p:spTree>
    <p:extLst>
      <p:ext uri="{BB962C8B-B14F-4D97-AF65-F5344CB8AC3E}">
        <p14:creationId xmlns:p14="http://schemas.microsoft.com/office/powerpoint/2010/main" val="3445745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28</a:t>
            </a:fld>
            <a:endParaRPr lang="fr-FR"/>
          </a:p>
        </p:txBody>
      </p:sp>
    </p:spTree>
    <p:extLst>
      <p:ext uri="{BB962C8B-B14F-4D97-AF65-F5344CB8AC3E}">
        <p14:creationId xmlns:p14="http://schemas.microsoft.com/office/powerpoint/2010/main" val="2653527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29</a:t>
            </a:fld>
            <a:endParaRPr lang="fr-FR"/>
          </a:p>
        </p:txBody>
      </p:sp>
    </p:spTree>
    <p:extLst>
      <p:ext uri="{BB962C8B-B14F-4D97-AF65-F5344CB8AC3E}">
        <p14:creationId xmlns:p14="http://schemas.microsoft.com/office/powerpoint/2010/main" val="93407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30</a:t>
            </a:fld>
            <a:endParaRPr lang="fr-FR"/>
          </a:p>
        </p:txBody>
      </p:sp>
    </p:spTree>
    <p:extLst>
      <p:ext uri="{BB962C8B-B14F-4D97-AF65-F5344CB8AC3E}">
        <p14:creationId xmlns:p14="http://schemas.microsoft.com/office/powerpoint/2010/main" val="1874252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4126053-E07D-4F3C-A675-778906A9F2C5}" type="slidenum">
              <a:rPr lang="fr-FR" smtClean="0"/>
              <a:t>31</a:t>
            </a:fld>
            <a:endParaRPr lang="fr-FR"/>
          </a:p>
        </p:txBody>
      </p:sp>
    </p:spTree>
    <p:extLst>
      <p:ext uri="{BB962C8B-B14F-4D97-AF65-F5344CB8AC3E}">
        <p14:creationId xmlns:p14="http://schemas.microsoft.com/office/powerpoint/2010/main" val="3187113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1EBBD72-3E9E-4D67-9653-21D1307BE53F}" type="datetimeFigureOut">
              <a:rPr lang="fr-FR" smtClean="0"/>
              <a:t>10/02/2019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1962180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1EBBD72-3E9E-4D67-9653-21D1307BE53F}" type="datetimeFigureOut">
              <a:rPr lang="fr-FR" smtClean="0"/>
              <a:t>10/02/2019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4175544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1EBBD72-3E9E-4D67-9653-21D1307BE53F}" type="datetimeFigureOut">
              <a:rPr lang="fr-FR" smtClean="0"/>
              <a:t>10/02/2019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3757620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1EBBD72-3E9E-4D67-9653-21D1307BE53F}" type="datetimeFigureOut">
              <a:rPr lang="fr-FR" smtClean="0"/>
              <a:t>10/02/2019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266971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1EBBD72-3E9E-4D67-9653-21D1307BE53F}" type="datetimeFigureOut">
              <a:rPr lang="fr-FR" smtClean="0"/>
              <a:t>10/02/2019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4072114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1EBBD72-3E9E-4D67-9653-21D1307BE53F}" type="datetimeFigureOut">
              <a:rPr lang="fr-FR" smtClean="0"/>
              <a:t>10/02/2019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3057709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BBD72-3E9E-4D67-9653-21D1307BE53F}" type="datetimeFigureOut">
              <a:rPr lang="fr-FR" smtClean="0"/>
              <a:t>10/02/2019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196781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1EBBD72-3E9E-4D67-9653-21D1307BE53F}" type="datetimeFigureOut">
              <a:rPr lang="fr-FR" smtClean="0"/>
              <a:t>10/02/2019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12412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1EBBD72-3E9E-4D67-9653-21D1307BE53F}" type="datetimeFigureOut">
              <a:rPr lang="fr-FR" smtClean="0"/>
              <a:t>10/02/2019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789964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1EBBD72-3E9E-4D67-9653-21D1307BE53F}" type="datetimeFigureOut">
              <a:rPr lang="fr-FR" smtClean="0"/>
              <a:t>10/02/2019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319444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1EBBD72-3E9E-4D67-9653-21D1307BE53F}" type="datetimeFigureOut">
              <a:rPr lang="fr-FR" smtClean="0"/>
              <a:t>10/02/2019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573525F-0483-4893-95C7-28E0B2C21CA1}" type="slidenum">
              <a:rPr lang="fr-FR" smtClean="0"/>
              <a:t>‹N°›</a:t>
            </a:fld>
            <a:endParaRPr lang="fr-FR"/>
          </a:p>
        </p:txBody>
      </p:sp>
    </p:spTree>
    <p:extLst>
      <p:ext uri="{BB962C8B-B14F-4D97-AF65-F5344CB8AC3E}">
        <p14:creationId xmlns:p14="http://schemas.microsoft.com/office/powerpoint/2010/main" val="2507057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EBBD72-3E9E-4D67-9653-21D1307BE53F}" type="datetimeFigureOut">
              <a:rPr lang="fr-FR" smtClean="0"/>
              <a:t>10/02/2019</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3525F-0483-4893-95C7-28E0B2C21CA1}" type="slidenum">
              <a:rPr lang="fr-FR" smtClean="0"/>
              <a:t>‹N°›</a:t>
            </a:fld>
            <a:endParaRPr lang="fr-FR"/>
          </a:p>
        </p:txBody>
      </p:sp>
    </p:spTree>
    <p:extLst>
      <p:ext uri="{BB962C8B-B14F-4D97-AF65-F5344CB8AC3E}">
        <p14:creationId xmlns:p14="http://schemas.microsoft.com/office/powerpoint/2010/main" val="193593142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1379E8-6BFA-4926-837C-B7E6049A00EC}"/>
              </a:ext>
            </a:extLst>
          </p:cNvPr>
          <p:cNvSpPr>
            <a:spLocks noGrp="1"/>
          </p:cNvSpPr>
          <p:nvPr>
            <p:ph type="title"/>
          </p:nvPr>
        </p:nvSpPr>
        <p:spPr/>
        <p:txBody>
          <a:bodyPr/>
          <a:lstStyle/>
          <a:p>
            <a:r>
              <a:rPr lang="fr-FR" dirty="0"/>
              <a:t>                      Le Frelon Asiatique </a:t>
            </a:r>
          </a:p>
        </p:txBody>
      </p:sp>
      <p:pic>
        <p:nvPicPr>
          <p:cNvPr id="11" name="Espace réservé du contenu 10">
            <a:extLst>
              <a:ext uri="{FF2B5EF4-FFF2-40B4-BE49-F238E27FC236}">
                <a16:creationId xmlns:a16="http://schemas.microsoft.com/office/drawing/2014/main" id="{06AF7FA9-00BC-4131-B602-8E4B29B3B6A6}"/>
              </a:ext>
            </a:extLst>
          </p:cNvPr>
          <p:cNvPicPr>
            <a:picLocks noGrp="1" noChangeAspect="1"/>
          </p:cNvPicPr>
          <p:nvPr>
            <p:ph idx="1"/>
          </p:nvPr>
        </p:nvPicPr>
        <p:blipFill>
          <a:blip r:embed="rId3"/>
          <a:stretch>
            <a:fillRect/>
          </a:stretch>
        </p:blipFill>
        <p:spPr>
          <a:xfrm>
            <a:off x="2638303" y="1824058"/>
            <a:ext cx="6598293" cy="4420856"/>
          </a:xfrm>
          <a:prstGeom prst="rect">
            <a:avLst/>
          </a:prstGeom>
        </p:spPr>
      </p:pic>
    </p:spTree>
    <p:extLst>
      <p:ext uri="{BB962C8B-B14F-4D97-AF65-F5344CB8AC3E}">
        <p14:creationId xmlns:p14="http://schemas.microsoft.com/office/powerpoint/2010/main" val="305247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6095DB-D72A-47EB-872D-D9C09BE7090F}"/>
              </a:ext>
            </a:extLst>
          </p:cNvPr>
          <p:cNvSpPr>
            <a:spLocks noGrp="1"/>
          </p:cNvSpPr>
          <p:nvPr>
            <p:ph type="title"/>
          </p:nvPr>
        </p:nvSpPr>
        <p:spPr/>
        <p:txBody>
          <a:bodyPr/>
          <a:lstStyle/>
          <a:p>
            <a:r>
              <a:rPr lang="fr-FR" dirty="0"/>
              <a:t>                       Le reconnaitre</a:t>
            </a:r>
          </a:p>
        </p:txBody>
      </p:sp>
      <p:pic>
        <p:nvPicPr>
          <p:cNvPr id="7" name="Espace réservé du contenu 6">
            <a:extLst>
              <a:ext uri="{FF2B5EF4-FFF2-40B4-BE49-F238E27FC236}">
                <a16:creationId xmlns:a16="http://schemas.microsoft.com/office/drawing/2014/main" id="{8FD2493A-FB91-4870-B3EB-758E93634E38}"/>
              </a:ext>
            </a:extLst>
          </p:cNvPr>
          <p:cNvPicPr>
            <a:picLocks noGrp="1" noChangeAspect="1"/>
          </p:cNvPicPr>
          <p:nvPr>
            <p:ph idx="1"/>
          </p:nvPr>
        </p:nvPicPr>
        <p:blipFill>
          <a:blip r:embed="rId3"/>
          <a:stretch>
            <a:fillRect/>
          </a:stretch>
        </p:blipFill>
        <p:spPr>
          <a:xfrm>
            <a:off x="1943823" y="2142100"/>
            <a:ext cx="6660150" cy="3596481"/>
          </a:xfrm>
          <a:prstGeom prst="rect">
            <a:avLst/>
          </a:prstGeom>
        </p:spPr>
      </p:pic>
    </p:spTree>
    <p:extLst>
      <p:ext uri="{BB962C8B-B14F-4D97-AF65-F5344CB8AC3E}">
        <p14:creationId xmlns:p14="http://schemas.microsoft.com/office/powerpoint/2010/main" val="2496107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3BE4DF-BD1E-4BFB-90F3-F826F3C8BA2C}"/>
              </a:ext>
            </a:extLst>
          </p:cNvPr>
          <p:cNvSpPr>
            <a:spLocks noGrp="1"/>
          </p:cNvSpPr>
          <p:nvPr>
            <p:ph type="title"/>
          </p:nvPr>
        </p:nvSpPr>
        <p:spPr/>
        <p:txBody>
          <a:bodyPr>
            <a:normAutofit/>
          </a:bodyPr>
          <a:lstStyle/>
          <a:p>
            <a:r>
              <a:rPr lang="fr-FR" dirty="0"/>
              <a:t>					 </a:t>
            </a:r>
          </a:p>
        </p:txBody>
      </p:sp>
      <p:sp>
        <p:nvSpPr>
          <p:cNvPr id="3" name="Espace réservé du texte 2">
            <a:extLst>
              <a:ext uri="{FF2B5EF4-FFF2-40B4-BE49-F238E27FC236}">
                <a16:creationId xmlns:a16="http://schemas.microsoft.com/office/drawing/2014/main" id="{14C94528-B01E-4B61-8726-33329344444C}"/>
              </a:ext>
            </a:extLst>
          </p:cNvPr>
          <p:cNvSpPr>
            <a:spLocks noGrp="1"/>
          </p:cNvSpPr>
          <p:nvPr>
            <p:ph type="body" idx="1"/>
          </p:nvPr>
        </p:nvSpPr>
        <p:spPr>
          <a:xfrm>
            <a:off x="938213" y="491507"/>
            <a:ext cx="5157787" cy="823912"/>
          </a:xfrm>
        </p:spPr>
        <p:txBody>
          <a:bodyPr>
            <a:normAutofit/>
          </a:bodyPr>
          <a:lstStyle/>
          <a:p>
            <a:pPr algn="ctr"/>
            <a:r>
              <a:rPr lang="fr-FR" sz="2800" dirty="0"/>
              <a:t>Frelon asiatique : vespa </a:t>
            </a:r>
            <a:r>
              <a:rPr lang="fr-FR" sz="2800" dirty="0" err="1"/>
              <a:t>velutina</a:t>
            </a:r>
            <a:r>
              <a:rPr lang="fr-FR" sz="2800" dirty="0"/>
              <a:t> </a:t>
            </a:r>
          </a:p>
        </p:txBody>
      </p:sp>
      <p:sp>
        <p:nvSpPr>
          <p:cNvPr id="6" name="Espace réservé du texte 5">
            <a:extLst>
              <a:ext uri="{FF2B5EF4-FFF2-40B4-BE49-F238E27FC236}">
                <a16:creationId xmlns:a16="http://schemas.microsoft.com/office/drawing/2014/main" id="{A1F88F52-4443-45AA-9C8B-467365DB1EFC}"/>
              </a:ext>
            </a:extLst>
          </p:cNvPr>
          <p:cNvSpPr>
            <a:spLocks noGrp="1"/>
          </p:cNvSpPr>
          <p:nvPr>
            <p:ph type="body" sz="quarter" idx="3"/>
          </p:nvPr>
        </p:nvSpPr>
        <p:spPr>
          <a:xfrm>
            <a:off x="6270625" y="539574"/>
            <a:ext cx="5183188" cy="823912"/>
          </a:xfrm>
        </p:spPr>
        <p:txBody>
          <a:bodyPr>
            <a:normAutofit/>
          </a:bodyPr>
          <a:lstStyle/>
          <a:p>
            <a:pPr algn="ctr"/>
            <a:r>
              <a:rPr lang="fr-FR" sz="2800" dirty="0"/>
              <a:t>Frelon européen : vespa </a:t>
            </a:r>
            <a:r>
              <a:rPr lang="fr-FR" sz="2800" dirty="0" err="1"/>
              <a:t>crabro</a:t>
            </a:r>
            <a:endParaRPr lang="fr-FR" sz="2800" dirty="0"/>
          </a:p>
        </p:txBody>
      </p:sp>
      <p:pic>
        <p:nvPicPr>
          <p:cNvPr id="9" name="Espace réservé du contenu 3">
            <a:extLst>
              <a:ext uri="{FF2B5EF4-FFF2-40B4-BE49-F238E27FC236}">
                <a16:creationId xmlns:a16="http://schemas.microsoft.com/office/drawing/2014/main" id="{C4858429-B54E-43A7-90B6-5B90C18EE0A0}"/>
              </a:ext>
            </a:extLst>
          </p:cNvPr>
          <p:cNvPicPr>
            <a:picLocks noGrp="1" noChangeAspect="1"/>
          </p:cNvPicPr>
          <p:nvPr>
            <p:ph sz="quarter" idx="4"/>
          </p:nvPr>
        </p:nvPicPr>
        <p:blipFill>
          <a:blip r:embed="rId3"/>
          <a:stretch>
            <a:fillRect/>
          </a:stretch>
        </p:blipFill>
        <p:spPr>
          <a:xfrm>
            <a:off x="6431756" y="2013996"/>
            <a:ext cx="5160114" cy="3856226"/>
          </a:xfrm>
          <a:prstGeom prst="rect">
            <a:avLst/>
          </a:prstGeom>
        </p:spPr>
      </p:pic>
      <p:pic>
        <p:nvPicPr>
          <p:cNvPr id="10" name="Espace réservé du contenu 9">
            <a:extLst>
              <a:ext uri="{FF2B5EF4-FFF2-40B4-BE49-F238E27FC236}">
                <a16:creationId xmlns:a16="http://schemas.microsoft.com/office/drawing/2014/main" id="{174B349E-6C0D-45AE-9676-1362AFBA4D10}"/>
              </a:ext>
            </a:extLst>
          </p:cNvPr>
          <p:cNvPicPr>
            <a:picLocks noGrp="1" noChangeAspect="1"/>
          </p:cNvPicPr>
          <p:nvPr>
            <p:ph sz="half" idx="2"/>
          </p:nvPr>
        </p:nvPicPr>
        <p:blipFill>
          <a:blip r:embed="rId4"/>
          <a:stretch>
            <a:fillRect/>
          </a:stretch>
        </p:blipFill>
        <p:spPr>
          <a:xfrm>
            <a:off x="1037430" y="2013996"/>
            <a:ext cx="5060664" cy="3856226"/>
          </a:xfrm>
          <a:prstGeom prst="rect">
            <a:avLst/>
          </a:prstGeom>
        </p:spPr>
      </p:pic>
    </p:spTree>
    <p:extLst>
      <p:ext uri="{BB962C8B-B14F-4D97-AF65-F5344CB8AC3E}">
        <p14:creationId xmlns:p14="http://schemas.microsoft.com/office/powerpoint/2010/main" val="144040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B9B89-F508-401F-85FD-B3B6B183DA6B}"/>
              </a:ext>
            </a:extLst>
          </p:cNvPr>
          <p:cNvSpPr>
            <a:spLocks noGrp="1"/>
          </p:cNvSpPr>
          <p:nvPr>
            <p:ph type="title"/>
          </p:nvPr>
        </p:nvSpPr>
        <p:spPr/>
        <p:txBody>
          <a:bodyPr/>
          <a:lstStyle/>
          <a:p>
            <a:r>
              <a:rPr lang="fr-FR" dirty="0"/>
              <a:t>                  Ne pas les confondre</a:t>
            </a:r>
          </a:p>
        </p:txBody>
      </p:sp>
      <p:pic>
        <p:nvPicPr>
          <p:cNvPr id="10" name="Espace réservé du contenu 9">
            <a:extLst>
              <a:ext uri="{FF2B5EF4-FFF2-40B4-BE49-F238E27FC236}">
                <a16:creationId xmlns:a16="http://schemas.microsoft.com/office/drawing/2014/main" id="{ACA35D8F-C4B5-4907-853C-E677EE09ABF7}"/>
              </a:ext>
            </a:extLst>
          </p:cNvPr>
          <p:cNvPicPr>
            <a:picLocks noGrp="1" noChangeAspect="1"/>
          </p:cNvPicPr>
          <p:nvPr>
            <p:ph idx="1"/>
          </p:nvPr>
        </p:nvPicPr>
        <p:blipFill>
          <a:blip r:embed="rId3"/>
          <a:stretch>
            <a:fillRect/>
          </a:stretch>
        </p:blipFill>
        <p:spPr>
          <a:xfrm>
            <a:off x="2360511" y="2256914"/>
            <a:ext cx="7211751" cy="4038580"/>
          </a:xfrm>
          <a:prstGeom prst="rect">
            <a:avLst/>
          </a:prstGeom>
        </p:spPr>
      </p:pic>
      <p:pic>
        <p:nvPicPr>
          <p:cNvPr id="11" name="Image 10">
            <a:extLst>
              <a:ext uri="{FF2B5EF4-FFF2-40B4-BE49-F238E27FC236}">
                <a16:creationId xmlns:a16="http://schemas.microsoft.com/office/drawing/2014/main" id="{C568496D-98CF-44C5-A3E2-0BC2303D424F}"/>
              </a:ext>
            </a:extLst>
          </p:cNvPr>
          <p:cNvPicPr>
            <a:picLocks noChangeAspect="1"/>
          </p:cNvPicPr>
          <p:nvPr/>
        </p:nvPicPr>
        <p:blipFill>
          <a:blip r:embed="rId4"/>
          <a:stretch>
            <a:fillRect/>
          </a:stretch>
        </p:blipFill>
        <p:spPr>
          <a:xfrm>
            <a:off x="8764688" y="430751"/>
            <a:ext cx="2857500" cy="1543050"/>
          </a:xfrm>
          <a:prstGeom prst="rect">
            <a:avLst/>
          </a:prstGeom>
        </p:spPr>
      </p:pic>
    </p:spTree>
    <p:extLst>
      <p:ext uri="{BB962C8B-B14F-4D97-AF65-F5344CB8AC3E}">
        <p14:creationId xmlns:p14="http://schemas.microsoft.com/office/powerpoint/2010/main" val="3632381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82E9935-A37D-4230-AA19-2F02D22D9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893" y="0"/>
            <a:ext cx="8104214" cy="6858000"/>
          </a:xfrm>
          <a:prstGeom prst="rect">
            <a:avLst/>
          </a:prstGeom>
        </p:spPr>
      </p:pic>
    </p:spTree>
    <p:extLst>
      <p:ext uri="{BB962C8B-B14F-4D97-AF65-F5344CB8AC3E}">
        <p14:creationId xmlns:p14="http://schemas.microsoft.com/office/powerpoint/2010/main" val="4083628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E172AD8-65EF-4B6A-951A-F2BC061C0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692" y="0"/>
            <a:ext cx="8440615" cy="6858000"/>
          </a:xfrm>
          <a:prstGeom prst="rect">
            <a:avLst/>
          </a:prstGeom>
        </p:spPr>
      </p:pic>
    </p:spTree>
    <p:extLst>
      <p:ext uri="{BB962C8B-B14F-4D97-AF65-F5344CB8AC3E}">
        <p14:creationId xmlns:p14="http://schemas.microsoft.com/office/powerpoint/2010/main" val="171624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CB4C44-0918-4A58-8274-7BF7D096DFA6}"/>
              </a:ext>
            </a:extLst>
          </p:cNvPr>
          <p:cNvSpPr>
            <a:spLocks noGrp="1"/>
          </p:cNvSpPr>
          <p:nvPr>
            <p:ph type="title"/>
          </p:nvPr>
        </p:nvSpPr>
        <p:spPr/>
        <p:txBody>
          <a:bodyPr/>
          <a:lstStyle/>
          <a:p>
            <a:r>
              <a:rPr lang="fr-FR" dirty="0"/>
              <a:t>Le nid</a:t>
            </a:r>
          </a:p>
        </p:txBody>
      </p:sp>
      <p:pic>
        <p:nvPicPr>
          <p:cNvPr id="4" name="Espace réservé du contenu 3">
            <a:extLst>
              <a:ext uri="{FF2B5EF4-FFF2-40B4-BE49-F238E27FC236}">
                <a16:creationId xmlns:a16="http://schemas.microsoft.com/office/drawing/2014/main" id="{976D8B4A-80E2-4A50-85CC-9744926161F0}"/>
              </a:ext>
            </a:extLst>
          </p:cNvPr>
          <p:cNvPicPr>
            <a:picLocks noGrp="1" noChangeAspect="1"/>
          </p:cNvPicPr>
          <p:nvPr>
            <p:ph idx="1"/>
          </p:nvPr>
        </p:nvPicPr>
        <p:blipFill>
          <a:blip r:embed="rId3"/>
          <a:stretch>
            <a:fillRect/>
          </a:stretch>
        </p:blipFill>
        <p:spPr>
          <a:xfrm>
            <a:off x="531711" y="1356779"/>
            <a:ext cx="4762500" cy="3552825"/>
          </a:xfrm>
          <a:prstGeom prst="rect">
            <a:avLst/>
          </a:prstGeom>
        </p:spPr>
      </p:pic>
      <p:pic>
        <p:nvPicPr>
          <p:cNvPr id="6" name="Image 5">
            <a:extLst>
              <a:ext uri="{FF2B5EF4-FFF2-40B4-BE49-F238E27FC236}">
                <a16:creationId xmlns:a16="http://schemas.microsoft.com/office/drawing/2014/main" id="{72583131-FAC7-4AF2-8031-D628FC8F167B}"/>
              </a:ext>
            </a:extLst>
          </p:cNvPr>
          <p:cNvPicPr>
            <a:picLocks noChangeAspect="1"/>
          </p:cNvPicPr>
          <p:nvPr/>
        </p:nvPicPr>
        <p:blipFill>
          <a:blip r:embed="rId4"/>
          <a:stretch>
            <a:fillRect/>
          </a:stretch>
        </p:blipFill>
        <p:spPr>
          <a:xfrm>
            <a:off x="5520401" y="3822358"/>
            <a:ext cx="4762500" cy="3171825"/>
          </a:xfrm>
          <a:prstGeom prst="rect">
            <a:avLst/>
          </a:prstGeom>
        </p:spPr>
      </p:pic>
      <p:pic>
        <p:nvPicPr>
          <p:cNvPr id="7" name="Image 6">
            <a:extLst>
              <a:ext uri="{FF2B5EF4-FFF2-40B4-BE49-F238E27FC236}">
                <a16:creationId xmlns:a16="http://schemas.microsoft.com/office/drawing/2014/main" id="{1E2893E9-B70A-4BFE-B186-5B7D20773140}"/>
              </a:ext>
            </a:extLst>
          </p:cNvPr>
          <p:cNvPicPr>
            <a:picLocks noChangeAspect="1"/>
          </p:cNvPicPr>
          <p:nvPr/>
        </p:nvPicPr>
        <p:blipFill>
          <a:blip r:embed="rId5"/>
          <a:stretch>
            <a:fillRect/>
          </a:stretch>
        </p:blipFill>
        <p:spPr>
          <a:xfrm>
            <a:off x="6585996" y="263840"/>
            <a:ext cx="4514126" cy="3210407"/>
          </a:xfrm>
          <a:prstGeom prst="rect">
            <a:avLst/>
          </a:prstGeom>
        </p:spPr>
      </p:pic>
    </p:spTree>
    <p:extLst>
      <p:ext uri="{BB962C8B-B14F-4D97-AF65-F5344CB8AC3E}">
        <p14:creationId xmlns:p14="http://schemas.microsoft.com/office/powerpoint/2010/main" val="3116062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3F4877-046B-44E9-800B-681C27C44123}"/>
              </a:ext>
            </a:extLst>
          </p:cNvPr>
          <p:cNvSpPr>
            <a:spLocks noGrp="1"/>
          </p:cNvSpPr>
          <p:nvPr>
            <p:ph type="title"/>
          </p:nvPr>
        </p:nvSpPr>
        <p:spPr/>
        <p:txBody>
          <a:bodyPr/>
          <a:lstStyle/>
          <a:p>
            <a:r>
              <a:rPr lang="fr-FR" dirty="0"/>
              <a:t>Le nid primaire</a:t>
            </a:r>
          </a:p>
        </p:txBody>
      </p:sp>
      <p:pic>
        <p:nvPicPr>
          <p:cNvPr id="4" name="Espace réservé du contenu 3">
            <a:extLst>
              <a:ext uri="{FF2B5EF4-FFF2-40B4-BE49-F238E27FC236}">
                <a16:creationId xmlns:a16="http://schemas.microsoft.com/office/drawing/2014/main" id="{1865E278-B360-4FE8-BA93-2A4BAC5F98EA}"/>
              </a:ext>
            </a:extLst>
          </p:cNvPr>
          <p:cNvPicPr>
            <a:picLocks noGrp="1" noChangeAspect="1"/>
          </p:cNvPicPr>
          <p:nvPr>
            <p:ph idx="1"/>
          </p:nvPr>
        </p:nvPicPr>
        <p:blipFill>
          <a:blip r:embed="rId3"/>
          <a:stretch>
            <a:fillRect/>
          </a:stretch>
        </p:blipFill>
        <p:spPr>
          <a:xfrm>
            <a:off x="6911655" y="3996864"/>
            <a:ext cx="4762500" cy="2669750"/>
          </a:xfrm>
          <a:prstGeom prst="rect">
            <a:avLst/>
          </a:prstGeom>
        </p:spPr>
      </p:pic>
      <p:pic>
        <p:nvPicPr>
          <p:cNvPr id="5" name="Image 4">
            <a:extLst>
              <a:ext uri="{FF2B5EF4-FFF2-40B4-BE49-F238E27FC236}">
                <a16:creationId xmlns:a16="http://schemas.microsoft.com/office/drawing/2014/main" id="{90B5E0B8-F810-4462-B7E3-B0F77205928A}"/>
              </a:ext>
            </a:extLst>
          </p:cNvPr>
          <p:cNvPicPr>
            <a:picLocks noChangeAspect="1"/>
          </p:cNvPicPr>
          <p:nvPr/>
        </p:nvPicPr>
        <p:blipFill>
          <a:blip r:embed="rId4"/>
          <a:stretch>
            <a:fillRect/>
          </a:stretch>
        </p:blipFill>
        <p:spPr>
          <a:xfrm>
            <a:off x="517845" y="2287126"/>
            <a:ext cx="4762500" cy="3419475"/>
          </a:xfrm>
          <a:prstGeom prst="rect">
            <a:avLst/>
          </a:prstGeom>
        </p:spPr>
      </p:pic>
      <p:pic>
        <p:nvPicPr>
          <p:cNvPr id="7" name="Image 6">
            <a:extLst>
              <a:ext uri="{FF2B5EF4-FFF2-40B4-BE49-F238E27FC236}">
                <a16:creationId xmlns:a16="http://schemas.microsoft.com/office/drawing/2014/main" id="{302A7D00-C626-4C4E-9C9E-AD279F2C4C04}"/>
              </a:ext>
            </a:extLst>
          </p:cNvPr>
          <p:cNvPicPr>
            <a:picLocks noChangeAspect="1"/>
          </p:cNvPicPr>
          <p:nvPr/>
        </p:nvPicPr>
        <p:blipFill>
          <a:blip r:embed="rId5"/>
          <a:stretch>
            <a:fillRect/>
          </a:stretch>
        </p:blipFill>
        <p:spPr>
          <a:xfrm>
            <a:off x="6845944" y="493492"/>
            <a:ext cx="4762500" cy="3048000"/>
          </a:xfrm>
          <a:prstGeom prst="rect">
            <a:avLst/>
          </a:prstGeom>
        </p:spPr>
      </p:pic>
    </p:spTree>
    <p:extLst>
      <p:ext uri="{BB962C8B-B14F-4D97-AF65-F5344CB8AC3E}">
        <p14:creationId xmlns:p14="http://schemas.microsoft.com/office/powerpoint/2010/main" val="2081556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224A4-F9FA-4B13-BBCB-385ACE9E211B}"/>
              </a:ext>
            </a:extLst>
          </p:cNvPr>
          <p:cNvSpPr>
            <a:spLocks noGrp="1"/>
          </p:cNvSpPr>
          <p:nvPr>
            <p:ph type="title"/>
          </p:nvPr>
        </p:nvSpPr>
        <p:spPr/>
        <p:txBody>
          <a:bodyPr/>
          <a:lstStyle/>
          <a:p>
            <a:r>
              <a:rPr lang="fr-FR" dirty="0"/>
              <a:t>                                   où</a:t>
            </a:r>
          </a:p>
        </p:txBody>
      </p:sp>
      <p:pic>
        <p:nvPicPr>
          <p:cNvPr id="4" name="Espace réservé du contenu 3">
            <a:extLst>
              <a:ext uri="{FF2B5EF4-FFF2-40B4-BE49-F238E27FC236}">
                <a16:creationId xmlns:a16="http://schemas.microsoft.com/office/drawing/2014/main" id="{39D893D6-DAEB-4D3A-AF16-234814D5D9F6}"/>
              </a:ext>
            </a:extLst>
          </p:cNvPr>
          <p:cNvPicPr>
            <a:picLocks noGrp="1" noChangeAspect="1"/>
          </p:cNvPicPr>
          <p:nvPr>
            <p:ph idx="1"/>
          </p:nvPr>
        </p:nvPicPr>
        <p:blipFill>
          <a:blip r:embed="rId3"/>
          <a:stretch>
            <a:fillRect/>
          </a:stretch>
        </p:blipFill>
        <p:spPr>
          <a:xfrm>
            <a:off x="1508423" y="951384"/>
            <a:ext cx="2042851" cy="2630018"/>
          </a:xfrm>
          <a:prstGeom prst="rect">
            <a:avLst/>
          </a:prstGeom>
        </p:spPr>
      </p:pic>
      <p:pic>
        <p:nvPicPr>
          <p:cNvPr id="5" name="Image 4">
            <a:extLst>
              <a:ext uri="{FF2B5EF4-FFF2-40B4-BE49-F238E27FC236}">
                <a16:creationId xmlns:a16="http://schemas.microsoft.com/office/drawing/2014/main" id="{88BA5CE1-AD23-46D1-8C85-3BC4B57AC005}"/>
              </a:ext>
            </a:extLst>
          </p:cNvPr>
          <p:cNvPicPr>
            <a:picLocks noChangeAspect="1"/>
          </p:cNvPicPr>
          <p:nvPr/>
        </p:nvPicPr>
        <p:blipFill>
          <a:blip r:embed="rId4"/>
          <a:stretch>
            <a:fillRect/>
          </a:stretch>
        </p:blipFill>
        <p:spPr>
          <a:xfrm>
            <a:off x="1500006" y="3862697"/>
            <a:ext cx="2051268" cy="2640854"/>
          </a:xfrm>
          <a:prstGeom prst="rect">
            <a:avLst/>
          </a:prstGeom>
        </p:spPr>
      </p:pic>
      <p:pic>
        <p:nvPicPr>
          <p:cNvPr id="6" name="Image 5">
            <a:extLst>
              <a:ext uri="{FF2B5EF4-FFF2-40B4-BE49-F238E27FC236}">
                <a16:creationId xmlns:a16="http://schemas.microsoft.com/office/drawing/2014/main" id="{39CDCB22-4656-4D17-80C7-AEEBE90FAA94}"/>
              </a:ext>
            </a:extLst>
          </p:cNvPr>
          <p:cNvPicPr>
            <a:picLocks noChangeAspect="1"/>
          </p:cNvPicPr>
          <p:nvPr/>
        </p:nvPicPr>
        <p:blipFill>
          <a:blip r:embed="rId5"/>
          <a:stretch>
            <a:fillRect/>
          </a:stretch>
        </p:blipFill>
        <p:spPr>
          <a:xfrm>
            <a:off x="4718130" y="1690688"/>
            <a:ext cx="2362200" cy="1733550"/>
          </a:xfrm>
          <a:prstGeom prst="rect">
            <a:avLst/>
          </a:prstGeom>
        </p:spPr>
      </p:pic>
      <p:pic>
        <p:nvPicPr>
          <p:cNvPr id="7" name="Image 6">
            <a:extLst>
              <a:ext uri="{FF2B5EF4-FFF2-40B4-BE49-F238E27FC236}">
                <a16:creationId xmlns:a16="http://schemas.microsoft.com/office/drawing/2014/main" id="{D5A8CE77-E720-4C7A-B62A-7C04EEF14FE9}"/>
              </a:ext>
            </a:extLst>
          </p:cNvPr>
          <p:cNvPicPr>
            <a:picLocks noChangeAspect="1"/>
          </p:cNvPicPr>
          <p:nvPr/>
        </p:nvPicPr>
        <p:blipFill>
          <a:blip r:embed="rId6"/>
          <a:stretch>
            <a:fillRect/>
          </a:stretch>
        </p:blipFill>
        <p:spPr>
          <a:xfrm>
            <a:off x="4718130" y="4316862"/>
            <a:ext cx="2524125" cy="1885950"/>
          </a:xfrm>
          <a:prstGeom prst="rect">
            <a:avLst/>
          </a:prstGeom>
        </p:spPr>
      </p:pic>
      <p:pic>
        <p:nvPicPr>
          <p:cNvPr id="8" name="Image 7">
            <a:extLst>
              <a:ext uri="{FF2B5EF4-FFF2-40B4-BE49-F238E27FC236}">
                <a16:creationId xmlns:a16="http://schemas.microsoft.com/office/drawing/2014/main" id="{70F35BF9-597D-41E3-8886-A6FA0071B1E6}"/>
              </a:ext>
            </a:extLst>
          </p:cNvPr>
          <p:cNvPicPr>
            <a:picLocks noChangeAspect="1"/>
          </p:cNvPicPr>
          <p:nvPr/>
        </p:nvPicPr>
        <p:blipFill>
          <a:blip r:embed="rId7"/>
          <a:stretch>
            <a:fillRect/>
          </a:stretch>
        </p:blipFill>
        <p:spPr>
          <a:xfrm>
            <a:off x="7782044" y="1196866"/>
            <a:ext cx="3169491" cy="2510488"/>
          </a:xfrm>
          <a:prstGeom prst="rect">
            <a:avLst/>
          </a:prstGeom>
        </p:spPr>
      </p:pic>
      <p:pic>
        <p:nvPicPr>
          <p:cNvPr id="9" name="Image 8">
            <a:extLst>
              <a:ext uri="{FF2B5EF4-FFF2-40B4-BE49-F238E27FC236}">
                <a16:creationId xmlns:a16="http://schemas.microsoft.com/office/drawing/2014/main" id="{3E03258F-EA3C-41B5-973D-70C1A172251C}"/>
              </a:ext>
            </a:extLst>
          </p:cNvPr>
          <p:cNvPicPr>
            <a:picLocks noChangeAspect="1"/>
          </p:cNvPicPr>
          <p:nvPr/>
        </p:nvPicPr>
        <p:blipFill>
          <a:blip r:embed="rId8"/>
          <a:stretch>
            <a:fillRect/>
          </a:stretch>
        </p:blipFill>
        <p:spPr>
          <a:xfrm>
            <a:off x="7782045" y="4186292"/>
            <a:ext cx="3954684" cy="2214623"/>
          </a:xfrm>
          <a:prstGeom prst="rect">
            <a:avLst/>
          </a:prstGeom>
        </p:spPr>
      </p:pic>
    </p:spTree>
    <p:extLst>
      <p:ext uri="{BB962C8B-B14F-4D97-AF65-F5344CB8AC3E}">
        <p14:creationId xmlns:p14="http://schemas.microsoft.com/office/powerpoint/2010/main" val="96309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8D7A7FD-4CBD-48CE-A6B4-167C0B0A8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473" y="0"/>
            <a:ext cx="6497053" cy="6858000"/>
          </a:xfrm>
          <a:prstGeom prst="rect">
            <a:avLst/>
          </a:prstGeom>
        </p:spPr>
      </p:pic>
    </p:spTree>
    <p:extLst>
      <p:ext uri="{BB962C8B-B14F-4D97-AF65-F5344CB8AC3E}">
        <p14:creationId xmlns:p14="http://schemas.microsoft.com/office/powerpoint/2010/main" val="2119504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C5D2BEC-BCCA-4F3E-886D-1162CCF5E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540" y="0"/>
            <a:ext cx="7166919" cy="6858000"/>
          </a:xfrm>
          <a:prstGeom prst="rect">
            <a:avLst/>
          </a:prstGeom>
        </p:spPr>
      </p:pic>
    </p:spTree>
    <p:extLst>
      <p:ext uri="{BB962C8B-B14F-4D97-AF65-F5344CB8AC3E}">
        <p14:creationId xmlns:p14="http://schemas.microsoft.com/office/powerpoint/2010/main" val="2955094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6DEA2AB-27D8-4365-9FC2-132953596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473" y="0"/>
            <a:ext cx="6497053" cy="6858000"/>
          </a:xfrm>
          <a:prstGeom prst="rect">
            <a:avLst/>
          </a:prstGeom>
        </p:spPr>
      </p:pic>
    </p:spTree>
    <p:extLst>
      <p:ext uri="{BB962C8B-B14F-4D97-AF65-F5344CB8AC3E}">
        <p14:creationId xmlns:p14="http://schemas.microsoft.com/office/powerpoint/2010/main" val="1877050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5EDB9D0-CAB5-4824-B049-124CE4CB0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540" y="0"/>
            <a:ext cx="7166919" cy="6858000"/>
          </a:xfrm>
          <a:prstGeom prst="rect">
            <a:avLst/>
          </a:prstGeom>
        </p:spPr>
      </p:pic>
    </p:spTree>
    <p:extLst>
      <p:ext uri="{BB962C8B-B14F-4D97-AF65-F5344CB8AC3E}">
        <p14:creationId xmlns:p14="http://schemas.microsoft.com/office/powerpoint/2010/main" val="1848547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21FAB9F-2A12-45A9-B5E5-443350BE1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540" y="0"/>
            <a:ext cx="7166919" cy="6858000"/>
          </a:xfrm>
          <a:prstGeom prst="rect">
            <a:avLst/>
          </a:prstGeom>
        </p:spPr>
      </p:pic>
    </p:spTree>
    <p:extLst>
      <p:ext uri="{BB962C8B-B14F-4D97-AF65-F5344CB8AC3E}">
        <p14:creationId xmlns:p14="http://schemas.microsoft.com/office/powerpoint/2010/main" val="909660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8D7A7FD-4CBD-48CE-A6B4-167C0B0A8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473" y="0"/>
            <a:ext cx="6497053" cy="6858000"/>
          </a:xfrm>
          <a:prstGeom prst="rect">
            <a:avLst/>
          </a:prstGeom>
        </p:spPr>
      </p:pic>
    </p:spTree>
    <p:extLst>
      <p:ext uri="{BB962C8B-B14F-4D97-AF65-F5344CB8AC3E}">
        <p14:creationId xmlns:p14="http://schemas.microsoft.com/office/powerpoint/2010/main" val="3761923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8E6EA2A-B25E-4873-B8CA-3F8CCB594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384" y="409514"/>
            <a:ext cx="8455231" cy="6219611"/>
          </a:xfrm>
          <a:prstGeom prst="rect">
            <a:avLst/>
          </a:prstGeom>
        </p:spPr>
      </p:pic>
    </p:spTree>
    <p:extLst>
      <p:ext uri="{BB962C8B-B14F-4D97-AF65-F5344CB8AC3E}">
        <p14:creationId xmlns:p14="http://schemas.microsoft.com/office/powerpoint/2010/main" val="3408315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2E9112-87EC-448D-8CB8-FDFEB6D7DB64}"/>
              </a:ext>
            </a:extLst>
          </p:cNvPr>
          <p:cNvSpPr>
            <a:spLocks noGrp="1"/>
          </p:cNvSpPr>
          <p:nvPr>
            <p:ph type="ctrTitle"/>
          </p:nvPr>
        </p:nvSpPr>
        <p:spPr/>
        <p:txBody>
          <a:bodyPr/>
          <a:lstStyle/>
          <a:p>
            <a:r>
              <a:rPr lang="fr-FR" dirty="0"/>
              <a:t>Comparaison nids de frelons et ruches </a:t>
            </a:r>
          </a:p>
        </p:txBody>
      </p:sp>
      <p:sp>
        <p:nvSpPr>
          <p:cNvPr id="3" name="Sous-titre 2">
            <a:extLst>
              <a:ext uri="{FF2B5EF4-FFF2-40B4-BE49-F238E27FC236}">
                <a16:creationId xmlns:a16="http://schemas.microsoft.com/office/drawing/2014/main" id="{EEC5C17D-E4CE-4C61-8E08-0D2717984B07}"/>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402463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351E58-D2B3-4631-8124-B24EC0E44DEB}"/>
              </a:ext>
            </a:extLst>
          </p:cNvPr>
          <p:cNvSpPr>
            <a:spLocks noGrp="1"/>
          </p:cNvSpPr>
          <p:nvPr>
            <p:ph type="title"/>
          </p:nvPr>
        </p:nvSpPr>
        <p:spPr/>
        <p:txBody>
          <a:bodyPr/>
          <a:lstStyle/>
          <a:p>
            <a:r>
              <a:rPr lang="fr-FR" dirty="0"/>
              <a:t>Prédateur: la Bondrée apivore  </a:t>
            </a:r>
          </a:p>
        </p:txBody>
      </p:sp>
      <p:pic>
        <p:nvPicPr>
          <p:cNvPr id="4" name="Espace réservé du contenu 3">
            <a:extLst>
              <a:ext uri="{FF2B5EF4-FFF2-40B4-BE49-F238E27FC236}">
                <a16:creationId xmlns:a16="http://schemas.microsoft.com/office/drawing/2014/main" id="{0132CEEE-90AE-42B5-878B-D052607D8B5D}"/>
              </a:ext>
            </a:extLst>
          </p:cNvPr>
          <p:cNvPicPr>
            <a:picLocks noGrp="1" noChangeAspect="1"/>
          </p:cNvPicPr>
          <p:nvPr>
            <p:ph idx="1"/>
          </p:nvPr>
        </p:nvPicPr>
        <p:blipFill>
          <a:blip r:embed="rId3"/>
          <a:stretch>
            <a:fillRect/>
          </a:stretch>
        </p:blipFill>
        <p:spPr>
          <a:xfrm>
            <a:off x="3681350" y="1690688"/>
            <a:ext cx="4498742" cy="4551178"/>
          </a:xfrm>
          <a:prstGeom prst="rect">
            <a:avLst/>
          </a:prstGeom>
        </p:spPr>
      </p:pic>
    </p:spTree>
    <p:extLst>
      <p:ext uri="{BB962C8B-B14F-4D97-AF65-F5344CB8AC3E}">
        <p14:creationId xmlns:p14="http://schemas.microsoft.com/office/powerpoint/2010/main" val="1361211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F875DE-B6DF-457D-8035-2303E361B95F}"/>
              </a:ext>
            </a:extLst>
          </p:cNvPr>
          <p:cNvSpPr>
            <a:spLocks noGrp="1"/>
          </p:cNvSpPr>
          <p:nvPr>
            <p:ph type="title"/>
          </p:nvPr>
        </p:nvSpPr>
        <p:spPr/>
        <p:txBody>
          <a:bodyPr/>
          <a:lstStyle/>
          <a:p>
            <a:r>
              <a:rPr lang="fr-FR" dirty="0"/>
              <a:t>Prédateur : la poule de Janzé</a:t>
            </a:r>
          </a:p>
        </p:txBody>
      </p:sp>
      <p:pic>
        <p:nvPicPr>
          <p:cNvPr id="7" name="Espace réservé du contenu 6">
            <a:extLst>
              <a:ext uri="{FF2B5EF4-FFF2-40B4-BE49-F238E27FC236}">
                <a16:creationId xmlns:a16="http://schemas.microsoft.com/office/drawing/2014/main" id="{EFDFE653-7B92-4906-9793-83CB6078CB18}"/>
              </a:ext>
            </a:extLst>
          </p:cNvPr>
          <p:cNvPicPr>
            <a:picLocks noGrp="1" noChangeAspect="1"/>
          </p:cNvPicPr>
          <p:nvPr>
            <p:ph idx="1"/>
          </p:nvPr>
        </p:nvPicPr>
        <p:blipFill>
          <a:blip r:embed="rId3"/>
          <a:stretch>
            <a:fillRect/>
          </a:stretch>
        </p:blipFill>
        <p:spPr>
          <a:xfrm>
            <a:off x="2964687" y="1690688"/>
            <a:ext cx="6262626" cy="4467048"/>
          </a:xfrm>
          <a:prstGeom prst="rect">
            <a:avLst/>
          </a:prstGeom>
        </p:spPr>
      </p:pic>
    </p:spTree>
    <p:extLst>
      <p:ext uri="{BB962C8B-B14F-4D97-AF65-F5344CB8AC3E}">
        <p14:creationId xmlns:p14="http://schemas.microsoft.com/office/powerpoint/2010/main" val="919979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CB5C0F-BBA4-43D7-ACA0-FE0B26BF0512}"/>
              </a:ext>
            </a:extLst>
          </p:cNvPr>
          <p:cNvSpPr>
            <a:spLocks noGrp="1"/>
          </p:cNvSpPr>
          <p:nvPr>
            <p:ph type="title"/>
          </p:nvPr>
        </p:nvSpPr>
        <p:spPr/>
        <p:txBody>
          <a:bodyPr/>
          <a:lstStyle/>
          <a:p>
            <a:r>
              <a:rPr lang="fr-FR" dirty="0"/>
              <a:t>Prédateur: </a:t>
            </a:r>
            <a:r>
              <a:rPr lang="fr-FR" dirty="0" err="1"/>
              <a:t>Sarracénia</a:t>
            </a:r>
            <a:endParaRPr lang="fr-FR" dirty="0"/>
          </a:p>
        </p:txBody>
      </p:sp>
      <p:pic>
        <p:nvPicPr>
          <p:cNvPr id="5" name="Espace réservé du contenu 4">
            <a:extLst>
              <a:ext uri="{FF2B5EF4-FFF2-40B4-BE49-F238E27FC236}">
                <a16:creationId xmlns:a16="http://schemas.microsoft.com/office/drawing/2014/main" id="{4EE7CCAE-1614-435C-B048-24873C9971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04606" y="1421381"/>
            <a:ext cx="6901295" cy="5175971"/>
          </a:xfrm>
        </p:spPr>
      </p:pic>
    </p:spTree>
    <p:extLst>
      <p:ext uri="{BB962C8B-B14F-4D97-AF65-F5344CB8AC3E}">
        <p14:creationId xmlns:p14="http://schemas.microsoft.com/office/powerpoint/2010/main" val="1458643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483DC6-6159-4D8C-9FCB-27A8A8BE9B7E}"/>
              </a:ext>
            </a:extLst>
          </p:cNvPr>
          <p:cNvSpPr>
            <a:spLocks noGrp="1"/>
          </p:cNvSpPr>
          <p:nvPr>
            <p:ph type="title"/>
          </p:nvPr>
        </p:nvSpPr>
        <p:spPr/>
        <p:txBody>
          <a:bodyPr/>
          <a:lstStyle/>
          <a:p>
            <a:r>
              <a:rPr lang="fr-FR" dirty="0" err="1"/>
              <a:t>Conops</a:t>
            </a:r>
            <a:r>
              <a:rPr lang="fr-FR" dirty="0"/>
              <a:t> </a:t>
            </a:r>
            <a:r>
              <a:rPr lang="fr-FR" dirty="0" err="1"/>
              <a:t>vesicularis</a:t>
            </a:r>
            <a:r>
              <a:rPr lang="fr-FR" dirty="0"/>
              <a:t> </a:t>
            </a:r>
          </a:p>
        </p:txBody>
      </p:sp>
      <p:pic>
        <p:nvPicPr>
          <p:cNvPr id="4" name="Espace réservé du contenu 3">
            <a:extLst>
              <a:ext uri="{FF2B5EF4-FFF2-40B4-BE49-F238E27FC236}">
                <a16:creationId xmlns:a16="http://schemas.microsoft.com/office/drawing/2014/main" id="{499A3765-0F66-479F-AB96-F6026163D8B1}"/>
              </a:ext>
            </a:extLst>
          </p:cNvPr>
          <p:cNvPicPr>
            <a:picLocks noGrp="1" noChangeAspect="1"/>
          </p:cNvPicPr>
          <p:nvPr>
            <p:ph idx="1"/>
          </p:nvPr>
        </p:nvPicPr>
        <p:blipFill>
          <a:blip r:embed="rId3"/>
          <a:stretch>
            <a:fillRect/>
          </a:stretch>
        </p:blipFill>
        <p:spPr>
          <a:xfrm>
            <a:off x="3803999" y="1467318"/>
            <a:ext cx="4853111" cy="5025557"/>
          </a:xfrm>
          <a:prstGeom prst="rect">
            <a:avLst/>
          </a:prstGeom>
        </p:spPr>
      </p:pic>
    </p:spTree>
    <p:extLst>
      <p:ext uri="{BB962C8B-B14F-4D97-AF65-F5344CB8AC3E}">
        <p14:creationId xmlns:p14="http://schemas.microsoft.com/office/powerpoint/2010/main" val="237272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756DF-5F86-48BD-B846-9CE705B42359}"/>
              </a:ext>
            </a:extLst>
          </p:cNvPr>
          <p:cNvSpPr>
            <a:spLocks noGrp="1"/>
          </p:cNvSpPr>
          <p:nvPr>
            <p:ph type="title"/>
          </p:nvPr>
        </p:nvSpPr>
        <p:spPr/>
        <p:txBody>
          <a:bodyPr/>
          <a:lstStyle/>
          <a:p>
            <a:r>
              <a:rPr lang="fr-FR" dirty="0"/>
              <a:t>				Destruction </a:t>
            </a:r>
          </a:p>
        </p:txBody>
      </p:sp>
      <p:pic>
        <p:nvPicPr>
          <p:cNvPr id="4" name="Espace réservé du contenu 3">
            <a:extLst>
              <a:ext uri="{FF2B5EF4-FFF2-40B4-BE49-F238E27FC236}">
                <a16:creationId xmlns:a16="http://schemas.microsoft.com/office/drawing/2014/main" id="{2C1E4169-34A5-4C69-B024-C998EC8B0F9E}"/>
              </a:ext>
            </a:extLst>
          </p:cNvPr>
          <p:cNvPicPr>
            <a:picLocks noGrp="1" noChangeAspect="1"/>
          </p:cNvPicPr>
          <p:nvPr>
            <p:ph idx="1"/>
          </p:nvPr>
        </p:nvPicPr>
        <p:blipFill>
          <a:blip r:embed="rId3"/>
          <a:stretch>
            <a:fillRect/>
          </a:stretch>
        </p:blipFill>
        <p:spPr>
          <a:xfrm>
            <a:off x="1358096" y="1514659"/>
            <a:ext cx="3365581" cy="1884725"/>
          </a:xfrm>
          <a:prstGeom prst="rect">
            <a:avLst/>
          </a:prstGeom>
        </p:spPr>
      </p:pic>
      <p:pic>
        <p:nvPicPr>
          <p:cNvPr id="5" name="Image 4">
            <a:extLst>
              <a:ext uri="{FF2B5EF4-FFF2-40B4-BE49-F238E27FC236}">
                <a16:creationId xmlns:a16="http://schemas.microsoft.com/office/drawing/2014/main" id="{D4A6626B-3D8E-4B3E-8FEE-A4480D04FAA2}"/>
              </a:ext>
            </a:extLst>
          </p:cNvPr>
          <p:cNvPicPr>
            <a:picLocks noChangeAspect="1"/>
          </p:cNvPicPr>
          <p:nvPr/>
        </p:nvPicPr>
        <p:blipFill>
          <a:blip r:embed="rId4"/>
          <a:stretch>
            <a:fillRect/>
          </a:stretch>
        </p:blipFill>
        <p:spPr>
          <a:xfrm>
            <a:off x="6761968" y="1514659"/>
            <a:ext cx="3135592" cy="2079943"/>
          </a:xfrm>
          <a:prstGeom prst="rect">
            <a:avLst/>
          </a:prstGeom>
        </p:spPr>
      </p:pic>
      <p:pic>
        <p:nvPicPr>
          <p:cNvPr id="6" name="Image 5">
            <a:extLst>
              <a:ext uri="{FF2B5EF4-FFF2-40B4-BE49-F238E27FC236}">
                <a16:creationId xmlns:a16="http://schemas.microsoft.com/office/drawing/2014/main" id="{C3FFDCDB-F140-4B14-B3AC-A311EC3AD669}"/>
              </a:ext>
            </a:extLst>
          </p:cNvPr>
          <p:cNvPicPr>
            <a:picLocks noChangeAspect="1"/>
          </p:cNvPicPr>
          <p:nvPr/>
        </p:nvPicPr>
        <p:blipFill>
          <a:blip r:embed="rId5"/>
          <a:stretch>
            <a:fillRect/>
          </a:stretch>
        </p:blipFill>
        <p:spPr>
          <a:xfrm>
            <a:off x="6761968" y="4326882"/>
            <a:ext cx="3135592" cy="1835213"/>
          </a:xfrm>
          <a:prstGeom prst="rect">
            <a:avLst/>
          </a:prstGeom>
        </p:spPr>
      </p:pic>
      <p:pic>
        <p:nvPicPr>
          <p:cNvPr id="7" name="Image 6">
            <a:extLst>
              <a:ext uri="{FF2B5EF4-FFF2-40B4-BE49-F238E27FC236}">
                <a16:creationId xmlns:a16="http://schemas.microsoft.com/office/drawing/2014/main" id="{18636CF8-0844-4E89-884B-2BC0979717DB}"/>
              </a:ext>
            </a:extLst>
          </p:cNvPr>
          <p:cNvPicPr>
            <a:picLocks noChangeAspect="1"/>
          </p:cNvPicPr>
          <p:nvPr/>
        </p:nvPicPr>
        <p:blipFill>
          <a:blip r:embed="rId6"/>
          <a:stretch>
            <a:fillRect/>
          </a:stretch>
        </p:blipFill>
        <p:spPr>
          <a:xfrm>
            <a:off x="1358095" y="3896809"/>
            <a:ext cx="3365581" cy="2518133"/>
          </a:xfrm>
          <a:prstGeom prst="rect">
            <a:avLst/>
          </a:prstGeom>
        </p:spPr>
      </p:pic>
    </p:spTree>
    <p:extLst>
      <p:ext uri="{BB962C8B-B14F-4D97-AF65-F5344CB8AC3E}">
        <p14:creationId xmlns:p14="http://schemas.microsoft.com/office/powerpoint/2010/main" val="304836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68CEF-B095-4D34-8496-D4B95DC4B3C2}"/>
              </a:ext>
            </a:extLst>
          </p:cNvPr>
          <p:cNvSpPr>
            <a:spLocks noGrp="1"/>
          </p:cNvSpPr>
          <p:nvPr>
            <p:ph type="title"/>
          </p:nvPr>
        </p:nvSpPr>
        <p:spPr/>
        <p:txBody>
          <a:bodyPr/>
          <a:lstStyle/>
          <a:p>
            <a:r>
              <a:rPr lang="fr-FR" dirty="0" err="1"/>
              <a:t>Piègeage</a:t>
            </a:r>
            <a:r>
              <a:rPr lang="fr-FR" dirty="0"/>
              <a:t>: Emplacement et nombre de pièges</a:t>
            </a:r>
          </a:p>
        </p:txBody>
      </p:sp>
      <p:pic>
        <p:nvPicPr>
          <p:cNvPr id="5" name="Espace réservé du contenu 4">
            <a:extLst>
              <a:ext uri="{FF2B5EF4-FFF2-40B4-BE49-F238E27FC236}">
                <a16:creationId xmlns:a16="http://schemas.microsoft.com/office/drawing/2014/main" id="{5A01CEDF-CFF9-467E-A893-B2DD09AA91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9491" y="1825625"/>
            <a:ext cx="6573018" cy="4351338"/>
          </a:xfrm>
        </p:spPr>
      </p:pic>
    </p:spTree>
    <p:extLst>
      <p:ext uri="{BB962C8B-B14F-4D97-AF65-F5344CB8AC3E}">
        <p14:creationId xmlns:p14="http://schemas.microsoft.com/office/powerpoint/2010/main" val="3002795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AAFA1D9-439D-49FC-8203-78CF5A5A6069}"/>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047999" y="613449"/>
            <a:ext cx="5633156" cy="5631102"/>
          </a:xfrm>
        </p:spPr>
      </p:pic>
    </p:spTree>
    <p:extLst>
      <p:ext uri="{BB962C8B-B14F-4D97-AF65-F5344CB8AC3E}">
        <p14:creationId xmlns:p14="http://schemas.microsoft.com/office/powerpoint/2010/main" val="3257556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983E195-6E5C-4DD9-B8F1-39BB40970CB6}"/>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510844" y="301076"/>
            <a:ext cx="5994400" cy="5992215"/>
          </a:xfrm>
        </p:spPr>
      </p:pic>
    </p:spTree>
    <p:extLst>
      <p:ext uri="{BB962C8B-B14F-4D97-AF65-F5344CB8AC3E}">
        <p14:creationId xmlns:p14="http://schemas.microsoft.com/office/powerpoint/2010/main" val="3106131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6EACE33-1E40-461D-A435-17DCF1303885}"/>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914399" y="634029"/>
            <a:ext cx="10682272" cy="5589941"/>
          </a:xfrm>
        </p:spPr>
      </p:pic>
    </p:spTree>
    <p:extLst>
      <p:ext uri="{BB962C8B-B14F-4D97-AF65-F5344CB8AC3E}">
        <p14:creationId xmlns:p14="http://schemas.microsoft.com/office/powerpoint/2010/main" val="2977523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938F9A4-79CC-49EA-8863-6F8CD1D5A4CB}"/>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472038" y="438936"/>
            <a:ext cx="5976762" cy="5980128"/>
          </a:xfrm>
        </p:spPr>
      </p:pic>
    </p:spTree>
    <p:extLst>
      <p:ext uri="{BB962C8B-B14F-4D97-AF65-F5344CB8AC3E}">
        <p14:creationId xmlns:p14="http://schemas.microsoft.com/office/powerpoint/2010/main" val="2450763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2F87EA9-E77C-4EA2-83BB-D3090A1205A5}"/>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2235200" y="383822"/>
            <a:ext cx="8675356" cy="6131808"/>
          </a:xfrm>
        </p:spPr>
      </p:pic>
    </p:spTree>
    <p:extLst>
      <p:ext uri="{BB962C8B-B14F-4D97-AF65-F5344CB8AC3E}">
        <p14:creationId xmlns:p14="http://schemas.microsoft.com/office/powerpoint/2010/main" val="3032677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FDE0BE8-EA3F-41F5-A0F3-1B36B229FAEF}"/>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83822" y="451556"/>
            <a:ext cx="11594735" cy="5793141"/>
          </a:xfrm>
        </p:spPr>
      </p:pic>
    </p:spTree>
    <p:extLst>
      <p:ext uri="{BB962C8B-B14F-4D97-AF65-F5344CB8AC3E}">
        <p14:creationId xmlns:p14="http://schemas.microsoft.com/office/powerpoint/2010/main" val="2315227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2A8E10E-AD09-438A-AE02-30C05F4C8757}"/>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402667" y="294046"/>
            <a:ext cx="4176888" cy="6269908"/>
          </a:xfrm>
        </p:spPr>
      </p:pic>
    </p:spTree>
    <p:extLst>
      <p:ext uri="{BB962C8B-B14F-4D97-AF65-F5344CB8AC3E}">
        <p14:creationId xmlns:p14="http://schemas.microsoft.com/office/powerpoint/2010/main" val="4254590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646EA46-6668-47DF-B44C-D755957305D2}"/>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490133" y="295363"/>
            <a:ext cx="9392907" cy="6267274"/>
          </a:xfrm>
        </p:spPr>
      </p:pic>
    </p:spTree>
    <p:extLst>
      <p:ext uri="{BB962C8B-B14F-4D97-AF65-F5344CB8AC3E}">
        <p14:creationId xmlns:p14="http://schemas.microsoft.com/office/powerpoint/2010/main" val="860176322"/>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6179</TotalTime>
  <Words>612</Words>
  <Application>Microsoft Office PowerPoint</Application>
  <PresentationFormat>Grand écran</PresentationFormat>
  <Paragraphs>117</Paragraphs>
  <Slides>31</Slides>
  <Notes>31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Arial</vt:lpstr>
      <vt:lpstr>Calibri</vt:lpstr>
      <vt:lpstr>Calibri Light</vt:lpstr>
      <vt:lpstr>Office Theme</vt:lpstr>
      <vt:lpstr>                      Le Frelon Asiatique </vt:lpstr>
      <vt:lpstr>                       Le reconnaitre</vt:lpstr>
      <vt:lpstr>      </vt:lpstr>
      <vt:lpstr>                  Ne pas les confondre</vt:lpstr>
      <vt:lpstr>Présentation PowerPoint</vt:lpstr>
      <vt:lpstr>Présentation PowerPoint</vt:lpstr>
      <vt:lpstr>Le nid</vt:lpstr>
      <vt:lpstr>Le nid primaire</vt:lpstr>
      <vt:lpstr>                                   où</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Comparaison nids de frelons et ruches </vt:lpstr>
      <vt:lpstr>Prédateur: la Bondrée apivore  </vt:lpstr>
      <vt:lpstr>Prédateur : la poule de Janzé</vt:lpstr>
      <vt:lpstr>Prédateur: Sarracénia</vt:lpstr>
      <vt:lpstr>Conops vesicularis </vt:lpstr>
      <vt:lpstr>    Destruction </vt:lpstr>
      <vt:lpstr>Piègeage: Emplacement et nombre de pièges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Frelon Asiatique</dc:title>
  <dc:creator>Corvée</dc:creator>
  <cp:lastModifiedBy>Gérard Corvée</cp:lastModifiedBy>
  <cp:revision>45</cp:revision>
  <dcterms:created xsi:type="dcterms:W3CDTF">2018-10-31T08:56:12Z</dcterms:created>
  <dcterms:modified xsi:type="dcterms:W3CDTF">2019-02-10T19:10:24Z</dcterms:modified>
</cp:coreProperties>
</file>