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  <p:sldMasterId id="2147483732" r:id="rId2"/>
  </p:sldMasterIdLst>
  <p:sldIdLst>
    <p:sldId id="256" r:id="rId3"/>
    <p:sldId id="28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80" r:id="rId13"/>
    <p:sldId id="289" r:id="rId14"/>
    <p:sldId id="265" r:id="rId15"/>
    <p:sldId id="266" r:id="rId16"/>
    <p:sldId id="287" r:id="rId17"/>
    <p:sldId id="270" r:id="rId18"/>
    <p:sldId id="267" r:id="rId19"/>
    <p:sldId id="268" r:id="rId20"/>
    <p:sldId id="269" r:id="rId21"/>
    <p:sldId id="271" r:id="rId22"/>
    <p:sldId id="272" r:id="rId23"/>
    <p:sldId id="273" r:id="rId24"/>
    <p:sldId id="275" r:id="rId25"/>
    <p:sldId id="284" r:id="rId26"/>
    <p:sldId id="285" r:id="rId27"/>
    <p:sldId id="276" r:id="rId28"/>
    <p:sldId id="281" r:id="rId29"/>
    <p:sldId id="277" r:id="rId30"/>
    <p:sldId id="282" r:id="rId31"/>
    <p:sldId id="278" r:id="rId32"/>
    <p:sldId id="283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52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F307F-06C0-4FE2-9424-D0867C762CB8}" type="datetimeFigureOut">
              <a:rPr lang="fr-FR" smtClean="0"/>
              <a:t>03/02/2022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18D5-B4DC-40E2-9C20-62649631B1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2834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F307F-06C0-4FE2-9424-D0867C762CB8}" type="datetimeFigureOut">
              <a:rPr lang="fr-FR" smtClean="0"/>
              <a:t>03/02/2022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18D5-B4DC-40E2-9C20-62649631B1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4732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F307F-06C0-4FE2-9424-D0867C762CB8}" type="datetimeFigureOut">
              <a:rPr lang="fr-FR" smtClean="0"/>
              <a:t>03/02/2022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18D5-B4DC-40E2-9C20-62649631B1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2003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F307F-06C0-4FE2-9424-D0867C762CB8}" type="datetimeFigureOut">
              <a:rPr lang="fr-FR" smtClean="0"/>
              <a:t>03/02/2022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18D5-B4DC-40E2-9C20-62649631B1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2101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F307F-06C0-4FE2-9424-D0867C762CB8}" type="datetimeFigureOut">
              <a:rPr lang="fr-FR" smtClean="0"/>
              <a:t>03/02/2022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18D5-B4DC-40E2-9C20-62649631B1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7604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F307F-06C0-4FE2-9424-D0867C762CB8}" type="datetimeFigureOut">
              <a:rPr lang="fr-FR" smtClean="0"/>
              <a:t>03/02/2022</a:t>
            </a:fld>
            <a:endParaRPr lang="fr-FR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18D5-B4DC-40E2-9C20-62649631B1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7684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F307F-06C0-4FE2-9424-D0867C762CB8}" type="datetimeFigureOut">
              <a:rPr lang="fr-FR" smtClean="0"/>
              <a:t>03/02/2022</a:t>
            </a:fld>
            <a:endParaRPr lang="fr-FR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18D5-B4DC-40E2-9C20-62649631B1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9915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F307F-06C0-4FE2-9424-D0867C762CB8}" type="datetimeFigureOut">
              <a:rPr lang="fr-FR" smtClean="0"/>
              <a:t>03/02/2022</a:t>
            </a:fld>
            <a:endParaRPr lang="fr-FR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18D5-B4DC-40E2-9C20-62649631B1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4957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F307F-06C0-4FE2-9424-D0867C762CB8}" type="datetimeFigureOut">
              <a:rPr lang="fr-FR" smtClean="0"/>
              <a:t>03/02/2022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18D5-B4DC-40E2-9C20-62649631B1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22543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F307F-06C0-4FE2-9424-D0867C762CB8}" type="datetimeFigureOut">
              <a:rPr lang="fr-FR" smtClean="0"/>
              <a:t>03/02/2022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18D5-B4DC-40E2-9C20-62649631B1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0658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F307F-06C0-4FE2-9424-D0867C762CB8}" type="datetimeFigureOut">
              <a:rPr lang="fr-FR" smtClean="0"/>
              <a:t>03/02/2022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18D5-B4DC-40E2-9C20-62649631B1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80669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385828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F307F-06C0-4FE2-9424-D0867C762CB8}" type="datetimeFigureOut">
              <a:rPr lang="fr-FR" smtClean="0"/>
              <a:t>03/02/2022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18D5-B4DC-40E2-9C20-62649631B128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extBox 10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467460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F307F-06C0-4FE2-9424-D0867C762CB8}" type="datetimeFigureOut">
              <a:rPr lang="fr-FR" smtClean="0"/>
              <a:t>03/02/2022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18D5-B4DC-40E2-9C20-62649631B1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59183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F307F-06C0-4FE2-9424-D0867C762CB8}" type="datetimeFigureOut">
              <a:rPr lang="fr-FR" smtClean="0"/>
              <a:t>03/02/2022</a:t>
            </a:fld>
            <a:endParaRPr lang="fr-F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18D5-B4DC-40E2-9C20-62649631B1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03893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F307F-06C0-4FE2-9424-D0867C762CB8}" type="datetimeFigureOut">
              <a:rPr lang="fr-FR" smtClean="0"/>
              <a:t>03/02/2022</a:t>
            </a:fld>
            <a:endParaRPr lang="fr-F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18D5-B4DC-40E2-9C20-62649631B1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28713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F307F-06C0-4FE2-9424-D0867C762CB8}" type="datetimeFigureOut">
              <a:rPr lang="fr-FR" smtClean="0"/>
              <a:t>03/02/2022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18D5-B4DC-40E2-9C20-62649631B1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39932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F307F-06C0-4FE2-9424-D0867C762CB8}" type="datetimeFigureOut">
              <a:rPr lang="fr-FR" smtClean="0"/>
              <a:t>03/02/2022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18D5-B4DC-40E2-9C20-62649631B1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92350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F307F-06C0-4FE2-9424-D0867C762CB8}" type="datetimeFigureOut">
              <a:rPr lang="fr-FR" smtClean="0"/>
              <a:t>03/02/2022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18D5-B4DC-40E2-9C20-62649631B1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18475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F307F-06C0-4FE2-9424-D0867C762CB8}" type="datetimeFigureOut">
              <a:rPr lang="fr-FR" smtClean="0"/>
              <a:t>03/02/2022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18D5-B4DC-40E2-9C20-62649631B1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85542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F307F-06C0-4FE2-9424-D0867C762CB8}" type="datetimeFigureOut">
              <a:rPr lang="fr-FR" smtClean="0"/>
              <a:t>03/02/2022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18D5-B4DC-40E2-9C20-62649631B1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60705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F307F-06C0-4FE2-9424-D0867C762CB8}" type="datetimeFigureOut">
              <a:rPr lang="fr-FR" smtClean="0"/>
              <a:t>03/02/2022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18D5-B4DC-40E2-9C20-62649631B1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97921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F307F-06C0-4FE2-9424-D0867C762CB8}" type="datetimeFigureOut">
              <a:rPr lang="fr-FR" smtClean="0"/>
              <a:t>03/02/2022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18D5-B4DC-40E2-9C20-62649631B1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58548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F307F-06C0-4FE2-9424-D0867C762CB8}" type="datetimeFigureOut">
              <a:rPr lang="fr-FR" smtClean="0"/>
              <a:t>03/02/2022</a:t>
            </a:fld>
            <a:endParaRPr lang="fr-FR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18D5-B4DC-40E2-9C20-62649631B1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41771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F307F-06C0-4FE2-9424-D0867C762CB8}" type="datetimeFigureOut">
              <a:rPr lang="fr-FR" smtClean="0"/>
              <a:t>03/02/2022</a:t>
            </a:fld>
            <a:endParaRPr lang="fr-FR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18D5-B4DC-40E2-9C20-62649631B1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01147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F307F-06C0-4FE2-9424-D0867C762CB8}" type="datetimeFigureOut">
              <a:rPr lang="fr-FR" smtClean="0"/>
              <a:t>03/02/2022</a:t>
            </a:fld>
            <a:endParaRPr lang="fr-FR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18D5-B4DC-40E2-9C20-62649631B1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6213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F307F-06C0-4FE2-9424-D0867C762CB8}" type="datetimeFigureOut">
              <a:rPr lang="fr-FR" smtClean="0"/>
              <a:t>03/02/2022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18D5-B4DC-40E2-9C20-62649631B1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002217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F307F-06C0-4FE2-9424-D0867C762CB8}" type="datetimeFigureOut">
              <a:rPr lang="fr-FR" smtClean="0"/>
              <a:t>03/02/2022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18D5-B4DC-40E2-9C20-62649631B1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650102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F307F-06C0-4FE2-9424-D0867C762CB8}" type="datetimeFigureOut">
              <a:rPr lang="fr-FR" smtClean="0"/>
              <a:t>03/02/2022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18D5-B4DC-40E2-9C20-62649631B1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17448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F307F-06C0-4FE2-9424-D0867C762CB8}" type="datetimeFigureOut">
              <a:rPr lang="fr-FR" smtClean="0"/>
              <a:t>03/02/2022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18D5-B4DC-40E2-9C20-62649631B128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0639261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F307F-06C0-4FE2-9424-D0867C762CB8}" type="datetimeFigureOut">
              <a:rPr lang="fr-FR" smtClean="0"/>
              <a:t>03/02/2022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18D5-B4DC-40E2-9C20-62649631B1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90292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F307F-06C0-4FE2-9424-D0867C762CB8}" type="datetimeFigureOut">
              <a:rPr lang="fr-FR" smtClean="0"/>
              <a:t>03/02/2022</a:t>
            </a:fld>
            <a:endParaRPr lang="fr-F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18D5-B4DC-40E2-9C20-62649631B1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266430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F307F-06C0-4FE2-9424-D0867C762CB8}" type="datetimeFigureOut">
              <a:rPr lang="fr-FR" smtClean="0"/>
              <a:t>03/02/2022</a:t>
            </a:fld>
            <a:endParaRPr lang="fr-F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18D5-B4DC-40E2-9C20-62649631B1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97563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F307F-06C0-4FE2-9424-D0867C762CB8}" type="datetimeFigureOut">
              <a:rPr lang="fr-FR" smtClean="0"/>
              <a:t>03/02/2022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18D5-B4DC-40E2-9C20-62649631B1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97647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F307F-06C0-4FE2-9424-D0867C762CB8}" type="datetimeFigureOut">
              <a:rPr lang="fr-FR" smtClean="0"/>
              <a:t>03/02/2022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18D5-B4DC-40E2-9C20-62649631B1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0465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21" Type="http://schemas.openxmlformats.org/officeDocument/2006/relationships/image" Target="../media/image8.png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Relationship Id="rId22" Type="http://schemas.openxmlformats.org/officeDocument/2006/relationships/image" Target="../media/image9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13"/>
          <a:stretch/>
        </p:blipFill>
        <p:spPr>
          <a:xfrm>
            <a:off x="8000197" y="0"/>
            <a:ext cx="1603387" cy="1143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99"/>
          <a:stretch/>
        </p:blipFill>
        <p:spPr>
          <a:xfrm>
            <a:off x="8609012" y="6092866"/>
            <a:ext cx="993734" cy="76513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87F307F-06C0-4FE2-9424-D0867C762CB8}" type="datetimeFigureOut">
              <a:rPr lang="fr-FR" smtClean="0"/>
              <a:t>03/02/2022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E718D5-B4DC-40E2-9C20-62649631B1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9193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87F307F-06C0-4FE2-9424-D0867C762CB8}" type="datetimeFigureOut">
              <a:rPr lang="fr-FR" smtClean="0"/>
              <a:t>03/02/2022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E718D5-B4DC-40E2-9C20-62649631B1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45249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slide" Target="slide5.xml"/><Relationship Id="rId7" Type="http://schemas.openxmlformats.org/officeDocument/2006/relationships/slide" Target="slide9.xml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.xml"/><Relationship Id="rId11" Type="http://schemas.openxmlformats.org/officeDocument/2006/relationships/slide" Target="slide14.xml"/><Relationship Id="rId5" Type="http://schemas.openxmlformats.org/officeDocument/2006/relationships/slide" Target="slide7.xml"/><Relationship Id="rId10" Type="http://schemas.openxmlformats.org/officeDocument/2006/relationships/slide" Target="slide13.xml"/><Relationship Id="rId4" Type="http://schemas.openxmlformats.org/officeDocument/2006/relationships/slide" Target="slide6.xml"/><Relationship Id="rId9" Type="http://schemas.openxmlformats.org/officeDocument/2006/relationships/slide" Target="slide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fr/url?sa=i&amp;rct=j&amp;q=&amp;esrc=s&amp;source=images&amp;cd=&amp;cad=rja&amp;uact=8&amp;ved=0ahUKEwjSprz45c_YAhVLvhQKHXVkC40QjRwIBw&amp;url=http://www.buldemomes.fr/service_jeunesse/2012/05/extraction-du-miel-de-printemps-et-mise-en-pots-.html&amp;psig=AOvVaw00_jVp4dO0dWuSQ98CJp0R&amp;ust=1515756174048975" TargetMode="External"/><Relationship Id="rId2" Type="http://schemas.openxmlformats.org/officeDocument/2006/relationships/slide" Target="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fr/url?sa=i&amp;rct=j&amp;q=&amp;esrc=s&amp;source=images&amp;cd=&amp;cad=rja&amp;uact=8&amp;ved=0ahUKEwjhyufo5s_YAhUGShQKHZexBVUQjRwIBw&amp;url=http://www.t411.lv/torrents/l-abeille-de-france-nov-2012-n-996/irc://irc.t411.ch/t411&amp;psig=AOvVaw1M8yRYFLWYEcn5o8HcDpYU&amp;ust=1515756385180884" TargetMode="External"/><Relationship Id="rId2" Type="http://schemas.openxmlformats.org/officeDocument/2006/relationships/slide" Target="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" Target="slide3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" Target="slide3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3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slide" Target="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slide" Target="slide17.xml"/><Relationship Id="rId1" Type="http://schemas.openxmlformats.org/officeDocument/2006/relationships/slideLayout" Target="../slideLayouts/slideLayout21.xml"/><Relationship Id="rId6" Type="http://schemas.openxmlformats.org/officeDocument/2006/relationships/slide" Target="slide3.xml"/><Relationship Id="rId5" Type="http://schemas.openxmlformats.org/officeDocument/2006/relationships/slide" Target="slide27.xml"/><Relationship Id="rId4" Type="http://schemas.openxmlformats.org/officeDocument/2006/relationships/slide" Target="slide3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slide" Target="slide16.xml"/><Relationship Id="rId1" Type="http://schemas.openxmlformats.org/officeDocument/2006/relationships/slideLayout" Target="../slideLayouts/slideLayout19.xml"/><Relationship Id="rId4" Type="http://schemas.openxmlformats.org/officeDocument/2006/relationships/slide" Target="slide1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slide" Target="slide17.xml"/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slide" Target="slide16.xml"/><Relationship Id="rId1" Type="http://schemas.openxmlformats.org/officeDocument/2006/relationships/slideLayout" Target="../slideLayouts/slideLayout2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" Target="slide26.xml"/><Relationship Id="rId3" Type="http://schemas.openxmlformats.org/officeDocument/2006/relationships/slide" Target="slide21.xml"/><Relationship Id="rId7" Type="http://schemas.openxmlformats.org/officeDocument/2006/relationships/slide" Target="slide23.xml"/><Relationship Id="rId2" Type="http://schemas.openxmlformats.org/officeDocument/2006/relationships/slide" Target="slide16.xml"/><Relationship Id="rId1" Type="http://schemas.openxmlformats.org/officeDocument/2006/relationships/slideLayout" Target="../slideLayouts/slideLayout21.xml"/><Relationship Id="rId6" Type="http://schemas.openxmlformats.org/officeDocument/2006/relationships/slide" Target="slide25.xml"/><Relationship Id="rId5" Type="http://schemas.openxmlformats.org/officeDocument/2006/relationships/slide" Target="slide24.xml"/><Relationship Id="rId4" Type="http://schemas.openxmlformats.org/officeDocument/2006/relationships/slide" Target="slide22.xml"/><Relationship Id="rId9" Type="http://schemas.openxmlformats.org/officeDocument/2006/relationships/image" Target="../media/image25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" Target="slide20.xml"/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" Target="slide20.xml"/><Relationship Id="rId1" Type="http://schemas.openxmlformats.org/officeDocument/2006/relationships/slideLayout" Target="../slideLayouts/slideLayout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" Target="slide20.xml"/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" Target="slide20.xml"/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" Target="slide20.xml"/><Relationship Id="rId1" Type="http://schemas.openxmlformats.org/officeDocument/2006/relationships/slideLayout" Target="../slideLayouts/slideLayout1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slide" Target="slide20.xml"/><Relationship Id="rId1" Type="http://schemas.openxmlformats.org/officeDocument/2006/relationships/slideLayout" Target="../slideLayouts/slideLayout1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8.xml"/><Relationship Id="rId2" Type="http://schemas.openxmlformats.org/officeDocument/2006/relationships/slide" Target="slide16.xml"/><Relationship Id="rId1" Type="http://schemas.openxmlformats.org/officeDocument/2006/relationships/slideLayout" Target="../slideLayouts/slideLayout21.xml"/><Relationship Id="rId5" Type="http://schemas.openxmlformats.org/officeDocument/2006/relationships/slide" Target="slide31.xml"/><Relationship Id="rId4" Type="http://schemas.openxmlformats.org/officeDocument/2006/relationships/slide" Target="slide2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slide" Target="slide27.xml"/><Relationship Id="rId1" Type="http://schemas.openxmlformats.org/officeDocument/2006/relationships/slideLayout" Target="../slideLayouts/slideLayout2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slide" Target="slide27.xml"/><Relationship Id="rId1" Type="http://schemas.openxmlformats.org/officeDocument/2006/relationships/slideLayout" Target="../slideLayouts/slideLayout2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slide" Target="slide16.xml"/><Relationship Id="rId1" Type="http://schemas.openxmlformats.org/officeDocument/2006/relationships/slideLayout" Target="../slideLayouts/slideLayout2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slide" Target="slide27.xml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88C468-884F-4A73-A39E-880D04E7113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UAO  &amp; CETA-ANO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B9A59B3-2C10-43AB-932D-E3839B92BC6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  <a:p>
            <a:r>
              <a:rPr lang="fr-FR"/>
              <a:t>Accueil </a:t>
            </a:r>
            <a:r>
              <a:rPr lang="fr-FR" dirty="0"/>
              <a:t>des élèves aux ruchers école</a:t>
            </a:r>
          </a:p>
        </p:txBody>
      </p:sp>
    </p:spTree>
    <p:extLst>
      <p:ext uri="{BB962C8B-B14F-4D97-AF65-F5344CB8AC3E}">
        <p14:creationId xmlns:p14="http://schemas.microsoft.com/office/powerpoint/2010/main" val="39555045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90D528-E874-4C70-880C-606A72D7F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UNION APICOLE ORNAISE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6859A042-67AA-420C-8CA2-1724DAAE68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551" y="2052638"/>
            <a:ext cx="4028103" cy="4195762"/>
          </a:xfrm>
        </p:spPr>
      </p:pic>
    </p:spTree>
    <p:extLst>
      <p:ext uri="{BB962C8B-B14F-4D97-AF65-F5344CB8AC3E}">
        <p14:creationId xmlns:p14="http://schemas.microsoft.com/office/powerpoint/2010/main" val="29902974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16FA06-33B8-4DE7-9727-B7BC4C43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Syndicat UAO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F59225C-05F3-4F73-B4AC-5120F32A61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r-FR" dirty="0"/>
              <a:t>Défense des apiculteurs auprès des pouvoirs publics</a:t>
            </a:r>
          </a:p>
          <a:p>
            <a:pPr marL="0" indent="0">
              <a:buNone/>
            </a:pPr>
            <a:r>
              <a:rPr lang="fr-FR" dirty="0">
                <a:hlinkClick r:id="rId2" action="ppaction://hlinksldjump"/>
              </a:rPr>
              <a:t>Groupement d’achat</a:t>
            </a:r>
            <a:endParaRPr lang="fr-FR" dirty="0"/>
          </a:p>
          <a:p>
            <a:pPr marL="0" indent="0">
              <a:buNone/>
            </a:pPr>
            <a:r>
              <a:rPr lang="fr-FR" dirty="0">
                <a:hlinkClick r:id="rId3" action="ppaction://hlinksldjump"/>
              </a:rPr>
              <a:t>Assurance des ruches</a:t>
            </a:r>
            <a:endParaRPr lang="fr-FR" dirty="0"/>
          </a:p>
          <a:p>
            <a:pPr marL="0" indent="0">
              <a:buNone/>
            </a:pPr>
            <a:r>
              <a:rPr lang="fr-FR" dirty="0">
                <a:hlinkClick r:id="rId4" action="ppaction://hlinksldjump"/>
              </a:rPr>
              <a:t>Location de matériel</a:t>
            </a:r>
            <a:endParaRPr lang="fr-FR" dirty="0"/>
          </a:p>
          <a:p>
            <a:pPr marL="0" indent="0">
              <a:buNone/>
            </a:pPr>
            <a:r>
              <a:rPr lang="fr-FR" dirty="0">
                <a:hlinkClick r:id="rId5" action="ppaction://hlinksldjump"/>
              </a:rPr>
              <a:t>Taxe </a:t>
            </a:r>
            <a:r>
              <a:rPr lang="fr-FR" dirty="0" err="1">
                <a:hlinkClick r:id="rId5" action="ppaction://hlinksldjump"/>
              </a:rPr>
              <a:t>éco-emballage</a:t>
            </a:r>
            <a:endParaRPr lang="fr-FR" dirty="0"/>
          </a:p>
          <a:p>
            <a:pPr marL="0" indent="0">
              <a:buNone/>
            </a:pPr>
            <a:r>
              <a:rPr lang="fr-FR" dirty="0">
                <a:hlinkClick r:id="rId6" action="ppaction://hlinksldjump"/>
              </a:rPr>
              <a:t>Abonnement aux revues</a:t>
            </a:r>
            <a:endParaRPr lang="fr-FR" dirty="0"/>
          </a:p>
          <a:p>
            <a:pPr marL="0" indent="0">
              <a:buNone/>
            </a:pPr>
            <a:r>
              <a:rPr lang="fr-FR" dirty="0">
                <a:hlinkClick r:id="rId7" action="ppaction://hlinksldjump"/>
              </a:rPr>
              <a:t>UAO-Info</a:t>
            </a:r>
            <a:endParaRPr lang="fr-FR" dirty="0"/>
          </a:p>
          <a:p>
            <a:pPr marL="0" indent="0">
              <a:buNone/>
            </a:pPr>
            <a:r>
              <a:rPr lang="fr-FR" dirty="0">
                <a:hlinkClick r:id="rId8" action="ppaction://hlinksldjump"/>
              </a:rPr>
              <a:t>Cueilleurs d’essaims</a:t>
            </a:r>
            <a:endParaRPr lang="fr-FR" dirty="0"/>
          </a:p>
          <a:p>
            <a:pPr marL="0" indent="0">
              <a:buNone/>
            </a:pPr>
            <a:r>
              <a:rPr lang="fr-FR" dirty="0">
                <a:hlinkClick r:id="rId9" action="ppaction://hlinksldjump"/>
              </a:rPr>
              <a:t>Concours des miels</a:t>
            </a:r>
            <a:endParaRPr lang="fr-FR" dirty="0"/>
          </a:p>
          <a:p>
            <a:pPr marL="0" indent="0">
              <a:buNone/>
            </a:pPr>
            <a:r>
              <a:rPr lang="fr-FR" dirty="0">
                <a:hlinkClick r:id="rId10" action="ppaction://hlinksldjump"/>
              </a:rPr>
              <a:t>Groupement de vente de miels</a:t>
            </a:r>
            <a:endParaRPr lang="fr-FR" dirty="0"/>
          </a:p>
          <a:p>
            <a:pPr marL="0" indent="0" algn="r">
              <a:buNone/>
            </a:pPr>
            <a:r>
              <a:rPr lang="fr-FR" dirty="0">
                <a:hlinkClick r:id="rId11" action="ppaction://hlinksldjump"/>
              </a:rPr>
              <a:t>Présentation du CETA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94933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23FFB9-3246-4E5A-B270-A30A48336C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>
                <a:hlinkClick r:id="rId2" action="ppaction://hlinksldjump"/>
              </a:rPr>
              <a:t>Groupement d’achats</a:t>
            </a:r>
            <a:endParaRPr lang="fr-FR" dirty="0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43EB653F-4F9B-4E5B-861C-381AEE7B50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16" y="1814993"/>
            <a:ext cx="5801784" cy="4351338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ACA67ED-C56C-4DAC-8F54-2C7C98F95C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0148" y="1872798"/>
            <a:ext cx="5647636" cy="4235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905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D56405-4E93-4891-9532-8385E8E85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>
                <a:hlinkClick r:id="rId2" action="ppaction://hlinksldjump"/>
              </a:rPr>
              <a:t>Assurances des ruches</a:t>
            </a:r>
            <a:endParaRPr lang="fr-FR" dirty="0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485F74FC-61C5-4135-B2D8-A234E40730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3700" y="2497931"/>
            <a:ext cx="5286375" cy="3305175"/>
          </a:xfrm>
        </p:spPr>
      </p:pic>
    </p:spTree>
    <p:extLst>
      <p:ext uri="{BB962C8B-B14F-4D97-AF65-F5344CB8AC3E}">
        <p14:creationId xmlns:p14="http://schemas.microsoft.com/office/powerpoint/2010/main" val="42775186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05A856-3A4C-4B3B-947A-F64F4545B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>
                <a:hlinkClick r:id="rId2" action="ppaction://hlinksldjump"/>
              </a:rPr>
              <a:t>Location de matériel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226FE42-8BC0-4206-8CED-0FED4C3490C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fr-FR" dirty="0"/>
          </a:p>
          <a:p>
            <a:endParaRPr lang="fr-FR" dirty="0"/>
          </a:p>
          <a:p>
            <a:r>
              <a:rPr lang="fr-FR" dirty="0"/>
              <a:t>Extracteur de miel à la </a:t>
            </a:r>
            <a:r>
              <a:rPr lang="fr-FR" dirty="0" err="1"/>
              <a:t>Dultière</a:t>
            </a:r>
            <a:endParaRPr lang="fr-FR" dirty="0"/>
          </a:p>
          <a:p>
            <a:r>
              <a:rPr lang="fr-FR" dirty="0"/>
              <a:t>Extracteur de miel chez soi</a:t>
            </a:r>
          </a:p>
          <a:p>
            <a:r>
              <a:rPr lang="fr-FR" dirty="0"/>
              <a:t>Chaudière à cire</a:t>
            </a:r>
          </a:p>
          <a:p>
            <a:r>
              <a:rPr lang="fr-FR" dirty="0"/>
              <a:t>Marque à feu</a:t>
            </a:r>
          </a:p>
        </p:txBody>
      </p:sp>
      <p:pic>
        <p:nvPicPr>
          <p:cNvPr id="1026" name="Picture 2" descr="Résultat de recherche d'images pour &quot;extraction miel&quot;">
            <a:hlinkClick r:id="rId3"/>
            <a:extLst>
              <a:ext uri="{FF2B5EF4-FFF2-40B4-BE49-F238E27FC236}">
                <a16:creationId xmlns:a16="http://schemas.microsoft.com/office/drawing/2014/main" id="{4539E750-C36A-49F5-BC10-412612F4692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54675" y="2507655"/>
            <a:ext cx="4395788" cy="3296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43900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DBB431-CD72-423D-A5EA-E9875FB80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>
                <a:hlinkClick r:id="rId2" action="ppaction://hlinksldjump"/>
              </a:rPr>
              <a:t>Taxe </a:t>
            </a:r>
            <a:r>
              <a:rPr lang="fr-FR" dirty="0" err="1">
                <a:hlinkClick r:id="rId2" action="ppaction://hlinksldjump"/>
              </a:rPr>
              <a:t>éco-emballage</a:t>
            </a:r>
            <a:endParaRPr lang="fr-FR" dirty="0"/>
          </a:p>
        </p:txBody>
      </p: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E128E22A-6E07-4945-8716-31BF960AA0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126" y="2052638"/>
            <a:ext cx="8391524" cy="4195762"/>
          </a:xfrm>
        </p:spPr>
      </p:pic>
    </p:spTree>
    <p:extLst>
      <p:ext uri="{BB962C8B-B14F-4D97-AF65-F5344CB8AC3E}">
        <p14:creationId xmlns:p14="http://schemas.microsoft.com/office/powerpoint/2010/main" val="19685617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BCF3540-1F0E-491A-A30B-A5CE1784C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>
                <a:hlinkClick r:id="rId2" action="ppaction://hlinksldjump"/>
              </a:rPr>
              <a:t>Revues apicoles</a:t>
            </a:r>
            <a:endParaRPr lang="fr-FR" dirty="0"/>
          </a:p>
        </p:txBody>
      </p:sp>
      <p:sp>
        <p:nvSpPr>
          <p:cNvPr id="7" name="AutoShape 2" descr="Résultat de recherche d'images pour &quot;abeille de france&quot;">
            <a:hlinkClick r:id="rId3"/>
            <a:extLst>
              <a:ext uri="{FF2B5EF4-FFF2-40B4-BE49-F238E27FC236}">
                <a16:creationId xmlns:a16="http://schemas.microsoft.com/office/drawing/2014/main" id="{8BF48D22-4BA8-4915-9F3C-E1586BFF3FDC}"/>
              </a:ext>
            </a:extLst>
          </p:cNvPr>
          <p:cNvSpPr>
            <a:spLocks noGrp="1" noChangeAspect="1" noChangeArrowheads="1"/>
          </p:cNvSpPr>
          <p:nvPr>
            <p:ph sz="half" idx="1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fr-FR" dirty="0"/>
              <a:t>SNA : Abeille de France</a:t>
            </a:r>
          </a:p>
          <a:p>
            <a:endParaRPr lang="fr-FR" dirty="0"/>
          </a:p>
          <a:p>
            <a:r>
              <a:rPr lang="fr-FR" dirty="0"/>
              <a:t>UNAF : Abeille et fleurs</a:t>
            </a:r>
          </a:p>
          <a:p>
            <a:endParaRPr lang="fr-FR" dirty="0"/>
          </a:p>
          <a:p>
            <a:r>
              <a:rPr lang="fr-FR" dirty="0"/>
              <a:t>CARI :Abeille et Cie</a:t>
            </a:r>
          </a:p>
        </p:txBody>
      </p:sp>
      <p:pic>
        <p:nvPicPr>
          <p:cNvPr id="9" name="Espace réservé du contenu 8">
            <a:extLst>
              <a:ext uri="{FF2B5EF4-FFF2-40B4-BE49-F238E27FC236}">
                <a16:creationId xmlns:a16="http://schemas.microsoft.com/office/drawing/2014/main" id="{B6923DDE-2565-4B26-9747-999F7F02DAF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3057" y="2055813"/>
            <a:ext cx="3519023" cy="4200525"/>
          </a:xfrm>
        </p:spPr>
      </p:pic>
    </p:spTree>
    <p:extLst>
      <p:ext uri="{BB962C8B-B14F-4D97-AF65-F5344CB8AC3E}">
        <p14:creationId xmlns:p14="http://schemas.microsoft.com/office/powerpoint/2010/main" val="22138899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C0B5AC-420A-4C1A-AE0A-A9F7F9F19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>
                <a:hlinkClick r:id="rId2" action="ppaction://hlinksldjump"/>
              </a:rPr>
              <a:t>UAO-Info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F3D72A9-012E-4268-BFD4-700E2B8060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Lettre d’info par mail destinée aux adhérents</a:t>
            </a:r>
          </a:p>
        </p:txBody>
      </p:sp>
    </p:spTree>
    <p:extLst>
      <p:ext uri="{BB962C8B-B14F-4D97-AF65-F5344CB8AC3E}">
        <p14:creationId xmlns:p14="http://schemas.microsoft.com/office/powerpoint/2010/main" val="19360105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473188-74FE-4414-A35E-4FA775163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>
                <a:hlinkClick r:id="rId2" action="ppaction://hlinksldjump"/>
              </a:rPr>
              <a:t>Cueilleurs d’essaims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FDC1C01-9DE9-4896-A743-DC66FA413C9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3200" b="1" dirty="0"/>
              <a:t>www.abeille61.com</a:t>
            </a:r>
          </a:p>
          <a:p>
            <a:pPr marL="0" indent="0">
              <a:buNone/>
            </a:pPr>
            <a:endParaRPr lang="fr-FR" b="1" dirty="0"/>
          </a:p>
          <a:p>
            <a:pPr marL="0" indent="0">
              <a:buNone/>
            </a:pPr>
            <a:r>
              <a:rPr lang="fr-FR" b="1" dirty="0"/>
              <a:t>Site web du CETA-ANO communiqué aux pompiers et aux mairies du département</a:t>
            </a:r>
            <a:endParaRPr lang="fr-FR" dirty="0"/>
          </a:p>
        </p:txBody>
      </p:sp>
      <p:pic>
        <p:nvPicPr>
          <p:cNvPr id="10" name="Espace réservé du contenu 9">
            <a:extLst>
              <a:ext uri="{FF2B5EF4-FFF2-40B4-BE49-F238E27FC236}">
                <a16:creationId xmlns:a16="http://schemas.microsoft.com/office/drawing/2014/main" id="{0C39791D-2FDF-4C69-840F-D5E2B0F59A2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4675" y="2507655"/>
            <a:ext cx="4395788" cy="3296841"/>
          </a:xfrm>
        </p:spPr>
      </p:pic>
    </p:spTree>
    <p:extLst>
      <p:ext uri="{BB962C8B-B14F-4D97-AF65-F5344CB8AC3E}">
        <p14:creationId xmlns:p14="http://schemas.microsoft.com/office/powerpoint/2010/main" val="24833074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473188-74FE-4414-A35E-4FA775163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>
                <a:hlinkClick r:id="rId2" action="ppaction://hlinksldjump"/>
              </a:rPr>
              <a:t>Cueilleurs d’essaims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FDC1C01-9DE9-4896-A743-DC66FA413C99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0" y="2060575"/>
            <a:ext cx="4395788" cy="4195763"/>
          </a:xfrm>
        </p:spPr>
        <p:txBody>
          <a:bodyPr/>
          <a:lstStyle/>
          <a:p>
            <a:pPr marL="0" indent="0">
              <a:buNone/>
            </a:pPr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38E19C3-63AB-4DAF-9FCD-035346946D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9928" y="1235583"/>
            <a:ext cx="7620000" cy="542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9382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C3FE4C-71E8-487A-BEE7-6935D813B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hlinkClick r:id="rId2" action="ppaction://hlinksldjump"/>
              </a:rPr>
              <a:t>Concours des miels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B796B0-56AE-4EC6-8DF4-B5AB97BB5BD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dirty="0"/>
              <a:t>Miel de printemps</a:t>
            </a:r>
          </a:p>
          <a:p>
            <a:r>
              <a:rPr lang="fr-FR" dirty="0"/>
              <a:t>Miel de Colza</a:t>
            </a:r>
          </a:p>
          <a:p>
            <a:r>
              <a:rPr lang="fr-FR" dirty="0"/>
              <a:t>Miel d’été clair</a:t>
            </a:r>
          </a:p>
          <a:p>
            <a:r>
              <a:rPr lang="fr-FR" dirty="0"/>
              <a:t>Miel d’été ambré</a:t>
            </a:r>
          </a:p>
          <a:p>
            <a:r>
              <a:rPr lang="fr-FR" dirty="0"/>
              <a:t>Miel d’été foncé</a:t>
            </a:r>
          </a:p>
          <a:p>
            <a:endParaRPr lang="fr-FR" dirty="0"/>
          </a:p>
          <a:p>
            <a:pPr marL="0" indent="0">
              <a:buNone/>
            </a:pPr>
            <a:r>
              <a:rPr lang="fr-FR" dirty="0"/>
              <a:t>Parfois</a:t>
            </a:r>
          </a:p>
          <a:p>
            <a:r>
              <a:rPr lang="fr-FR" dirty="0"/>
              <a:t>Miel de Tilleul</a:t>
            </a:r>
          </a:p>
          <a:p>
            <a:r>
              <a:rPr lang="fr-FR" dirty="0"/>
              <a:t>Miel de Sarrazin</a:t>
            </a:r>
          </a:p>
          <a:p>
            <a:r>
              <a:rPr lang="fr-FR" dirty="0"/>
              <a:t>Miel d’</a:t>
            </a:r>
            <a:r>
              <a:rPr lang="fr-FR" dirty="0" err="1"/>
              <a:t>accacia</a:t>
            </a:r>
            <a:endParaRPr lang="fr-FR" dirty="0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4D6B0DE3-007C-4B29-ABA3-348C9BDAE11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143814" y="2424573"/>
            <a:ext cx="5944874" cy="2580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0544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7B8C96-C359-4626-83C5-3B032EAC0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>
                <a:hlinkClick r:id="rId2" action="ppaction://hlinksldjump"/>
              </a:rPr>
              <a:t>Groupement vente de miels</a:t>
            </a:r>
            <a:endParaRPr lang="fr-FR" dirty="0"/>
          </a:p>
        </p:txBody>
      </p:sp>
      <p:pic>
        <p:nvPicPr>
          <p:cNvPr id="9" name="Espace réservé du contenu 8">
            <a:extLst>
              <a:ext uri="{FF2B5EF4-FFF2-40B4-BE49-F238E27FC236}">
                <a16:creationId xmlns:a16="http://schemas.microsoft.com/office/drawing/2014/main" id="{873950EE-42C4-4F8B-881E-28B9995EAEA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813" y="2207941"/>
            <a:ext cx="4878364" cy="3008325"/>
          </a:xfrm>
        </p:spPr>
      </p:pic>
      <p:pic>
        <p:nvPicPr>
          <p:cNvPr id="11" name="Espace réservé du contenu 10">
            <a:extLst>
              <a:ext uri="{FF2B5EF4-FFF2-40B4-BE49-F238E27FC236}">
                <a16:creationId xmlns:a16="http://schemas.microsoft.com/office/drawing/2014/main" id="{61851438-F13B-4444-9008-836C3DCE0FB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9929" y="2207941"/>
            <a:ext cx="4469227" cy="3008325"/>
          </a:xfrm>
        </p:spPr>
      </p:pic>
    </p:spTree>
    <p:extLst>
      <p:ext uri="{BB962C8B-B14F-4D97-AF65-F5344CB8AC3E}">
        <p14:creationId xmlns:p14="http://schemas.microsoft.com/office/powerpoint/2010/main" val="13660311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8DFE8A-E4A5-479E-94AE-6C11E5DF54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fr-FR" dirty="0"/>
              <a:t>CETA-ANO</a:t>
            </a:r>
          </a:p>
        </p:txBody>
      </p:sp>
      <p:sp>
        <p:nvSpPr>
          <p:cNvPr id="6" name="Sous-titre 5">
            <a:extLst>
              <a:ext uri="{FF2B5EF4-FFF2-40B4-BE49-F238E27FC236}">
                <a16:creationId xmlns:a16="http://schemas.microsoft.com/office/drawing/2014/main" id="{E9B47849-AE69-4027-9371-0DBB75F1D9C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Centre d’Etude Technique Apicole </a:t>
            </a:r>
          </a:p>
          <a:p>
            <a:r>
              <a:rPr lang="fr-FR" dirty="0"/>
              <a:t>Abeille Noire de l’Orne</a:t>
            </a:r>
          </a:p>
        </p:txBody>
      </p:sp>
    </p:spTree>
    <p:extLst>
      <p:ext uri="{BB962C8B-B14F-4D97-AF65-F5344CB8AC3E}">
        <p14:creationId xmlns:p14="http://schemas.microsoft.com/office/powerpoint/2010/main" val="8049513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C066DD-86D0-4009-9327-9DC3B24BE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Centre d’Etude Technique Apicole Abeille Noire de l’Orne</a:t>
            </a:r>
          </a:p>
        </p:txBody>
      </p:sp>
      <p:pic>
        <p:nvPicPr>
          <p:cNvPr id="19" name="Espace réservé du contenu 18">
            <a:extLst>
              <a:ext uri="{FF2B5EF4-FFF2-40B4-BE49-F238E27FC236}">
                <a16:creationId xmlns:a16="http://schemas.microsoft.com/office/drawing/2014/main" id="{C64289F6-205C-4827-A66D-5AFB0B680E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522" y="2095367"/>
            <a:ext cx="3656956" cy="4195762"/>
          </a:xfrm>
        </p:spPr>
      </p:pic>
    </p:spTree>
    <p:extLst>
      <p:ext uri="{BB962C8B-B14F-4D97-AF65-F5344CB8AC3E}">
        <p14:creationId xmlns:p14="http://schemas.microsoft.com/office/powerpoint/2010/main" val="28814211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7E6FCD-ED4A-42C8-94B2-E8F0CD8F6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CETA-ANO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A2D0212-48A1-4B7B-965D-CCF6ADEAF0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52133" y="1853248"/>
            <a:ext cx="4396339" cy="4195763"/>
          </a:xfrm>
        </p:spPr>
        <p:txBody>
          <a:bodyPr/>
          <a:lstStyle/>
          <a:p>
            <a:pPr marL="0" indent="0">
              <a:buNone/>
            </a:pPr>
            <a:r>
              <a:rPr lang="fr-FR" b="1" dirty="0"/>
              <a:t>Formation</a:t>
            </a:r>
          </a:p>
          <a:p>
            <a:pPr marL="0" indent="0">
              <a:buNone/>
            </a:pPr>
            <a:endParaRPr lang="fr-FR" b="1" dirty="0"/>
          </a:p>
          <a:p>
            <a:pPr marL="0" indent="0">
              <a:buNone/>
            </a:pPr>
            <a:r>
              <a:rPr lang="fr-FR" b="1" dirty="0"/>
              <a:t>Sauvegarde</a:t>
            </a:r>
          </a:p>
          <a:p>
            <a:pPr marL="0" indent="0">
              <a:buNone/>
            </a:pPr>
            <a:endParaRPr lang="fr-FR" b="1" dirty="0"/>
          </a:p>
          <a:p>
            <a:pPr marL="0" indent="0">
              <a:buNone/>
            </a:pPr>
            <a:r>
              <a:rPr lang="fr-FR" b="1" dirty="0"/>
              <a:t>Diffusion</a:t>
            </a:r>
          </a:p>
          <a:p>
            <a:pPr marL="0" indent="0">
              <a:buNone/>
            </a:pPr>
            <a:endParaRPr lang="fr-FR" b="1" dirty="0"/>
          </a:p>
          <a:p>
            <a:pPr marL="0" indent="0">
              <a:buNone/>
            </a:pPr>
            <a:r>
              <a:rPr lang="fr-FR" b="1" dirty="0"/>
              <a:t>Partenariat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4001728-A35F-4BF6-B00B-22FB7F669A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54493" y="1839442"/>
            <a:ext cx="5171162" cy="4200245"/>
          </a:xfrm>
        </p:spPr>
        <p:txBody>
          <a:bodyPr/>
          <a:lstStyle/>
          <a:p>
            <a:pPr marL="0" indent="0">
              <a:buNone/>
            </a:pPr>
            <a:r>
              <a:rPr lang="fr-FR" dirty="0">
                <a:hlinkClick r:id="rId2" action="ppaction://hlinksldjump"/>
              </a:rPr>
              <a:t>Ruchers école</a:t>
            </a:r>
            <a:r>
              <a:rPr lang="fr-FR" dirty="0"/>
              <a:t> 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>
                <a:hlinkClick r:id="rId3" action="ppaction://hlinksldjump"/>
              </a:rPr>
              <a:t>Le conservatoire</a:t>
            </a:r>
            <a:r>
              <a:rPr lang="fr-FR" dirty="0"/>
              <a:t> et la section abeille noire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>
                <a:hlinkClick r:id="rId4" action="ppaction://hlinksldjump"/>
              </a:rPr>
              <a:t>Le G.A.P.A.N.O.</a:t>
            </a: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>
                <a:solidFill>
                  <a:schemeClr val="tx1">
                    <a:lumMod val="95000"/>
                  </a:schemeClr>
                </a:solidFill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Actions inter-associatives</a:t>
            </a:r>
            <a:endParaRPr lang="fr-FR" dirty="0">
              <a:solidFill>
                <a:schemeClr val="tx1">
                  <a:lumMod val="95000"/>
                </a:schemeClr>
              </a:solidFill>
            </a:endParaRPr>
          </a:p>
          <a:p>
            <a:pPr marL="0" indent="0">
              <a:buNone/>
            </a:pPr>
            <a:endParaRPr lang="fr-FR" dirty="0">
              <a:solidFill>
                <a:schemeClr val="tx1">
                  <a:lumMod val="95000"/>
                </a:schemeClr>
              </a:solidFill>
            </a:endParaRPr>
          </a:p>
          <a:p>
            <a:pPr marL="0" indent="0">
              <a:buNone/>
            </a:pPr>
            <a:endParaRPr lang="fr-FR" dirty="0">
              <a:solidFill>
                <a:schemeClr val="tx1">
                  <a:lumMod val="95000"/>
                </a:schemeClr>
              </a:solidFill>
            </a:endParaRPr>
          </a:p>
          <a:p>
            <a:pPr marL="0" indent="0" algn="r">
              <a:buNone/>
            </a:pPr>
            <a:r>
              <a:rPr lang="fr-FR" dirty="0">
                <a:solidFill>
                  <a:schemeClr val="tx1">
                    <a:lumMod val="95000"/>
                  </a:schemeClr>
                </a:solidFill>
                <a:hlinkClick r:id="rId6" action="ppaction://hlinksldjump"/>
              </a:rPr>
              <a:t>Présentation UAO</a:t>
            </a:r>
            <a:endParaRPr lang="fr-FR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0832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74515D-47EC-473F-AB29-BA7253A1E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>
                <a:solidFill>
                  <a:schemeClr val="tx1">
                    <a:lumMod val="95000"/>
                  </a:schemeClr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Ruchers école</a:t>
            </a:r>
            <a:endParaRPr lang="fr-FR" dirty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1C62BF8-C834-4A4B-929C-DE8DA4426C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1815" y="1934682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fr-FR" b="1" dirty="0"/>
              <a:t>Une formation en deux temps </a:t>
            </a:r>
            <a:r>
              <a:rPr lang="fr-FR" dirty="0"/>
              <a:t>: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>
                <a:hlinkClick r:id="rId3" action="ppaction://hlinksldjump"/>
              </a:rPr>
              <a:t>Une formation de base</a:t>
            </a: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>
                <a:hlinkClick r:id="rId4" action="ppaction://hlinksldjump"/>
              </a:rPr>
              <a:t>Des formations complémentaires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92530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DD882A-F0C0-40BA-86DE-5E632E866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>
                <a:hlinkClick r:id="rId2" action="ppaction://hlinksldjump"/>
              </a:rPr>
              <a:t>Ruchers école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3503C8-2310-43EB-B3AB-8A85374DAAF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b="1" dirty="0"/>
              <a:t>Formation de base</a:t>
            </a:r>
            <a:r>
              <a:rPr lang="fr-FR" dirty="0"/>
              <a:t>: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6 cours de théorie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6 cours de pratique 1</a:t>
            </a:r>
            <a:r>
              <a:rPr lang="fr-FR" baseline="30000" dirty="0"/>
              <a:t>ère</a:t>
            </a:r>
            <a:r>
              <a:rPr lang="fr-FR" dirty="0"/>
              <a:t>  année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6 cours de pratique 2</a:t>
            </a:r>
            <a:r>
              <a:rPr lang="fr-FR" baseline="30000" dirty="0"/>
              <a:t>ème</a:t>
            </a:r>
            <a:r>
              <a:rPr lang="fr-FR" dirty="0"/>
              <a:t> année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50EB23ED-EC93-4CA8-8584-E37F62584F0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0800" y="2074228"/>
            <a:ext cx="4395788" cy="2930525"/>
          </a:xfrm>
        </p:spPr>
      </p:pic>
    </p:spTree>
    <p:extLst>
      <p:ext uri="{BB962C8B-B14F-4D97-AF65-F5344CB8AC3E}">
        <p14:creationId xmlns:p14="http://schemas.microsoft.com/office/powerpoint/2010/main" val="22762302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DD882A-F0C0-40BA-86DE-5E632E866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>
                <a:hlinkClick r:id="rId2" action="ppaction://hlinksldjump"/>
              </a:rPr>
              <a:t>Ruchers école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3503C8-2310-43EB-B3AB-8A85374DAA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8840" y="1825625"/>
            <a:ext cx="5440960" cy="4351338"/>
          </a:xfrm>
        </p:spPr>
        <p:txBody>
          <a:bodyPr/>
          <a:lstStyle/>
          <a:p>
            <a:pPr marL="0" indent="0">
              <a:buNone/>
            </a:pPr>
            <a:r>
              <a:rPr lang="fr-FR" b="1" dirty="0"/>
              <a:t>Formations complémentaires</a:t>
            </a:r>
            <a:r>
              <a:rPr lang="fr-FR" dirty="0"/>
              <a:t>: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Gestion d’un rucher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Élevage de reines et sélection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Journée de </a:t>
            </a:r>
            <a:r>
              <a:rPr lang="fr-FR"/>
              <a:t>formation spécifique</a:t>
            </a: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Les ruchers collectifs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C44BB850-2823-492F-9C26-113147E5F78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7423" y="1982137"/>
            <a:ext cx="4395788" cy="3296841"/>
          </a:xfrm>
        </p:spPr>
      </p:pic>
    </p:spTree>
    <p:extLst>
      <p:ext uri="{BB962C8B-B14F-4D97-AF65-F5344CB8AC3E}">
        <p14:creationId xmlns:p14="http://schemas.microsoft.com/office/powerpoint/2010/main" val="36617098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409979-D6AB-4A5D-A76D-BCAFFC761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95000"/>
                  </a:schemeClr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 section abeille noire </a:t>
            </a:r>
            <a:br>
              <a:rPr lang="fr-FR" dirty="0">
                <a:solidFill>
                  <a:schemeClr val="tx1">
                    <a:lumMod val="95000"/>
                  </a:schemeClr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fr-FR" dirty="0">
                <a:solidFill>
                  <a:schemeClr val="tx1">
                    <a:lumMod val="95000"/>
                  </a:schemeClr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et le Conservatoire </a:t>
            </a:r>
            <a:endParaRPr lang="fr-FR" dirty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FCC03C6-0389-4220-8A6C-7D5AF2F78E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5537433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sz="2400" dirty="0"/>
          </a:p>
          <a:p>
            <a:pPr marL="0" indent="0">
              <a:buNone/>
            </a:pPr>
            <a:endParaRPr lang="fr-FR" sz="2400" dirty="0"/>
          </a:p>
          <a:p>
            <a:pPr marL="0" indent="0">
              <a:buNone/>
            </a:pPr>
            <a:r>
              <a:rPr lang="fr-FR" sz="2400" dirty="0">
                <a:solidFill>
                  <a:schemeClr val="tx1">
                    <a:lumMod val="95000"/>
                  </a:schemeClr>
                </a:solid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 section abeille noire</a:t>
            </a:r>
            <a:endParaRPr lang="fr-FR" sz="2400" dirty="0">
              <a:solidFill>
                <a:schemeClr val="tx1">
                  <a:lumMod val="95000"/>
                </a:schemeClr>
              </a:solidFill>
            </a:endParaRPr>
          </a:p>
          <a:p>
            <a:pPr marL="0" indent="0">
              <a:buNone/>
            </a:pPr>
            <a:r>
              <a:rPr lang="fr-FR" sz="2400" dirty="0">
                <a:solidFill>
                  <a:schemeClr val="tx1">
                    <a:lumMod val="95000"/>
                  </a:schemeClr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 Conservatoire</a:t>
            </a:r>
            <a:endParaRPr lang="fr-FR" sz="2400" dirty="0">
              <a:solidFill>
                <a:schemeClr val="tx1">
                  <a:lumMod val="95000"/>
                </a:schemeClr>
              </a:solidFill>
            </a:endParaRPr>
          </a:p>
          <a:p>
            <a:pPr marL="0" indent="0">
              <a:buNone/>
            </a:pPr>
            <a:r>
              <a:rPr lang="fr-FR" sz="2400" dirty="0">
                <a:solidFill>
                  <a:schemeClr val="tx1">
                    <a:lumMod val="95000"/>
                  </a:schemeClr>
                </a:solidFill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 projet Darwin  </a:t>
            </a:r>
            <a:endParaRPr lang="fr-FR" sz="2400" dirty="0">
              <a:solidFill>
                <a:schemeClr val="tx1">
                  <a:lumMod val="95000"/>
                </a:schemeClr>
              </a:solidFill>
            </a:endParaRPr>
          </a:p>
          <a:p>
            <a:pPr marL="0" indent="0">
              <a:buNone/>
            </a:pPr>
            <a:r>
              <a:rPr lang="fr-FR" sz="2400" dirty="0">
                <a:solidFill>
                  <a:schemeClr val="tx1">
                    <a:lumMod val="95000"/>
                  </a:schemeClr>
                </a:solidFill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CETA-Info ou UAO-Info</a:t>
            </a:r>
            <a:endParaRPr lang="fr-FR" sz="2400" dirty="0">
              <a:solidFill>
                <a:schemeClr val="tx1">
                  <a:lumMod val="95000"/>
                </a:schemeClr>
              </a:solidFill>
            </a:endParaRPr>
          </a:p>
          <a:p>
            <a:pPr marL="0" indent="0">
              <a:buNone/>
            </a:pPr>
            <a:r>
              <a:rPr lang="fr-FR" sz="2400" dirty="0">
                <a:solidFill>
                  <a:schemeClr val="tx1">
                    <a:lumMod val="95000"/>
                  </a:schemeClr>
                </a:solidFill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Groupe analyses morphométriques</a:t>
            </a:r>
            <a:endParaRPr lang="fr-FR" sz="2400" dirty="0">
              <a:solidFill>
                <a:schemeClr val="tx1">
                  <a:lumMod val="95000"/>
                </a:schemeClr>
              </a:solidFill>
            </a:endParaRPr>
          </a:p>
          <a:p>
            <a:pPr marL="0" indent="0">
              <a:buNone/>
            </a:pPr>
            <a:r>
              <a:rPr lang="fr-FR" sz="2400" dirty="0">
                <a:solidFill>
                  <a:schemeClr val="tx1">
                    <a:lumMod val="95000"/>
                  </a:schemeClr>
                </a:solidFill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Réseau Abeille noire</a:t>
            </a:r>
            <a:endParaRPr lang="fr-FR" sz="2400" dirty="0">
              <a:solidFill>
                <a:schemeClr val="tx1">
                  <a:lumMod val="95000"/>
                </a:schemeClr>
              </a:solidFill>
            </a:endParaRP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133EC9CC-9F2C-4AAD-A407-687D00A6970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2848" y="2910092"/>
            <a:ext cx="4491909" cy="3038403"/>
          </a:xfrm>
        </p:spPr>
      </p:pic>
    </p:spTree>
    <p:extLst>
      <p:ext uri="{BB962C8B-B14F-4D97-AF65-F5344CB8AC3E}">
        <p14:creationId xmlns:p14="http://schemas.microsoft.com/office/powerpoint/2010/main" val="31075749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D3D6B9-44C0-4F9E-A3C1-2C36B078C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hlinkClick r:id="rId2" action="ppaction://hlinksldjump"/>
              </a:rPr>
              <a:t>La section abeille noire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B6E2AC8-1D9A-470E-A18A-59CDF69FC46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dirty="0"/>
              <a:t>Un groupe de personnes au service de l’abeille noire</a:t>
            </a:r>
          </a:p>
          <a:p>
            <a:r>
              <a:rPr lang="fr-FR" dirty="0"/>
              <a:t>En 2018 plus de 200 adhérents</a:t>
            </a:r>
          </a:p>
          <a:p>
            <a:r>
              <a:rPr lang="fr-FR" dirty="0"/>
              <a:t>Des bénévoles actifs le mercredi à </a:t>
            </a:r>
            <a:r>
              <a:rPr lang="fr-FR" dirty="0" err="1"/>
              <a:t>Courboyer</a:t>
            </a:r>
            <a:endParaRPr lang="fr-FR" dirty="0"/>
          </a:p>
          <a:p>
            <a:r>
              <a:rPr lang="fr-FR" dirty="0"/>
              <a:t>Travail avec d’autres associations Normandes et environnantes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E860D17B-981B-4213-B005-AD0C919590E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1819" y="2060575"/>
            <a:ext cx="4395788" cy="3297507"/>
          </a:xfrm>
        </p:spPr>
      </p:pic>
    </p:spTree>
    <p:extLst>
      <p:ext uri="{BB962C8B-B14F-4D97-AF65-F5344CB8AC3E}">
        <p14:creationId xmlns:p14="http://schemas.microsoft.com/office/powerpoint/2010/main" val="9918842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521CC0-2017-4E30-91FF-5C11415F6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hlinkClick r:id="rId2" action="ppaction://hlinksldjump"/>
              </a:rPr>
              <a:t>Le conservatoire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7EE3CB1-5A1D-4CD1-A8CC-9691A8AC91E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fr-FR" dirty="0"/>
          </a:p>
          <a:p>
            <a:r>
              <a:rPr lang="fr-FR" dirty="0"/>
              <a:t>Situé à </a:t>
            </a:r>
            <a:r>
              <a:rPr lang="fr-FR" dirty="0" err="1"/>
              <a:t>Courboyer</a:t>
            </a:r>
            <a:endParaRPr lang="fr-FR" dirty="0"/>
          </a:p>
          <a:p>
            <a:r>
              <a:rPr lang="fr-FR" dirty="0"/>
              <a:t>Lieu de sauvegarde de l’abeille noire dans le Perche</a:t>
            </a:r>
          </a:p>
          <a:p>
            <a:r>
              <a:rPr lang="fr-FR" dirty="0"/>
              <a:t>Membre de la </a:t>
            </a:r>
            <a:r>
              <a:rPr lang="fr-FR" dirty="0" err="1"/>
              <a:t>FEdCAN</a:t>
            </a:r>
            <a:endParaRPr lang="fr-FR" dirty="0"/>
          </a:p>
          <a:p>
            <a:r>
              <a:rPr lang="fr-FR" dirty="0"/>
              <a:t>Ruchers de fécondation</a:t>
            </a:r>
          </a:p>
          <a:p>
            <a:r>
              <a:rPr lang="fr-FR" dirty="0"/>
              <a:t>Elevage de reines</a:t>
            </a:r>
          </a:p>
          <a:p>
            <a:r>
              <a:rPr lang="fr-FR" dirty="0"/>
              <a:t>Production d’essaims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F225BBB2-AD03-4708-8055-7B21499CF00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4675" y="2507322"/>
            <a:ext cx="4395788" cy="3297507"/>
          </a:xfrm>
        </p:spPr>
      </p:pic>
    </p:spTree>
    <p:extLst>
      <p:ext uri="{BB962C8B-B14F-4D97-AF65-F5344CB8AC3E}">
        <p14:creationId xmlns:p14="http://schemas.microsoft.com/office/powerpoint/2010/main" val="36516699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C3A7AF-DC8E-4971-9594-E5AD719F8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>
                <a:hlinkClick r:id="rId2" action="ppaction://hlinksldjump"/>
              </a:rPr>
              <a:t>Groupes analyses </a:t>
            </a:r>
            <a:r>
              <a:rPr lang="fr-FR" dirty="0" err="1">
                <a:hlinkClick r:id="rId2" action="ppaction://hlinksldjump"/>
              </a:rPr>
              <a:t>morphométriques</a:t>
            </a:r>
            <a:br>
              <a:rPr lang="fr-FR" dirty="0"/>
            </a:br>
            <a:endParaRPr lang="fr-FR" dirty="0"/>
          </a:p>
        </p:txBody>
      </p:sp>
      <p:pic>
        <p:nvPicPr>
          <p:cNvPr id="9" name="Espace réservé du contenu 8">
            <a:extLst>
              <a:ext uri="{FF2B5EF4-FFF2-40B4-BE49-F238E27FC236}">
                <a16:creationId xmlns:a16="http://schemas.microsoft.com/office/drawing/2014/main" id="{F0E0476A-0838-479A-B653-428A07C02B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03313" y="2551216"/>
            <a:ext cx="8947150" cy="3198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22382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BE6458-25C4-4A6C-B041-7CD7E1C22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95000"/>
                  </a:schemeClr>
                </a:solidFill>
                <a:hlinkClick r:id="rId2" action="ppaction://hlinksldjump"/>
              </a:rPr>
              <a:t>Projet Darwin Black Bee Box</a:t>
            </a:r>
            <a:endParaRPr lang="fr-FR" dirty="0">
              <a:solidFill>
                <a:schemeClr val="tx1">
                  <a:lumMod val="95000"/>
                </a:schemeClr>
              </a:solidFill>
            </a:endParaRPr>
          </a:p>
        </p:txBody>
      </p: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CD87FB52-80FB-49A8-8514-172A2AE976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38713" y="2052638"/>
            <a:ext cx="8076349" cy="4195762"/>
          </a:xfrm>
        </p:spPr>
      </p:pic>
    </p:spTree>
    <p:extLst>
      <p:ext uri="{BB962C8B-B14F-4D97-AF65-F5344CB8AC3E}">
        <p14:creationId xmlns:p14="http://schemas.microsoft.com/office/powerpoint/2010/main" val="29913191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EE76AC-A583-4D5D-B76B-2D0CA2B16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92D050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UAO-Info ou CETA-Info</a:t>
            </a:r>
            <a:endParaRPr lang="fr-FR" dirty="0">
              <a:solidFill>
                <a:srgbClr val="92D050"/>
              </a:solidFill>
            </a:endParaRP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98F7028F-8A6A-4E9C-AB41-2C26CBDF9D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514288" y="2052638"/>
            <a:ext cx="6125200" cy="4195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6960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C97FAC-17D2-476C-8EC9-26D70510A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hlinkClick r:id="rId2" action="ppaction://hlinksldjump"/>
              </a:rPr>
              <a:t>Réseau des ruchers abeille noire</a:t>
            </a:r>
            <a:endParaRPr lang="fr-FR" dirty="0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604AEBF7-627A-4CD5-A741-BA8474566F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956" y="2052638"/>
            <a:ext cx="8055863" cy="4195762"/>
          </a:xfrm>
        </p:spPr>
      </p:pic>
    </p:spTree>
    <p:extLst>
      <p:ext uri="{BB962C8B-B14F-4D97-AF65-F5344CB8AC3E}">
        <p14:creationId xmlns:p14="http://schemas.microsoft.com/office/powerpoint/2010/main" val="5034861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BBFDDF-94AF-4D75-B13A-87B7F9087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hlinkClick r:id="rId2" action="ppaction://hlinksldjump"/>
              </a:rPr>
              <a:t>Partenariats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66A1172-E281-4A4F-A98A-64921D51C4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8945881" cy="4351338"/>
          </a:xfrm>
        </p:spPr>
        <p:txBody>
          <a:bodyPr/>
          <a:lstStyle/>
          <a:p>
            <a:pPr marL="0" indent="0">
              <a:buNone/>
            </a:pPr>
            <a:r>
              <a:rPr lang="fr-FR" b="1" dirty="0"/>
              <a:t>Le CETA-ANO travaille avec d’autres associations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>
                <a:hlinkClick r:id="rId3" action="ppaction://hlinksldjump"/>
              </a:rPr>
              <a:t>Une association de sauvegarde de l’abeille noire: ABN</a:t>
            </a: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>
                <a:hlinkClick r:id="rId4" action="ppaction://hlinksldjump"/>
              </a:rPr>
              <a:t>Des ruchers collectifs fondés par nos élèves</a:t>
            </a: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>
                <a:hlinkClick r:id="rId5" action="ppaction://hlinksldjump"/>
              </a:rPr>
              <a:t>Des associations régionales </a:t>
            </a:r>
            <a:endParaRPr lang="fr-FR" dirty="0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BB6C3FC1-2EF2-404D-859B-A4CDDA0C45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13448" y="2056092"/>
            <a:ext cx="3037386" cy="4200245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35380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BBFDDF-94AF-4D75-B13A-87B7F9087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hlinkClick r:id="rId2" action="ppaction://hlinksldjump"/>
              </a:rPr>
              <a:t>Abeille des Bocages Normands</a:t>
            </a:r>
            <a:endParaRPr lang="fr-FR" b="1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66A1172-E281-4A4F-A98A-64921D51C4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5828331" cy="4351338"/>
          </a:xfrm>
        </p:spPr>
        <p:txBody>
          <a:bodyPr/>
          <a:lstStyle/>
          <a:p>
            <a:pPr marL="0" indent="0">
              <a:buNone/>
            </a:pPr>
            <a:endParaRPr lang="fr-FR" dirty="0"/>
          </a:p>
          <a:p>
            <a:r>
              <a:rPr lang="fr-FR" dirty="0"/>
              <a:t>Groupe de sélection collective de l’Abeille Noire</a:t>
            </a:r>
          </a:p>
          <a:p>
            <a:r>
              <a:rPr lang="fr-FR" dirty="0"/>
              <a:t>Elevage de reines</a:t>
            </a:r>
          </a:p>
          <a:p>
            <a:endParaRPr lang="fr-FR" dirty="0"/>
          </a:p>
          <a:p>
            <a:r>
              <a:rPr lang="fr-FR" dirty="0"/>
              <a:t>Production d’essaims pour le GAPANO</a:t>
            </a:r>
          </a:p>
        </p:txBody>
      </p:sp>
      <p:pic>
        <p:nvPicPr>
          <p:cNvPr id="12" name="Espace réservé du contenu 11">
            <a:extLst>
              <a:ext uri="{FF2B5EF4-FFF2-40B4-BE49-F238E27FC236}">
                <a16:creationId xmlns:a16="http://schemas.microsoft.com/office/drawing/2014/main" id="{F909FD5E-EFCC-494B-93D1-81D215155F5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8562" y="1585794"/>
            <a:ext cx="4048125" cy="4200525"/>
          </a:xfrm>
        </p:spPr>
      </p:pic>
    </p:spTree>
    <p:extLst>
      <p:ext uri="{BB962C8B-B14F-4D97-AF65-F5344CB8AC3E}">
        <p14:creationId xmlns:p14="http://schemas.microsoft.com/office/powerpoint/2010/main" val="9703014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0607B0-4645-4CA6-B854-72A12D7D6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hlinkClick r:id="rId2" action="ppaction://hlinksldjump"/>
              </a:rPr>
              <a:t>Ruchers collectifs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84CAD55-1785-45FB-80D4-7310D9540F4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dirty="0"/>
              <a:t>Des élèves issus des ruchers école peuvent créer un rucher collectif,</a:t>
            </a:r>
          </a:p>
          <a:p>
            <a:r>
              <a:rPr lang="fr-FR" dirty="0"/>
              <a:t>Chaque personne apporte un ou deux ruches peuplées</a:t>
            </a:r>
          </a:p>
          <a:p>
            <a:r>
              <a:rPr lang="fr-FR" dirty="0"/>
              <a:t>Travail en groupe sur ses propres ruches</a:t>
            </a:r>
          </a:p>
          <a:p>
            <a:r>
              <a:rPr lang="fr-FR" dirty="0"/>
              <a:t>Le CETA aide ces groupes dès lors qu’ils se structurent en association (même association de fait) en mettant à disposition du matériel et des abeilles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967978FF-12EC-4E0A-BDEE-3C571F44D6C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207338"/>
            <a:ext cx="4395788" cy="2930525"/>
          </a:xfrm>
        </p:spPr>
      </p:pic>
    </p:spTree>
    <p:extLst>
      <p:ext uri="{BB962C8B-B14F-4D97-AF65-F5344CB8AC3E}">
        <p14:creationId xmlns:p14="http://schemas.microsoft.com/office/powerpoint/2010/main" val="7713809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1F37EF-FC7A-42A7-81AB-3B30255F7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>
                <a:solidFill>
                  <a:srgbClr val="92D050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G.A.P.A.N.O</a:t>
            </a:r>
            <a:endParaRPr lang="fr-FR" dirty="0">
              <a:solidFill>
                <a:srgbClr val="92D050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B5B42F6-A5EC-48CC-91F0-6A2989AC1C0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Groupe des Apiculteurs Producteurs d’Abeilles Noires dans l’Orne</a:t>
            </a:r>
          </a:p>
          <a:p>
            <a:endParaRPr lang="fr-FR" dirty="0"/>
          </a:p>
          <a:p>
            <a:r>
              <a:rPr lang="fr-FR" dirty="0"/>
              <a:t>Vente d’essaims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A4AC1B97-B302-457A-891A-C9339A94B71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2382" y="1825625"/>
            <a:ext cx="5130336" cy="3432195"/>
          </a:xfrm>
        </p:spPr>
      </p:pic>
    </p:spTree>
    <p:extLst>
      <p:ext uri="{BB962C8B-B14F-4D97-AF65-F5344CB8AC3E}">
        <p14:creationId xmlns:p14="http://schemas.microsoft.com/office/powerpoint/2010/main" val="31944616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552057-9E52-404E-B999-C8E8D2A82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92D050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FEDERATION A.N.N</a:t>
            </a:r>
            <a:endParaRPr lang="fr-FR" dirty="0">
              <a:solidFill>
                <a:srgbClr val="92D050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4D2F4CB-D024-464B-8C22-FD62D92813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5617685" cy="4195763"/>
          </a:xfrm>
        </p:spPr>
        <p:txBody>
          <a:bodyPr/>
          <a:lstStyle/>
          <a:p>
            <a:r>
              <a:rPr lang="fr-FR" sz="2000" dirty="0"/>
              <a:t>Abeille Noire de la Manche</a:t>
            </a:r>
          </a:p>
          <a:p>
            <a:endParaRPr lang="fr-FR" sz="2000" dirty="0"/>
          </a:p>
          <a:p>
            <a:r>
              <a:rPr lang="fr-FR" sz="2000" dirty="0"/>
              <a:t>Abeille Normande du Calvados</a:t>
            </a:r>
          </a:p>
          <a:p>
            <a:endParaRPr lang="fr-FR" sz="2000" dirty="0"/>
          </a:p>
          <a:p>
            <a:r>
              <a:rPr lang="fr-FR" sz="2000" dirty="0"/>
              <a:t>CIVAM des boucles de la Seine</a:t>
            </a:r>
          </a:p>
          <a:p>
            <a:endParaRPr lang="fr-FR" sz="2000" dirty="0"/>
          </a:p>
          <a:p>
            <a:r>
              <a:rPr lang="fr-FR" sz="2000" dirty="0"/>
              <a:t>Syndicat Apicole de l’Eure</a:t>
            </a:r>
          </a:p>
          <a:p>
            <a:endParaRPr lang="fr-FR" sz="2000" dirty="0"/>
          </a:p>
          <a:p>
            <a:r>
              <a:rPr lang="fr-FR" sz="2000" dirty="0"/>
              <a:t>CETA Abeille Noire de l’Orne</a:t>
            </a:r>
            <a:endParaRPr lang="fr-FR" dirty="0"/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1D21E131-8E1D-48CA-A1E9-9BF50064FB2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0997" y="1947672"/>
            <a:ext cx="4076108" cy="3057081"/>
          </a:xfrm>
        </p:spPr>
      </p:pic>
    </p:spTree>
    <p:extLst>
      <p:ext uri="{BB962C8B-B14F-4D97-AF65-F5344CB8AC3E}">
        <p14:creationId xmlns:p14="http://schemas.microsoft.com/office/powerpoint/2010/main" val="3393964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5A2F9111-B2DB-470C-BA56-608F9B658826}"/>
    </a:ext>
  </a:extLst>
</a:theme>
</file>

<file path=ppt/theme/theme2.xml><?xml version="1.0" encoding="utf-8"?>
<a:theme xmlns:a="http://schemas.openxmlformats.org/drawingml/2006/main" name="1_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2262</TotalTime>
  <Words>511</Words>
  <Application>Microsoft Office PowerPoint</Application>
  <PresentationFormat>Grand écran</PresentationFormat>
  <Paragraphs>161</Paragraphs>
  <Slides>31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31</vt:i4>
      </vt:variant>
    </vt:vector>
  </HeadingPairs>
  <TitlesOfParts>
    <vt:vector size="36" baseType="lpstr">
      <vt:lpstr>Arial</vt:lpstr>
      <vt:lpstr>Century Gothic</vt:lpstr>
      <vt:lpstr>Wingdings 3</vt:lpstr>
      <vt:lpstr>Ion</vt:lpstr>
      <vt:lpstr>1_Ion</vt:lpstr>
      <vt:lpstr>UAO  &amp; CETA-ANO</vt:lpstr>
      <vt:lpstr>UNION APICOLE ORNAISE</vt:lpstr>
      <vt:lpstr>Syndicat UAO</vt:lpstr>
      <vt:lpstr>Groupement d’achats</vt:lpstr>
      <vt:lpstr>Assurances des ruches</vt:lpstr>
      <vt:lpstr>Location de matériel</vt:lpstr>
      <vt:lpstr>Taxe éco-emballage</vt:lpstr>
      <vt:lpstr>Revues apicoles</vt:lpstr>
      <vt:lpstr>UAO-Info</vt:lpstr>
      <vt:lpstr>Cueilleurs d’essaims</vt:lpstr>
      <vt:lpstr>Cueilleurs d’essaims</vt:lpstr>
      <vt:lpstr>Concours des miels</vt:lpstr>
      <vt:lpstr>Groupement vente de miels</vt:lpstr>
      <vt:lpstr>CETA-ANO</vt:lpstr>
      <vt:lpstr>Centre d’Etude Technique Apicole Abeille Noire de l’Orne</vt:lpstr>
      <vt:lpstr>CETA-ANO</vt:lpstr>
      <vt:lpstr>Ruchers école</vt:lpstr>
      <vt:lpstr>Ruchers école</vt:lpstr>
      <vt:lpstr>Ruchers école</vt:lpstr>
      <vt:lpstr>La section abeille noire  et le Conservatoire </vt:lpstr>
      <vt:lpstr>La section abeille noire</vt:lpstr>
      <vt:lpstr>Le conservatoire</vt:lpstr>
      <vt:lpstr>Groupes analyses morphométriques </vt:lpstr>
      <vt:lpstr>Projet Darwin Black Bee Box</vt:lpstr>
      <vt:lpstr>UAO-Info ou CETA-Info</vt:lpstr>
      <vt:lpstr>Réseau des ruchers abeille noire</vt:lpstr>
      <vt:lpstr>Partenariats</vt:lpstr>
      <vt:lpstr>Abeille des Bocages Normands</vt:lpstr>
      <vt:lpstr>Ruchers collectifs</vt:lpstr>
      <vt:lpstr>G.A.P.A.N.O</vt:lpstr>
      <vt:lpstr>FEDERATION A.N.N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UAO  &amp; CETA -ANO</dc:title>
  <dc:creator>Gérard Corvée</dc:creator>
  <cp:lastModifiedBy>Gérard Corvée</cp:lastModifiedBy>
  <cp:revision>9</cp:revision>
  <dcterms:created xsi:type="dcterms:W3CDTF">2018-01-11T08:06:14Z</dcterms:created>
  <dcterms:modified xsi:type="dcterms:W3CDTF">2022-02-03T11:59:21Z</dcterms:modified>
</cp:coreProperties>
</file>