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61" r:id="rId3"/>
  </p:sldMasterIdLst>
  <p:notesMasterIdLst>
    <p:notesMasterId r:id="rId14"/>
  </p:notesMasterIdLst>
  <p:sldIdLst>
    <p:sldId id="264" r:id="rId4"/>
    <p:sldId id="261" r:id="rId5"/>
    <p:sldId id="263" r:id="rId6"/>
    <p:sldId id="262" r:id="rId7"/>
    <p:sldId id="266" r:id="rId8"/>
    <p:sldId id="265" r:id="rId9"/>
    <p:sldId id="269" r:id="rId10"/>
    <p:sldId id="270" r:id="rId11"/>
    <p:sldId id="267" r:id="rId12"/>
    <p:sldId id="268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érard Corvée" initials="GC" lastIdx="3" clrIdx="0">
    <p:extLst>
      <p:ext uri="{19B8F6BF-5375-455C-9EA6-DF929625EA0E}">
        <p15:presenceInfo xmlns:p15="http://schemas.microsoft.com/office/powerpoint/2012/main" userId="61d5d779a68bf52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864"/>
    <a:srgbClr val="FFFF66"/>
    <a:srgbClr val="673D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25" d="100"/>
          <a:sy n="125" d="100"/>
        </p:scale>
        <p:origin x="2154" y="-1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D9693-1EC8-4B2C-9CBC-584F5A242954}" type="datetimeFigureOut">
              <a:rPr lang="fr-FR" smtClean="0"/>
              <a:t>12/02/2022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4D293-CD3B-4F71-A227-4B52DEE00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155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4D293-CD3B-4F71-A227-4B52DEE0020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041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4D293-CD3B-4F71-A227-4B52DEE0020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9060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Moi, je récupère des essaims naturels.</a:t>
            </a:r>
          </a:p>
          <a:p>
            <a:r>
              <a:rPr lang="fr-FR" dirty="0"/>
              <a:t>Donc des vieilles reines et peut être des maladies</a:t>
            </a:r>
          </a:p>
          <a:p>
            <a:r>
              <a:rPr lang="fr-FR" b="1" dirty="0"/>
              <a:t>Je ne dérange pas mes abeilles.</a:t>
            </a:r>
          </a:p>
          <a:p>
            <a:r>
              <a:rPr lang="fr-FR" dirty="0"/>
              <a:t>Parce que j’ai peur de me faire piquer</a:t>
            </a:r>
          </a:p>
          <a:p>
            <a:r>
              <a:rPr lang="fr-FR" b="1" dirty="0"/>
              <a:t>J’ai toujours assez de miel.</a:t>
            </a:r>
          </a:p>
          <a:p>
            <a:r>
              <a:rPr lang="fr-FR" dirty="0"/>
              <a:t>Mais c’est vrai que parfois je n’en ai pas trop</a:t>
            </a:r>
          </a:p>
          <a:p>
            <a:r>
              <a:rPr lang="fr-FR" b="1" dirty="0"/>
              <a:t>J’ai toujours entre 5 et 10 ruches pleines.</a:t>
            </a:r>
          </a:p>
          <a:p>
            <a:r>
              <a:rPr lang="fr-FR" dirty="0"/>
              <a:t>Et puis autant qui sont vides</a:t>
            </a:r>
          </a:p>
          <a:p>
            <a:r>
              <a:rPr lang="fr-FR" b="1" dirty="0"/>
              <a:t>Et puis : C’est compliqué</a:t>
            </a:r>
          </a:p>
          <a:p>
            <a:r>
              <a:rPr lang="fr-FR" dirty="0"/>
              <a:t>J’en sais rien puisque je ne le fais pas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4D293-CD3B-4F71-A227-4B52DEE0020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J’évite l’essaimage</a:t>
            </a:r>
          </a:p>
          <a:p>
            <a:r>
              <a:rPr lang="fr-FR" dirty="0"/>
              <a:t>Faire une division sur une ruche forte l’oblige à reconstituer la partie manquante et l’empêche d’aller voir ailleurs, Une ruche qui essaime ,le fait plus tard et souvent rate la miellée</a:t>
            </a:r>
          </a:p>
          <a:p>
            <a:r>
              <a:rPr lang="fr-FR" b="1" dirty="0"/>
              <a:t>Ça les stimule  </a:t>
            </a:r>
          </a:p>
          <a:p>
            <a:r>
              <a:rPr lang="fr-FR" dirty="0"/>
              <a:t>Il y a des apports de nectar et de la place dans la ruche alors les abeilles sont à fond</a:t>
            </a:r>
          </a:p>
          <a:p>
            <a:r>
              <a:rPr lang="fr-FR" b="1" dirty="0"/>
              <a:t>Ça permet d’avoir du miel.</a:t>
            </a:r>
          </a:p>
          <a:p>
            <a:r>
              <a:rPr lang="fr-FR" dirty="0"/>
              <a:t>En cas d’essaimage naturel la colonie n’est pas en </a:t>
            </a:r>
            <a:r>
              <a:rPr lang="fr-FR" dirty="0" err="1"/>
              <a:t>etat</a:t>
            </a:r>
            <a:r>
              <a:rPr lang="fr-FR" dirty="0"/>
              <a:t> au moment de la miellée</a:t>
            </a:r>
          </a:p>
          <a:p>
            <a:r>
              <a:rPr lang="fr-FR" b="1" dirty="0"/>
              <a:t>Je n’ai pas de ruches vides</a:t>
            </a:r>
          </a:p>
          <a:p>
            <a:r>
              <a:rPr lang="fr-FR" dirty="0"/>
              <a:t>Une ruche coûte cher alors autant qu’elle soit habitée</a:t>
            </a:r>
          </a:p>
          <a:p>
            <a:r>
              <a:rPr lang="fr-FR" b="1" dirty="0"/>
              <a:t>Et puis : </a:t>
            </a:r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C’est facile</a:t>
            </a:r>
            <a:r>
              <a:rPr lang="fr-FR" b="1" dirty="0"/>
              <a:t>, ça permet d’avoir sous la main la solution aux problèmes de reines vieillissantes</a:t>
            </a:r>
          </a:p>
          <a:p>
            <a:r>
              <a:rPr lang="fr-FR" dirty="0"/>
              <a:t>Et oui c’est facile et comme il y a plusieurs méthodes c’est intéressant à faire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4D293-CD3B-4F71-A227-4B52DEE0020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103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39775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Une bouture : </a:t>
            </a:r>
            <a:r>
              <a:rPr lang="fr-FR" dirty="0"/>
              <a:t>faire un clone de la plante : un bout de tige et les racines apparaissent</a:t>
            </a:r>
          </a:p>
          <a:p>
            <a:r>
              <a:rPr lang="fr-FR" dirty="0"/>
              <a:t>Ici vous prenez un bout de colonie et une nouvelle reine va apparaitre,</a:t>
            </a:r>
          </a:p>
          <a:p>
            <a:endParaRPr lang="fr-FR" dirty="0"/>
          </a:p>
          <a:p>
            <a:r>
              <a:rPr lang="fr-FR" b="1" dirty="0"/>
              <a:t>Une saison : </a:t>
            </a:r>
            <a:r>
              <a:rPr lang="fr-FR" dirty="0"/>
              <a:t>idéalement du 10 avril à la St jean</a:t>
            </a:r>
          </a:p>
          <a:p>
            <a:endParaRPr lang="fr-FR" dirty="0"/>
          </a:p>
          <a:p>
            <a:r>
              <a:rPr lang="fr-FR" b="1" dirty="0"/>
              <a:t>Conditions minimum : </a:t>
            </a:r>
            <a:r>
              <a:rPr lang="fr-FR" dirty="0"/>
              <a:t>6 cadres de couvain, une bonne météo (17°c),une bonne souche (pas agressive) du temps disponible.</a:t>
            </a:r>
          </a:p>
          <a:p>
            <a:endParaRPr lang="fr-FR" dirty="0"/>
          </a:p>
          <a:p>
            <a:r>
              <a:rPr lang="fr-FR" b="1" dirty="0"/>
              <a:t>Principe : </a:t>
            </a:r>
            <a:r>
              <a:rPr lang="fr-FR" dirty="0"/>
              <a:t>prendre quelques cadres choisis avec leurs abeilles mais sans la reine pour reconstituer une petite colonie orpheline, Les abeilles sans leur mère vont lancer un </a:t>
            </a:r>
            <a:r>
              <a:rPr lang="fr-FR" dirty="0" err="1"/>
              <a:t>elevage</a:t>
            </a:r>
            <a:r>
              <a:rPr lang="fr-FR" dirty="0"/>
              <a:t> royal, Pour cela il leur faut de la nourriture miel et pollen, des larves jeunes (couvain ouvert et œufs) du couvain fermé  (qui va naitre) pour renforcer la population ( rappel ce sont les jeunes abeilles qui secrètent la gelée royale)</a:t>
            </a:r>
          </a:p>
          <a:p>
            <a:endParaRPr lang="fr-FR" dirty="0"/>
          </a:p>
          <a:p>
            <a:r>
              <a:rPr lang="fr-FR" b="1" dirty="0"/>
              <a:t>Pleins de manières de faire 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sans rechercher la reine, on saura plus tard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En recherchant la reine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En introduisant une reine ou une cellule royale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En mélangeant des cadres </a:t>
            </a:r>
            <a:r>
              <a:rPr lang="fr-FR" dirty="0" err="1"/>
              <a:t>etc</a:t>
            </a:r>
            <a:r>
              <a:rPr lang="fr-FR" dirty="0"/>
              <a:t>,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4D293-CD3B-4F71-A227-4B52DEE0020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187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Début des opérations:</a:t>
            </a:r>
          </a:p>
          <a:p>
            <a:r>
              <a:rPr lang="fr-FR" dirty="0"/>
              <a:t>Au plus tôt dès que les pissenlits sont en fleurs : 10 avril</a:t>
            </a:r>
          </a:p>
          <a:p>
            <a:r>
              <a:rPr lang="fr-FR" b="1" dirty="0"/>
              <a:t>On ne divise que des ruches fortes </a:t>
            </a:r>
          </a:p>
          <a:p>
            <a:r>
              <a:rPr lang="fr-FR" dirty="0"/>
              <a:t>Il faut au moins 6 cadres de couvain</a:t>
            </a:r>
          </a:p>
          <a:p>
            <a:r>
              <a:rPr lang="fr-FR" b="1" dirty="0"/>
              <a:t>Il faudra des mâles pour féconder la nouvelle reine</a:t>
            </a:r>
          </a:p>
          <a:p>
            <a:r>
              <a:rPr lang="fr-FR" dirty="0"/>
              <a:t>Les premiers mâles commencent à être apte à reproduire au 20 avril</a:t>
            </a:r>
          </a:p>
          <a:p>
            <a:r>
              <a:rPr lang="fr-FR" b="1" dirty="0"/>
              <a:t>Rappel des durées d’évolution des abeilles</a:t>
            </a:r>
          </a:p>
          <a:p>
            <a:r>
              <a:rPr lang="fr-FR" dirty="0"/>
              <a:t>De l’œuf à l’émergence : 21 jours pour une abeille, 24 pour un mâle et 16 pour une reine</a:t>
            </a:r>
          </a:p>
          <a:p>
            <a:r>
              <a:rPr lang="fr-FR" b="1" dirty="0"/>
              <a:t>Rappel du calendrier des opérations</a:t>
            </a:r>
          </a:p>
          <a:p>
            <a:r>
              <a:rPr lang="fr-FR" dirty="0"/>
              <a:t>J1 Orphelinage</a:t>
            </a:r>
          </a:p>
          <a:p>
            <a:r>
              <a:rPr lang="fr-FR" dirty="0"/>
              <a:t>J 12-13 émergence de la reine? Car on part d’une larve de 24h + 3 jours stade </a:t>
            </a:r>
            <a:r>
              <a:rPr lang="fr-FR" dirty="0" err="1"/>
              <a:t>oeuf</a:t>
            </a:r>
            <a:endParaRPr lang="fr-FR" dirty="0"/>
          </a:p>
          <a:p>
            <a:r>
              <a:rPr lang="fr-FR" dirty="0"/>
              <a:t>J 17-20 premiers vols de fécondation </a:t>
            </a:r>
          </a:p>
          <a:p>
            <a:r>
              <a:rPr lang="fr-FR" dirty="0"/>
              <a:t>Quelques jours encore pour que la ponte commence</a:t>
            </a:r>
          </a:p>
          <a:p>
            <a:r>
              <a:rPr lang="fr-FR" dirty="0"/>
              <a:t>Vérification de la réussite : début de couvain entre 1 mois et 5 semaines après J1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4D293-CD3B-4F71-A227-4B52DEE0020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9204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D4D59B-2712-4C0C-A8E1-AD9F3E37CA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Divisez pour régner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CC5286-6FA5-4768-A18F-0513186BB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56921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C766A8-BCA2-4150-B686-1BDC5679AC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fr-FR" dirty="0"/>
              <a:t>Divisez pour régner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4A773E-E898-4DCA-B6CD-5F9561BB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722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5C01F0-F3DA-4E51-8650-A48EA3F09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C538EE-F4A4-4A49-B24A-C90D07427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65D195-CFE6-4D2F-8FC1-CC4B6BCC0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D0E6-442E-467F-BCFB-2B8BAD3381D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352668-08F3-4B5C-B976-3A0866E49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D98E80-89A8-43D0-AB5F-E14324F78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1B8B-5DA3-44B8-A06C-2F1BA9E5A1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3131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3A516F-B649-49A6-9B7D-FB8139E1E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45252B-0D86-476E-8652-287587324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BD1E3D-B288-4856-A61D-240907A2E2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83008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16240A-0162-45E2-B047-1960F46D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3DBC8D-DF90-4298-834D-AC7140B2F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4A48088-8427-44DD-B3A5-EAF50FB90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EAAB93F-FA98-49AE-A7B6-391680C5A3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E246C74-EA15-4C41-A8CB-BD2C85144A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5034F02-8AE7-4E9C-A17B-798486AD6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D0E6-442E-467F-BCFB-2B8BAD3381D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1DACDE2-3626-4A71-88C9-BF802A4DA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C9D464-4FC2-4C81-A8FA-458101CB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1B8B-5DA3-44B8-A06C-2F1BA9E5A1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189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D966CD-5F01-461C-9837-743F49BFB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938868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93E1B54-E6E2-4ADE-A6C4-F60E74E94D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25FD0E6-442E-467F-BCFB-2B8BAD3381D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3A9643B-74BE-4DEA-9E6A-FE3339B6C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9E70DC-C510-4BF4-B1DC-122D56A67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1B8B-5DA3-44B8-A06C-2F1BA9E5A1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2387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70133FDB-51F1-4DCC-9E36-CE0C1715B4A9}"/>
              </a:ext>
            </a:extLst>
          </p:cNvPr>
          <p:cNvGrpSpPr/>
          <p:nvPr userDrawn="1"/>
        </p:nvGrpSpPr>
        <p:grpSpPr>
          <a:xfrm>
            <a:off x="-70884" y="6028661"/>
            <a:ext cx="12192000" cy="925031"/>
            <a:chOff x="0" y="6028661"/>
            <a:chExt cx="12192000" cy="92503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BC7F2ED-DCAA-481A-95AB-FF910E6964E2}"/>
                </a:ext>
              </a:extLst>
            </p:cNvPr>
            <p:cNvSpPr/>
            <p:nvPr userDrawn="1"/>
          </p:nvSpPr>
          <p:spPr>
            <a:xfrm>
              <a:off x="0" y="6028661"/>
              <a:ext cx="12192000" cy="925031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000" b="1" dirty="0">
                  <a:latin typeface="+mn-lt"/>
                </a:rPr>
                <a:t>RUCHER ECOLE  du CETA« ABEILLE NOIRE de l’ORNE »</a:t>
              </a:r>
            </a:p>
          </p:txBody>
        </p:sp>
        <p:pic>
          <p:nvPicPr>
            <p:cNvPr id="8" name="Image 7" descr="Une image contenant carte&#10;&#10;Description générée automatiquement">
              <a:extLst>
                <a:ext uri="{FF2B5EF4-FFF2-40B4-BE49-F238E27FC236}">
                  <a16:creationId xmlns:a16="http://schemas.microsoft.com/office/drawing/2014/main" id="{45A0826F-E992-4F2E-89BC-967491FE5F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6969" y="6028661"/>
              <a:ext cx="925031" cy="925031"/>
            </a:xfrm>
            <a:prstGeom prst="rect">
              <a:avLst/>
            </a:prstGeom>
          </p:spPr>
        </p:pic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50061275-A74D-4C24-92B2-39DA0D815C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Divisez pour régner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FA44F2-E4F5-4761-9816-4BB797AC3197}"/>
              </a:ext>
            </a:extLst>
          </p:cNvPr>
          <p:cNvSpPr/>
          <p:nvPr userDrawn="1"/>
        </p:nvSpPr>
        <p:spPr>
          <a:xfrm>
            <a:off x="838200" y="1946366"/>
            <a:ext cx="2597331" cy="39188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824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70133FDB-51F1-4DCC-9E36-CE0C1715B4A9}"/>
              </a:ext>
            </a:extLst>
          </p:cNvPr>
          <p:cNvGrpSpPr/>
          <p:nvPr userDrawn="1"/>
        </p:nvGrpSpPr>
        <p:grpSpPr>
          <a:xfrm>
            <a:off x="-70884" y="6028661"/>
            <a:ext cx="12192000" cy="925031"/>
            <a:chOff x="0" y="6028661"/>
            <a:chExt cx="12192000" cy="92503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BC7F2ED-DCAA-481A-95AB-FF910E6964E2}"/>
                </a:ext>
              </a:extLst>
            </p:cNvPr>
            <p:cNvSpPr/>
            <p:nvPr userDrawn="1"/>
          </p:nvSpPr>
          <p:spPr>
            <a:xfrm>
              <a:off x="0" y="6028661"/>
              <a:ext cx="12192000" cy="925031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000" b="1" dirty="0">
                  <a:latin typeface="+mn-lt"/>
                </a:rPr>
                <a:t>RUCHER ECOLE  du CETA« ABEILLE NOIRE de l’ORNE »</a:t>
              </a:r>
            </a:p>
          </p:txBody>
        </p:sp>
        <p:pic>
          <p:nvPicPr>
            <p:cNvPr id="8" name="Image 7" descr="Une image contenant carte&#10;&#10;Description générée automatiquement">
              <a:extLst>
                <a:ext uri="{FF2B5EF4-FFF2-40B4-BE49-F238E27FC236}">
                  <a16:creationId xmlns:a16="http://schemas.microsoft.com/office/drawing/2014/main" id="{45A0826F-E992-4F2E-89BC-967491FE5F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6969" y="6028661"/>
              <a:ext cx="925031" cy="925031"/>
            </a:xfrm>
            <a:prstGeom prst="rect">
              <a:avLst/>
            </a:prstGeom>
          </p:spPr>
        </p:pic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50061275-A74D-4C24-92B2-39DA0D815C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Divisez pour régner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9988F1-5E9E-4644-A6F6-B71632331B1A}"/>
              </a:ext>
            </a:extLst>
          </p:cNvPr>
          <p:cNvSpPr/>
          <p:nvPr userDrawn="1"/>
        </p:nvSpPr>
        <p:spPr>
          <a:xfrm>
            <a:off x="3840480" y="1946366"/>
            <a:ext cx="7513320" cy="391885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7846C5C-796F-464A-964C-73114347AE3D}"/>
              </a:ext>
            </a:extLst>
          </p:cNvPr>
          <p:cNvGrpSpPr/>
          <p:nvPr userDrawn="1"/>
        </p:nvGrpSpPr>
        <p:grpSpPr>
          <a:xfrm>
            <a:off x="838201" y="1946366"/>
            <a:ext cx="2696308" cy="3918857"/>
            <a:chOff x="838201" y="1946366"/>
            <a:chExt cx="2696308" cy="39188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A0129ED-D4F1-4D8D-9F6F-8B15EEA7FA04}"/>
                </a:ext>
              </a:extLst>
            </p:cNvPr>
            <p:cNvSpPr/>
            <p:nvPr userDrawn="1"/>
          </p:nvSpPr>
          <p:spPr>
            <a:xfrm>
              <a:off x="838201" y="1946366"/>
              <a:ext cx="2696308" cy="39188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5BC1F44-B917-4F8A-A28C-1F68161DC0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318" y="2116316"/>
              <a:ext cx="2442074" cy="26123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7681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31A2FF-77B8-460F-BCF1-E19527DE5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77EB92-31E9-462C-8F93-CD5FBDCDB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98816F-3743-4A85-9657-B2199E53C1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2B1DA9-07B1-436A-A1DA-B748204CD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D0E6-442E-467F-BCFB-2B8BAD3381D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890FE1-2BD5-4DE2-8400-520F43F51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62B16E-A334-4449-8CB7-FDFF786A0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1B8B-5DA3-44B8-A06C-2F1BA9E5A1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920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CF3A7-0B31-4EDD-A69C-3171C0AD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F097B02-A4A6-453D-A09A-4D862EEF6D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C19E64-AADA-4C97-B87F-2C890E178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0FE4D24-33D3-4F44-8086-6CDCC9BCD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D0E6-442E-467F-BCFB-2B8BAD3381D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192BC7-60E8-4960-99A9-682207E0C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5F7C96-0EB1-4390-B4C4-E66F7EC74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1B8B-5DA3-44B8-A06C-2F1BA9E5A1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1968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7875B8-9943-4D3D-AFC1-21BB3153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B3F88A-9315-4CCC-BFF1-74B801B9D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AB34AB-D142-459A-93BA-14AC54797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D0E6-442E-467F-BCFB-2B8BAD3381D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E670F1-1232-43AB-AA80-5020A4936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48EEBF-3C1E-40D2-A82B-2D53446D4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1B8B-5DA3-44B8-A06C-2F1BA9E5A1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8691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C46AE2D-716D-4DFA-B911-12D8DFDD2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3952D57-C6FA-4850-9C0B-48A7DF4D70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5957D0-C80E-47E2-9200-E1F288CD7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D0E6-442E-467F-BCFB-2B8BAD3381D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FC00F6-7B63-4232-A258-1F7016AC4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4125C4-09F4-404D-ADF7-200D1FD55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1B8B-5DA3-44B8-A06C-2F1BA9E5A1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3457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9E64C3-C8FC-4252-8DB5-7EC55BE14E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449BC8C-73F2-45A9-A002-44C89E2CD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9EE515-A51D-4EC6-A88A-2C720339C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A79-7D1F-4817-8A0B-1E5258009B7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D48206-D158-43F4-AF13-2AB21D33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01916C-E88D-453E-AEA1-7640866A5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B3298-98EE-4106-B9AC-BA6531D65A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9635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6419CD-93CE-43FC-BF6F-7E8AF5E57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9F9328-D0F0-43EC-9ACE-5385ECF09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637D7F-D079-4326-8C48-257ED8B94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A79-7D1F-4817-8A0B-1E5258009B7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F58A4C-0BDD-4ACE-B718-4D0A10DB5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8E06F0-7E4B-4C67-A253-0AD88AD88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B3298-98EE-4106-B9AC-BA6531D65A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6152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00180-276B-4057-BDB8-FCE7127EA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0EEAED-49EC-465E-89CC-AE72B819C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163170-F42C-4C4E-A030-8752B001A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A79-7D1F-4817-8A0B-1E5258009B7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A4FECB-0E4B-4E73-8650-D7602D604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0BA159-36DA-4B18-8B97-BA19F4CC9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B3298-98EE-4106-B9AC-BA6531D65A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8283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E689D-0EC3-4B6D-93AF-219721D7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EF77C7-7F58-4057-93B6-670F68147E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8B76EE-0E41-4C86-BAE4-52B79722B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54916D-0992-408F-8BEC-3D3331BAF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A79-7D1F-4817-8A0B-1E5258009B7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BB6E61-0F40-4C2F-9C24-5F3A6AF8E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439F316-0E55-489E-9BF9-7722C4137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B3298-98EE-4106-B9AC-BA6531D65A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6084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88C64-7CC7-4D79-84B2-AB6CAE9EE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AA78C6-856F-4906-8386-6F0758F2A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05706B3-16BA-44F3-9E28-AC02E724BD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256B049-1780-45FB-8A2C-720FB7B2B5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562C364-188F-4FAB-AFD9-044FE6ADB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F68F91C-EF4C-4913-9E6E-CAA8421D7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A79-7D1F-4817-8A0B-1E5258009B7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10E745B-F3FE-4A97-B988-1A27902EC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BC15A45-B78B-4D79-9B21-EC1F6CFB0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B3298-98EE-4106-B9AC-BA6531D65A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4081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F4BF80-B942-42A6-8696-4BCC8A970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1C7E00A-D3EC-433C-91F7-C2A4F869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A79-7D1F-4817-8A0B-1E5258009B7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117B087-6EED-4B6A-BF30-5866CA662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A41BAD-F9BC-4868-976E-28D30DBD7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B3298-98EE-4106-B9AC-BA6531D65A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4108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593086B-E266-4BF5-86E8-6B939AA1D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A79-7D1F-4817-8A0B-1E5258009B7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15B3C22-819A-4FDB-9F22-B810DEAB1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B6468D-5DCA-40C0-8A66-A13B3BEFF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B3298-98EE-4106-B9AC-BA6531D65A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34329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1AB210-3AF1-4650-A7A9-DFA82BB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CC7C28-21C8-4605-9FBC-610BEB2FE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C3D23FB-D000-47AB-84E7-C4BEF3361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4EE661-CD8A-4310-B81C-E7F289F54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A79-7D1F-4817-8A0B-1E5258009B7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78647A-E92E-4C1A-AFDC-582F54469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9560D5-499D-4879-8F66-98BBFAB33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B3298-98EE-4106-B9AC-BA6531D65A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4186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529BC-CCE6-483A-9B33-9CC8C063F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A2B4410-A337-456B-86E0-F58A21B6AE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2EF94F-227C-4C47-89D5-20D42800B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618661-8E20-4869-8820-E1EB42813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A79-7D1F-4817-8A0B-1E5258009B7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8C10AC-6B67-4B20-91FE-E0359DA04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DF977D-03EE-416E-A411-061EE2D34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B3298-98EE-4106-B9AC-BA6531D65A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54625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09AD8F-E5B9-4324-8F13-088285632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EB4E522-B5BE-4483-A556-54C9B8550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13BD24-0145-4EBE-B0D4-292B10BD5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A79-7D1F-4817-8A0B-1E5258009B7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7F3388-FCFD-46B1-BFA4-5E4B7A81B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0E3842-06E9-4463-BF3A-19ACA489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B3298-98EE-4106-B9AC-BA6531D65A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37865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98E66B-34D4-42C8-BE55-5A05840F82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A7655C-EB87-45B9-9922-D62E5DC856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7C17D1-379A-4025-BCA2-6CCDC988D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A79-7D1F-4817-8A0B-1E5258009B7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37E116-0B47-416F-833A-BF64C400A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A63269-2062-4F7A-B874-784152CA6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B3298-98EE-4106-B9AC-BA6531D65A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22789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C93393-8EF3-43E5-8784-1D4C1EFA1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74C27C2-B69C-4949-A3DF-E29DF0A933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597C98-9FD9-4FE3-A23C-BDF1C874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01F7-07B8-4F5C-991F-9838B6BBC73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BAD726-63F0-4222-8A22-8591170E7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C80E2-FCB1-4813-BD7D-6DEF89B21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AA38-8E2B-425B-83FF-ABA63AC6ED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52818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1B67F-F227-42A1-9984-62AE971F0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EB1713-1A75-46D8-9F65-B490D01AC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CD781B-1AB5-456C-859D-57329400B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01F7-07B8-4F5C-991F-9838B6BBC73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1742FF-05EB-4F71-A0F9-B62D63D10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D2C963-92DD-4DB9-BDD5-B3D8A59F2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AA38-8E2B-425B-83FF-ABA63AC6ED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27045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B4EB11-8D4E-4765-815B-63647EFD9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093C7C-4830-4538-8227-A84A47E1C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46531-0171-4F26-84C0-024C061B6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01F7-07B8-4F5C-991F-9838B6BBC73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0FCDFD-3D17-4609-8434-7173A3882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D60F30-C311-48DA-9BB7-B1231C85D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AA38-8E2B-425B-83FF-ABA63AC6ED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46301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CF669-B399-4E79-9C67-7A3984D3C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2A02D-B531-4A94-88B9-0F023589D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C211754-DF46-443E-BC4C-D8C691B02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E1F648-590E-4BB7-AA5E-BE043585B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01F7-07B8-4F5C-991F-9838B6BBC73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1FDF14-90C5-4CBF-AA3A-DCA6F47E5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C5300-D798-4604-AA3E-F9309E9DD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AA38-8E2B-425B-83FF-ABA63AC6ED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5157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7BDB1B-0692-4782-8CAC-244F1F64D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CF2C81-448D-4D48-B771-6D596D52C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2FDC58-82B6-4808-BED4-FDA00D2B4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0AA49A5-8B9D-4A34-9D51-F2659FB132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F2F640-B4C3-40A5-9AC5-8BD7E81BE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BC6406F-0D67-4C34-BC7A-C7E8FB4E2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01F7-07B8-4F5C-991F-9838B6BBC73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386C697-C705-4921-993F-DDEFB7D8B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159F037-93AE-4D5D-B72A-BD9F8C932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AA38-8E2B-425B-83FF-ABA63AC6ED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76703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D09DC2-C8CC-42C1-90F3-D103B9757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851D1C4-C6BA-4192-AF3E-1CE0F919C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01F7-07B8-4F5C-991F-9838B6BBC73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4B49392-CFEF-47C9-A688-5CBB1A85D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599D9C0-A783-443E-BD47-44AE7C0BF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AA38-8E2B-425B-83FF-ABA63AC6ED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06124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A46A548-199B-47CB-9DFF-EA86B96A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01F7-07B8-4F5C-991F-9838B6BBC73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ED3D180-C477-40E2-A133-3638C3B3D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DA2249-F779-4E8E-ADD1-FA49373F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AA38-8E2B-425B-83FF-ABA63AC6ED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78525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A2D661-6E05-45BB-ACEA-4BEF810F9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D69C73-9445-45A4-9398-FD48C7FE7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2F6DE1-E5AD-409F-B586-426735959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B4D5EF-297D-4F0A-9AAA-1F5562C4B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01F7-07B8-4F5C-991F-9838B6BBC73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FCEC2B-CD5D-4CCF-98EC-E5AE4D151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E237CB-85F3-4569-B82F-75247DFD4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AA38-8E2B-425B-83FF-ABA63AC6ED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46687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CB1356-8569-4F86-B581-BC625B1B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BB1B132-1CFA-4BDE-99A0-2F08DD5214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07999D7-6AFE-4BDD-8BEB-9CA336824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C42F26-DE21-49FF-8C07-DC1645E04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01F7-07B8-4F5C-991F-9838B6BBC73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037D876-34EC-4244-BFF0-516C68539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C98BF6-580B-4B04-9F1C-1D0A06F79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AA38-8E2B-425B-83FF-ABA63AC6ED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02676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7F1AE-DBBB-40C6-910F-2192A388C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5D72F60-C042-4C50-81E3-0F5A465E78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1C9B9F-97EE-448A-91AC-2FF15074C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01F7-07B8-4F5C-991F-9838B6BBC73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165D28-7362-4C13-B929-F2FF3BEC6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C0A351-08C2-416E-9E43-9E5C6DA60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AA38-8E2B-425B-83FF-ABA63AC6ED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11878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5A77398-4983-4011-A5C6-2E622334E0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EA41014-8069-4268-B37F-1FF092D8D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397917-1E77-4532-8FC1-12F385FA4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01F7-07B8-4F5C-991F-9838B6BBC73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C32ACD-8666-41B2-8FA2-1F639CD12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A298A3-755E-4102-AE67-0989CBDA0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AA38-8E2B-425B-83FF-ABA63AC6ED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353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7BBA1C2-0000-4ED7-AFEC-10D3698D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CF2425-2CC6-435E-8201-EB93233D1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FA82B3-1632-439A-A884-8A308B81AC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FD0E6-442E-467F-BCFB-2B8BAD3381D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E96700-C192-41C2-B8D9-6FB814AE8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9712A5-94E8-4809-8A4D-8D7DC54AD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B1B8B-5DA3-44B8-A06C-2F1BA9E5A130}" type="slidenum">
              <a:rPr lang="fr-FR" smtClean="0"/>
              <a:t>‹N°›</a:t>
            </a:fld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9C6C784-0E8F-4716-9616-ACB95BF6BEEC}"/>
              </a:ext>
            </a:extLst>
          </p:cNvPr>
          <p:cNvGrpSpPr/>
          <p:nvPr userDrawn="1"/>
        </p:nvGrpSpPr>
        <p:grpSpPr>
          <a:xfrm>
            <a:off x="0" y="5932969"/>
            <a:ext cx="12192000" cy="925031"/>
            <a:chOff x="0" y="6028661"/>
            <a:chExt cx="12192000" cy="92503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6FC13BD-B4CC-4C7D-9131-F9AB73BC94DE}"/>
                </a:ext>
              </a:extLst>
            </p:cNvPr>
            <p:cNvSpPr/>
            <p:nvPr userDrawn="1"/>
          </p:nvSpPr>
          <p:spPr>
            <a:xfrm>
              <a:off x="0" y="6028661"/>
              <a:ext cx="12192000" cy="92503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000" b="1" dirty="0">
                  <a:latin typeface="+mn-lt"/>
                </a:rPr>
                <a:t>RUCHER ECOLE  du CETA« ABEILLE NOIRE de l’ORNE »</a:t>
              </a:r>
            </a:p>
          </p:txBody>
        </p:sp>
        <p:pic>
          <p:nvPicPr>
            <p:cNvPr id="9" name="Image 8" descr="Une image contenant carte&#10;&#10;Description générée automatiquement">
              <a:extLst>
                <a:ext uri="{FF2B5EF4-FFF2-40B4-BE49-F238E27FC236}">
                  <a16:creationId xmlns:a16="http://schemas.microsoft.com/office/drawing/2014/main" id="{9AAB6995-F3D8-46BB-9C3A-51A58ACC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duotone>
                <a:prstClr val="black"/>
                <a:schemeClr val="accent1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6969" y="6028661"/>
              <a:ext cx="925031" cy="925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2211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8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FF6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9000">
              <a:schemeClr val="bg2">
                <a:tint val="98000"/>
                <a:satMod val="130000"/>
                <a:shade val="90000"/>
                <a:lumMod val="103000"/>
              </a:schemeClr>
            </a:gs>
            <a:gs pos="94000">
              <a:schemeClr val="bg2">
                <a:shade val="63000"/>
                <a:satMod val="12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9A4F92-C483-49BC-9045-53CC2B765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91193D-47BD-404C-B5AE-657932E12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7E4DB8-F329-4D4C-8F55-B3A13EF183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38A79-7D1F-4817-8A0B-1E5258009B7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29EAA0-C0E8-4866-99BC-67918C10BC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998ABB-3789-4375-82BB-6D3A7DDD1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B3298-98EE-4106-B9AC-BA6531D65A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642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9000">
              <a:schemeClr val="bg2">
                <a:tint val="98000"/>
                <a:satMod val="130000"/>
                <a:shade val="90000"/>
                <a:lumMod val="103000"/>
              </a:schemeClr>
            </a:gs>
            <a:gs pos="94000">
              <a:schemeClr val="bg2">
                <a:shade val="63000"/>
                <a:satMod val="12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B2671D2-7237-437D-96BE-5F7EBC790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A909D7-BE85-4306-BBB4-45200BAFD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4308C5-FFCA-43DC-8F11-6AF621D07A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801F7-07B8-4F5C-991F-9838B6BBC73C}" type="datetimeFigureOut">
              <a:rPr lang="fr-FR" smtClean="0"/>
              <a:t>12/02/2022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6EF52D-3FAE-465A-BF42-8B47AED90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7159FF-C7CB-4549-8150-FD0EB54D82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FAA38-8E2B-425B-83FF-ABA63AC6ED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4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5FAD8-963B-459B-B5EA-29E0C8459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Divisez pour régner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5D2E0B73-1EE6-4C86-A397-E15F28216A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4686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2C0D5C3-A330-43C0-B2BA-4C75C385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Divisez pour régner ?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C02572D9-B3A6-4EE6-8EF7-DE16D24C97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A quoi ça sert?</a:t>
            </a:r>
          </a:p>
          <a:p>
            <a:r>
              <a:rPr lang="fr-FR" dirty="0"/>
              <a:t>C’est utile !</a:t>
            </a:r>
          </a:p>
          <a:p>
            <a:r>
              <a:rPr lang="fr-FR" dirty="0"/>
              <a:t>Quand est ce que c’est possible?</a:t>
            </a:r>
          </a:p>
          <a:p>
            <a:r>
              <a:rPr lang="fr-FR" dirty="0"/>
              <a:t>Comment faire 3 méthodes</a:t>
            </a:r>
          </a:p>
          <a:p>
            <a:pPr lvl="1"/>
            <a:r>
              <a:rPr lang="fr-FR" dirty="0"/>
              <a:t>Sans se prendre la tête</a:t>
            </a:r>
          </a:p>
          <a:p>
            <a:pPr lvl="1"/>
            <a:r>
              <a:rPr lang="fr-FR" dirty="0"/>
              <a:t>Sans prendre la reine</a:t>
            </a:r>
          </a:p>
          <a:p>
            <a:pPr lvl="1"/>
            <a:r>
              <a:rPr lang="fr-FR" dirty="0"/>
              <a:t>Avec des reines d’élevage</a:t>
            </a:r>
          </a:p>
          <a:p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498F476-E122-4860-92EC-46FE1BA424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66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2C0D5C3-A330-43C0-B2BA-4C75C385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A quoi ça sert?                              </a:t>
            </a:r>
            <a:r>
              <a:rPr lang="fr-FR" dirty="0">
                <a:solidFill>
                  <a:srgbClr val="FF0000"/>
                </a:solidFill>
              </a:rPr>
              <a:t>A rien!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691802-DE34-4D28-A028-B6771AC5E2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Moi, je </a:t>
            </a:r>
            <a:r>
              <a:rPr lang="fr-FR"/>
              <a:t>récupère des </a:t>
            </a:r>
            <a:r>
              <a:rPr lang="fr-FR" dirty="0"/>
              <a:t>essaims naturels.</a:t>
            </a:r>
          </a:p>
          <a:p>
            <a:r>
              <a:rPr lang="fr-FR" dirty="0"/>
              <a:t>Je ne dérange pas mes abeilles.</a:t>
            </a:r>
          </a:p>
          <a:p>
            <a:r>
              <a:rPr lang="fr-FR" dirty="0"/>
              <a:t>J’ai toujours assez de miel.</a:t>
            </a:r>
          </a:p>
          <a:p>
            <a:r>
              <a:rPr lang="fr-FR" dirty="0"/>
              <a:t>J’ai toujours entre 5 et 10 ruches pleines.</a:t>
            </a:r>
          </a:p>
          <a:p>
            <a:r>
              <a:rPr lang="fr-FR" dirty="0"/>
              <a:t>Et puis : C’est compliqué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D1A86169-F042-4347-B413-888AEB3BC8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40957" y="1577269"/>
            <a:ext cx="410204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E86394-A475-436C-B551-32ACBEA00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Mais c’est utile !                 </a:t>
            </a:r>
            <a:r>
              <a:rPr lang="fr-FR" dirty="0">
                <a:solidFill>
                  <a:srgbClr val="FF0000"/>
                </a:solidFill>
              </a:rPr>
              <a:t>Même indispensable</a:t>
            </a:r>
            <a:br>
              <a:rPr lang="fr-FR" dirty="0"/>
            </a:br>
            <a:endParaRPr lang="fr-FR" dirty="0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C2D62E84-1796-4BF8-9130-EB2DD9895E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84722" y="1825625"/>
            <a:ext cx="3673400" cy="4124601"/>
          </a:xfrm>
          <a:prstGeom prst="rect">
            <a:avLst/>
          </a:prstGeom>
        </p:spPr>
      </p:pic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195F5DD-5B2D-4726-92A6-D0DAC033BC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J’évite l’essaimage</a:t>
            </a:r>
          </a:p>
          <a:p>
            <a:r>
              <a:rPr lang="fr-FR" dirty="0"/>
              <a:t>Ça les stimule  </a:t>
            </a:r>
          </a:p>
          <a:p>
            <a:r>
              <a:rPr lang="fr-FR" dirty="0"/>
              <a:t>Ça permet d’avoir du miel.</a:t>
            </a:r>
          </a:p>
          <a:p>
            <a:r>
              <a:rPr lang="fr-FR" dirty="0"/>
              <a:t>Je n’ai pas de ruches vides</a:t>
            </a:r>
          </a:p>
          <a:p>
            <a:r>
              <a:rPr lang="fr-FR" dirty="0"/>
              <a:t>Et puis : </a:t>
            </a:r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C’est facile</a:t>
            </a:r>
            <a:r>
              <a:rPr lang="fr-FR" dirty="0"/>
              <a:t>, ça permet d’avoir sous la main la solution aux problèmes de reines vieillissantes</a:t>
            </a:r>
          </a:p>
        </p:txBody>
      </p:sp>
    </p:spTree>
    <p:extLst>
      <p:ext uri="{BB962C8B-B14F-4D97-AF65-F5344CB8AC3E}">
        <p14:creationId xmlns:p14="http://schemas.microsoft.com/office/powerpoint/2010/main" val="338660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29179A-AF02-409C-8AAB-646FE5D4C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Principe :                           </a:t>
            </a:r>
            <a:r>
              <a:rPr lang="fr-FR" dirty="0">
                <a:solidFill>
                  <a:srgbClr val="FF0000"/>
                </a:solidFill>
              </a:rPr>
              <a:t>C’est une bouture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AB679A-A999-4F4F-BAD4-BBC62E7D75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Donc :</a:t>
            </a:r>
          </a:p>
          <a:p>
            <a:pPr marL="0" indent="0">
              <a:buNone/>
            </a:pPr>
            <a:r>
              <a:rPr lang="fr-FR" dirty="0"/>
              <a:t>Il y a une saison</a:t>
            </a:r>
          </a:p>
          <a:p>
            <a:pPr marL="0" indent="0">
              <a:buNone/>
            </a:pPr>
            <a:r>
              <a:rPr lang="fr-FR" dirty="0"/>
              <a:t>Il y a des conditions minimums</a:t>
            </a:r>
          </a:p>
          <a:p>
            <a:pPr marL="0" indent="0">
              <a:buNone/>
            </a:pPr>
            <a:r>
              <a:rPr lang="fr-FR" dirty="0"/>
              <a:t>Il  y a un principe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Mais, comme pour les plantes…</a:t>
            </a:r>
          </a:p>
          <a:p>
            <a:pPr marL="0" indent="0">
              <a:buNone/>
            </a:pPr>
            <a:r>
              <a:rPr lang="fr-FR" dirty="0"/>
              <a:t>Pleins de manières de faire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5812E95-52EC-44C2-8A48-91ADE45102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00624" y="1825625"/>
            <a:ext cx="3634263" cy="407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4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6DE1AB-347E-4184-B7A9-493161FEA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Quand est ce que c’est possible?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1F8361-FB28-4768-BF85-18AF4DBE87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On ne divise que des ruches fortes </a:t>
            </a:r>
          </a:p>
          <a:p>
            <a:r>
              <a:rPr lang="fr-FR" dirty="0"/>
              <a:t>Il faudra des mâles pour féconder la nouvelle reine</a:t>
            </a:r>
          </a:p>
          <a:p>
            <a:r>
              <a:rPr lang="fr-FR" dirty="0"/>
              <a:t>Rappel des durées d’évolution des abeilles</a:t>
            </a:r>
          </a:p>
          <a:p>
            <a:r>
              <a:rPr lang="fr-FR" dirty="0"/>
              <a:t>Rappel du calendrier des opérations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3CFFB3A-3EE0-4227-8AF8-C99AE55990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709076" y="1690688"/>
            <a:ext cx="355282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18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27FBA-B455-47D2-9A68-7C0964D6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Sans se prendre la tête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0E1AD2-7AFC-4E5E-8602-F78D45BB50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Méthode 50-50 Dites de l’éventail</a:t>
            </a:r>
          </a:p>
          <a:p>
            <a:pPr lvl="1"/>
            <a:r>
              <a:rPr lang="fr-FR" dirty="0"/>
              <a:t>Avantages inconvénients</a:t>
            </a:r>
          </a:p>
          <a:p>
            <a:endParaRPr lang="fr-FR" dirty="0"/>
          </a:p>
          <a:p>
            <a:endParaRPr lang="fr-FR" dirty="0"/>
          </a:p>
          <a:p>
            <a:pPr lvl="1"/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880754B-1352-494A-9003-1AFF2ACE19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1545706"/>
            <a:ext cx="512908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13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27FBA-B455-47D2-9A68-7C0964D6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Sans se prendre la tête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0E1AD2-7AFC-4E5E-8602-F78D45BB50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Méthode 2 cadres de couvain</a:t>
            </a:r>
          </a:p>
          <a:p>
            <a:pPr lvl="1"/>
            <a:r>
              <a:rPr lang="fr-FR" dirty="0"/>
              <a:t>Avantages inconvénients</a:t>
            </a:r>
          </a:p>
          <a:p>
            <a:pPr lvl="1"/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6AAF6D16-F3BB-439E-901E-6157B24AE7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28585" y="1439085"/>
            <a:ext cx="4547801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57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27FBA-B455-47D2-9A68-7C0964D6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Sans prendre la reine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0E1AD2-7AFC-4E5E-8602-F78D45BB50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Avec une grille à reine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E47A40CA-254A-41E4-BEE2-EC4460B9DA5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18223EA-CCEC-49F9-9E1D-B8D4A1E02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826" y="1825625"/>
            <a:ext cx="3875894" cy="40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19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27FBA-B455-47D2-9A68-7C0964D6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Avec des reines d’élevage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0E1AD2-7AFC-4E5E-8602-F78D45BB50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Ce sera l’objet d’un autre diaporama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E08B184-A1E1-4908-ADB6-B2CF69C85F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25625"/>
            <a:ext cx="5093683" cy="408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71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7071</TotalTime>
  <Words>767</Words>
  <Application>Microsoft Office PowerPoint</Application>
  <PresentationFormat>Grand écran</PresentationFormat>
  <Paragraphs>106</Paragraphs>
  <Slides>10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1_Conception personnalisée</vt:lpstr>
      <vt:lpstr>Conception personnalisée</vt:lpstr>
      <vt:lpstr>Divisez pour régner</vt:lpstr>
      <vt:lpstr>Divisez pour régner ?</vt:lpstr>
      <vt:lpstr>A quoi ça sert?                              A rien!</vt:lpstr>
      <vt:lpstr>Mais c’est utile !                 Même indispensable </vt:lpstr>
      <vt:lpstr>Principe :                           C’est une bouture</vt:lpstr>
      <vt:lpstr>Quand est ce que c’est possible?</vt:lpstr>
      <vt:lpstr>Sans se prendre la tête </vt:lpstr>
      <vt:lpstr>Sans se prendre la tête </vt:lpstr>
      <vt:lpstr>Sans prendre la reine </vt:lpstr>
      <vt:lpstr>Avec des reines d’élevage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Gérard Corvée</dc:creator>
  <cp:lastModifiedBy>Gérard Corvée</cp:lastModifiedBy>
  <cp:revision>36</cp:revision>
  <dcterms:created xsi:type="dcterms:W3CDTF">2019-11-05T07:27:19Z</dcterms:created>
  <dcterms:modified xsi:type="dcterms:W3CDTF">2022-02-12T08:02:53Z</dcterms:modified>
</cp:coreProperties>
</file>