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D18E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04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303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A6AD37A0-CD25-4CCD-B524-440D940BC0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C412C2A-DA75-4BD8-830E-5093E8511F0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062380-C1FA-410D-8D36-883FF376A815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CF086F8-1C37-45F1-9D1C-767E3D4AEB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66AB937-7AB3-49F5-B7E9-1F2D8B8526F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6536E8-A28F-4C33-A0A0-EDF8504B39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9930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E910FD-AFEB-46EF-94C6-8A5AE3A603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A750181-3E2B-47D2-AFEF-F5EAD5AB5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1B93AB-1C90-4DE9-959E-20196D4D28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4ED5B3-BA3A-430C-A371-1C1D6CC85257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B095C58-1790-48E8-82F5-57A3370B3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47DC67-CA78-4173-A53C-43BBD5476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950BA3B-F738-4233-8AFF-5C9362CDE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6875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665399-4E28-4861-A502-51D998E10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856D2C-5728-47FF-BF63-63EEB75E5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ED494D-5681-4533-AA6C-25984C6D9D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4ED5B3-BA3A-430C-A371-1C1D6CC85257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EC108C-5763-4BDC-9F81-C057D9AE0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1A41A8-56DC-4E2D-A33E-CF1816E32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950BA3B-F738-4233-8AFF-5C9362CDE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847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3F969C-1FA8-4E42-8F08-5B5EC2560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C6AB5A-6D3A-4E91-A308-EC6E41C15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D392F6-E5DC-4EFD-9A36-0A5877AAFC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4ED5B3-BA3A-430C-A371-1C1D6CC85257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3A2A95-07ED-4947-B2C8-D1AC438B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E4D97C-3870-4DE1-8162-EE9B17429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950BA3B-F738-4233-8AFF-5C9362CDE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2752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13C796-8ACE-4495-907B-18DA099DC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B64022-49C6-4BB0-9A99-174CB0F6CE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8355003-1183-4430-A8B8-C0BAF6E2C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78DF73A-328B-4BB0-9483-2B3DEA58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4ED5B3-BA3A-430C-A371-1C1D6CC85257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E881CC1-BE92-4FF9-8408-C1B1B678E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20576FB-5F57-4DF7-B2AA-BD44B90F1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950BA3B-F738-4233-8AFF-5C9362CDE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4252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AB118E-B772-48BD-9128-DE90B06D5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F3E52E-B8A7-4916-9D36-B01F8862B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CA1493-8C56-499C-B103-7742DF05A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737A972-BAAA-4B1E-A0C6-A3514007FF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1183322-2BD7-4664-AB83-6084AC97EE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439EED5-5807-4906-8F3B-CCF2EB6772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4ED5B3-BA3A-430C-A371-1C1D6CC85257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375B990-A79F-4451-B993-0E5FB299A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DA84DA9-F8B8-4739-99CB-8D6F00EE3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950BA3B-F738-4233-8AFF-5C9362CDE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8565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1AD7C8-E434-4BE4-A9D3-E4C18478B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A2DF400-D4D0-4959-A1EA-841B6198EA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4ED5B3-BA3A-430C-A371-1C1D6CC85257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9571CC7-B8FF-489D-A09C-233719795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0DB4C8C-5690-4E58-BDC0-7BCA50372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950BA3B-F738-4233-8AFF-5C9362CDE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113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7306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468114-4553-4386-8659-D975D6B9F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9E3264-29BA-41D9-9ABF-9FF0C9853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05C11BE-9D08-49C8-89B5-952FD8025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F39C08-CDE8-4098-B188-0EDF984E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4ED5B3-BA3A-430C-A371-1C1D6CC85257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5AE77EC-A8BE-417D-8DDC-1359E9782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3FF4A0-A472-44B4-9B41-8804A33A3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950BA3B-F738-4233-8AFF-5C9362CDE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799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B90DD8-78D0-4457-90E4-FD7E746D1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8D99574-D010-424D-A713-91AECB2D7F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588D35D-244D-4822-822D-8ABB8D01D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C23E95C-51CE-4019-BC26-5388C35207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4ED5B3-BA3A-430C-A371-1C1D6CC85257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ACA9BBF-3002-452D-8E98-65584B8AF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CF579F0-98B0-42B2-AE49-065455E38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950BA3B-F738-4233-8AFF-5C9362CDE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1506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4AED0-B305-4E1F-A75E-D04BA8DEB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00E6E20-ACB6-4649-A67F-27B74ED6A5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171993-C600-4170-8803-734A47BCCC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4ED5B3-BA3A-430C-A371-1C1D6CC85257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3498A6-0137-4552-BA7C-33E2A227B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E8DDE4-C909-48CE-9631-C393ABCBC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950BA3B-F738-4233-8AFF-5C9362CDE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369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6549F13-73D9-49CB-99DC-5AE56425A8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411C2ED-C0DF-4D60-A149-42B1FFEE24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56A83A-F992-4A81-A9E7-0F25B5C858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4ED5B3-BA3A-430C-A371-1C1D6CC85257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03FE5B-620D-4962-A965-22A784FCE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6134A4A-63C9-4153-8FDE-1358F2C58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950BA3B-F738-4233-8AFF-5C9362CDE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2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25712BBA-8056-43A3-8C1B-7BA578E8A937}"/>
              </a:ext>
            </a:extLst>
          </p:cNvPr>
          <p:cNvSpPr txBox="1"/>
          <p:nvPr userDrawn="1"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7030A0"/>
                </a:solidFill>
              </a:rPr>
              <a:t>DIVISION D’UNE RUCHE à CADRES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E58708B-3385-494D-9900-34690E01DB31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084" y="6499389"/>
            <a:ext cx="380898" cy="395287"/>
          </a:xfrm>
          <a:prstGeom prst="rect">
            <a:avLst/>
          </a:prstGeom>
        </p:spPr>
      </p:pic>
      <p:sp>
        <p:nvSpPr>
          <p:cNvPr id="9" name="Espace réservé du titre 8">
            <a:extLst>
              <a:ext uri="{FF2B5EF4-FFF2-40B4-BE49-F238E27FC236}">
                <a16:creationId xmlns:a16="http://schemas.microsoft.com/office/drawing/2014/main" id="{A7E6E86F-59D6-4980-B745-FDA699127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5F4CE2D-284E-4606-947D-897CADCD1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848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FFFF00"/>
          </a:solidFill>
          <a:latin typeface="Franklin Gothic Medium" panose="020B06030201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FFFF00"/>
          </a:solidFill>
          <a:latin typeface="Franklin Gothic Medium" panose="020B06030201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FFFF00"/>
          </a:solidFill>
          <a:latin typeface="Franklin Gothic Medium" panose="020B06030201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FFFF00"/>
          </a:solidFill>
          <a:latin typeface="Franklin Gothic Medium" panose="020B06030201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FFFF00"/>
          </a:solidFill>
          <a:latin typeface="Franklin Gothic Medium" panose="020B06030201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FFFF00"/>
          </a:solidFill>
          <a:latin typeface="Franklin Gothic Medium" panose="020B06030201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1412776"/>
            <a:ext cx="4536504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1619672" y="1412776"/>
            <a:ext cx="288032" cy="26642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2060104" y="1412776"/>
            <a:ext cx="288032" cy="266429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483768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915816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3347864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3779912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211960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644008" y="1414500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5076056" y="1412776"/>
            <a:ext cx="288032" cy="266429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5508104" y="1414500"/>
            <a:ext cx="288032" cy="26642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1151620" y="4772946"/>
            <a:ext cx="4968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Situation de départ : </a:t>
            </a:r>
          </a:p>
          <a:p>
            <a:pPr lvl="2"/>
            <a:r>
              <a:rPr lang="fr-FR" dirty="0"/>
              <a:t>6 cadres de couvain</a:t>
            </a:r>
          </a:p>
          <a:p>
            <a:pPr lvl="2"/>
            <a:r>
              <a:rPr lang="fr-FR" dirty="0"/>
              <a:t>2 cadres miel pollen  </a:t>
            </a:r>
          </a:p>
          <a:p>
            <a:pPr lvl="2"/>
            <a:r>
              <a:rPr lang="fr-FR" dirty="0"/>
              <a:t>2 cadres de miel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52762958-6351-4496-A9F7-A4CBD75137C6}"/>
              </a:ext>
            </a:extLst>
          </p:cNvPr>
          <p:cNvSpPr/>
          <p:nvPr/>
        </p:nvSpPr>
        <p:spPr>
          <a:xfrm>
            <a:off x="1855232" y="5157087"/>
            <a:ext cx="216024" cy="21602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BA80A22-FDF2-450C-A8B6-68E2A49B103F}"/>
              </a:ext>
            </a:extLst>
          </p:cNvPr>
          <p:cNvSpPr/>
          <p:nvPr/>
        </p:nvSpPr>
        <p:spPr>
          <a:xfrm>
            <a:off x="1844080" y="5415965"/>
            <a:ext cx="216024" cy="21602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4D912D0-8B60-4EA3-B60A-FDFAC4598432}"/>
              </a:ext>
            </a:extLst>
          </p:cNvPr>
          <p:cNvSpPr/>
          <p:nvPr/>
        </p:nvSpPr>
        <p:spPr>
          <a:xfrm>
            <a:off x="1855232" y="5706723"/>
            <a:ext cx="216024" cy="216024"/>
          </a:xfrm>
          <a:prstGeom prst="ellipse">
            <a:avLst/>
          </a:prstGeom>
          <a:solidFill>
            <a:srgbClr val="A9D18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313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1412776"/>
            <a:ext cx="4536504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1619672" y="1412776"/>
            <a:ext cx="288032" cy="26642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2060104" y="1412776"/>
            <a:ext cx="288032" cy="266429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483768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915816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3347864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3779912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211960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644008" y="1414500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5076056" y="1412776"/>
            <a:ext cx="288032" cy="266429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5508104" y="1414500"/>
            <a:ext cx="288032" cy="26642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1763688" y="4797152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apporte une ruchette à coté de la ruche</a:t>
            </a:r>
          </a:p>
        </p:txBody>
      </p:sp>
      <p:sp>
        <p:nvSpPr>
          <p:cNvPr id="2" name="Rectangle 1"/>
          <p:cNvSpPr/>
          <p:nvPr/>
        </p:nvSpPr>
        <p:spPr>
          <a:xfrm>
            <a:off x="9144000" y="1412776"/>
            <a:ext cx="1800200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075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L -0.30712 0.005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5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1412776"/>
            <a:ext cx="4536504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1619672" y="1412776"/>
            <a:ext cx="288032" cy="26642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2060104" y="1412776"/>
            <a:ext cx="288032" cy="266429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483768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915816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3347864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5076056" y="1412776"/>
            <a:ext cx="288032" cy="266429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5508104" y="1414500"/>
            <a:ext cx="288032" cy="26642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1763688" y="4797152"/>
            <a:ext cx="61206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Il faut un cadre de couvain ouvert avec des œufs ou des larves de 24h</a:t>
            </a:r>
          </a:p>
          <a:p>
            <a:r>
              <a:rPr lang="fr-FR" dirty="0"/>
              <a:t>Un cadre de couvain fermé pour avoir de jeunes abeilles nourricières</a:t>
            </a:r>
          </a:p>
          <a:p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00192" y="1414500"/>
            <a:ext cx="1800200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3744585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211960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644008" y="1414500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416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44444E-6 L 0.06962 0.04004 C 0.0842 0.04907 0.10608 0.05393 0.12882 0.05393 C 0.15469 0.05393 0.17552 0.04907 0.19011 0.04004 L 0.2599 4.44444E-6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86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48148E-6 L 0.08542 0.04005 C 0.1033 0.04908 0.13021 0.05394 0.15799 0.05394 C 0.18993 0.05394 0.21546 0.04908 0.23334 0.04005 L 0.31893 -1.48148E-6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1412776"/>
            <a:ext cx="4536504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1619672" y="1412776"/>
            <a:ext cx="288032" cy="26642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483768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915816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3347864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5076056" y="1412776"/>
            <a:ext cx="288032" cy="266429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5508104" y="1414500"/>
            <a:ext cx="288032" cy="26642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1763688" y="4797152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ajoute un cadre avec des provisions miel et pollen</a:t>
            </a:r>
          </a:p>
        </p:txBody>
      </p:sp>
      <p:sp>
        <p:nvSpPr>
          <p:cNvPr id="2" name="Rectangle 1"/>
          <p:cNvSpPr/>
          <p:nvPr/>
        </p:nvSpPr>
        <p:spPr>
          <a:xfrm>
            <a:off x="6300192" y="1414500"/>
            <a:ext cx="1800200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6705331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211960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7056276" y="1414500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2060104" y="1412776"/>
            <a:ext cx="288032" cy="266429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5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4444E-6 L 0.12431 0.04004 C 0.15053 0.04907 0.18941 0.05393 0.23021 0.05393 C 0.27657 0.05393 0.31372 0.04907 0.33993 0.04004 L 0.46441 4.44444E-6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29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1412776"/>
            <a:ext cx="4536504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1619672" y="1412776"/>
            <a:ext cx="288032" cy="26642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483768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915816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3347864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5076056" y="1412776"/>
            <a:ext cx="288032" cy="266429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5508104" y="1414500"/>
            <a:ext cx="288032" cy="26642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1763688" y="4797152"/>
            <a:ext cx="6120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ajoute un cadre avec des provisions miel et pollen</a:t>
            </a:r>
          </a:p>
          <a:p>
            <a:r>
              <a:rPr lang="fr-FR" dirty="0"/>
              <a:t>Puis on complète avec des cadres neufs ou déjà bâtis</a:t>
            </a:r>
          </a:p>
          <a:p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00192" y="1414500"/>
            <a:ext cx="1800200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6705331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211960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7056276" y="1414500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6332714" y="1412776"/>
            <a:ext cx="288032" cy="266429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 flipH="1">
            <a:off x="7452320" y="1414500"/>
            <a:ext cx="189734" cy="266257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 flipH="1">
            <a:off x="7765184" y="1412776"/>
            <a:ext cx="189734" cy="266257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702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1412776"/>
            <a:ext cx="4536504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1619672" y="1412776"/>
            <a:ext cx="288032" cy="26642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483768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915816" y="1416224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3347864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5076056" y="1412776"/>
            <a:ext cx="288032" cy="266429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5508104" y="1414500"/>
            <a:ext cx="288032" cy="26642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1763688" y="4797152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Dans la ruche d’origine on resserre les cadres de couvain sans les mélanger</a:t>
            </a:r>
          </a:p>
        </p:txBody>
      </p:sp>
      <p:sp>
        <p:nvSpPr>
          <p:cNvPr id="2" name="Rectangle 1"/>
          <p:cNvSpPr/>
          <p:nvPr/>
        </p:nvSpPr>
        <p:spPr>
          <a:xfrm>
            <a:off x="6300192" y="1414500"/>
            <a:ext cx="1800200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6705331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211960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7056276" y="1414500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6332714" y="1412776"/>
            <a:ext cx="288032" cy="266429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 flipH="1">
            <a:off x="7452320" y="1414500"/>
            <a:ext cx="189734" cy="266257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 flipH="1">
            <a:off x="7765184" y="1416224"/>
            <a:ext cx="189734" cy="266257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906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48148E-6 L -0.01493 0.04005 C -0.01806 0.04908 -0.02257 0.05394 -0.02743 0.05394 C -0.03299 0.05394 -0.03733 0.04908 -0.04045 0.04005 L -0.05521 -1.48148E-6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0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1412776"/>
            <a:ext cx="4536504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1619672" y="1412776"/>
            <a:ext cx="288032" cy="26642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483768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915816" y="1398678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3347864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5076056" y="1412776"/>
            <a:ext cx="288032" cy="266429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5508104" y="1414500"/>
            <a:ext cx="288032" cy="26642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1834238" y="4813785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complète de chaque coté du couvain avec des cadres de cire gaufrée</a:t>
            </a:r>
          </a:p>
        </p:txBody>
      </p:sp>
      <p:sp>
        <p:nvSpPr>
          <p:cNvPr id="2" name="Rectangle 1"/>
          <p:cNvSpPr/>
          <p:nvPr/>
        </p:nvSpPr>
        <p:spPr>
          <a:xfrm>
            <a:off x="6300192" y="1414500"/>
            <a:ext cx="1800200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6705331" y="1412776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3743908" y="1416224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7056276" y="1414500"/>
            <a:ext cx="288032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6332714" y="1412776"/>
            <a:ext cx="288032" cy="266429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 flipH="1">
            <a:off x="7452320" y="1414500"/>
            <a:ext cx="189734" cy="266257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 flipH="1">
            <a:off x="7765184" y="1416224"/>
            <a:ext cx="189734" cy="266257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 flipH="1">
            <a:off x="2051720" y="1398678"/>
            <a:ext cx="189734" cy="266257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 flipH="1">
            <a:off x="4729161" y="1417948"/>
            <a:ext cx="189734" cy="266257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 flipH="1">
            <a:off x="4283968" y="1414500"/>
            <a:ext cx="189734" cy="266257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724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Personnalisé 9">
      <a:dk1>
        <a:srgbClr val="FFFF00"/>
      </a:dk1>
      <a:lt1>
        <a:srgbClr val="FFFF00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107</Words>
  <Application>Microsoft Office PowerPoint</Application>
  <PresentationFormat>Affichage à l'écran (4:3)</PresentationFormat>
  <Paragraphs>12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Franklin Gothic Book</vt:lpstr>
      <vt:lpstr>Franklin Gothic Medium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MR-CORVEE</dc:creator>
  <cp:lastModifiedBy>Gérard Corvée</cp:lastModifiedBy>
  <cp:revision>9</cp:revision>
  <dcterms:created xsi:type="dcterms:W3CDTF">2013-12-08T17:32:43Z</dcterms:created>
  <dcterms:modified xsi:type="dcterms:W3CDTF">2022-02-03T13:22:21Z</dcterms:modified>
</cp:coreProperties>
</file>