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000"/>
    <a:srgbClr val="FFD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36BFB2-9AAE-4DD7-AF82-3A693DF4149A}" v="29" dt="2022-02-02T15:59:48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7944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51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27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500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954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119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20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64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495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14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00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977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89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864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602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204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2857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75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07E53DD-4887-4231-B252-B375C9B2EA46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0598175-C303-4A2A-83B0-A4245DBE5AA6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9F01353-0BC4-4C60-982C-E113640C3838}"/>
              </a:ext>
            </a:extLst>
          </p:cNvPr>
          <p:cNvSpPr txBox="1"/>
          <p:nvPr userDrawn="1"/>
        </p:nvSpPr>
        <p:spPr>
          <a:xfrm>
            <a:off x="979091" y="6387563"/>
            <a:ext cx="1023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UTILISATION DES REINES DU RUCHER DE FECONDATION ABN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1E8DB9A-7E97-4ADF-98FC-4295D36BF6F0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04731" y="6038112"/>
            <a:ext cx="737049" cy="76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9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E2247-9C9B-4398-8FDE-7C8485D73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3725965"/>
            <a:ext cx="8825658" cy="1051415"/>
          </a:xfrm>
        </p:spPr>
        <p:txBody>
          <a:bodyPr/>
          <a:lstStyle/>
          <a:p>
            <a:r>
              <a:rPr lang="fr-FR" dirty="0"/>
              <a:t>Elevage de reines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475B3B7-5CAE-407F-BE31-11EE3A2B6F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dirty="0"/>
              <a:t> </a:t>
            </a:r>
            <a:r>
              <a:rPr lang="fr-FR" sz="4000" b="1" dirty="0"/>
              <a:t>Utilisation des reines</a:t>
            </a:r>
            <a:endParaRPr lang="fr-FR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0CD816-AFED-4D77-A0D4-E0C07BB16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11" y="994707"/>
            <a:ext cx="1581951" cy="164171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F46E43-FCA7-4450-A8AB-8930543CDF43}"/>
              </a:ext>
            </a:extLst>
          </p:cNvPr>
          <p:cNvSpPr txBox="1"/>
          <p:nvPr/>
        </p:nvSpPr>
        <p:spPr>
          <a:xfrm>
            <a:off x="4093435" y="1446232"/>
            <a:ext cx="6101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</a:rPr>
              <a:t>ABEILLE DES BOCAGES NORMANDS</a:t>
            </a:r>
          </a:p>
        </p:txBody>
      </p:sp>
    </p:spTree>
    <p:extLst>
      <p:ext uri="{BB962C8B-B14F-4D97-AF65-F5344CB8AC3E}">
        <p14:creationId xmlns:p14="http://schemas.microsoft.com/office/powerpoint/2010/main" val="97974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6100-CBED-46A7-B171-B796CEAD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Vérification de la ponte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27805D-CF70-4368-94AF-46042C619C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Rappel : Le </a:t>
            </a:r>
            <a:r>
              <a:rPr lang="fr-FR" dirty="0" err="1"/>
              <a:t>kieler</a:t>
            </a:r>
            <a:r>
              <a:rPr lang="fr-FR" dirty="0"/>
              <a:t> a été peuplé avec un pot de 250gr d’abeilles et une reine vierge il y a 3 semaines.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Aujourd’hui, la reine a fait ses vols de fécondation et est en ponte : c’est une reine fécondée.</a:t>
            </a:r>
          </a:p>
        </p:txBody>
      </p:sp>
      <p:pic>
        <p:nvPicPr>
          <p:cNvPr id="1026" name="Picture 2" descr="Nuclei de fécondation kieler&#10;">
            <a:extLst>
              <a:ext uri="{FF2B5EF4-FFF2-40B4-BE49-F238E27FC236}">
                <a16:creationId xmlns:a16="http://schemas.microsoft.com/office/drawing/2014/main" id="{621EE97E-262D-4E6D-BD86-C17B07C6213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5919" y="3040062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820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6100-CBED-46A7-B171-B796CEAD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Prélèvement de la reine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8749F1-5FC3-4FB4-8D57-F74D2FEC32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Cette reine fécondée ne peut pas exprimer totalement son potentiel car elle vit dans une micro-colonie.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On la prélève et on la met dans une cage jaune de transport avec du candi à reine dans la partie basse. 6-8 accompagnatrices se chargeront de nourrir la reine pendant ce temps là.</a:t>
            </a:r>
          </a:p>
        </p:txBody>
      </p:sp>
      <p:pic>
        <p:nvPicPr>
          <p:cNvPr id="2050" name="Picture 2" descr="CAGE A REINE PLATE D&amp;#39;EXPEDITION NICOT - Thomas Apiculture">
            <a:extLst>
              <a:ext uri="{FF2B5EF4-FFF2-40B4-BE49-F238E27FC236}">
                <a16:creationId xmlns:a16="http://schemas.microsoft.com/office/drawing/2014/main" id="{09D9C829-F046-4A57-A6BC-AAD457755FB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6138" y="2603500"/>
            <a:ext cx="4429562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974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6100-CBED-46A7-B171-B796CEAD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 d’une cellule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EBC145-D709-48BA-9F1F-5A7B906615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Dès le retrait de la reine en ponte, les abeilles vont se sentir orphelines et vont accepter la CR qui leur est données.</a:t>
            </a:r>
          </a:p>
          <a:p>
            <a:pPr marL="0" indent="0">
              <a:buNone/>
            </a:pPr>
            <a:r>
              <a:rPr lang="fr-FR" dirty="0"/>
              <a:t>Sans plus attendre on introduit une cellule royale mûre, c’est-à-dire prête à éclore : cellule du 11</a:t>
            </a:r>
            <a:r>
              <a:rPr lang="fr-FR" baseline="30000" dirty="0"/>
              <a:t>ème</a:t>
            </a:r>
            <a:r>
              <a:rPr lang="fr-FR" dirty="0"/>
              <a:t> jour après le greffage.</a:t>
            </a:r>
          </a:p>
        </p:txBody>
      </p:sp>
      <p:pic>
        <p:nvPicPr>
          <p:cNvPr id="3074" name="Picture 2" descr="Elever des reines autrement">
            <a:extLst>
              <a:ext uri="{FF2B5EF4-FFF2-40B4-BE49-F238E27FC236}">
                <a16:creationId xmlns:a16="http://schemas.microsoft.com/office/drawing/2014/main" id="{1A46D3D9-998F-4079-9108-508FB6435F4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2" y="1825625"/>
            <a:ext cx="4138118" cy="30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370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6100-CBED-46A7-B171-B796CEAD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Stockage de la reine avant son utilisation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80EC54-F311-4732-A0D1-E721677DD4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Comme nous ne savions pas combien de reines fécondées seront aptes à être prélevées, nous ne savons pas combien de divisions nous devons préparer.</a:t>
            </a:r>
          </a:p>
          <a:p>
            <a:pPr marL="0" indent="0">
              <a:buNone/>
            </a:pPr>
            <a:r>
              <a:rPr lang="fr-FR" dirty="0"/>
              <a:t>Les reines sont prélevées en fin de matinée</a:t>
            </a:r>
          </a:p>
          <a:p>
            <a:pPr marL="0" indent="0">
              <a:buNone/>
            </a:pPr>
            <a:r>
              <a:rPr lang="fr-FR" dirty="0"/>
              <a:t>Les reines seront stockées dans une cage jaune avec candi, à 20-25°C pendant 24H en attendant d’être introduite dans une colonie (division) orpheline qui acceptera la reine.</a:t>
            </a:r>
          </a:p>
        </p:txBody>
      </p:sp>
      <p:pic>
        <p:nvPicPr>
          <p:cNvPr id="5122" name="Picture 2" descr="Couveuse automatique 48 oeufs incubateur autonome intelligent">
            <a:extLst>
              <a:ext uri="{FF2B5EF4-FFF2-40B4-BE49-F238E27FC236}">
                <a16:creationId xmlns:a16="http://schemas.microsoft.com/office/drawing/2014/main" id="{2AA6C823-3ECA-456B-A5DC-89C5D0F3968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274" y="3008718"/>
            <a:ext cx="2896761" cy="289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&amp;#39;expédition des reines">
            <a:extLst>
              <a:ext uri="{FF2B5EF4-FFF2-40B4-BE49-F238E27FC236}">
                <a16:creationId xmlns:a16="http://schemas.microsoft.com/office/drawing/2014/main" id="{B5E739C2-8D6F-4D4A-AA6F-46AA5D490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90" y="3283439"/>
            <a:ext cx="2740872" cy="205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584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6100-CBED-46A7-B171-B796CEAD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Préparation d’une division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4BC022-E54A-4874-A614-7C54027C47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Le nombre de reines prélevées le matin nous indique le nombre de divisions que nous devons préparer l’après-midi.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Ces divisions vont être mises au frais dans le noir afin que les abeilles se sentent orphelines au moins 24 h avant de recevoir en fin de journée la reine en ponte que nous avons stockée.</a:t>
            </a:r>
          </a:p>
          <a:p>
            <a:pPr marL="0" indent="0">
              <a:buNone/>
            </a:pPr>
            <a:r>
              <a:rPr lang="fr-FR" dirty="0"/>
              <a:t>Attention à l’étouffement s’il fait chaud, La ruchette doit être ventilée: grillage en dessous.</a:t>
            </a:r>
          </a:p>
        </p:txBody>
      </p:sp>
      <p:pic>
        <p:nvPicPr>
          <p:cNvPr id="6146" name="Picture 2" descr="Paul Starosta photographe naturaliste | Apiculture | Division d&amp;#39;une ruche 4">
            <a:extLst>
              <a:ext uri="{FF2B5EF4-FFF2-40B4-BE49-F238E27FC236}">
                <a16:creationId xmlns:a16="http://schemas.microsoft.com/office/drawing/2014/main" id="{DAAFF9C0-C0EE-42C8-8395-EB58C17D8C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4193" y="2603500"/>
            <a:ext cx="2353451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753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6100-CBED-46A7-B171-B796CEAD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 de la reine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69A7F0-52DB-4ED2-B1EB-B9ADB20C67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En fin d’après-midi ou le soir , la reine encagée est mise entre deux rayons pour la nuit.</a:t>
            </a:r>
          </a:p>
          <a:p>
            <a:pPr marL="0" indent="0">
              <a:buNone/>
            </a:pPr>
            <a:r>
              <a:rPr lang="fr-FR" dirty="0"/>
              <a:t>On peut , soit casser l’opercule de la cage jaune immédiatement , soit attendre le lendemain pour le faire.</a:t>
            </a:r>
          </a:p>
          <a:p>
            <a:pPr marL="0" indent="0">
              <a:buNone/>
            </a:pPr>
            <a:r>
              <a:rPr lang="fr-FR" dirty="0"/>
              <a:t>En principe les abeilles nourrissent la reine.</a:t>
            </a:r>
          </a:p>
        </p:txBody>
      </p:sp>
      <p:pic>
        <p:nvPicPr>
          <p:cNvPr id="7170" name="Picture 2" descr="Quand et comment changer une reine dans une ruche ? - La Ruche Tic">
            <a:extLst>
              <a:ext uri="{FF2B5EF4-FFF2-40B4-BE49-F238E27FC236}">
                <a16:creationId xmlns:a16="http://schemas.microsoft.com/office/drawing/2014/main" id="{79535D46-E709-4805-AA9B-4589D8BECCF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8713" y="2703513"/>
            <a:ext cx="4824412" cy="321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590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6100-CBED-46A7-B171-B796CEAD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Vérification de l’acceptation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E31F69-4867-4E28-A300-09BF82F701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Le nuclei est placé au rucher (idéalement en fin de journée)</a:t>
            </a:r>
          </a:p>
          <a:p>
            <a:pPr marL="0" indent="0">
              <a:buNone/>
            </a:pPr>
            <a:r>
              <a:rPr lang="fr-FR" dirty="0"/>
              <a:t>Cas 1: Si la reine n’a pas été libérée (opercule non cassé) on vérifie le comportement des abeilles. Si elles sont calmes , on casse l’opercule.</a:t>
            </a:r>
          </a:p>
          <a:p>
            <a:pPr marL="0" indent="0">
              <a:buNone/>
            </a:pPr>
            <a:r>
              <a:rPr lang="fr-FR" dirty="0"/>
              <a:t>Cas 2: Si la reine est libérée, les abeilles sont calmes. </a:t>
            </a:r>
          </a:p>
          <a:p>
            <a:pPr marL="0" indent="0">
              <a:buNone/>
            </a:pPr>
            <a:r>
              <a:rPr lang="fr-FR" dirty="0"/>
              <a:t>Une visite rapide quelques jours après permettra de voir si la reine pond. Pas de ponte signifie la non-acceptation de la reine. Il est fort probable dans ce cas que les abeilles aient choisi d’élever leur propre reine : présence de CR.</a:t>
            </a:r>
          </a:p>
        </p:txBody>
      </p:sp>
      <p:pic>
        <p:nvPicPr>
          <p:cNvPr id="4098" name="Picture 2" descr="Introduction des reines">
            <a:extLst>
              <a:ext uri="{FF2B5EF4-FFF2-40B4-BE49-F238E27FC236}">
                <a16:creationId xmlns:a16="http://schemas.microsoft.com/office/drawing/2014/main" id="{BE918005-584C-41A8-92C3-482C4CB3BA2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8713" y="2694718"/>
            <a:ext cx="4824412" cy="323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33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6100-CBED-46A7-B171-B796CEAD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Favoriser le développement de la colonie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BE45552-EAA3-499A-8476-C0A1166D96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Nourrir au sirop léger (1 sucre + 2 eau) va favoriser le développement de la colonie car la reine, mieux nourrie va pondre d’avantage.</a:t>
            </a:r>
          </a:p>
          <a:p>
            <a:pPr marL="0" indent="0">
              <a:buNone/>
            </a:pPr>
            <a:r>
              <a:rPr lang="fr-FR" dirty="0"/>
              <a:t>Un verre chaque soir pendant au moins 8 jours est l'idéal.</a:t>
            </a:r>
          </a:p>
          <a:p>
            <a:pPr marL="0" indent="0">
              <a:buNone/>
            </a:pPr>
            <a:r>
              <a:rPr lang="fr-FR" dirty="0"/>
              <a:t>Il faut nourrir le soir pour que les abeilles aillent butiner en journée.</a:t>
            </a:r>
          </a:p>
        </p:txBody>
      </p:sp>
      <p:pic>
        <p:nvPicPr>
          <p:cNvPr id="8194" name="Picture 2" descr="Nourrissement d&amp;#39;automne - Histoires d&amp;#39;abeilles">
            <a:extLst>
              <a:ext uri="{FF2B5EF4-FFF2-40B4-BE49-F238E27FC236}">
                <a16:creationId xmlns:a16="http://schemas.microsoft.com/office/drawing/2014/main" id="{3DBA454B-F893-44F9-BF6F-BAB54F3E825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9194" y="2735262"/>
            <a:ext cx="474345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239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6100-CBED-46A7-B171-B796CEAD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Deuxième cycle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BE45552-EAA3-499A-8476-C0A1166D96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La cellule royale introduite au retrait de la reine précédente pourra être prélevée dans 3 semaines. </a:t>
            </a:r>
          </a:p>
          <a:p>
            <a:pPr marL="0" indent="0">
              <a:buNone/>
            </a:pPr>
            <a:r>
              <a:rPr lang="fr-FR" dirty="0"/>
              <a:t>Et ainsi de suite si tout va bien.</a:t>
            </a:r>
          </a:p>
        </p:txBody>
      </p:sp>
      <p:pic>
        <p:nvPicPr>
          <p:cNvPr id="9218" name="Picture 2" descr="Coronavirus et confinement : des conséquences pour l&amp;#39;apiculture">
            <a:extLst>
              <a:ext uri="{FF2B5EF4-FFF2-40B4-BE49-F238E27FC236}">
                <a16:creationId xmlns:a16="http://schemas.microsoft.com/office/drawing/2014/main" id="{CD9C0598-F4C5-42E8-9B38-7DD4BAADECD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8713" y="2703513"/>
            <a:ext cx="4824412" cy="321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026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B47641D-0F4C-48E1-984C-63DFF3E16513}"/>
              </a:ext>
            </a:extLst>
          </p:cNvPr>
          <p:cNvSpPr txBox="1"/>
          <p:nvPr/>
        </p:nvSpPr>
        <p:spPr>
          <a:xfrm>
            <a:off x="924128" y="2208179"/>
            <a:ext cx="98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700000"/>
                </a:solidFill>
              </a:rPr>
              <a:t>Deuxième cycle…</a:t>
            </a:r>
            <a:br>
              <a:rPr lang="fr-FR" sz="2800" dirty="0">
                <a:solidFill>
                  <a:srgbClr val="700000"/>
                </a:solidFill>
              </a:rPr>
            </a:br>
            <a:r>
              <a:rPr lang="fr-FR" sz="2800" dirty="0">
                <a:solidFill>
                  <a:srgbClr val="700000"/>
                </a:solidFill>
              </a:rPr>
              <a:t>  Troisième cycle…</a:t>
            </a:r>
          </a:p>
          <a:p>
            <a:r>
              <a:rPr lang="fr-FR" sz="2800" dirty="0">
                <a:solidFill>
                  <a:srgbClr val="700000"/>
                </a:solidFill>
              </a:rPr>
              <a:t>    Quatrième cycle…</a:t>
            </a:r>
          </a:p>
          <a:p>
            <a:r>
              <a:rPr lang="fr-FR" sz="2800" dirty="0">
                <a:solidFill>
                  <a:srgbClr val="700000"/>
                </a:solidFill>
              </a:rPr>
              <a:t>       Cinquième cycle…</a:t>
            </a:r>
          </a:p>
          <a:p>
            <a:endParaRPr lang="fr-FR" sz="2800" dirty="0">
              <a:solidFill>
                <a:srgbClr val="700000"/>
              </a:solidFill>
            </a:endParaRPr>
          </a:p>
          <a:p>
            <a:endParaRPr lang="fr-FR" sz="2800" dirty="0">
              <a:solidFill>
                <a:srgbClr val="700000"/>
              </a:solidFill>
            </a:endParaRPr>
          </a:p>
          <a:p>
            <a:endParaRPr lang="fr-FR" sz="2800" dirty="0">
              <a:solidFill>
                <a:srgbClr val="700000"/>
              </a:solidFill>
            </a:endParaRPr>
          </a:p>
          <a:p>
            <a:r>
              <a:rPr lang="fr-FR" sz="2800" dirty="0">
                <a:solidFill>
                  <a:srgbClr val="700000"/>
                </a:solidFill>
              </a:rPr>
              <a:t>Stop, on récolte le miel et on part en vacances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5238836E-0350-4059-8FB2-14FA80C9D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ainsi de suite</a:t>
            </a:r>
          </a:p>
        </p:txBody>
      </p:sp>
    </p:spTree>
    <p:extLst>
      <p:ext uri="{BB962C8B-B14F-4D97-AF65-F5344CB8AC3E}">
        <p14:creationId xmlns:p14="http://schemas.microsoft.com/office/powerpoint/2010/main" val="27875348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le d’ions">
  <a:themeElements>
    <a:clrScheme name="Salle d’ions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le d’ions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le d’ions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6280</TotalTime>
  <Words>592</Words>
  <Application>Microsoft Office PowerPoint</Application>
  <PresentationFormat>Grand écran</PresentationFormat>
  <Paragraphs>50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Salle d’ions</vt:lpstr>
      <vt:lpstr>Elevage de reines</vt:lpstr>
      <vt:lpstr>Vérification de la ponte</vt:lpstr>
      <vt:lpstr>Prélèvement de la reine</vt:lpstr>
      <vt:lpstr>Introduction d’une cellule</vt:lpstr>
      <vt:lpstr>Stockage de la reine avant son utilisation</vt:lpstr>
      <vt:lpstr>Préparation d’une division</vt:lpstr>
      <vt:lpstr>Introduction de la reine</vt:lpstr>
      <vt:lpstr>Vérification de l’acceptation</vt:lpstr>
      <vt:lpstr>Favoriser le développement de la colonie</vt:lpstr>
      <vt:lpstr>Deuxième cycle</vt:lpstr>
      <vt:lpstr>Et ainsi de suite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Elevage de reines</dc:title>
  <dc:creator>Gérard Corvée</dc:creator>
  <cp:lastModifiedBy>Gérard Corvée</cp:lastModifiedBy>
  <cp:revision>6</cp:revision>
  <dcterms:created xsi:type="dcterms:W3CDTF">2022-01-31T18:37:44Z</dcterms:created>
  <dcterms:modified xsi:type="dcterms:W3CDTF">2022-02-12T07:26:13Z</dcterms:modified>
</cp:coreProperties>
</file>