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2" r:id="rId1"/>
    <p:sldMasterId id="2147484354" r:id="rId2"/>
    <p:sldMasterId id="2147484366" r:id="rId3"/>
  </p:sldMasterIdLst>
  <p:notesMasterIdLst>
    <p:notesMasterId r:id="rId48"/>
  </p:notesMasterIdLst>
  <p:sldIdLst>
    <p:sldId id="312" r:id="rId4"/>
    <p:sldId id="258" r:id="rId5"/>
    <p:sldId id="425" r:id="rId6"/>
    <p:sldId id="429" r:id="rId7"/>
    <p:sldId id="431" r:id="rId8"/>
    <p:sldId id="423" r:id="rId9"/>
    <p:sldId id="426" r:id="rId10"/>
    <p:sldId id="260" r:id="rId11"/>
    <p:sldId id="409" r:id="rId12"/>
    <p:sldId id="390" r:id="rId13"/>
    <p:sldId id="389" r:id="rId14"/>
    <p:sldId id="392" r:id="rId15"/>
    <p:sldId id="413" r:id="rId16"/>
    <p:sldId id="391" r:id="rId17"/>
    <p:sldId id="414" r:id="rId18"/>
    <p:sldId id="393" r:id="rId19"/>
    <p:sldId id="394" r:id="rId20"/>
    <p:sldId id="415" r:id="rId21"/>
    <p:sldId id="395" r:id="rId22"/>
    <p:sldId id="396" r:id="rId23"/>
    <p:sldId id="397" r:id="rId24"/>
    <p:sldId id="403" r:id="rId25"/>
    <p:sldId id="444" r:id="rId26"/>
    <p:sldId id="266" r:id="rId27"/>
    <p:sldId id="437" r:id="rId28"/>
    <p:sldId id="442" r:id="rId29"/>
    <p:sldId id="410" r:id="rId30"/>
    <p:sldId id="269" r:id="rId31"/>
    <p:sldId id="443" r:id="rId32"/>
    <p:sldId id="420" r:id="rId33"/>
    <p:sldId id="268" r:id="rId34"/>
    <p:sldId id="267" r:id="rId35"/>
    <p:sldId id="419" r:id="rId36"/>
    <p:sldId id="438" r:id="rId37"/>
    <p:sldId id="272" r:id="rId38"/>
    <p:sldId id="411" r:id="rId39"/>
    <p:sldId id="271" r:id="rId40"/>
    <p:sldId id="412" r:id="rId41"/>
    <p:sldId id="435" r:id="rId42"/>
    <p:sldId id="440" r:id="rId43"/>
    <p:sldId id="274" r:id="rId44"/>
    <p:sldId id="270" r:id="rId45"/>
    <p:sldId id="439" r:id="rId46"/>
    <p:sldId id="399" r:id="rId47"/>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84"/>
    <a:srgbClr val="FFBF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47" autoAdjust="0"/>
    <p:restoredTop sz="96831" autoAdjust="0"/>
  </p:normalViewPr>
  <p:slideViewPr>
    <p:cSldViewPr snapToGrid="0" snapToObjects="1">
      <p:cViewPr varScale="1">
        <p:scale>
          <a:sx n="99" d="100"/>
          <a:sy n="99" d="100"/>
        </p:scale>
        <p:origin x="38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0C2E4CF-AA2A-4384-883A-AE24BCDA1C88}" type="datetimeFigureOut">
              <a:rPr lang="fr-FR"/>
              <a:pPr/>
              <a:t>02/02/2024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charset="0"/>
                <a:ea typeface="ＭＳ Ｐゴシック" charset="0"/>
                <a:cs typeface="ＭＳ Ｐゴシック" charset="0"/>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90A3D61-1806-4A74-B054-91AE06475231}" type="slidenum">
              <a:rPr lang="fr-FR"/>
              <a:pPr/>
              <a:t>‹N°›</a:t>
            </a:fld>
            <a:endParaRPr 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9698" name="Espace réservé des commentaires 2"/>
          <p:cNvSpPr>
            <a:spLocks noGrp="1"/>
          </p:cNvSpPr>
          <p:nvPr>
            <p:ph type="body" idx="1"/>
          </p:nvPr>
        </p:nvSpPr>
        <p:spPr bwMode="auto">
          <a:noFill/>
        </p:spPr>
        <p:txBody>
          <a:bodyPr/>
          <a:lstStyle/>
          <a:p>
            <a:r>
              <a:rPr lang="fr-FR" b="1" dirty="0">
                <a:solidFill>
                  <a:schemeClr val="bg1"/>
                </a:solidFill>
              </a:rPr>
              <a:t>La fleur est composée d</a:t>
            </a:r>
            <a:r>
              <a:rPr lang="ja-JP" altLang="fr-FR" b="1" dirty="0">
                <a:solidFill>
                  <a:schemeClr val="bg1"/>
                </a:solidFill>
              </a:rPr>
              <a:t>’</a:t>
            </a:r>
            <a:r>
              <a:rPr lang="fr-FR" altLang="ja-JP" b="1" dirty="0">
                <a:solidFill>
                  <a:schemeClr val="bg1"/>
                </a:solidFill>
              </a:rPr>
              <a:t>un ensemble de pièces différenciées qui forment une structure capable de permettre la reproduction de l</a:t>
            </a:r>
            <a:r>
              <a:rPr lang="ja-JP" altLang="fr-FR" b="1" dirty="0">
                <a:solidFill>
                  <a:schemeClr val="bg1"/>
                </a:solidFill>
              </a:rPr>
              <a:t>’</a:t>
            </a:r>
            <a:r>
              <a:rPr lang="fr-FR" altLang="ja-JP" b="1" dirty="0">
                <a:solidFill>
                  <a:schemeClr val="bg1"/>
                </a:solidFill>
              </a:rPr>
              <a:t>espèce .De l</a:t>
            </a:r>
            <a:r>
              <a:rPr lang="ja-JP" altLang="fr-FR" b="1" dirty="0">
                <a:solidFill>
                  <a:schemeClr val="bg1"/>
                </a:solidFill>
              </a:rPr>
              <a:t>’</a:t>
            </a:r>
            <a:r>
              <a:rPr lang="fr-FR" altLang="ja-JP" b="1" dirty="0">
                <a:solidFill>
                  <a:schemeClr val="bg1"/>
                </a:solidFill>
              </a:rPr>
              <a:t>extérieur vers le centre on rencontre, Les sépales qui forment le calice( généralement vert ).À l</a:t>
            </a:r>
            <a:r>
              <a:rPr lang="ja-JP" altLang="fr-FR" b="1" dirty="0">
                <a:solidFill>
                  <a:schemeClr val="bg1"/>
                </a:solidFill>
              </a:rPr>
              <a:t>’</a:t>
            </a:r>
            <a:r>
              <a:rPr lang="fr-FR" altLang="ja-JP" b="1" dirty="0">
                <a:solidFill>
                  <a:schemeClr val="bg1"/>
                </a:solidFill>
              </a:rPr>
              <a:t>intérieur du calice la corolle formée d</a:t>
            </a:r>
            <a:r>
              <a:rPr lang="ja-JP" altLang="fr-FR" b="1" dirty="0">
                <a:solidFill>
                  <a:schemeClr val="bg1"/>
                </a:solidFill>
              </a:rPr>
              <a:t>’</a:t>
            </a:r>
            <a:r>
              <a:rPr lang="fr-FR" altLang="ja-JP" b="1" dirty="0">
                <a:solidFill>
                  <a:schemeClr val="bg1"/>
                </a:solidFill>
              </a:rPr>
              <a:t>un ensemble de pétales ( colorée), Calice et corolle protègent les organes reproducteurs. Les étamines constituent les organes sexuels mâles elles sont composées d</a:t>
            </a:r>
            <a:r>
              <a:rPr lang="ja-JP" altLang="fr-FR" b="1" dirty="0">
                <a:solidFill>
                  <a:schemeClr val="bg1"/>
                </a:solidFill>
              </a:rPr>
              <a:t>’</a:t>
            </a:r>
            <a:r>
              <a:rPr lang="fr-FR" altLang="ja-JP" b="1" dirty="0">
                <a:solidFill>
                  <a:schemeClr val="bg1"/>
                </a:solidFill>
              </a:rPr>
              <a:t>un filet et des anthères sorte de sac contenant les grains de pollen .Le pistil (ovaire +style +stigmate) seront fécondées par le pollen .L</a:t>
            </a:r>
            <a:r>
              <a:rPr lang="ja-JP" altLang="fr-FR" b="1" dirty="0">
                <a:solidFill>
                  <a:schemeClr val="bg1"/>
                </a:solidFill>
              </a:rPr>
              <a:t>’</a:t>
            </a:r>
            <a:r>
              <a:rPr lang="fr-FR" altLang="ja-JP" b="1" dirty="0">
                <a:solidFill>
                  <a:schemeClr val="bg1"/>
                </a:solidFill>
              </a:rPr>
              <a:t>ovaire est surmonté d</a:t>
            </a:r>
            <a:r>
              <a:rPr lang="ja-JP" altLang="fr-FR" b="1" dirty="0">
                <a:solidFill>
                  <a:schemeClr val="bg1"/>
                </a:solidFill>
              </a:rPr>
              <a:t>’</a:t>
            </a:r>
            <a:r>
              <a:rPr lang="fr-FR" altLang="ja-JP" b="1" dirty="0">
                <a:solidFill>
                  <a:schemeClr val="bg1"/>
                </a:solidFill>
              </a:rPr>
              <a:t>un style et du stigmate qui est la partie réceptrice sur laquelle germe le grain de pollen .Certaines fleurs ne contiennent </a:t>
            </a:r>
            <a:r>
              <a:rPr lang="fr-FR" altLang="ja-JP" b="1" dirty="0" err="1">
                <a:solidFill>
                  <a:schemeClr val="bg1"/>
                </a:solidFill>
              </a:rPr>
              <a:t>qu</a:t>
            </a:r>
            <a:r>
              <a:rPr lang="ja-JP" altLang="fr-FR" b="1" dirty="0">
                <a:solidFill>
                  <a:schemeClr val="bg1"/>
                </a:solidFill>
              </a:rPr>
              <a:t>’</a:t>
            </a:r>
            <a:r>
              <a:rPr lang="fr-FR" altLang="ja-JP" b="1" dirty="0">
                <a:solidFill>
                  <a:schemeClr val="bg1"/>
                </a:solidFill>
              </a:rPr>
              <a:t>un pistil  ( fleurs femelles) d</a:t>
            </a:r>
            <a:r>
              <a:rPr lang="ja-JP" altLang="fr-FR" b="1" dirty="0">
                <a:solidFill>
                  <a:schemeClr val="bg1"/>
                </a:solidFill>
              </a:rPr>
              <a:t>’</a:t>
            </a:r>
            <a:r>
              <a:rPr lang="fr-FR" altLang="ja-JP" b="1" dirty="0">
                <a:solidFill>
                  <a:schemeClr val="bg1"/>
                </a:solidFill>
              </a:rPr>
              <a:t>autres que des étamines ( fleurs mâles ).  Dans certaines plantes les étamines sont mûres avant le pistil qui a donc besoin du pollen d</a:t>
            </a:r>
            <a:r>
              <a:rPr lang="ja-JP" altLang="fr-FR" b="1" dirty="0">
                <a:solidFill>
                  <a:schemeClr val="bg1"/>
                </a:solidFill>
              </a:rPr>
              <a:t>’</a:t>
            </a:r>
            <a:r>
              <a:rPr lang="fr-FR" altLang="ja-JP" b="1" dirty="0">
                <a:solidFill>
                  <a:schemeClr val="bg1"/>
                </a:solidFill>
              </a:rPr>
              <a:t>une autre fleur .Le pistil a besoin  du pollen d</a:t>
            </a:r>
            <a:r>
              <a:rPr lang="ja-JP" altLang="fr-FR" b="1" dirty="0">
                <a:solidFill>
                  <a:schemeClr val="bg1"/>
                </a:solidFill>
              </a:rPr>
              <a:t>’</a:t>
            </a:r>
            <a:r>
              <a:rPr lang="fr-FR" altLang="ja-JP" b="1" dirty="0">
                <a:solidFill>
                  <a:schemeClr val="bg1"/>
                </a:solidFill>
              </a:rPr>
              <a:t>une autre fleur </a:t>
            </a:r>
          </a:p>
          <a:p>
            <a:endParaRPr lang="fr-FR" dirty="0"/>
          </a:p>
        </p:txBody>
      </p:sp>
      <p:sp>
        <p:nvSpPr>
          <p:cNvPr id="29699" name="Espace réservé du numéro de diapositive 3"/>
          <p:cNvSpPr>
            <a:spLocks noGrp="1"/>
          </p:cNvSpPr>
          <p:nvPr>
            <p:ph type="sldNum" sz="quarter" idx="5"/>
          </p:nvPr>
        </p:nvSpPr>
        <p:spPr bwMode="auto">
          <a:noFill/>
          <a:ln>
            <a:miter lim="800000"/>
            <a:headEnd/>
            <a:tailEnd/>
          </a:ln>
        </p:spPr>
        <p:txBody>
          <a:bodyPr/>
          <a:lstStyle/>
          <a:p>
            <a:fld id="{7391B690-30C1-4647-BAC0-D9EF0E0CE8A0}" type="slidenum">
              <a:rPr lang="fr-FR"/>
              <a:pPr/>
              <a:t>10</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1746" name="Espace réservé des commentaires 2"/>
          <p:cNvSpPr>
            <a:spLocks noGrp="1"/>
          </p:cNvSpPr>
          <p:nvPr>
            <p:ph type="body" idx="1"/>
          </p:nvPr>
        </p:nvSpPr>
        <p:spPr bwMode="auto">
          <a:noFill/>
        </p:spPr>
        <p:txBody>
          <a:bodyPr/>
          <a:lstStyle/>
          <a:p>
            <a:pPr eaLnBrk="1" hangingPunct="1">
              <a:spcBef>
                <a:spcPct val="0"/>
              </a:spcBef>
            </a:pPr>
            <a:r>
              <a:rPr lang="fr-FR" sz="2000" b="1"/>
              <a:t>Pollinisation est la conséquence de la recherche de nourriture des abeilles </a:t>
            </a:r>
          </a:p>
          <a:p>
            <a:pPr eaLnBrk="1" hangingPunct="1">
              <a:spcBef>
                <a:spcPct val="0"/>
              </a:spcBef>
            </a:pPr>
            <a:r>
              <a:rPr lang="fr-FR" sz="2000" b="1"/>
              <a:t>Elles recherchent donc les fleurs qui présentent pour elles un intérêt nutritionnel ou fonctionnel donc une production de nectar pollen et propolis </a:t>
            </a:r>
          </a:p>
          <a:p>
            <a:endParaRPr lang="fr-FR"/>
          </a:p>
        </p:txBody>
      </p:sp>
      <p:sp>
        <p:nvSpPr>
          <p:cNvPr id="31747" name="Espace réservé du numéro de diapositive 3"/>
          <p:cNvSpPr>
            <a:spLocks noGrp="1"/>
          </p:cNvSpPr>
          <p:nvPr>
            <p:ph type="sldNum" sz="quarter" idx="5"/>
          </p:nvPr>
        </p:nvSpPr>
        <p:spPr bwMode="auto">
          <a:noFill/>
          <a:ln>
            <a:miter lim="800000"/>
            <a:headEnd/>
            <a:tailEnd/>
          </a:ln>
        </p:spPr>
        <p:txBody>
          <a:bodyPr/>
          <a:lstStyle/>
          <a:p>
            <a:fld id="{20518365-032B-458A-9487-C10441B95348}" type="slidenum">
              <a:rPr lang="fr-FR"/>
              <a:pPr/>
              <a:t>11</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3794" name="Espace réservé des commentaires 2"/>
          <p:cNvSpPr>
            <a:spLocks noGrp="1"/>
          </p:cNvSpPr>
          <p:nvPr>
            <p:ph type="body" idx="1"/>
          </p:nvPr>
        </p:nvSpPr>
        <p:spPr bwMode="auto">
          <a:noFill/>
        </p:spPr>
        <p:txBody>
          <a:bodyPr/>
          <a:lstStyle/>
          <a:p>
            <a:pPr eaLnBrk="1" hangingPunct="1">
              <a:spcBef>
                <a:spcPct val="0"/>
              </a:spcBef>
            </a:pPr>
            <a:r>
              <a:rPr lang="fr-FR" sz="2000" b="1"/>
              <a:t> indispensable à l</a:t>
            </a:r>
            <a:r>
              <a:rPr lang="ja-JP" altLang="fr-FR" sz="2000" b="1"/>
              <a:t>’</a:t>
            </a:r>
            <a:r>
              <a:rPr lang="fr-FR" altLang="ja-JP" sz="2000" b="1"/>
              <a:t>alimentation des larves et des jeunes abeilles sont composés entre autre de protides lipides matières minérales vitamines unique source de matières azotées des abeilles (besoin de la ruche : 30 à 50 kg par an ) . Emporté dans la ruche sur forme de pelotes accrochées dans les corbeilles des pattes postérieures ( pollen humecté de nectar et de salive) les pelotes subissent une fermentation lactiques une fois stockées dans les rayons il perdent leur faculté à germer et ses propriétés antibiotiques se développent et se transforment en pain d</a:t>
            </a:r>
            <a:r>
              <a:rPr lang="ja-JP" altLang="fr-FR" sz="2000" b="1"/>
              <a:t>’</a:t>
            </a:r>
            <a:r>
              <a:rPr lang="fr-FR" altLang="ja-JP" sz="2000" b="1"/>
              <a:t>abeilles une pelote de pollen peut peser entre 15 à 20mg. La fermentation lactique est identique à celle du chou à choucroute ou du maïs ensilage </a:t>
            </a:r>
          </a:p>
          <a:p>
            <a:pPr eaLnBrk="1" hangingPunct="1">
              <a:spcBef>
                <a:spcPct val="0"/>
              </a:spcBef>
            </a:pPr>
            <a:r>
              <a:rPr lang="fr-FR" sz="2000" b="1"/>
              <a:t>Récolté au printemps et fin de l</a:t>
            </a:r>
            <a:r>
              <a:rPr lang="ja-JP" altLang="fr-FR" sz="2000" b="1"/>
              <a:t>’</a:t>
            </a:r>
            <a:r>
              <a:rPr lang="fr-FR" altLang="ja-JP" sz="2000" b="1"/>
              <a:t>hiver .C</a:t>
            </a:r>
            <a:r>
              <a:rPr lang="ja-JP" altLang="fr-FR" sz="2000" b="1"/>
              <a:t>’</a:t>
            </a:r>
            <a:r>
              <a:rPr lang="fr-FR" altLang="ja-JP" sz="2000" b="1"/>
              <a:t>est un élément qui permet d</a:t>
            </a:r>
            <a:r>
              <a:rPr lang="ja-JP" altLang="fr-FR" sz="2000" b="1"/>
              <a:t>’</a:t>
            </a:r>
            <a:r>
              <a:rPr lang="fr-FR" altLang="ja-JP" sz="2000" b="1"/>
              <a:t>identifier l</a:t>
            </a:r>
            <a:r>
              <a:rPr lang="ja-JP" altLang="fr-FR" sz="2000" b="1"/>
              <a:t>’</a:t>
            </a:r>
            <a:r>
              <a:rPr lang="fr-FR" altLang="ja-JP" sz="2000" b="1"/>
              <a:t>origine végétale du miel (botanique et géographique) et la saison de la récolte</a:t>
            </a:r>
          </a:p>
          <a:p>
            <a:pPr eaLnBrk="1" hangingPunct="1">
              <a:spcBef>
                <a:spcPct val="0"/>
              </a:spcBef>
            </a:pPr>
            <a:r>
              <a:rPr lang="fr-FR" sz="2000" b="1"/>
              <a:t>La pénurie de pollen dans l</a:t>
            </a:r>
            <a:r>
              <a:rPr lang="ja-JP" altLang="fr-FR" sz="2000" b="1"/>
              <a:t>‘</a:t>
            </a:r>
            <a:r>
              <a:rPr lang="fr-FR" altLang="ja-JP" sz="2000" b="1"/>
              <a:t>alimentation des abeilles à des répercussions importantes: </a:t>
            </a:r>
          </a:p>
          <a:p>
            <a:pPr eaLnBrk="1" hangingPunct="1">
              <a:spcBef>
                <a:spcPct val="0"/>
              </a:spcBef>
            </a:pPr>
            <a:r>
              <a:rPr lang="fr-FR" sz="2000" b="1"/>
              <a:t>Les jeunes ouvrières ne peuvent devenir nourrices </a:t>
            </a:r>
          </a:p>
          <a:p>
            <a:pPr eaLnBrk="1" hangingPunct="1">
              <a:spcBef>
                <a:spcPct val="0"/>
              </a:spcBef>
            </a:pPr>
            <a:r>
              <a:rPr lang="fr-FR" sz="2000" b="1"/>
              <a:t>Le poids des abeilles diminue et leur longévité est réduite </a:t>
            </a:r>
          </a:p>
          <a:p>
            <a:pPr eaLnBrk="1" hangingPunct="1">
              <a:spcBef>
                <a:spcPct val="0"/>
              </a:spcBef>
            </a:pPr>
            <a:r>
              <a:rPr lang="fr-FR" sz="2000" b="1"/>
              <a:t>Peut entrainer l</a:t>
            </a:r>
            <a:r>
              <a:rPr lang="ja-JP" altLang="fr-FR" sz="2000" b="1"/>
              <a:t>’</a:t>
            </a:r>
            <a:r>
              <a:rPr lang="fr-FR" altLang="ja-JP" sz="2000" b="1"/>
              <a:t>apparition de maladies comme la loque américaine </a:t>
            </a:r>
          </a:p>
          <a:p>
            <a:pPr eaLnBrk="1" hangingPunct="1">
              <a:spcBef>
                <a:spcPct val="0"/>
              </a:spcBef>
            </a:pPr>
            <a:r>
              <a:rPr lang="fr-FR" sz="2000" b="1"/>
              <a:t>L</a:t>
            </a:r>
            <a:r>
              <a:rPr lang="ja-JP" altLang="fr-FR" sz="2000" b="1"/>
              <a:t>’</a:t>
            </a:r>
            <a:r>
              <a:rPr lang="fr-FR" altLang="ja-JP" sz="2000" b="1"/>
              <a:t>abeille a besoin de pollens variés pour un apport varié de protéines,</a:t>
            </a:r>
          </a:p>
          <a:p>
            <a:pPr eaLnBrk="1" hangingPunct="1">
              <a:spcBef>
                <a:spcPct val="0"/>
              </a:spcBef>
            </a:pPr>
            <a:r>
              <a:rPr lang="fr-FR" sz="2000" b="1"/>
              <a:t>Certains apiculteurs récoltent du pollen et le congèle pour le redonner en cas de besoin sous forme de pâté</a:t>
            </a:r>
          </a:p>
          <a:p>
            <a:endParaRPr lang="fr-FR" sz="2000"/>
          </a:p>
        </p:txBody>
      </p:sp>
      <p:sp>
        <p:nvSpPr>
          <p:cNvPr id="33795" name="Espace réservé du numéro de diapositive 3"/>
          <p:cNvSpPr>
            <a:spLocks noGrp="1"/>
          </p:cNvSpPr>
          <p:nvPr>
            <p:ph type="sldNum" sz="quarter" idx="5"/>
          </p:nvPr>
        </p:nvSpPr>
        <p:spPr bwMode="auto">
          <a:noFill/>
          <a:ln>
            <a:miter lim="800000"/>
            <a:headEnd/>
            <a:tailEnd/>
          </a:ln>
        </p:spPr>
        <p:txBody>
          <a:bodyPr/>
          <a:lstStyle/>
          <a:p>
            <a:fld id="{9C19D46B-1C9E-473C-8E52-1DF2F37D0885}" type="slidenum">
              <a:rPr lang="fr-FR"/>
              <a:pPr/>
              <a:t>12</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eaLnBrk="1" hangingPunct="1">
              <a:spcBef>
                <a:spcPct val="0"/>
              </a:spcBef>
            </a:pPr>
            <a:r>
              <a:rPr lang="fr-FR" b="1">
                <a:solidFill>
                  <a:schemeClr val="bg1"/>
                </a:solidFill>
              </a:rPr>
              <a:t>Avant la pollinisation la fleur sécrète du nectar ( parfois à la base des feuilles : laurier palme )par des glandes spéciales les nectaires  pour attirer les abeilles. Après la pollinisation la sécrétion de nectar s</a:t>
            </a:r>
            <a:r>
              <a:rPr lang="ja-JP" altLang="fr-FR" b="1">
                <a:solidFill>
                  <a:schemeClr val="bg1"/>
                </a:solidFill>
              </a:rPr>
              <a:t>’</a:t>
            </a:r>
            <a:r>
              <a:rPr lang="fr-FR" altLang="ja-JP" b="1">
                <a:solidFill>
                  <a:schemeClr val="bg1"/>
                </a:solidFill>
              </a:rPr>
              <a:t>arrête l</a:t>
            </a:r>
            <a:r>
              <a:rPr lang="ja-JP" altLang="fr-FR" b="1">
                <a:solidFill>
                  <a:schemeClr val="bg1"/>
                </a:solidFill>
              </a:rPr>
              <a:t>’</a:t>
            </a:r>
            <a:r>
              <a:rPr lang="fr-FR" altLang="ja-JP" b="1">
                <a:solidFill>
                  <a:schemeClr val="bg1"/>
                </a:solidFill>
              </a:rPr>
              <a:t>abeille abandonne la fleur .Sécrétion  sucrée produit par les fleurs contenant de nombreuses substances  à l</a:t>
            </a:r>
            <a:r>
              <a:rPr lang="ja-JP" altLang="fr-FR" b="1">
                <a:solidFill>
                  <a:schemeClr val="bg1"/>
                </a:solidFill>
              </a:rPr>
              <a:t>’</a:t>
            </a:r>
            <a:r>
              <a:rPr lang="fr-FR" altLang="ja-JP" b="1">
                <a:solidFill>
                  <a:schemeClr val="bg1"/>
                </a:solidFill>
              </a:rPr>
              <a:t>état de traces ,:acides aminés, acides organiques , vitamines, lipides, substances aromatiques , minéraux, Ces substances donneront la personnalité du miel .Les abeilles transportent le nectar en remplissant leur jabot (40mg)et dépose ce chargement dans les alvéoles ou le</a:t>
            </a:r>
          </a:p>
          <a:p>
            <a:pPr eaLnBrk="1" hangingPunct="1">
              <a:spcBef>
                <a:spcPct val="0"/>
              </a:spcBef>
            </a:pPr>
            <a:r>
              <a:rPr lang="fr-FR" b="1">
                <a:solidFill>
                  <a:schemeClr val="bg1"/>
                </a:solidFill>
              </a:rPr>
              <a:t>transmettent par trophallaxie à d</a:t>
            </a:r>
            <a:r>
              <a:rPr lang="ja-JP" altLang="fr-FR" b="1">
                <a:solidFill>
                  <a:schemeClr val="bg1"/>
                </a:solidFill>
              </a:rPr>
              <a:t>’</a:t>
            </a:r>
            <a:r>
              <a:rPr lang="fr-FR" altLang="ja-JP" b="1">
                <a:solidFill>
                  <a:schemeClr val="bg1"/>
                </a:solidFill>
              </a:rPr>
              <a:t>autres abeilles ,Pour 1l de nectar il faut 20 000 à 100 000 voyages </a:t>
            </a:r>
          </a:p>
          <a:p>
            <a:pPr eaLnBrk="1" hangingPunct="1">
              <a:spcBef>
                <a:spcPct val="0"/>
              </a:spcBef>
              <a:buFontTx/>
              <a:buChar char="•"/>
            </a:pPr>
            <a:r>
              <a:rPr lang="fr-FR" b="1">
                <a:solidFill>
                  <a:schemeClr val="bg1"/>
                </a:solidFill>
              </a:rPr>
              <a:t>L</a:t>
            </a:r>
            <a:r>
              <a:rPr lang="ja-JP" altLang="fr-FR" b="1">
                <a:solidFill>
                  <a:schemeClr val="bg1"/>
                </a:solidFill>
              </a:rPr>
              <a:t>’</a:t>
            </a:r>
            <a:r>
              <a:rPr lang="fr-FR" altLang="ja-JP" b="1">
                <a:solidFill>
                  <a:schemeClr val="bg1"/>
                </a:solidFill>
              </a:rPr>
              <a:t>eau et le sucre( dont les plus importants sont le saccharose glucose et fructose)  sont les constituants majeurs du nectar L</a:t>
            </a:r>
            <a:r>
              <a:rPr lang="ja-JP" altLang="fr-FR" b="1">
                <a:solidFill>
                  <a:schemeClr val="bg1"/>
                </a:solidFill>
              </a:rPr>
              <a:t>’</a:t>
            </a:r>
            <a:r>
              <a:rPr lang="fr-FR" altLang="ja-JP" b="1">
                <a:solidFill>
                  <a:schemeClr val="bg1"/>
                </a:solidFill>
              </a:rPr>
              <a:t>âge de la fleur </a:t>
            </a:r>
            <a:r>
              <a:rPr lang="fr-FR" altLang="ja-JP">
                <a:solidFill>
                  <a:schemeClr val="bg1"/>
                </a:solidFill>
              </a:rPr>
              <a:t>ex : la fleur de ronce secrète du nectar uniquement pendant les 60 premières heures de sa vie . </a:t>
            </a:r>
            <a:r>
              <a:rPr lang="fr-FR" altLang="ja-JP" b="1">
                <a:solidFill>
                  <a:schemeClr val="bg1"/>
                </a:solidFill>
              </a:rPr>
              <a:t>Du sexe de la fleur</a:t>
            </a:r>
            <a:r>
              <a:rPr lang="fr-FR" altLang="ja-JP">
                <a:solidFill>
                  <a:schemeClr val="bg1"/>
                </a:solidFill>
              </a:rPr>
              <a:t>.  </a:t>
            </a:r>
            <a:r>
              <a:rPr lang="fr-FR" altLang="ja-JP" b="1">
                <a:solidFill>
                  <a:schemeClr val="bg1"/>
                </a:solidFill>
              </a:rPr>
              <a:t>Durée de floraison </a:t>
            </a:r>
            <a:r>
              <a:rPr lang="fr-FR" altLang="ja-JP">
                <a:solidFill>
                  <a:schemeClr val="bg1"/>
                </a:solidFill>
              </a:rPr>
              <a:t>( un champ de colza butiné intensément fleurit moins longtemps ) .</a:t>
            </a:r>
            <a:r>
              <a:rPr lang="fr-FR" altLang="ja-JP" b="1">
                <a:solidFill>
                  <a:schemeClr val="bg1"/>
                </a:solidFill>
              </a:rPr>
              <a:t>Type de culture </a:t>
            </a:r>
            <a:r>
              <a:rPr lang="fr-FR" altLang="ja-JP">
                <a:solidFill>
                  <a:schemeClr val="bg1"/>
                </a:solidFill>
              </a:rPr>
              <a:t>( serre ou plein air ), </a:t>
            </a:r>
            <a:r>
              <a:rPr lang="fr-FR" altLang="ja-JP" b="1">
                <a:solidFill>
                  <a:schemeClr val="bg1"/>
                </a:solidFill>
              </a:rPr>
              <a:t>Position de la fleur…</a:t>
            </a:r>
            <a:endParaRPr lang="fr-FR" altLang="ja-JP">
              <a:solidFill>
                <a:schemeClr val="bg1"/>
              </a:solidFill>
            </a:endParaRPr>
          </a:p>
          <a:p>
            <a:pPr eaLnBrk="1" hangingPunct="1">
              <a:spcBef>
                <a:spcPct val="0"/>
              </a:spcBef>
              <a:buFontTx/>
              <a:buChar char="•"/>
            </a:pPr>
            <a:r>
              <a:rPr lang="fr-FR" b="1"/>
              <a:t>Amplitude écologique de la plante </a:t>
            </a:r>
            <a:r>
              <a:rPr lang="fr-FR"/>
              <a:t>( ensemble des conditions écologiques propices au développement de la plante) ex: certaines plantes ne produisent  des quantités appréciables de nectar  qu</a:t>
            </a:r>
            <a:r>
              <a:rPr lang="ja-JP" altLang="fr-FR"/>
              <a:t>’</a:t>
            </a:r>
            <a:r>
              <a:rPr lang="fr-FR" altLang="ja-JP"/>
              <a:t>en montagne : la lavande au dessus de 800m alors qu</a:t>
            </a:r>
            <a:r>
              <a:rPr lang="ja-JP" altLang="fr-FR"/>
              <a:t>’’</a:t>
            </a:r>
            <a:r>
              <a:rPr lang="fr-FR" altLang="ja-JP"/>
              <a:t>elle a une répartition géographique plus large. </a:t>
            </a:r>
            <a:r>
              <a:rPr lang="fr-FR" altLang="ja-JP" b="1"/>
              <a:t>Humidité de l</a:t>
            </a:r>
            <a:r>
              <a:rPr lang="ja-JP" altLang="fr-FR" b="1"/>
              <a:t>’</a:t>
            </a:r>
            <a:r>
              <a:rPr lang="fr-FR" altLang="ja-JP" b="1"/>
              <a:t>air</a:t>
            </a:r>
            <a:r>
              <a:rPr lang="fr-FR" altLang="ja-JP"/>
              <a:t>: le nectar est plus abondant quand l</a:t>
            </a:r>
            <a:r>
              <a:rPr lang="ja-JP" altLang="fr-FR"/>
              <a:t>’</a:t>
            </a:r>
            <a:r>
              <a:rPr lang="fr-FR" altLang="ja-JP"/>
              <a:t>humidité relative de l</a:t>
            </a:r>
            <a:r>
              <a:rPr lang="ja-JP" altLang="fr-FR"/>
              <a:t>’</a:t>
            </a:r>
            <a:r>
              <a:rPr lang="fr-FR" altLang="ja-JP"/>
              <a:t>air est élevée ( trop dilué ou trop concentré attire moins les abeilles) .</a:t>
            </a:r>
            <a:r>
              <a:rPr lang="fr-FR" altLang="ja-JP" b="1"/>
              <a:t>La nature du sol </a:t>
            </a:r>
            <a:r>
              <a:rPr lang="fr-FR" altLang="ja-JP"/>
              <a:t>( azote abondant production plus importante de feuilles que de fleurs ,  présence d</a:t>
            </a:r>
            <a:r>
              <a:rPr lang="ja-JP" altLang="fr-FR"/>
              <a:t>’</a:t>
            </a:r>
            <a:r>
              <a:rPr lang="fr-FR" altLang="ja-JP"/>
              <a:t>azote importante = plante hors difficulté donc moins besoin de se reproduire donc moins de fleurs . Par contre l</a:t>
            </a:r>
            <a:r>
              <a:rPr lang="ja-JP" altLang="fr-FR"/>
              <a:t>’</a:t>
            </a:r>
            <a:r>
              <a:rPr lang="fr-FR" altLang="ja-JP"/>
              <a:t>abondance d</a:t>
            </a:r>
            <a:r>
              <a:rPr lang="ja-JP" altLang="fr-FR"/>
              <a:t>’</a:t>
            </a:r>
            <a:r>
              <a:rPr lang="fr-FR" altLang="ja-JP"/>
              <a:t>azote dans le sol fait que la plante pousse plus vite et est plus tendre avec risque de pucerons . Dans certains cas les pucerons produisent du miellat .Température chaque espèce présente un optimum thermique</a:t>
            </a:r>
            <a:r>
              <a:rPr lang="fr-FR" altLang="ja-JP" b="1"/>
              <a:t> .Ensoleillement </a:t>
            </a:r>
            <a:r>
              <a:rPr lang="fr-FR" altLang="ja-JP"/>
              <a:t>: sa durée – présente généralement un côté positif à la production de nectar mais trop important entraine une déshydratation du nectar. Rythme de la secrétions pas constante au cours de la journée influencé notamment par l</a:t>
            </a:r>
            <a:r>
              <a:rPr lang="ja-JP" altLang="fr-FR"/>
              <a:t>’</a:t>
            </a:r>
            <a:r>
              <a:rPr lang="fr-FR" altLang="ja-JP"/>
              <a:t>alternance jour nuit les abeilles s</a:t>
            </a:r>
            <a:r>
              <a:rPr lang="ja-JP" altLang="fr-FR"/>
              <a:t>’</a:t>
            </a:r>
            <a:r>
              <a:rPr lang="fr-FR" altLang="ja-JP"/>
              <a:t>adaptent et butinent un type de plante le matin un autre le midi </a:t>
            </a:r>
          </a:p>
          <a:p>
            <a:pPr eaLnBrk="1" hangingPunct="1">
              <a:spcBef>
                <a:spcPct val="0"/>
              </a:spcBef>
            </a:pPr>
            <a:endParaRPr lang="fr-FR" altLang="ja-JP" b="1"/>
          </a:p>
          <a:p>
            <a:pPr eaLnBrk="1" hangingPunct="1">
              <a:spcBef>
                <a:spcPct val="0"/>
              </a:spcBef>
            </a:pPr>
            <a:endParaRPr lang="fr-FR" b="1"/>
          </a:p>
          <a:p>
            <a:endParaRPr lang="fr-FR"/>
          </a:p>
        </p:txBody>
      </p:sp>
      <p:sp>
        <p:nvSpPr>
          <p:cNvPr id="37891" name="Espace réservé du numéro de diapositive 3"/>
          <p:cNvSpPr>
            <a:spLocks noGrp="1"/>
          </p:cNvSpPr>
          <p:nvPr>
            <p:ph type="sldNum" sz="quarter" idx="5"/>
          </p:nvPr>
        </p:nvSpPr>
        <p:spPr bwMode="auto">
          <a:noFill/>
          <a:ln>
            <a:miter lim="800000"/>
            <a:headEnd/>
            <a:tailEnd/>
          </a:ln>
        </p:spPr>
        <p:txBody>
          <a:bodyPr/>
          <a:lstStyle/>
          <a:p>
            <a:fld id="{98AD39E9-D316-45B0-A6F2-A48592BAF348}" type="slidenum">
              <a:rPr lang="fr-FR"/>
              <a:pPr/>
              <a:t>13</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eaLnBrk="1" hangingPunct="1">
              <a:spcBef>
                <a:spcPct val="0"/>
              </a:spcBef>
            </a:pPr>
            <a:r>
              <a:rPr lang="fr-FR" b="1">
                <a:solidFill>
                  <a:schemeClr val="bg1"/>
                </a:solidFill>
              </a:rPr>
              <a:t>Avant la pollinisation la fleur sécrète du nectar ( parfois à la base des feuilles : laurier palme )par des glandes spéciales les nectaires  pour attirer les abeilles. Après la pollinisation la sécrétion de nectar s</a:t>
            </a:r>
            <a:r>
              <a:rPr lang="ja-JP" altLang="fr-FR" b="1">
                <a:solidFill>
                  <a:schemeClr val="bg1"/>
                </a:solidFill>
              </a:rPr>
              <a:t>’</a:t>
            </a:r>
            <a:r>
              <a:rPr lang="fr-FR" altLang="ja-JP" b="1">
                <a:solidFill>
                  <a:schemeClr val="bg1"/>
                </a:solidFill>
              </a:rPr>
              <a:t>arrête l</a:t>
            </a:r>
            <a:r>
              <a:rPr lang="ja-JP" altLang="fr-FR" b="1">
                <a:solidFill>
                  <a:schemeClr val="bg1"/>
                </a:solidFill>
              </a:rPr>
              <a:t>’</a:t>
            </a:r>
            <a:r>
              <a:rPr lang="fr-FR" altLang="ja-JP" b="1">
                <a:solidFill>
                  <a:schemeClr val="bg1"/>
                </a:solidFill>
              </a:rPr>
              <a:t>abeille abandonne la fleur .Sécrétion  sucrée produit par les fleurs contenant de nombreuses substances  à l</a:t>
            </a:r>
            <a:r>
              <a:rPr lang="ja-JP" altLang="fr-FR" b="1">
                <a:solidFill>
                  <a:schemeClr val="bg1"/>
                </a:solidFill>
              </a:rPr>
              <a:t>’</a:t>
            </a:r>
            <a:r>
              <a:rPr lang="fr-FR" altLang="ja-JP" b="1">
                <a:solidFill>
                  <a:schemeClr val="bg1"/>
                </a:solidFill>
              </a:rPr>
              <a:t>état de traces ,:acides aminés, acides organiques , vitamines, lipides, substances aromatiques , minéraux, Ces substances donneront la personnalité du miel .Les abeilles transportent le nectar en remplissant leur jabot (40mg)et dépose ce chargement dans les alvéoles ou le</a:t>
            </a:r>
          </a:p>
          <a:p>
            <a:pPr eaLnBrk="1" hangingPunct="1">
              <a:spcBef>
                <a:spcPct val="0"/>
              </a:spcBef>
            </a:pPr>
            <a:r>
              <a:rPr lang="fr-FR" b="1">
                <a:solidFill>
                  <a:schemeClr val="bg1"/>
                </a:solidFill>
              </a:rPr>
              <a:t>transmettent par trophallaxie à d</a:t>
            </a:r>
            <a:r>
              <a:rPr lang="ja-JP" altLang="fr-FR" b="1">
                <a:solidFill>
                  <a:schemeClr val="bg1"/>
                </a:solidFill>
              </a:rPr>
              <a:t>’</a:t>
            </a:r>
            <a:r>
              <a:rPr lang="fr-FR" altLang="ja-JP" b="1">
                <a:solidFill>
                  <a:schemeClr val="bg1"/>
                </a:solidFill>
              </a:rPr>
              <a:t>autres abeilles ,Pour 1l de nectar il faut 20 000 à 100 000 voyages </a:t>
            </a:r>
          </a:p>
          <a:p>
            <a:pPr eaLnBrk="1" hangingPunct="1">
              <a:spcBef>
                <a:spcPct val="0"/>
              </a:spcBef>
              <a:buFontTx/>
              <a:buChar char="•"/>
            </a:pPr>
            <a:r>
              <a:rPr lang="fr-FR" b="1">
                <a:solidFill>
                  <a:schemeClr val="bg1"/>
                </a:solidFill>
              </a:rPr>
              <a:t>L</a:t>
            </a:r>
            <a:r>
              <a:rPr lang="ja-JP" altLang="fr-FR" b="1">
                <a:solidFill>
                  <a:schemeClr val="bg1"/>
                </a:solidFill>
              </a:rPr>
              <a:t>’</a:t>
            </a:r>
            <a:r>
              <a:rPr lang="fr-FR" altLang="ja-JP" b="1">
                <a:solidFill>
                  <a:schemeClr val="bg1"/>
                </a:solidFill>
              </a:rPr>
              <a:t>eau et le sucre( dont les plus importants sont le saccharose glucose et fructose)  sont les constituants majeurs du nectar L</a:t>
            </a:r>
            <a:r>
              <a:rPr lang="ja-JP" altLang="fr-FR" b="1">
                <a:solidFill>
                  <a:schemeClr val="bg1"/>
                </a:solidFill>
              </a:rPr>
              <a:t>’</a:t>
            </a:r>
            <a:r>
              <a:rPr lang="fr-FR" altLang="ja-JP" b="1">
                <a:solidFill>
                  <a:schemeClr val="bg1"/>
                </a:solidFill>
              </a:rPr>
              <a:t>âge de la fleur </a:t>
            </a:r>
            <a:r>
              <a:rPr lang="fr-FR" altLang="ja-JP">
                <a:solidFill>
                  <a:schemeClr val="bg1"/>
                </a:solidFill>
              </a:rPr>
              <a:t>ex : la fleur de ronce secrète du nectar uniquement pendant les 60 premières heures de sa vie . </a:t>
            </a:r>
            <a:r>
              <a:rPr lang="fr-FR" altLang="ja-JP" b="1">
                <a:solidFill>
                  <a:schemeClr val="bg1"/>
                </a:solidFill>
              </a:rPr>
              <a:t>Du sexe de la fleur</a:t>
            </a:r>
            <a:r>
              <a:rPr lang="fr-FR" altLang="ja-JP">
                <a:solidFill>
                  <a:schemeClr val="bg1"/>
                </a:solidFill>
              </a:rPr>
              <a:t>.  </a:t>
            </a:r>
            <a:r>
              <a:rPr lang="fr-FR" altLang="ja-JP" b="1">
                <a:solidFill>
                  <a:schemeClr val="bg1"/>
                </a:solidFill>
              </a:rPr>
              <a:t>Durée de floraison </a:t>
            </a:r>
            <a:r>
              <a:rPr lang="fr-FR" altLang="ja-JP">
                <a:solidFill>
                  <a:schemeClr val="bg1"/>
                </a:solidFill>
              </a:rPr>
              <a:t>( un champ de colza butiné intensément fleurit moins longtemps ) .</a:t>
            </a:r>
            <a:r>
              <a:rPr lang="fr-FR" altLang="ja-JP" b="1">
                <a:solidFill>
                  <a:schemeClr val="bg1"/>
                </a:solidFill>
              </a:rPr>
              <a:t>Type de culture </a:t>
            </a:r>
            <a:r>
              <a:rPr lang="fr-FR" altLang="ja-JP">
                <a:solidFill>
                  <a:schemeClr val="bg1"/>
                </a:solidFill>
              </a:rPr>
              <a:t>( serre ou plein air ), </a:t>
            </a:r>
            <a:r>
              <a:rPr lang="fr-FR" altLang="ja-JP" b="1">
                <a:solidFill>
                  <a:schemeClr val="bg1"/>
                </a:solidFill>
              </a:rPr>
              <a:t>Position de la fleur…</a:t>
            </a:r>
            <a:endParaRPr lang="fr-FR" altLang="ja-JP">
              <a:solidFill>
                <a:schemeClr val="bg1"/>
              </a:solidFill>
            </a:endParaRPr>
          </a:p>
          <a:p>
            <a:pPr eaLnBrk="1" hangingPunct="1">
              <a:spcBef>
                <a:spcPct val="0"/>
              </a:spcBef>
              <a:buFontTx/>
              <a:buChar char="•"/>
            </a:pPr>
            <a:r>
              <a:rPr lang="fr-FR" b="1"/>
              <a:t>Amplitude écologique de la plante </a:t>
            </a:r>
            <a:r>
              <a:rPr lang="fr-FR"/>
              <a:t>( ensemble des conditions écologiques propices au développement de la plante) ex: certaines plantes ne produisent  des quantités appréciables de nectar  qu</a:t>
            </a:r>
            <a:r>
              <a:rPr lang="ja-JP" altLang="fr-FR"/>
              <a:t>’</a:t>
            </a:r>
            <a:r>
              <a:rPr lang="fr-FR" altLang="ja-JP"/>
              <a:t>en montagne : la lavande au dessus de 800m alors qu</a:t>
            </a:r>
            <a:r>
              <a:rPr lang="ja-JP" altLang="fr-FR"/>
              <a:t>’’</a:t>
            </a:r>
            <a:r>
              <a:rPr lang="fr-FR" altLang="ja-JP"/>
              <a:t>elle a une répartition géographique plus large. </a:t>
            </a:r>
            <a:r>
              <a:rPr lang="fr-FR" altLang="ja-JP" b="1"/>
              <a:t>Humidité de l</a:t>
            </a:r>
            <a:r>
              <a:rPr lang="ja-JP" altLang="fr-FR" b="1"/>
              <a:t>’</a:t>
            </a:r>
            <a:r>
              <a:rPr lang="fr-FR" altLang="ja-JP" b="1"/>
              <a:t>air</a:t>
            </a:r>
            <a:r>
              <a:rPr lang="fr-FR" altLang="ja-JP"/>
              <a:t>: le nectar est plus abondant quand l</a:t>
            </a:r>
            <a:r>
              <a:rPr lang="ja-JP" altLang="fr-FR"/>
              <a:t>’</a:t>
            </a:r>
            <a:r>
              <a:rPr lang="fr-FR" altLang="ja-JP"/>
              <a:t>humidité relative de l</a:t>
            </a:r>
            <a:r>
              <a:rPr lang="ja-JP" altLang="fr-FR"/>
              <a:t>’</a:t>
            </a:r>
            <a:r>
              <a:rPr lang="fr-FR" altLang="ja-JP"/>
              <a:t>air est élevée ( trop dilué ou trop concentré attire moins les abeilles) .</a:t>
            </a:r>
            <a:r>
              <a:rPr lang="fr-FR" altLang="ja-JP" b="1"/>
              <a:t>La nature du sol </a:t>
            </a:r>
            <a:r>
              <a:rPr lang="fr-FR" altLang="ja-JP"/>
              <a:t>( azote abondant production plus importante de feuilles que de fleurs ,  présence d</a:t>
            </a:r>
            <a:r>
              <a:rPr lang="ja-JP" altLang="fr-FR"/>
              <a:t>’</a:t>
            </a:r>
            <a:r>
              <a:rPr lang="fr-FR" altLang="ja-JP"/>
              <a:t>azote importante = plante hors difficulté donc moins besoin de se reproduire donc moins de fleurs . Par contre l</a:t>
            </a:r>
            <a:r>
              <a:rPr lang="ja-JP" altLang="fr-FR"/>
              <a:t>’</a:t>
            </a:r>
            <a:r>
              <a:rPr lang="fr-FR" altLang="ja-JP"/>
              <a:t>abondance d</a:t>
            </a:r>
            <a:r>
              <a:rPr lang="ja-JP" altLang="fr-FR"/>
              <a:t>’</a:t>
            </a:r>
            <a:r>
              <a:rPr lang="fr-FR" altLang="ja-JP"/>
              <a:t>azote dans le sol fait que la plante pousse plus vite et est plus tendre avec risque de pucerons . Dans certains cas les pucerons produisent du miellat .Température chaque espèce présente un optimum thermique</a:t>
            </a:r>
            <a:r>
              <a:rPr lang="fr-FR" altLang="ja-JP" b="1"/>
              <a:t> .Ensoleillement </a:t>
            </a:r>
            <a:r>
              <a:rPr lang="fr-FR" altLang="ja-JP"/>
              <a:t>: sa durée – présente généralement un côté positif à la production de nectar mais trop important entraine une déshydratation du nectar. Rythme de la secrétions pas constante au cours de la journée influencé notamment par l</a:t>
            </a:r>
            <a:r>
              <a:rPr lang="ja-JP" altLang="fr-FR"/>
              <a:t>’</a:t>
            </a:r>
            <a:r>
              <a:rPr lang="fr-FR" altLang="ja-JP"/>
              <a:t>alternance jour nuit les abeilles s</a:t>
            </a:r>
            <a:r>
              <a:rPr lang="ja-JP" altLang="fr-FR"/>
              <a:t>’</a:t>
            </a:r>
            <a:r>
              <a:rPr lang="fr-FR" altLang="ja-JP"/>
              <a:t>adaptent et butinent un type de plante le matin un autre le midi </a:t>
            </a:r>
          </a:p>
          <a:p>
            <a:pPr eaLnBrk="1" hangingPunct="1">
              <a:spcBef>
                <a:spcPct val="0"/>
              </a:spcBef>
            </a:pPr>
            <a:endParaRPr lang="fr-FR" altLang="ja-JP" b="1"/>
          </a:p>
          <a:p>
            <a:pPr eaLnBrk="1" hangingPunct="1">
              <a:spcBef>
                <a:spcPct val="0"/>
              </a:spcBef>
            </a:pPr>
            <a:endParaRPr lang="fr-FR" b="1"/>
          </a:p>
          <a:p>
            <a:endParaRPr lang="fr-FR"/>
          </a:p>
        </p:txBody>
      </p:sp>
      <p:sp>
        <p:nvSpPr>
          <p:cNvPr id="35843" name="Espace réservé du numéro de diapositive 3"/>
          <p:cNvSpPr>
            <a:spLocks noGrp="1"/>
          </p:cNvSpPr>
          <p:nvPr>
            <p:ph type="sldNum" sz="quarter" idx="5"/>
          </p:nvPr>
        </p:nvSpPr>
        <p:spPr bwMode="auto">
          <a:noFill/>
          <a:ln>
            <a:miter lim="800000"/>
            <a:headEnd/>
            <a:tailEnd/>
          </a:ln>
        </p:spPr>
        <p:txBody>
          <a:bodyPr/>
          <a:lstStyle/>
          <a:p>
            <a:fld id="{D1299E3F-A663-4D20-BCC5-6A8C08F242A9}" type="slidenum">
              <a:rPr lang="fr-FR"/>
              <a:pPr/>
              <a:t>14</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eaLnBrk="1" hangingPunct="1">
              <a:spcBef>
                <a:spcPct val="0"/>
              </a:spcBef>
            </a:pPr>
            <a:r>
              <a:rPr lang="fr-FR" b="1">
                <a:solidFill>
                  <a:schemeClr val="bg1"/>
                </a:solidFill>
              </a:rPr>
              <a:t>Avant la pollinisation la fleur sécrète du nectar ( parfois à la base des feuilles : laurier palme )par des glandes spéciales les nectaires  pour attirer les abeilles. Après la pollinisation la sécrétion de nectar s</a:t>
            </a:r>
            <a:r>
              <a:rPr lang="ja-JP" altLang="fr-FR" b="1">
                <a:solidFill>
                  <a:schemeClr val="bg1"/>
                </a:solidFill>
              </a:rPr>
              <a:t>’</a:t>
            </a:r>
            <a:r>
              <a:rPr lang="fr-FR" altLang="ja-JP" b="1">
                <a:solidFill>
                  <a:schemeClr val="bg1"/>
                </a:solidFill>
              </a:rPr>
              <a:t>arrête l</a:t>
            </a:r>
            <a:r>
              <a:rPr lang="ja-JP" altLang="fr-FR" b="1">
                <a:solidFill>
                  <a:schemeClr val="bg1"/>
                </a:solidFill>
              </a:rPr>
              <a:t>’</a:t>
            </a:r>
            <a:r>
              <a:rPr lang="fr-FR" altLang="ja-JP" b="1">
                <a:solidFill>
                  <a:schemeClr val="bg1"/>
                </a:solidFill>
              </a:rPr>
              <a:t>abeille abandonne la fleur .Sécrétion  sucrée produit par les fleurs contenant de nombreuses substances  à l</a:t>
            </a:r>
            <a:r>
              <a:rPr lang="ja-JP" altLang="fr-FR" b="1">
                <a:solidFill>
                  <a:schemeClr val="bg1"/>
                </a:solidFill>
              </a:rPr>
              <a:t>’</a:t>
            </a:r>
            <a:r>
              <a:rPr lang="fr-FR" altLang="ja-JP" b="1">
                <a:solidFill>
                  <a:schemeClr val="bg1"/>
                </a:solidFill>
              </a:rPr>
              <a:t>état de traces ,:acides aminés, acides organiques , vitamines, lipides, substances aromatiques , minéraux, Ces substances donneront la personnalité du miel .Les abeilles transportent le nectar en remplissant leur jabot (40mg)et dépose ce chargement dans les alvéoles ou le</a:t>
            </a:r>
          </a:p>
          <a:p>
            <a:pPr eaLnBrk="1" hangingPunct="1">
              <a:spcBef>
                <a:spcPct val="0"/>
              </a:spcBef>
            </a:pPr>
            <a:r>
              <a:rPr lang="fr-FR" b="1">
                <a:solidFill>
                  <a:schemeClr val="bg1"/>
                </a:solidFill>
              </a:rPr>
              <a:t>transmettent par trophallaxie à d</a:t>
            </a:r>
            <a:r>
              <a:rPr lang="ja-JP" altLang="fr-FR" b="1">
                <a:solidFill>
                  <a:schemeClr val="bg1"/>
                </a:solidFill>
              </a:rPr>
              <a:t>’</a:t>
            </a:r>
            <a:r>
              <a:rPr lang="fr-FR" altLang="ja-JP" b="1">
                <a:solidFill>
                  <a:schemeClr val="bg1"/>
                </a:solidFill>
              </a:rPr>
              <a:t>autres abeilles ,Pour 1l de nectar il faut 20 000 à 100 000 voyages </a:t>
            </a:r>
          </a:p>
          <a:p>
            <a:pPr eaLnBrk="1" hangingPunct="1">
              <a:spcBef>
                <a:spcPct val="0"/>
              </a:spcBef>
              <a:buFontTx/>
              <a:buChar char="•"/>
            </a:pPr>
            <a:r>
              <a:rPr lang="fr-FR" b="1">
                <a:solidFill>
                  <a:schemeClr val="bg1"/>
                </a:solidFill>
              </a:rPr>
              <a:t>L</a:t>
            </a:r>
            <a:r>
              <a:rPr lang="ja-JP" altLang="fr-FR" b="1">
                <a:solidFill>
                  <a:schemeClr val="bg1"/>
                </a:solidFill>
              </a:rPr>
              <a:t>’</a:t>
            </a:r>
            <a:r>
              <a:rPr lang="fr-FR" altLang="ja-JP" b="1">
                <a:solidFill>
                  <a:schemeClr val="bg1"/>
                </a:solidFill>
              </a:rPr>
              <a:t>eau et le sucre( dont les plus importants sont le saccharose glucose et fructose)  sont les constituants majeurs du nectar L</a:t>
            </a:r>
            <a:r>
              <a:rPr lang="ja-JP" altLang="fr-FR" b="1">
                <a:solidFill>
                  <a:schemeClr val="bg1"/>
                </a:solidFill>
              </a:rPr>
              <a:t>’</a:t>
            </a:r>
            <a:r>
              <a:rPr lang="fr-FR" altLang="ja-JP" b="1">
                <a:solidFill>
                  <a:schemeClr val="bg1"/>
                </a:solidFill>
              </a:rPr>
              <a:t>âge de la fleur </a:t>
            </a:r>
            <a:r>
              <a:rPr lang="fr-FR" altLang="ja-JP">
                <a:solidFill>
                  <a:schemeClr val="bg1"/>
                </a:solidFill>
              </a:rPr>
              <a:t>ex : la fleur de ronce secrète du nectar uniquement pendant les 60 premières heures de sa vie . </a:t>
            </a:r>
            <a:r>
              <a:rPr lang="fr-FR" altLang="ja-JP" b="1">
                <a:solidFill>
                  <a:schemeClr val="bg1"/>
                </a:solidFill>
              </a:rPr>
              <a:t>Du sexe de la fleur</a:t>
            </a:r>
            <a:r>
              <a:rPr lang="fr-FR" altLang="ja-JP">
                <a:solidFill>
                  <a:schemeClr val="bg1"/>
                </a:solidFill>
              </a:rPr>
              <a:t>.  </a:t>
            </a:r>
            <a:r>
              <a:rPr lang="fr-FR" altLang="ja-JP" b="1">
                <a:solidFill>
                  <a:schemeClr val="bg1"/>
                </a:solidFill>
              </a:rPr>
              <a:t>Durée de floraison </a:t>
            </a:r>
            <a:r>
              <a:rPr lang="fr-FR" altLang="ja-JP">
                <a:solidFill>
                  <a:schemeClr val="bg1"/>
                </a:solidFill>
              </a:rPr>
              <a:t>( un champ de colza butiné intensément fleurit moins longtemps ) .</a:t>
            </a:r>
            <a:r>
              <a:rPr lang="fr-FR" altLang="ja-JP" b="1">
                <a:solidFill>
                  <a:schemeClr val="bg1"/>
                </a:solidFill>
              </a:rPr>
              <a:t>Type de culture </a:t>
            </a:r>
            <a:r>
              <a:rPr lang="fr-FR" altLang="ja-JP">
                <a:solidFill>
                  <a:schemeClr val="bg1"/>
                </a:solidFill>
              </a:rPr>
              <a:t>( serre ou plein air ), </a:t>
            </a:r>
            <a:r>
              <a:rPr lang="fr-FR" altLang="ja-JP" b="1">
                <a:solidFill>
                  <a:schemeClr val="bg1"/>
                </a:solidFill>
              </a:rPr>
              <a:t>Position de la fleur…</a:t>
            </a:r>
            <a:endParaRPr lang="fr-FR" altLang="ja-JP">
              <a:solidFill>
                <a:schemeClr val="bg1"/>
              </a:solidFill>
            </a:endParaRPr>
          </a:p>
          <a:p>
            <a:pPr eaLnBrk="1" hangingPunct="1">
              <a:spcBef>
                <a:spcPct val="0"/>
              </a:spcBef>
              <a:buFontTx/>
              <a:buChar char="•"/>
            </a:pPr>
            <a:r>
              <a:rPr lang="fr-FR" b="1"/>
              <a:t>Amplitude écologique de la plante </a:t>
            </a:r>
            <a:r>
              <a:rPr lang="fr-FR"/>
              <a:t>( ensemble des conditions écologiques propices au développement de la plante) ex: certaines plantes ne produisent  des quantités appréciables de nectar  qu</a:t>
            </a:r>
            <a:r>
              <a:rPr lang="ja-JP" altLang="fr-FR"/>
              <a:t>’</a:t>
            </a:r>
            <a:r>
              <a:rPr lang="fr-FR" altLang="ja-JP"/>
              <a:t>en montagne : la lavande au dessus de 800m alors qu</a:t>
            </a:r>
            <a:r>
              <a:rPr lang="ja-JP" altLang="fr-FR"/>
              <a:t>’’</a:t>
            </a:r>
            <a:r>
              <a:rPr lang="fr-FR" altLang="ja-JP"/>
              <a:t>elle a une répartition géographique plus large. </a:t>
            </a:r>
            <a:r>
              <a:rPr lang="fr-FR" altLang="ja-JP" b="1"/>
              <a:t>Humidité de l</a:t>
            </a:r>
            <a:r>
              <a:rPr lang="ja-JP" altLang="fr-FR" b="1"/>
              <a:t>’</a:t>
            </a:r>
            <a:r>
              <a:rPr lang="fr-FR" altLang="ja-JP" b="1"/>
              <a:t>air</a:t>
            </a:r>
            <a:r>
              <a:rPr lang="fr-FR" altLang="ja-JP"/>
              <a:t>: le nectar est plus abondant quand l</a:t>
            </a:r>
            <a:r>
              <a:rPr lang="ja-JP" altLang="fr-FR"/>
              <a:t>’</a:t>
            </a:r>
            <a:r>
              <a:rPr lang="fr-FR" altLang="ja-JP"/>
              <a:t>humidité relative de l</a:t>
            </a:r>
            <a:r>
              <a:rPr lang="ja-JP" altLang="fr-FR"/>
              <a:t>’</a:t>
            </a:r>
            <a:r>
              <a:rPr lang="fr-FR" altLang="ja-JP"/>
              <a:t>air est élevée ( trop dilué ou trop concentré attire moins les abeilles) .</a:t>
            </a:r>
            <a:r>
              <a:rPr lang="fr-FR" altLang="ja-JP" b="1"/>
              <a:t>La nature du sol </a:t>
            </a:r>
            <a:r>
              <a:rPr lang="fr-FR" altLang="ja-JP"/>
              <a:t>( azote abondant production plus importante de feuilles que de fleurs ,  présence d</a:t>
            </a:r>
            <a:r>
              <a:rPr lang="ja-JP" altLang="fr-FR"/>
              <a:t>’</a:t>
            </a:r>
            <a:r>
              <a:rPr lang="fr-FR" altLang="ja-JP"/>
              <a:t>azote importante = plante hors difficulté donc moins besoin de se reproduire donc moins de fleurs . Par contre l</a:t>
            </a:r>
            <a:r>
              <a:rPr lang="ja-JP" altLang="fr-FR"/>
              <a:t>’</a:t>
            </a:r>
            <a:r>
              <a:rPr lang="fr-FR" altLang="ja-JP"/>
              <a:t>abondance d</a:t>
            </a:r>
            <a:r>
              <a:rPr lang="ja-JP" altLang="fr-FR"/>
              <a:t>’</a:t>
            </a:r>
            <a:r>
              <a:rPr lang="fr-FR" altLang="ja-JP"/>
              <a:t>azote dans le sol fait que la plante pousse plus vite et est plus tendre avec risque de pucerons . Dans certains cas les pucerons produisent du miellat .Température chaque espèce présente un optimum thermique</a:t>
            </a:r>
            <a:r>
              <a:rPr lang="fr-FR" altLang="ja-JP" b="1"/>
              <a:t> .Ensoleillement </a:t>
            </a:r>
            <a:r>
              <a:rPr lang="fr-FR" altLang="ja-JP"/>
              <a:t>: sa durée – présente généralement un côté positif à la production de nectar mais trop important entraine une déshydratation du nectar. Rythme de la secrétions pas constante au cours de la journée influencé notamment par l</a:t>
            </a:r>
            <a:r>
              <a:rPr lang="ja-JP" altLang="fr-FR"/>
              <a:t>’</a:t>
            </a:r>
            <a:r>
              <a:rPr lang="fr-FR" altLang="ja-JP"/>
              <a:t>alternance jour nuit les abeilles s</a:t>
            </a:r>
            <a:r>
              <a:rPr lang="ja-JP" altLang="fr-FR"/>
              <a:t>’</a:t>
            </a:r>
            <a:r>
              <a:rPr lang="fr-FR" altLang="ja-JP"/>
              <a:t>adaptent et butinent un type de plante le matin un autre le midi </a:t>
            </a:r>
          </a:p>
          <a:p>
            <a:pPr eaLnBrk="1" hangingPunct="1">
              <a:spcBef>
                <a:spcPct val="0"/>
              </a:spcBef>
            </a:pPr>
            <a:endParaRPr lang="fr-FR" altLang="ja-JP" b="1"/>
          </a:p>
          <a:p>
            <a:pPr eaLnBrk="1" hangingPunct="1">
              <a:spcBef>
                <a:spcPct val="0"/>
              </a:spcBef>
            </a:pPr>
            <a:endParaRPr lang="fr-FR" b="1"/>
          </a:p>
          <a:p>
            <a:endParaRPr lang="fr-FR"/>
          </a:p>
        </p:txBody>
      </p:sp>
      <p:sp>
        <p:nvSpPr>
          <p:cNvPr id="39939" name="Espace réservé du numéro de diapositive 3"/>
          <p:cNvSpPr>
            <a:spLocks noGrp="1"/>
          </p:cNvSpPr>
          <p:nvPr>
            <p:ph type="sldNum" sz="quarter" idx="5"/>
          </p:nvPr>
        </p:nvSpPr>
        <p:spPr bwMode="auto">
          <a:noFill/>
          <a:ln>
            <a:miter lim="800000"/>
            <a:headEnd/>
            <a:tailEnd/>
          </a:ln>
        </p:spPr>
        <p:txBody>
          <a:bodyPr/>
          <a:lstStyle/>
          <a:p>
            <a:fld id="{E4CDD194-F92A-416E-A271-1B08FD4301A8}" type="slidenum">
              <a:rPr lang="fr-FR"/>
              <a:pPr/>
              <a:t>15</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1986" name="Espace réservé des commentaires 2"/>
          <p:cNvSpPr>
            <a:spLocks noGrp="1"/>
          </p:cNvSpPr>
          <p:nvPr>
            <p:ph type="body" idx="1"/>
          </p:nvPr>
        </p:nvSpPr>
        <p:spPr bwMode="auto">
          <a:noFill/>
        </p:spPr>
        <p:txBody>
          <a:bodyPr/>
          <a:lstStyle/>
          <a:p>
            <a:pPr eaLnBrk="1" hangingPunct="1">
              <a:spcBef>
                <a:spcPct val="0"/>
              </a:spcBef>
            </a:pPr>
            <a:r>
              <a:rPr lang="fr-FR" sz="2000" b="1"/>
              <a:t>Le miellat est produit par des insectes qui sont capables de prélever directement la sève à l</a:t>
            </a:r>
            <a:r>
              <a:rPr lang="ja-JP" altLang="fr-FR" sz="2000" b="1"/>
              <a:t>’</a:t>
            </a:r>
            <a:r>
              <a:rPr lang="fr-FR" altLang="ja-JP" sz="2000" b="1"/>
              <a:t>intérieur des végétaux grâce à un appareil buccal piqueur suceur ( cochenille psylles pucerons qui sont hébergés par une espèce végétale déterminée)</a:t>
            </a:r>
          </a:p>
          <a:p>
            <a:pPr eaLnBrk="1" hangingPunct="1">
              <a:spcBef>
                <a:spcPct val="0"/>
              </a:spcBef>
            </a:pPr>
            <a:r>
              <a:rPr lang="fr-FR" sz="2000" b="1"/>
              <a:t>Cette sève est filtrée dans le corps de l</a:t>
            </a:r>
            <a:r>
              <a:rPr lang="ja-JP" altLang="fr-FR" sz="2000" b="1"/>
              <a:t>’</a:t>
            </a:r>
            <a:r>
              <a:rPr lang="fr-FR" altLang="ja-JP" sz="2000" b="1"/>
              <a:t>insecte les sucres et l</a:t>
            </a:r>
            <a:r>
              <a:rPr lang="ja-JP" altLang="fr-FR" sz="2000" b="1"/>
              <a:t>’</a:t>
            </a:r>
            <a:r>
              <a:rPr lang="fr-FR" altLang="ja-JP" sz="2000" b="1"/>
              <a:t>eau qu</a:t>
            </a:r>
            <a:r>
              <a:rPr lang="ja-JP" altLang="fr-FR" sz="2000" b="1"/>
              <a:t>’</a:t>
            </a:r>
            <a:r>
              <a:rPr lang="fr-FR" altLang="ja-JP" sz="2000" b="1"/>
              <a:t>elle contient en excès sont rejetés par l</a:t>
            </a:r>
            <a:r>
              <a:rPr lang="ja-JP" altLang="fr-FR" sz="2000" b="1"/>
              <a:t>’</a:t>
            </a:r>
            <a:r>
              <a:rPr lang="fr-FR" altLang="ja-JP" sz="2000" b="1"/>
              <a:t>anus sous forme de gouttelettes sirupeuse : le miellat  que les abeilles collectent et transforment ensuite en miel ( miel de miellat – de sapin – de forêt</a:t>
            </a:r>
          </a:p>
          <a:p>
            <a:pPr eaLnBrk="1" hangingPunct="1">
              <a:spcBef>
                <a:spcPct val="0"/>
              </a:spcBef>
            </a:pPr>
            <a:r>
              <a:rPr lang="fr-FR" sz="2000" b="1"/>
              <a:t>Le sapin – le mélèze – l</a:t>
            </a:r>
            <a:r>
              <a:rPr lang="ja-JP" altLang="fr-FR" sz="2000" b="1"/>
              <a:t>’</a:t>
            </a:r>
            <a:r>
              <a:rPr lang="fr-FR" altLang="ja-JP" sz="2000" b="1"/>
              <a:t>épicéa- le pin sylvestre – le chêne sont les principales espèces sur lesquelles l</a:t>
            </a:r>
            <a:r>
              <a:rPr lang="ja-JP" altLang="fr-FR" sz="2000" b="1"/>
              <a:t>’</a:t>
            </a:r>
            <a:r>
              <a:rPr lang="fr-FR" altLang="ja-JP" sz="2000" b="1"/>
              <a:t>abeille récolte facilement du miellat ,</a:t>
            </a:r>
          </a:p>
          <a:p>
            <a:pPr eaLnBrk="1" hangingPunct="1">
              <a:spcBef>
                <a:spcPct val="0"/>
              </a:spcBef>
            </a:pPr>
            <a:r>
              <a:rPr lang="fr-FR" sz="2000" b="1"/>
              <a:t>Le miel de miellat n</a:t>
            </a:r>
            <a:r>
              <a:rPr lang="ja-JP" altLang="fr-FR" sz="2000" b="1"/>
              <a:t>’</a:t>
            </a:r>
            <a:r>
              <a:rPr lang="fr-FR" altLang="ja-JP" sz="2000" b="1"/>
              <a:t>est pas un bon miel pour les abeilles et doit être extrait, Par contre pour l</a:t>
            </a:r>
            <a:r>
              <a:rPr lang="ja-JP" altLang="fr-FR" sz="2000" b="1"/>
              <a:t>’</a:t>
            </a:r>
            <a:r>
              <a:rPr lang="fr-FR" altLang="ja-JP" sz="2000" b="1"/>
              <a:t>apiculteur, du fait de sa rareté et qu</a:t>
            </a:r>
            <a:r>
              <a:rPr lang="ja-JP" altLang="fr-FR" sz="2000" b="1"/>
              <a:t>’</a:t>
            </a:r>
            <a:r>
              <a:rPr lang="fr-FR" altLang="ja-JP" sz="2000" b="1"/>
              <a:t>il n</a:t>
            </a:r>
            <a:r>
              <a:rPr lang="ja-JP" altLang="fr-FR" sz="2000" b="1"/>
              <a:t>’</a:t>
            </a:r>
            <a:r>
              <a:rPr lang="fr-FR" altLang="ja-JP" sz="2000" b="1"/>
              <a:t>y en a pas tous les ans est un miel de valeur économique non négligeable,</a:t>
            </a:r>
          </a:p>
          <a:p>
            <a:endParaRPr lang="fr-FR"/>
          </a:p>
        </p:txBody>
      </p:sp>
      <p:sp>
        <p:nvSpPr>
          <p:cNvPr id="41987" name="Espace réservé du numéro de diapositive 3"/>
          <p:cNvSpPr>
            <a:spLocks noGrp="1"/>
          </p:cNvSpPr>
          <p:nvPr>
            <p:ph type="sldNum" sz="quarter" idx="5"/>
          </p:nvPr>
        </p:nvSpPr>
        <p:spPr bwMode="auto">
          <a:noFill/>
          <a:ln>
            <a:miter lim="800000"/>
            <a:headEnd/>
            <a:tailEnd/>
          </a:ln>
        </p:spPr>
        <p:txBody>
          <a:bodyPr/>
          <a:lstStyle/>
          <a:p>
            <a:fld id="{0EA4B986-1E2E-43C2-8F74-8A022BD902F1}" type="slidenum">
              <a:rPr lang="fr-FR"/>
              <a:pPr/>
              <a:t>16</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4034" name="Espace réservé des commentaires 2"/>
          <p:cNvSpPr>
            <a:spLocks noGrp="1"/>
          </p:cNvSpPr>
          <p:nvPr>
            <p:ph type="body" idx="1"/>
          </p:nvPr>
        </p:nvSpPr>
        <p:spPr bwMode="auto">
          <a:noFill/>
        </p:spPr>
        <p:txBody>
          <a:bodyPr/>
          <a:lstStyle/>
          <a:p>
            <a:pPr eaLnBrk="1" hangingPunct="1">
              <a:spcBef>
                <a:spcPct val="0"/>
              </a:spcBef>
            </a:pPr>
            <a:r>
              <a:rPr lang="fr-FR" sz="2000" b="1" dirty="0"/>
              <a:t>Mélange de cire, de pollens et de différentes résines que l</a:t>
            </a:r>
            <a:r>
              <a:rPr lang="ja-JP" altLang="fr-FR" sz="2000" b="1" dirty="0"/>
              <a:t>’</a:t>
            </a:r>
            <a:r>
              <a:rPr lang="fr-FR" altLang="ja-JP" sz="2000" b="1" dirty="0"/>
              <a:t>abeille récolte sur les bourgeons </a:t>
            </a:r>
          </a:p>
          <a:p>
            <a:pPr eaLnBrk="1" hangingPunct="1">
              <a:spcBef>
                <a:spcPct val="0"/>
              </a:spcBef>
            </a:pPr>
            <a:r>
              <a:rPr lang="fr-FR" sz="2000" b="1" dirty="0"/>
              <a:t>Les résines sont emportées de la même manière que le pollen et sont mises sous forme de pelotes dans les corbeilles des pattes postérieures </a:t>
            </a:r>
          </a:p>
          <a:p>
            <a:pPr eaLnBrk="1" hangingPunct="1">
              <a:spcBef>
                <a:spcPct val="0"/>
              </a:spcBef>
            </a:pPr>
            <a:r>
              <a:rPr lang="fr-FR" sz="2000" b="1" dirty="0"/>
              <a:t>Elles l</a:t>
            </a:r>
            <a:r>
              <a:rPr lang="ja-JP" altLang="fr-FR" sz="2000" b="1" dirty="0"/>
              <a:t>’</a:t>
            </a:r>
            <a:r>
              <a:rPr lang="fr-FR" altLang="ja-JP" sz="2000" b="1" dirty="0"/>
              <a:t>utilisent comme mastic ou pour embaumer,</a:t>
            </a:r>
          </a:p>
          <a:p>
            <a:pPr eaLnBrk="1" hangingPunct="1">
              <a:spcBef>
                <a:spcPct val="0"/>
              </a:spcBef>
            </a:pPr>
            <a:r>
              <a:rPr lang="fr-FR" sz="2000" b="1" dirty="0"/>
              <a:t>Propolis veut dire en avant de la cité pro (avant) polis (ville) la planche d</a:t>
            </a:r>
            <a:r>
              <a:rPr lang="ja-JP" altLang="fr-FR" sz="2000" b="1" dirty="0"/>
              <a:t>’</a:t>
            </a:r>
            <a:r>
              <a:rPr lang="fr-FR" altLang="ja-JP" sz="2000" b="1" dirty="0"/>
              <a:t>envol en est recouverte,</a:t>
            </a:r>
          </a:p>
          <a:p>
            <a:endParaRPr lang="fr-FR" dirty="0"/>
          </a:p>
        </p:txBody>
      </p:sp>
      <p:sp>
        <p:nvSpPr>
          <p:cNvPr id="44035" name="Espace réservé du numéro de diapositive 3"/>
          <p:cNvSpPr>
            <a:spLocks noGrp="1"/>
          </p:cNvSpPr>
          <p:nvPr>
            <p:ph type="sldNum" sz="quarter" idx="5"/>
          </p:nvPr>
        </p:nvSpPr>
        <p:spPr bwMode="auto">
          <a:noFill/>
          <a:ln>
            <a:miter lim="800000"/>
            <a:headEnd/>
            <a:tailEnd/>
          </a:ln>
        </p:spPr>
        <p:txBody>
          <a:bodyPr/>
          <a:lstStyle/>
          <a:p>
            <a:fld id="{3613FBF2-0FDF-4991-A67D-2D3B1C2120C6}" type="slidenum">
              <a:rPr lang="fr-FR"/>
              <a:pPr/>
              <a:t>17</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6082" name="Espace réservé des commentaires 2"/>
          <p:cNvSpPr>
            <a:spLocks noGrp="1"/>
          </p:cNvSpPr>
          <p:nvPr>
            <p:ph type="body" idx="1"/>
          </p:nvPr>
        </p:nvSpPr>
        <p:spPr bwMode="auto">
          <a:noFill/>
        </p:spPr>
        <p:txBody>
          <a:bodyPr/>
          <a:lstStyle/>
          <a:p>
            <a:pPr eaLnBrk="1" hangingPunct="1">
              <a:spcBef>
                <a:spcPct val="0"/>
              </a:spcBef>
            </a:pPr>
            <a:r>
              <a:rPr lang="fr-FR" sz="2000" b="1"/>
              <a:t>Mélange de cire, de pollens et de différentes résines que l</a:t>
            </a:r>
            <a:r>
              <a:rPr lang="ja-JP" altLang="fr-FR" sz="2000" b="1"/>
              <a:t>’</a:t>
            </a:r>
            <a:r>
              <a:rPr lang="fr-FR" altLang="ja-JP" sz="2000" b="1"/>
              <a:t>abeille récolte sur les bourgeons </a:t>
            </a:r>
          </a:p>
          <a:p>
            <a:pPr eaLnBrk="1" hangingPunct="1">
              <a:spcBef>
                <a:spcPct val="0"/>
              </a:spcBef>
            </a:pPr>
            <a:r>
              <a:rPr lang="fr-FR" sz="2000" b="1"/>
              <a:t>Les résines sont emportées de la même manière que le pollen et sont mises sous forme de pelotes dans les corbeilles des pattes postérieures </a:t>
            </a:r>
          </a:p>
          <a:p>
            <a:pPr eaLnBrk="1" hangingPunct="1">
              <a:spcBef>
                <a:spcPct val="0"/>
              </a:spcBef>
            </a:pPr>
            <a:r>
              <a:rPr lang="fr-FR" sz="2000" b="1"/>
              <a:t>Elles l</a:t>
            </a:r>
            <a:r>
              <a:rPr lang="ja-JP" altLang="fr-FR" sz="2000" b="1"/>
              <a:t>’</a:t>
            </a:r>
            <a:r>
              <a:rPr lang="fr-FR" altLang="ja-JP" sz="2000" b="1"/>
              <a:t>utilisent comme mastic ou pour embaumer,</a:t>
            </a:r>
          </a:p>
          <a:p>
            <a:pPr eaLnBrk="1" hangingPunct="1">
              <a:spcBef>
                <a:spcPct val="0"/>
              </a:spcBef>
            </a:pPr>
            <a:r>
              <a:rPr lang="fr-FR" sz="2000" b="1"/>
              <a:t>Propolis veut dire en avant de la cité pro (avant) polis (ville) la planche d</a:t>
            </a:r>
            <a:r>
              <a:rPr lang="ja-JP" altLang="fr-FR" sz="2000" b="1"/>
              <a:t>’</a:t>
            </a:r>
            <a:r>
              <a:rPr lang="fr-FR" altLang="ja-JP" sz="2000" b="1"/>
              <a:t>envol en est recouverte,</a:t>
            </a:r>
          </a:p>
          <a:p>
            <a:endParaRPr lang="fr-FR"/>
          </a:p>
        </p:txBody>
      </p:sp>
      <p:sp>
        <p:nvSpPr>
          <p:cNvPr id="46083" name="Espace réservé du numéro de diapositive 3"/>
          <p:cNvSpPr>
            <a:spLocks noGrp="1"/>
          </p:cNvSpPr>
          <p:nvPr>
            <p:ph type="sldNum" sz="quarter" idx="5"/>
          </p:nvPr>
        </p:nvSpPr>
        <p:spPr bwMode="auto">
          <a:noFill/>
          <a:ln>
            <a:miter lim="800000"/>
            <a:headEnd/>
            <a:tailEnd/>
          </a:ln>
        </p:spPr>
        <p:txBody>
          <a:bodyPr/>
          <a:lstStyle/>
          <a:p>
            <a:fld id="{26BE1F9C-4DF4-4A8D-A9B7-90EA4FEDBCFF}" type="slidenum">
              <a:rPr lang="fr-FR"/>
              <a:pPr/>
              <a:t>18</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8130" name="Espace réservé des commentaires 2"/>
          <p:cNvSpPr>
            <a:spLocks noGrp="1"/>
          </p:cNvSpPr>
          <p:nvPr>
            <p:ph type="body" idx="1"/>
          </p:nvPr>
        </p:nvSpPr>
        <p:spPr bwMode="auto">
          <a:noFill/>
        </p:spPr>
        <p:txBody>
          <a:bodyPr/>
          <a:lstStyle/>
          <a:p>
            <a:pPr eaLnBrk="1" hangingPunct="1">
              <a:lnSpc>
                <a:spcPct val="115000"/>
              </a:lnSpc>
              <a:spcBef>
                <a:spcPct val="0"/>
              </a:spcBef>
              <a:spcAft>
                <a:spcPts val="1000"/>
              </a:spcAft>
            </a:pPr>
            <a:r>
              <a:rPr lang="fr-FR" sz="2000" b="1"/>
              <a:t>35% de nos ressources alimentaires dépendent des insectes dont 80% est le fait des abeilles.</a:t>
            </a:r>
          </a:p>
          <a:p>
            <a:pPr eaLnBrk="1" hangingPunct="1">
              <a:lnSpc>
                <a:spcPct val="115000"/>
              </a:lnSpc>
              <a:spcBef>
                <a:spcPct val="0"/>
              </a:spcBef>
              <a:spcAft>
                <a:spcPts val="1000"/>
              </a:spcAft>
            </a:pPr>
            <a:r>
              <a:rPr lang="fr-FR" sz="2000" b="1"/>
              <a:t>Sans abeilles, notre régime alimentaire deviendrait très monotone. Dans la pire des hypothèses, en dehors des céréales et du riz, il ne resterait plus grand chose . </a:t>
            </a:r>
          </a:p>
          <a:p>
            <a:pPr eaLnBrk="1" hangingPunct="1">
              <a:lnSpc>
                <a:spcPct val="115000"/>
              </a:lnSpc>
              <a:spcBef>
                <a:spcPct val="0"/>
              </a:spcBef>
              <a:spcAft>
                <a:spcPts val="1000"/>
              </a:spcAft>
            </a:pPr>
            <a:r>
              <a:rPr lang="fr-FR" sz="2000" b="1"/>
              <a:t>Une abeille peut stocker sur une seule de ses pattes postérieures 500 000 grains de pollen et visiter en une seule heure 250 fleurs : </a:t>
            </a:r>
          </a:p>
          <a:p>
            <a:pPr eaLnBrk="1" hangingPunct="1">
              <a:lnSpc>
                <a:spcPct val="115000"/>
              </a:lnSpc>
              <a:spcBef>
                <a:spcPct val="0"/>
              </a:spcBef>
              <a:spcAft>
                <a:spcPts val="1000"/>
              </a:spcAft>
            </a:pPr>
            <a:r>
              <a:rPr lang="fr-FR" sz="2000" b="1"/>
              <a:t>Environ 225 000 espèces de plantes à fleurs sont pollinisées par 200 000 espèces d</a:t>
            </a:r>
            <a:r>
              <a:rPr lang="ja-JP" altLang="fr-FR" sz="2000" b="1"/>
              <a:t>’</a:t>
            </a:r>
            <a:r>
              <a:rPr lang="fr-FR" altLang="ja-JP" sz="2000" b="1"/>
              <a:t>animaux parmi lesquelles en premier lieu des insectes, de l</a:t>
            </a:r>
            <a:r>
              <a:rPr lang="ja-JP" altLang="fr-FR" sz="2000" b="1"/>
              <a:t>’</a:t>
            </a:r>
            <a:r>
              <a:rPr lang="fr-FR" altLang="ja-JP" sz="2000" b="1"/>
              <a:t>ordre des hyménoptères (abeilles et guêpes principalement), des diptères (mouches syrphes), des lépidoptères (papillons) ou des coléoptères (charançons), et aussi en milieu tropical, des oiseaux et des chauves-souris.</a:t>
            </a:r>
          </a:p>
          <a:p>
            <a:endParaRPr lang="fr-FR"/>
          </a:p>
        </p:txBody>
      </p:sp>
      <p:sp>
        <p:nvSpPr>
          <p:cNvPr id="48131" name="Espace réservé du numéro de diapositive 3"/>
          <p:cNvSpPr>
            <a:spLocks noGrp="1"/>
          </p:cNvSpPr>
          <p:nvPr>
            <p:ph type="sldNum" sz="quarter" idx="5"/>
          </p:nvPr>
        </p:nvSpPr>
        <p:spPr bwMode="auto">
          <a:noFill/>
          <a:ln>
            <a:miter lim="800000"/>
            <a:headEnd/>
            <a:tailEnd/>
          </a:ln>
        </p:spPr>
        <p:txBody>
          <a:bodyPr/>
          <a:lstStyle/>
          <a:p>
            <a:fld id="{4C2C68D4-49D4-48BB-B2E5-5E9E50595AE2}" type="slidenum">
              <a:rPr lang="fr-FR"/>
              <a:pPr/>
              <a:t>19</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0178" name="Espace réservé des commentaires 2"/>
          <p:cNvSpPr>
            <a:spLocks noGrp="1"/>
          </p:cNvSpPr>
          <p:nvPr>
            <p:ph type="body" idx="1"/>
          </p:nvPr>
        </p:nvSpPr>
        <p:spPr bwMode="auto">
          <a:noFill/>
        </p:spPr>
        <p:txBody>
          <a:bodyPr/>
          <a:lstStyle/>
          <a:p>
            <a:pPr eaLnBrk="1" hangingPunct="1">
              <a:lnSpc>
                <a:spcPct val="115000"/>
              </a:lnSpc>
              <a:spcBef>
                <a:spcPct val="0"/>
              </a:spcBef>
            </a:pPr>
            <a:r>
              <a:rPr lang="fr-FR" sz="2000" b="1"/>
              <a:t>En effet, la morphologie des abeilles (présence de poils sur le corps),leur régime alimentaire constitué exclusivement de nectar et de pollen et leur comportement de butinage </a:t>
            </a:r>
          </a:p>
          <a:p>
            <a:pPr eaLnBrk="1" hangingPunct="1">
              <a:lnSpc>
                <a:spcPct val="115000"/>
              </a:lnSpc>
              <a:spcBef>
                <a:spcPct val="0"/>
              </a:spcBef>
            </a:pPr>
            <a:r>
              <a:rPr lang="fr-FR" sz="2000" b="1"/>
              <a:t>À chaque sortie de la ruche, l</a:t>
            </a:r>
            <a:r>
              <a:rPr lang="ja-JP" altLang="fr-FR" sz="2000" b="1"/>
              <a:t>’</a:t>
            </a:r>
            <a:r>
              <a:rPr lang="fr-FR" altLang="ja-JP" sz="2000" b="1"/>
              <a:t>abeille butine plusieurs fleurs, mais toujours de la même espèce.</a:t>
            </a:r>
          </a:p>
          <a:p>
            <a:pPr eaLnBrk="1" hangingPunct="1">
              <a:lnSpc>
                <a:spcPct val="115000"/>
              </a:lnSpc>
              <a:spcBef>
                <a:spcPct val="0"/>
              </a:spcBef>
            </a:pPr>
            <a:r>
              <a:rPr lang="fr-FR" sz="2000" b="1"/>
              <a:t>une population nombreuse Une bonne colonie contient environ 30000 ouvrières au printemps et dépasse les 60000 à l</a:t>
            </a:r>
            <a:r>
              <a:rPr lang="ja-JP" altLang="fr-FR" sz="2000" b="1"/>
              <a:t>’</a:t>
            </a:r>
            <a:r>
              <a:rPr lang="fr-FR" altLang="ja-JP" sz="2000" b="1"/>
              <a:t>été; un grand nombre sont des butineuses </a:t>
            </a:r>
          </a:p>
          <a:p>
            <a:pPr eaLnBrk="1" hangingPunct="1">
              <a:lnSpc>
                <a:spcPct val="115000"/>
              </a:lnSpc>
              <a:spcBef>
                <a:spcPct val="0"/>
              </a:spcBef>
              <a:buFont typeface="Symbol" pitchFamily="18" charset="2"/>
              <a:buChar char=""/>
            </a:pPr>
            <a:r>
              <a:rPr lang="fr-FR" sz="2000" b="1"/>
              <a:t>L</a:t>
            </a:r>
            <a:r>
              <a:rPr lang="ja-JP" altLang="fr-FR" sz="2000" b="1"/>
              <a:t>’</a:t>
            </a:r>
            <a:r>
              <a:rPr lang="fr-FR" altLang="ja-JP" sz="2000" b="1"/>
              <a:t>abeille ne revient pas sur la même fleur plusieurs fois. Elle ne perd pas de temps à visiter des fleurs déjà butinées</a:t>
            </a:r>
          </a:p>
          <a:p>
            <a:endParaRPr lang="fr-FR" sz="2000"/>
          </a:p>
        </p:txBody>
      </p:sp>
      <p:sp>
        <p:nvSpPr>
          <p:cNvPr id="50179" name="Espace réservé du numéro de diapositive 3"/>
          <p:cNvSpPr>
            <a:spLocks noGrp="1"/>
          </p:cNvSpPr>
          <p:nvPr>
            <p:ph type="sldNum" sz="quarter" idx="5"/>
          </p:nvPr>
        </p:nvSpPr>
        <p:spPr bwMode="auto">
          <a:noFill/>
          <a:ln>
            <a:miter lim="800000"/>
            <a:headEnd/>
            <a:tailEnd/>
          </a:ln>
        </p:spPr>
        <p:txBody>
          <a:bodyPr/>
          <a:lstStyle/>
          <a:p>
            <a:fld id="{4A20998A-56D5-4C75-8656-560952FB6F3D}" type="slidenum">
              <a:rPr lang="fr-FR"/>
              <a:pPr/>
              <a:t>20</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6" name="Espace réservé des commentaires 2"/>
          <p:cNvSpPr>
            <a:spLocks noGrp="1"/>
          </p:cNvSpPr>
          <p:nvPr>
            <p:ph type="body" idx="1"/>
          </p:nvPr>
        </p:nvSpPr>
        <p:spPr bwMode="auto">
          <a:noFill/>
        </p:spPr>
        <p:txBody>
          <a:bodyPr/>
          <a:lstStyle/>
          <a:p>
            <a:pPr eaLnBrk="1" hangingPunct="1">
              <a:lnSpc>
                <a:spcPct val="115000"/>
              </a:lnSpc>
              <a:spcBef>
                <a:spcPct val="0"/>
              </a:spcBef>
              <a:spcAft>
                <a:spcPts val="1000"/>
              </a:spcAft>
            </a:pPr>
            <a:r>
              <a:rPr lang="fr-FR" sz="2000" b="1"/>
              <a:t>Les abeilles sont de bons pollinisateurs</a:t>
            </a:r>
          </a:p>
          <a:p>
            <a:pPr eaLnBrk="1" hangingPunct="1">
              <a:lnSpc>
                <a:spcPct val="115000"/>
              </a:lnSpc>
              <a:spcBef>
                <a:spcPct val="0"/>
              </a:spcBef>
              <a:spcAft>
                <a:spcPts val="1000"/>
              </a:spcAft>
              <a:buFont typeface="Symbol" pitchFamily="18" charset="2"/>
              <a:buChar char=""/>
            </a:pPr>
            <a:r>
              <a:rPr lang="fr-FR" sz="2000" b="1"/>
              <a:t>la pollinisation par les abeilles permet d</a:t>
            </a:r>
            <a:r>
              <a:rPr lang="ja-JP" altLang="fr-FR" sz="2000" b="1"/>
              <a:t>’</a:t>
            </a:r>
            <a:r>
              <a:rPr lang="fr-FR" altLang="ja-JP" sz="2000" b="1"/>
              <a:t>obtenir des fruits plus nombreux,</a:t>
            </a:r>
          </a:p>
          <a:p>
            <a:pPr eaLnBrk="1" hangingPunct="1">
              <a:lnSpc>
                <a:spcPct val="115000"/>
              </a:lnSpc>
              <a:spcBef>
                <a:spcPct val="0"/>
              </a:spcBef>
              <a:spcAft>
                <a:spcPts val="1000"/>
              </a:spcAft>
              <a:buFont typeface="Symbol" pitchFamily="18" charset="2"/>
              <a:buChar char=""/>
            </a:pPr>
            <a:r>
              <a:rPr lang="fr-FR" sz="2000" b="1"/>
              <a:t>plus gros,</a:t>
            </a:r>
          </a:p>
          <a:p>
            <a:pPr eaLnBrk="1" hangingPunct="1">
              <a:lnSpc>
                <a:spcPct val="115000"/>
              </a:lnSpc>
              <a:spcBef>
                <a:spcPct val="0"/>
              </a:spcBef>
              <a:spcAft>
                <a:spcPts val="1000"/>
              </a:spcAft>
              <a:buFont typeface="Symbol" pitchFamily="18" charset="2"/>
              <a:buChar char=""/>
            </a:pPr>
            <a:r>
              <a:rPr lang="fr-FR" sz="2000" b="1"/>
              <a:t>moins difformes (plus ronds ou plus droits selon le fruit),</a:t>
            </a:r>
          </a:p>
          <a:p>
            <a:pPr eaLnBrk="1" hangingPunct="1">
              <a:lnSpc>
                <a:spcPct val="115000"/>
              </a:lnSpc>
              <a:spcBef>
                <a:spcPct val="0"/>
              </a:spcBef>
              <a:spcAft>
                <a:spcPts val="1000"/>
              </a:spcAft>
              <a:buFont typeface="Symbol" pitchFamily="18" charset="2"/>
              <a:buChar char=""/>
            </a:pPr>
            <a:r>
              <a:rPr lang="fr-FR" sz="2000" b="1"/>
              <a:t>qui se conservent plus longtemps.</a:t>
            </a:r>
          </a:p>
          <a:p>
            <a:pPr eaLnBrk="1" hangingPunct="1">
              <a:lnSpc>
                <a:spcPct val="115000"/>
              </a:lnSpc>
              <a:spcBef>
                <a:spcPct val="0"/>
              </a:spcBef>
              <a:spcAft>
                <a:spcPts val="1000"/>
              </a:spcAft>
              <a:buFont typeface="Symbol" pitchFamily="18" charset="2"/>
              <a:buChar char=""/>
            </a:pPr>
            <a:r>
              <a:rPr lang="fr-FR" sz="2000" b="1"/>
              <a:t>La valeur de la récolte s</a:t>
            </a:r>
            <a:r>
              <a:rPr lang="ja-JP" altLang="fr-FR" sz="2000" b="1"/>
              <a:t>’</a:t>
            </a:r>
            <a:r>
              <a:rPr lang="fr-FR" altLang="ja-JP" sz="2000" b="1"/>
              <a:t>en trouve ainsi augmentée.</a:t>
            </a:r>
          </a:p>
          <a:p>
            <a:endParaRPr lang="fr-FR" sz="2000"/>
          </a:p>
        </p:txBody>
      </p:sp>
      <p:sp>
        <p:nvSpPr>
          <p:cNvPr id="52227" name="Espace réservé du numéro de diapositive 3"/>
          <p:cNvSpPr>
            <a:spLocks noGrp="1"/>
          </p:cNvSpPr>
          <p:nvPr>
            <p:ph type="sldNum" sz="quarter" idx="5"/>
          </p:nvPr>
        </p:nvSpPr>
        <p:spPr bwMode="auto">
          <a:noFill/>
          <a:ln>
            <a:miter lim="800000"/>
            <a:headEnd/>
            <a:tailEnd/>
          </a:ln>
        </p:spPr>
        <p:txBody>
          <a:bodyPr/>
          <a:lstStyle/>
          <a:p>
            <a:fld id="{75434082-0D17-4562-A20D-09236BC930BB}" type="slidenum">
              <a:rPr lang="fr-FR"/>
              <a:pPr/>
              <a:t>21</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25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2253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D41D14A-A22F-4DED-AE34-ED68DDAA036C}" type="slidenum">
              <a:rPr lang="fr-FR">
                <a:solidFill>
                  <a:prstClr val="black"/>
                </a:solidFill>
              </a:rPr>
              <a:pPr/>
              <a:t>39</a:t>
            </a:fld>
            <a:endParaRPr lang="fr-FR">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25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2253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D41D14A-A22F-4DED-AE34-ED68DDAA036C}" type="slidenum">
              <a:rPr lang="fr-FR">
                <a:solidFill>
                  <a:prstClr val="black"/>
                </a:solidFill>
              </a:rPr>
              <a:pPr/>
              <a:t>40</a:t>
            </a:fld>
            <a:endParaRPr lang="fr-FR">
              <a:solidFill>
                <a:prstClr val="black"/>
              </a:solidFill>
            </a:endParaRPr>
          </a:p>
        </p:txBody>
      </p:sp>
    </p:spTree>
    <p:extLst>
      <p:ext uri="{BB962C8B-B14F-4D97-AF65-F5344CB8AC3E}">
        <p14:creationId xmlns:p14="http://schemas.microsoft.com/office/powerpoint/2010/main" val="2448876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25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u="sng"/>
              <a:t>Les essaims primaires, secondaires, tertiaires :</a:t>
            </a:r>
          </a:p>
          <a:p>
            <a:pPr>
              <a:spcBef>
                <a:spcPct val="0"/>
              </a:spcBef>
            </a:pPr>
            <a:r>
              <a:rPr lang="fr-FR" u="sng"/>
              <a:t>L’essaim primaire</a:t>
            </a:r>
            <a:r>
              <a:rPr lang="fr-FR"/>
              <a:t> est généralement assez gros (de 1,5 à 4 kilos et plus) Il partira avec la reine de la colonie, stationnera dans un rayon de 30 mètres de sa ruche d’origine, avant de rejoindre l’un des endroits proposés par les éclaireuses.</a:t>
            </a:r>
          </a:p>
          <a:p>
            <a:pPr>
              <a:spcBef>
                <a:spcPct val="0"/>
              </a:spcBef>
            </a:pPr>
            <a:r>
              <a:rPr lang="fr-FR"/>
              <a:t>Il possède une faculté de nettoyage assez phénoménale tout comme celle de bâtir son nid. Récupéré, on aura intérêt à ne lui confier que des cires gaufrées et de le nourrir éventuellement</a:t>
            </a:r>
          </a:p>
          <a:p>
            <a:pPr>
              <a:spcBef>
                <a:spcPct val="0"/>
              </a:spcBef>
            </a:pPr>
            <a:r>
              <a:rPr lang="fr-FR"/>
              <a:t>L’essaim primaire de belle taille (à partir de 3 kilos est capable de récolter autant, voire plus qu’une colonie de production.</a:t>
            </a:r>
          </a:p>
          <a:p>
            <a:pPr>
              <a:spcBef>
                <a:spcPct val="0"/>
              </a:spcBef>
            </a:pPr>
            <a:r>
              <a:rPr lang="fr-FR" u="sng"/>
              <a:t>L’essaim de chant</a:t>
            </a:r>
            <a:r>
              <a:rPr lang="fr-FR"/>
              <a:t> est un essaim primaire qui, ayant perdu sa mère lors d’une première tentative, repart avec une ou plusieurs reines vierges.</a:t>
            </a:r>
          </a:p>
          <a:p>
            <a:pPr>
              <a:spcBef>
                <a:spcPct val="0"/>
              </a:spcBef>
            </a:pPr>
            <a:r>
              <a:rPr lang="fr-FR" u="sng"/>
              <a:t>L’essaim secondaire</a:t>
            </a:r>
            <a:r>
              <a:rPr lang="fr-FR"/>
              <a:t>, plus petit, partira environ une semaine après le primaire avec une ou le plus souvent plusieurs reines vierges. Nettement plus mobile il a la capacité de parcourir plusieurs kilomètres.</a:t>
            </a:r>
          </a:p>
          <a:p>
            <a:pPr>
              <a:spcBef>
                <a:spcPct val="0"/>
              </a:spcBef>
            </a:pPr>
            <a:r>
              <a:rPr lang="fr-FR" u="sng"/>
              <a:t>L’essaim tertiaire</a:t>
            </a:r>
            <a:r>
              <a:rPr lang="fr-FR"/>
              <a:t>, quaternaire.. Sera plus ou moins viable en fonction de l’époque de l‘année, de la météo. Mais on retiendra qu’il peut être retenu pour la valeur potentielle de ses reines. Il peut par exemple  sauver une colonie orpheline.</a:t>
            </a:r>
          </a:p>
          <a:p>
            <a:pPr>
              <a:spcBef>
                <a:spcPct val="0"/>
              </a:spcBef>
            </a:pPr>
            <a:endParaRPr lang="fr-FR"/>
          </a:p>
        </p:txBody>
      </p:sp>
      <p:sp>
        <p:nvSpPr>
          <p:cNvPr id="2253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D41D14A-A22F-4DED-AE34-ED68DDAA036C}" type="slidenum">
              <a:rPr lang="fr-FR"/>
              <a:pPr fontAlgn="base">
                <a:spcBef>
                  <a:spcPct val="0"/>
                </a:spcBef>
                <a:spcAft>
                  <a:spcPct val="0"/>
                </a:spcAft>
              </a:pPr>
              <a:t>43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Date Placeholder 3"/>
          <p:cNvSpPr>
            <a:spLocks noGrp="1"/>
          </p:cNvSpPr>
          <p:nvPr>
            <p:ph type="dt" sz="half" idx="10"/>
          </p:nvPr>
        </p:nvSpPr>
        <p:spPr/>
        <p:txBody>
          <a:bodyPr/>
          <a:lstStyle>
            <a:lvl1pPr>
              <a:defRPr/>
            </a:lvl1pPr>
          </a:lstStyle>
          <a:p>
            <a:fld id="{A95E0BC2-6CB0-461F-A05C-CFB366436FB8}" type="datetimeFigureOut">
              <a:rPr lang="fr-FR"/>
              <a:pPr/>
              <a:t>02/02/2024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3591F0D4-BAB3-492C-B982-9A319A9BFEF9}" type="slidenum">
              <a:rPr lang="fr-FR"/>
              <a:pPr/>
              <a:t>‹N°›</a:t>
            </a:fld>
            <a:endParaRPr lang="fr-F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3F5FDFF6-59BE-4EC6-B183-7588AAAECE0E}" type="datetimeFigureOut">
              <a:rPr lang="fr-FR"/>
              <a:pPr/>
              <a:t>02/02/2024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943B7B2A-A970-454F-8DEE-3667A65C57B9}" type="slidenum">
              <a:rPr lang="fr-FR"/>
              <a:pPr/>
              <a:t>‹N°›</a:t>
            </a:fld>
            <a:endParaRPr lang="fr-F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C0C94101-95BD-45A3-9DA5-C29AD7D6CDC4}" type="datetimeFigureOut">
              <a:rPr lang="fr-FR"/>
              <a:pPr/>
              <a:t>02/02/2024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E15B5303-5D21-46C8-8ADA-8FE0EF348FB0}" type="slidenum">
              <a:rPr lang="fr-FR"/>
              <a:pPr/>
              <a:t>‹N°›</a:t>
            </a:fld>
            <a:endParaRPr lang="fr-F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3"/>
          <p:cNvSpPr>
            <a:spLocks noGrp="1"/>
          </p:cNvSpPr>
          <p:nvPr>
            <p:ph type="dt" sz="half" idx="10"/>
          </p:nvPr>
        </p:nvSpPr>
        <p:spPr/>
        <p:txBody>
          <a:bodyPr/>
          <a:lstStyle>
            <a:lvl1pPr>
              <a:defRPr/>
            </a:lvl1pPr>
          </a:lstStyle>
          <a:p>
            <a:fld id="{5B111A67-1575-4F6D-87BB-15C487291996}" type="datetimeFigureOut">
              <a:rPr lang="fr-FR"/>
              <a:pPr/>
              <a:t>02/02/2024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CBE18FAA-CDD5-4F3C-9BC8-D5AF7F369765}" type="slidenum">
              <a:rPr lang="fr-FR"/>
              <a:pPr/>
              <a:t>‹N°›</a:t>
            </a:fld>
            <a:endParaRPr lang="fr-F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3"/>
          <p:cNvSpPr>
            <a:spLocks noGrp="1"/>
          </p:cNvSpPr>
          <p:nvPr>
            <p:ph type="dt" sz="half" idx="10"/>
          </p:nvPr>
        </p:nvSpPr>
        <p:spPr/>
        <p:txBody>
          <a:bodyPr/>
          <a:lstStyle>
            <a:lvl1pPr>
              <a:defRPr/>
            </a:lvl1pPr>
          </a:lstStyle>
          <a:p>
            <a:fld id="{0F77B112-D7FE-4753-844B-9844998AF745}" type="datetimeFigureOut">
              <a:rPr lang="fr-FR"/>
              <a:pPr/>
              <a:t>02/02/2024</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fld id="{DD7A33BE-4240-49C8-9187-AC4F2B952BD6}" type="slidenum">
              <a:rPr lang="fr-FR"/>
              <a:pPr/>
              <a:t>‹N°›</a:t>
            </a:fld>
            <a:endParaRPr lang="fr-F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Date Placeholder 3"/>
          <p:cNvSpPr>
            <a:spLocks noGrp="1"/>
          </p:cNvSpPr>
          <p:nvPr>
            <p:ph type="dt" sz="half" idx="10"/>
          </p:nvPr>
        </p:nvSpPr>
        <p:spPr/>
        <p:txBody>
          <a:bodyPr/>
          <a:lstStyle>
            <a:lvl1pPr>
              <a:defRPr/>
            </a:lvl1pPr>
          </a:lstStyle>
          <a:p>
            <a:fld id="{BFFAF798-4535-4B83-86C7-9C5CAEDF1A4C}" type="datetimeFigureOut">
              <a:rPr lang="fr-FR"/>
              <a:pPr/>
              <a:t>02/02/2024</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fld id="{3322979C-E971-4733-9A72-6CDC4BB964E6}" type="slidenum">
              <a:rPr lang="fr-FR"/>
              <a:pPr/>
              <a:t>‹N°›</a:t>
            </a:fld>
            <a:endParaRPr lang="fr-F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32FF9AF-C360-4E76-8656-8F8BFCF0DFD5}" type="datetimeFigureOut">
              <a:rPr lang="fr-FR"/>
              <a:pPr/>
              <a:t>02/02/2024</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fld id="{D74005DE-4183-47A7-B1BE-419D9FE472D9}" type="slidenum">
              <a:rPr lang="fr-FR"/>
              <a:pPr/>
              <a:t>‹N°›</a:t>
            </a:fld>
            <a:endParaRPr lang="fr-F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2043D6C2-80CF-4900-AE8D-36D32D8FB6C7}" type="datetimeFigureOut">
              <a:rPr lang="fr-FR"/>
              <a:pPr/>
              <a:t>02/02/2024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8ECF9E08-B7FF-4923-A267-A96856ECBA43}" type="slidenum">
              <a:rPr lang="fr-FR"/>
              <a:pPr/>
              <a:t>‹N°›</a:t>
            </a:fld>
            <a:endParaRPr lang="fr-F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176490CE-E264-4061-A0FC-1F8203406030}" type="datetimeFigureOut">
              <a:rPr lang="fr-FR"/>
              <a:pPr/>
              <a:t>02/02/2024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38BD2163-C39F-4FF6-8573-8153EA734332}" type="slidenum">
              <a:rPr lang="fr-FR"/>
              <a:pPr/>
              <a:t>‹N°›</a:t>
            </a:fld>
            <a:endParaRPr lang="fr-F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DB7C2797-4F43-4EE7-9726-A0A65217A77A}" type="datetimeFigureOut">
              <a:rPr lang="fr-FR"/>
              <a:pPr/>
              <a:t>02/02/2024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98AF1067-14C1-4BFF-88CA-F274E2EC4DC2}" type="slidenum">
              <a:rPr lang="fr-FR"/>
              <a:pPr/>
              <a:t>‹N°›</a:t>
            </a:fld>
            <a:endParaRPr lang="fr-F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Cliquez et modifiez le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2A306809-0E9B-4576-8AAF-3008E561EAC6}" type="datetimeFigureOut">
              <a:rPr lang="fr-FR"/>
              <a:pPr/>
              <a:t>02/02/2024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03123C24-1E3F-400A-AA09-F05897C74D6A}" type="slidenum">
              <a:rPr lang="fr-FR"/>
              <a:pPr/>
              <a:t>‹N°›</a:t>
            </a:fld>
            <a:endParaRPr lang="fr-FR"/>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pPr>
                <a:defRPr/>
              </a:pPr>
              <a:t>02/02/2024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pPr>
                <a:defRPr/>
              </a:pPr>
              <a:t>‹N°›</a:t>
            </a:fld>
            <a:endParaRPr lang="fr-FR" dirty="0"/>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pPr>
                <a:defRPr/>
              </a:pPr>
              <a:t>02/02/2024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pPr>
                <a:defRPr/>
              </a:pPr>
              <a:t>‹N°›</a:t>
            </a:fld>
            <a:endParaRPr lang="fr-FR" dirty="0"/>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pPr>
                <a:defRPr/>
              </a:pPr>
              <a:t>02/02/2024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pPr>
                <a:defRPr/>
              </a:pPr>
              <a:t>‹N°›</a:t>
            </a:fld>
            <a:endParaRPr lang="fr-FR" dirty="0"/>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pPr>
                <a:defRPr/>
              </a:pPr>
              <a:t>02/02/2024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pPr>
                <a:defRPr/>
              </a:pPr>
              <a:t>‹N°›</a:t>
            </a:fld>
            <a:endParaRPr lang="fr-FR" dirty="0"/>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pPr>
                <a:defRPr/>
              </a:pPr>
              <a:t>02/02/2024</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pPr>
                <a:defRPr/>
              </a:pPr>
              <a:t>‹N°›</a:t>
            </a:fld>
            <a:endParaRPr lang="fr-FR" dirty="0"/>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pPr>
                <a:defRPr/>
              </a:pPr>
              <a:t>02/02/2024</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pPr>
                <a:defRPr/>
              </a:pPr>
              <a:t>‹N°›</a:t>
            </a:fld>
            <a:endParaRPr lang="fr-FR" dirty="0"/>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pPr>
                <a:defRPr/>
              </a:pPr>
              <a:t>02/02/2024</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pPr>
                <a:defRPr/>
              </a:pPr>
              <a:t>‹N°›</a:t>
            </a:fld>
            <a:endParaRPr lang="fr-FR" dirty="0"/>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pPr>
                <a:defRPr/>
              </a:pPr>
              <a:t>02/02/2024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pPr>
                <a:defRPr/>
              </a:pPr>
              <a:t>‹N°›</a:t>
            </a:fld>
            <a:endParaRPr lang="fr-FR" dirty="0"/>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pPr>
                <a:defRPr/>
              </a:pPr>
              <a:t>02/02/2024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pPr>
                <a:defRPr/>
              </a:pPr>
              <a:t>‹N°›</a:t>
            </a:fld>
            <a:endParaRPr lang="fr-FR" dirty="0"/>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pPr>
                <a:defRPr/>
              </a:pPr>
              <a:t>02/02/2024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pPr>
                <a:defRPr/>
              </a:pPr>
              <a:t>‹N°›</a:t>
            </a:fld>
            <a:endParaRPr lang="fr-FR" dirty="0"/>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pPr>
                <a:defRPr/>
              </a:pPr>
              <a:t>02/02/2024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pPr>
                <a:defRPr/>
              </a:pPr>
              <a:t>‹N°›</a:t>
            </a:fld>
            <a:endParaRPr lang="fr-FR" dirty="0"/>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43BA245D-4143-4BA5-8629-CA674930961A}"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69A60530-1D3C-4147-8952-CEE6FF59200B}"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1AA6C87-FDB8-480A-9522-F79CE89E6E77}"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B385F290-BAE6-485E-A760-93D5696020F9}"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BB56DB1-F2FB-475A-9394-98666770EBDB}"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40321919-70A6-4FA6-9C65-6BDC35310F87}"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FAE1FC1D-67B8-4D78-8A6A-CB570D106E6C}"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9ADF99B0-95AF-4178-BF61-90731FE17788}"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F281214C-5F4C-4BE9-B9ED-570B2A5DD07A}"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8"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9" name="Espace réservé du numéro de diapositive 5"/>
          <p:cNvSpPr>
            <a:spLocks noGrp="1"/>
          </p:cNvSpPr>
          <p:nvPr>
            <p:ph type="sldNum" sz="quarter" idx="12"/>
          </p:nvPr>
        </p:nvSpPr>
        <p:spPr/>
        <p:txBody>
          <a:bodyPr/>
          <a:lstStyle>
            <a:lvl1pPr>
              <a:defRPr/>
            </a:lvl1pPr>
          </a:lstStyle>
          <a:p>
            <a:pPr>
              <a:defRPr/>
            </a:pPr>
            <a:fld id="{C77D453D-8861-4859-A001-404B130634FB}"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6C86486B-CD42-4B0E-BD34-0D337031F596}"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4"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5" name="Espace réservé du numéro de diapositive 5"/>
          <p:cNvSpPr>
            <a:spLocks noGrp="1"/>
          </p:cNvSpPr>
          <p:nvPr>
            <p:ph type="sldNum" sz="quarter" idx="12"/>
          </p:nvPr>
        </p:nvSpPr>
        <p:spPr/>
        <p:txBody>
          <a:bodyPr/>
          <a:lstStyle>
            <a:lvl1pPr>
              <a:defRPr/>
            </a:lvl1pPr>
          </a:lstStyle>
          <a:p>
            <a:pPr>
              <a:defRPr/>
            </a:pPr>
            <a:fld id="{549AB704-DD5F-4B4D-9B7F-5C8A76178BDB}"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9EDE3F-1CB6-4887-9BA1-90D6B5E11EE5}"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3"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4" name="Espace réservé du numéro de diapositive 5"/>
          <p:cNvSpPr>
            <a:spLocks noGrp="1"/>
          </p:cNvSpPr>
          <p:nvPr>
            <p:ph type="sldNum" sz="quarter" idx="12"/>
          </p:nvPr>
        </p:nvSpPr>
        <p:spPr/>
        <p:txBody>
          <a:bodyPr/>
          <a:lstStyle>
            <a:lvl1pPr>
              <a:defRPr/>
            </a:lvl1pPr>
          </a:lstStyle>
          <a:p>
            <a:pPr>
              <a:defRPr/>
            </a:pPr>
            <a:fld id="{27D815B8-8C20-4CB8-84ED-2F65D5EDCDBD}"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DEE7B450-3487-46ED-8288-BA3983497400}"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8769BD0E-B631-4CB3-B4AC-CE5126A07923}"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710FCFB-C9CC-44EC-8703-F4A8F2438316}"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9515DA5D-E9FD-4EB8-A843-39AEC86CF748}"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4CC7082-99C2-47CE-ABA0-33B9BE1B07CC}"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9AA7EE7E-35FC-4C52-8D31-9F7F124E9092}"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DF3E5D2-6A2C-4C54-AEEC-9095D650CF05}"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14EDDE76-817E-4AF9-B08E-3FE479C39388}" type="slidenum">
              <a:rPr lang="fr-FR">
                <a:solidFill>
                  <a:prstClr val="black">
                    <a:tint val="75000"/>
                  </a:prstClr>
                </a:solidFill>
              </a:rPr>
              <a:pPr>
                <a:defRPr/>
              </a:pPr>
              <a:t>‹N°›</a:t>
            </a:fld>
            <a:endParaRPr lang="fr-FR" dirty="0">
              <a:solidFill>
                <a:prstClr val="black">
                  <a:tint val="75000"/>
                </a:prstClr>
              </a:solidFill>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ECE6EB1E-FEDD-4E3D-B617-31010409EF15}" type="datetimeFigureOut">
              <a:rPr lang="fr-FR"/>
              <a:pPr/>
              <a:t>02/02/2024</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ＭＳ Ｐゴシック" charset="0"/>
                <a:cs typeface="ＭＳ Ｐゴシック" charset="0"/>
              </a:defRPr>
            </a:lvl1pPr>
          </a:lstStyle>
          <a:p>
            <a:pPr>
              <a:defRPr/>
            </a:pPr>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C1CB2132-E56B-4D04-A395-290CCAA49B8C}" type="slidenum">
              <a:rPr lang="fr-FR"/>
              <a:pPr/>
              <a:t>‹N°›</a:t>
            </a:fld>
            <a:endParaRPr lang="fr-FR"/>
          </a:p>
        </p:txBody>
      </p:sp>
    </p:spTree>
  </p:cSld>
  <p:clrMap bg1="dk1" tx1="lt1" bg2="dk2" tx2="lt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ransition spd="slow"/>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pPr>
                <a:defRPr/>
              </a:pPr>
              <a:t>02/02/2024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spd="slow"/>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0000"/>
            <a:lum/>
          </a:blip>
          <a:srcRect/>
          <a:stretch>
            <a:fillRect l="-10000" r="-55000" b="-6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A098D01-98FA-4A56-B32B-DD0F0B9BA268}" type="datetimeFigureOut">
              <a:rPr lang="fr-FR">
                <a:solidFill>
                  <a:prstClr val="black">
                    <a:tint val="75000"/>
                  </a:prstClr>
                </a:solidFill>
              </a:rPr>
              <a:pPr>
                <a:defRPr/>
              </a:pPr>
              <a:t>02/02/2024</a:t>
            </a:fld>
            <a:endParaRPr lang="fr-FR" dirty="0">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2CC157-9322-4154-B27E-677FBDD5C23D}" type="slidenum">
              <a:rPr lang="fr-FR">
                <a:solidFill>
                  <a:prstClr val="black">
                    <a:tint val="75000"/>
                  </a:prstClr>
                </a:solidFill>
              </a:rPr>
              <a:pPr>
                <a:defRPr/>
              </a:p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spd="slow"/>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package" Target="../embeddings/Microsoft_Excel_Worksheet1.xlsx"/><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apiservices.com/fnosad/index.htm"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ctrTitle"/>
          </p:nvPr>
        </p:nvSpPr>
        <p:spPr>
          <a:xfrm>
            <a:off x="635151" y="138321"/>
            <a:ext cx="7772400" cy="1096403"/>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defRPr/>
            </a:pPr>
            <a:r>
              <a:rPr lang="fr-FR" sz="6000"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Cours d’Apiculture</a:t>
            </a:r>
          </a:p>
        </p:txBody>
      </p:sp>
      <p:sp>
        <p:nvSpPr>
          <p:cNvPr id="3" name="Sous-titre 2"/>
          <p:cNvSpPr>
            <a:spLocks noGrp="1"/>
          </p:cNvSpPr>
          <p:nvPr>
            <p:ph type="subTitle" idx="1"/>
          </p:nvPr>
        </p:nvSpPr>
        <p:spPr>
          <a:xfrm>
            <a:off x="3566159" y="1118894"/>
            <a:ext cx="4182667" cy="763889"/>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buFont typeface="Arial"/>
              <a:buNone/>
              <a:defRPr/>
            </a:pPr>
            <a:r>
              <a:rPr lang="fr-FR"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Niveau 1 – 1</a:t>
            </a:r>
            <a:r>
              <a:rPr lang="fr-FR" b="1" baseline="30000"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ère</a:t>
            </a:r>
            <a:r>
              <a:rPr lang="fr-FR"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 partie</a:t>
            </a:r>
          </a:p>
        </p:txBody>
      </p:sp>
      <p:pic>
        <p:nvPicPr>
          <p:cNvPr id="6" name="Image 5"/>
          <p:cNvPicPr>
            <a:picLocks noChangeAspect="1"/>
          </p:cNvPicPr>
          <p:nvPr/>
        </p:nvPicPr>
        <p:blipFill>
          <a:blip r:embed="rId2"/>
          <a:srcRect/>
          <a:stretch>
            <a:fillRect/>
          </a:stretch>
        </p:blipFill>
        <p:spPr bwMode="auto">
          <a:xfrm>
            <a:off x="932293" y="1728787"/>
            <a:ext cx="7018338" cy="4973638"/>
          </a:xfrm>
          <a:prstGeom prst="rect">
            <a:avLst/>
          </a:prstGeom>
          <a:noFill/>
          <a:ln w="53975">
            <a:solidFill>
              <a:srgbClr val="000000"/>
            </a:solidFill>
            <a:miter lim="800000"/>
            <a:headEnd/>
            <a:tailEnd/>
          </a:ln>
        </p:spPr>
      </p:pic>
      <p:pic>
        <p:nvPicPr>
          <p:cNvPr id="14344" name="Image 10"/>
          <p:cNvPicPr>
            <a:picLocks noChangeAspect="1"/>
          </p:cNvPicPr>
          <p:nvPr/>
        </p:nvPicPr>
        <p:blipFill>
          <a:blip r:embed="rId3"/>
          <a:srcRect/>
          <a:stretch>
            <a:fillRect/>
          </a:stretch>
        </p:blipFill>
        <p:spPr bwMode="auto">
          <a:xfrm>
            <a:off x="7785100" y="106363"/>
            <a:ext cx="1200150" cy="869950"/>
          </a:xfrm>
          <a:prstGeom prst="rect">
            <a:avLst/>
          </a:prstGeom>
          <a:noFill/>
          <a:ln w="9525">
            <a:noFill/>
            <a:miter lim="800000"/>
            <a:headEnd/>
            <a:tailEnd/>
          </a:ln>
        </p:spPr>
      </p:pic>
      <p:pic>
        <p:nvPicPr>
          <p:cNvPr id="14345" name="Image 11"/>
          <p:cNvPicPr>
            <a:picLocks noChangeAspect="1"/>
          </p:cNvPicPr>
          <p:nvPr/>
        </p:nvPicPr>
        <p:blipFill>
          <a:blip r:embed="rId4"/>
          <a:srcRect/>
          <a:stretch>
            <a:fillRect/>
          </a:stretch>
        </p:blipFill>
        <p:spPr bwMode="auto">
          <a:xfrm>
            <a:off x="138113" y="155575"/>
            <a:ext cx="817562" cy="906463"/>
          </a:xfrm>
          <a:prstGeom prst="rect">
            <a:avLst/>
          </a:prstGeom>
          <a:noFill/>
          <a:ln w="9525">
            <a:noFill/>
            <a:miter lim="800000"/>
            <a:headEnd/>
            <a:tailEnd/>
          </a:ln>
        </p:spPr>
      </p:pic>
      <p:sp>
        <p:nvSpPr>
          <p:cNvPr id="5" name="Rectangle 4">
            <a:extLst>
              <a:ext uri="{FF2B5EF4-FFF2-40B4-BE49-F238E27FC236}">
                <a16:creationId xmlns:a16="http://schemas.microsoft.com/office/drawing/2014/main" id="{F7F798A1-8FC3-8965-2E98-124AE641A3CF}"/>
              </a:ext>
            </a:extLst>
          </p:cNvPr>
          <p:cNvSpPr/>
          <p:nvPr/>
        </p:nvSpPr>
        <p:spPr>
          <a:xfrm>
            <a:off x="1149781" y="1728787"/>
            <a:ext cx="1185862" cy="9096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E9367823-4FF1-25F7-50BE-A11714954953}"/>
              </a:ext>
            </a:extLst>
          </p:cNvPr>
          <p:cNvPicPr>
            <a:picLocks noChangeAspect="1"/>
          </p:cNvPicPr>
          <p:nvPr/>
        </p:nvPicPr>
        <p:blipFill>
          <a:blip r:embed="rId5" cstate="print"/>
          <a:srcRect l="-171" t="-166" r="-171" b="-166"/>
          <a:stretch>
            <a:fillRect/>
          </a:stretch>
        </p:blipFill>
        <p:spPr bwMode="auto">
          <a:xfrm>
            <a:off x="1194108" y="1855063"/>
            <a:ext cx="990600" cy="1001395"/>
          </a:xfrm>
          <a:prstGeom prst="rect">
            <a:avLst/>
          </a:prstGeom>
          <a:solidFill>
            <a:srgbClr val="FFFFFF"/>
          </a:solid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circle(out)">
                                      <p:cBhvr>
                                        <p:cTn id="7" dur="500"/>
                                        <p:tgtEl>
                                          <p:spTgt spid="14345"/>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par>
                          <p:cTn id="11" fill="hold" nodeType="afterGroup">
                            <p:stCondLst>
                              <p:cond delay="1000"/>
                            </p:stCondLst>
                            <p:childTnLst>
                              <p:par>
                                <p:cTn id="12" presetID="21" presetClass="entr" presetSubtype="1" fill="hold" nodeType="afterEffect">
                                  <p:stCondLst>
                                    <p:cond delay="0"/>
                                  </p:stCondLst>
                                  <p:childTnLst>
                                    <p:set>
                                      <p:cBhvr>
                                        <p:cTn id="13" dur="1" fill="hold">
                                          <p:stCondLst>
                                            <p:cond delay="0"/>
                                          </p:stCondLst>
                                        </p:cTn>
                                        <p:tgtEl>
                                          <p:spTgt spid="14344"/>
                                        </p:tgtEl>
                                        <p:attrNameLst>
                                          <p:attrName>style.visibility</p:attrName>
                                        </p:attrNameLst>
                                      </p:cBhvr>
                                      <p:to>
                                        <p:strVal val="visible"/>
                                      </p:to>
                                    </p:set>
                                    <p:animEffect transition="in" filter="wheel(1)">
                                      <p:cBhvr>
                                        <p:cTn id="14" dur="500"/>
                                        <p:tgtEl>
                                          <p:spTgt spid="14344"/>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2"/>
          <p:cNvSpPr txBox="1">
            <a:spLocks/>
          </p:cNvSpPr>
          <p:nvPr/>
        </p:nvSpPr>
        <p:spPr>
          <a:xfrm>
            <a:off x="444500" y="873125"/>
            <a:ext cx="8332788" cy="5133975"/>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2" name="Rectangle 1"/>
          <p:cNvSpPr/>
          <p:nvPr/>
        </p:nvSpPr>
        <p:spPr>
          <a:xfrm>
            <a:off x="135513" y="59375"/>
            <a:ext cx="8863012" cy="7032694"/>
          </a:xfrm>
          <a:prstGeom prst="rect">
            <a:avLst/>
          </a:prstGeom>
          <a:solidFill>
            <a:schemeClr val="tx1"/>
          </a:solidFill>
        </p:spPr>
        <p:txBody>
          <a:bodyPr>
            <a:spAutoFit/>
          </a:bodyPr>
          <a:lstStyle/>
          <a:p>
            <a:r>
              <a:rPr lang="fr-FR" sz="1600" b="1" u="sng" dirty="0">
                <a:solidFill>
                  <a:schemeClr val="bg1"/>
                </a:solidFill>
              </a:rPr>
              <a:t>Historique de la formation Apicole à l'UAO</a:t>
            </a:r>
            <a:endParaRPr lang="fr-FR" sz="1600" dirty="0">
              <a:solidFill>
                <a:schemeClr val="bg1"/>
              </a:solidFill>
            </a:endParaRPr>
          </a:p>
          <a:p>
            <a:pPr lvl="0">
              <a:buFont typeface="Wingdings" pitchFamily="2" charset="2"/>
              <a:buChar char="Ø"/>
            </a:pPr>
            <a:r>
              <a:rPr lang="fr-FR" sz="1500" dirty="0">
                <a:solidFill>
                  <a:schemeClr val="bg1"/>
                </a:solidFill>
              </a:rPr>
              <a:t>Depuis ses </a:t>
            </a:r>
            <a:r>
              <a:rPr lang="fr-FR" sz="1500" u="sng" dirty="0">
                <a:solidFill>
                  <a:schemeClr val="bg1"/>
                </a:solidFill>
                <a:highlight>
                  <a:srgbClr val="FFFF00"/>
                </a:highlight>
              </a:rPr>
              <a:t>débuts en 1945</a:t>
            </a:r>
            <a:r>
              <a:rPr lang="fr-FR" sz="1500" dirty="0">
                <a:solidFill>
                  <a:schemeClr val="bg1"/>
                </a:solidFill>
              </a:rPr>
              <a:t> l'UAO s'est efforcée d'apporter son soutien et les connaissances nécessaires à la bonne pratique de l'apiculture à ses adhérents. Notons que tous les acteurs de l’UAO sont des bénévoles.</a:t>
            </a:r>
          </a:p>
          <a:p>
            <a:pPr lvl="0">
              <a:buFont typeface="Wingdings" pitchFamily="2" charset="2"/>
              <a:buChar char="Ø"/>
            </a:pPr>
            <a:r>
              <a:rPr lang="fr-FR" sz="1500" dirty="0">
                <a:solidFill>
                  <a:schemeClr val="bg1"/>
                </a:solidFill>
              </a:rPr>
              <a:t>Jusqu’en 1998 un rucher école existait mais fonctionnait de façon très sporadique. Un cours avec des séances régulières a été mis en place  cette année là par </a:t>
            </a:r>
            <a:r>
              <a:rPr lang="fr-FR" sz="1500" u="sng" dirty="0">
                <a:solidFill>
                  <a:schemeClr val="bg1"/>
                </a:solidFill>
              </a:rPr>
              <a:t>René Le </a:t>
            </a:r>
            <a:r>
              <a:rPr lang="fr-FR" sz="1500" u="sng" dirty="0" err="1">
                <a:solidFill>
                  <a:schemeClr val="bg1"/>
                </a:solidFill>
              </a:rPr>
              <a:t>Derf</a:t>
            </a:r>
            <a:r>
              <a:rPr lang="fr-FR" sz="1500" u="sng" dirty="0">
                <a:solidFill>
                  <a:schemeClr val="bg1"/>
                </a:solidFill>
              </a:rPr>
              <a:t> et Raymond Daman</a:t>
            </a:r>
            <a:r>
              <a:rPr lang="fr-FR" sz="1500" dirty="0">
                <a:solidFill>
                  <a:schemeClr val="bg1"/>
                </a:solidFill>
              </a:rPr>
              <a:t>.</a:t>
            </a:r>
          </a:p>
          <a:p>
            <a:pPr lvl="0">
              <a:buFont typeface="Wingdings" pitchFamily="2" charset="2"/>
              <a:buChar char="Ø"/>
            </a:pPr>
            <a:r>
              <a:rPr lang="fr-FR" sz="1500" dirty="0">
                <a:solidFill>
                  <a:schemeClr val="bg1"/>
                </a:solidFill>
                <a:highlight>
                  <a:srgbClr val="FFFF00"/>
                </a:highlight>
              </a:rPr>
              <a:t>En 2008 </a:t>
            </a:r>
            <a:r>
              <a:rPr lang="fr-FR" sz="1500" dirty="0">
                <a:solidFill>
                  <a:schemeClr val="bg1"/>
                </a:solidFill>
              </a:rPr>
              <a:t>il a été décidé de parfaire la formation en la rendant plus complète et plus progressive, par étapes </a:t>
            </a:r>
            <a:r>
              <a:rPr lang="fr-FR" sz="1500" dirty="0">
                <a:solidFill>
                  <a:schemeClr val="bg1"/>
                </a:solidFill>
                <a:highlight>
                  <a:srgbClr val="FFFF00"/>
                </a:highlight>
              </a:rPr>
              <a:t>réparties sur 3 années. (2 minimum)</a:t>
            </a:r>
            <a:r>
              <a:rPr lang="fr-FR" sz="1500" dirty="0">
                <a:solidFill>
                  <a:schemeClr val="bg1"/>
                </a:solidFill>
              </a:rPr>
              <a:t>.</a:t>
            </a:r>
          </a:p>
          <a:p>
            <a:pPr lvl="1"/>
            <a:r>
              <a:rPr lang="fr-FR" sz="1500" dirty="0">
                <a:solidFill>
                  <a:schemeClr val="bg1"/>
                </a:solidFill>
              </a:rPr>
              <a:t>- 1</a:t>
            </a:r>
            <a:r>
              <a:rPr lang="fr-FR" sz="1500" baseline="30000" dirty="0">
                <a:solidFill>
                  <a:schemeClr val="bg1"/>
                </a:solidFill>
              </a:rPr>
              <a:t>ère</a:t>
            </a:r>
            <a:r>
              <a:rPr lang="fr-FR" sz="1500" dirty="0">
                <a:solidFill>
                  <a:schemeClr val="bg1"/>
                </a:solidFill>
              </a:rPr>
              <a:t> année, 6 cours théoriques en salle l'hiver suivi de 6 cours initiations à la pratique au rucher.</a:t>
            </a:r>
          </a:p>
          <a:p>
            <a:pPr lvl="1"/>
            <a:r>
              <a:rPr lang="fr-FR" sz="1500" dirty="0">
                <a:solidFill>
                  <a:schemeClr val="bg1"/>
                </a:solidFill>
              </a:rPr>
              <a:t>- 2</a:t>
            </a:r>
            <a:r>
              <a:rPr lang="fr-FR" sz="1500" baseline="30000" dirty="0">
                <a:solidFill>
                  <a:schemeClr val="bg1"/>
                </a:solidFill>
              </a:rPr>
              <a:t>ème</a:t>
            </a:r>
            <a:r>
              <a:rPr lang="fr-FR" sz="1500" dirty="0">
                <a:solidFill>
                  <a:schemeClr val="bg1"/>
                </a:solidFill>
              </a:rPr>
              <a:t> année, acquisition de l’autonomie, 6 cours théoriques et pratiques sur le terrain avec beaucoup de manipulations.</a:t>
            </a:r>
          </a:p>
          <a:p>
            <a:pPr lvl="1"/>
            <a:r>
              <a:rPr lang="fr-FR" sz="1500" dirty="0">
                <a:solidFill>
                  <a:schemeClr val="bg1"/>
                </a:solidFill>
              </a:rPr>
              <a:t>- 3</a:t>
            </a:r>
            <a:r>
              <a:rPr lang="fr-FR" sz="1500" baseline="30000" dirty="0">
                <a:solidFill>
                  <a:schemeClr val="bg1"/>
                </a:solidFill>
              </a:rPr>
              <a:t>ème</a:t>
            </a:r>
            <a:r>
              <a:rPr lang="fr-FR" sz="1500" dirty="0">
                <a:solidFill>
                  <a:schemeClr val="bg1"/>
                </a:solidFill>
              </a:rPr>
              <a:t> année, ouverte aux personnes maîtrisant bien les pratiques apicoles de base et désireuses de se perfectionner  et de se lancer dans l'élevage des reines (indispensable pour améliorer la qualité de son cheptel).</a:t>
            </a:r>
          </a:p>
          <a:p>
            <a:pPr lvl="0">
              <a:buFont typeface="Wingdings" pitchFamily="2" charset="2"/>
              <a:buChar char="Ø"/>
            </a:pPr>
            <a:r>
              <a:rPr lang="fr-FR" sz="1500" dirty="0">
                <a:solidFill>
                  <a:schemeClr val="bg1"/>
                </a:solidFill>
              </a:rPr>
              <a:t>Cette même année 2008 </a:t>
            </a:r>
            <a:r>
              <a:rPr lang="fr-FR" sz="1500" u="sng" dirty="0">
                <a:solidFill>
                  <a:schemeClr val="bg1"/>
                </a:solidFill>
              </a:rPr>
              <a:t>Jean Thoury,</a:t>
            </a:r>
            <a:r>
              <a:rPr lang="fr-FR" sz="1500" dirty="0">
                <a:solidFill>
                  <a:schemeClr val="bg1"/>
                </a:solidFill>
              </a:rPr>
              <a:t> un piqué d'abeilles à la retraite, s’est chargé bénévolement d'élaborer et de mettre en place un programme théorique cohérent progressif facilement assimilable pour les élèves débutants de 1</a:t>
            </a:r>
            <a:r>
              <a:rPr lang="fr-FR" sz="1500" baseline="30000" dirty="0">
                <a:solidFill>
                  <a:schemeClr val="bg1"/>
                </a:solidFill>
              </a:rPr>
              <a:t>ère</a:t>
            </a:r>
            <a:r>
              <a:rPr lang="fr-FR" sz="1500" dirty="0">
                <a:solidFill>
                  <a:schemeClr val="bg1"/>
                </a:solidFill>
              </a:rPr>
              <a:t> année. Il a été aidé en cela, pour </a:t>
            </a:r>
            <a:r>
              <a:rPr lang="fr-FR" sz="1500" u="sng" dirty="0">
                <a:solidFill>
                  <a:schemeClr val="bg1"/>
                </a:solidFill>
              </a:rPr>
              <a:t>les partis sanitaires, par Serge Etienne </a:t>
            </a:r>
            <a:r>
              <a:rPr lang="fr-FR" sz="1500" dirty="0">
                <a:solidFill>
                  <a:schemeClr val="bg1"/>
                </a:solidFill>
              </a:rPr>
              <a:t>spécialiste des maladies apicoles. Tout ceci était fait à l'ancienne, textes et croquis sur tableau multi-feuilles (à chacun son époque).</a:t>
            </a:r>
          </a:p>
          <a:p>
            <a:pPr lvl="0">
              <a:buFont typeface="Wingdings" pitchFamily="2" charset="2"/>
              <a:buChar char="Ø"/>
            </a:pPr>
            <a:r>
              <a:rPr lang="fr-FR" sz="1500" dirty="0">
                <a:solidFill>
                  <a:schemeClr val="bg1"/>
                </a:solidFill>
              </a:rPr>
              <a:t>Fort de notre succès et de l'engouement actuel pour l'apiculture, depuis plusieurs saisons le nombre de demandes d'inscription augmente chaque année.</a:t>
            </a:r>
          </a:p>
          <a:p>
            <a:pPr lvl="0">
              <a:buFont typeface="Wingdings" pitchFamily="2" charset="2"/>
              <a:buChar char="Ø"/>
            </a:pPr>
            <a:r>
              <a:rPr lang="fr-FR" sz="1500" dirty="0">
                <a:solidFill>
                  <a:schemeClr val="bg1"/>
                </a:solidFill>
                <a:highlight>
                  <a:srgbClr val="FFFF00"/>
                </a:highlight>
              </a:rPr>
              <a:t>Pour des raisons essentiellement environnementales et sanitaires, il n'est plus pensable aujourd'hui d'avoir des abeilles sans s'en occuper comme bien souvent c'était le cas autrefois. D’où la nécessité d'avoir les connaissances de base indispensables.</a:t>
            </a:r>
          </a:p>
          <a:p>
            <a:pPr lvl="0">
              <a:buFont typeface="Wingdings" pitchFamily="2" charset="2"/>
              <a:buChar char="Ø"/>
            </a:pPr>
            <a:r>
              <a:rPr lang="fr-FR" sz="1500" dirty="0">
                <a:solidFill>
                  <a:schemeClr val="bg1"/>
                </a:solidFill>
              </a:rPr>
              <a:t>Nos locaux de la Dultière à Neuville prés Sées pour les 1</a:t>
            </a:r>
            <a:r>
              <a:rPr lang="fr-FR" sz="1500" baseline="30000" dirty="0">
                <a:solidFill>
                  <a:schemeClr val="bg1"/>
                </a:solidFill>
              </a:rPr>
              <a:t>ère</a:t>
            </a:r>
            <a:r>
              <a:rPr lang="fr-FR" sz="1500" dirty="0">
                <a:solidFill>
                  <a:schemeClr val="bg1"/>
                </a:solidFill>
              </a:rPr>
              <a:t> année étant devenus trop petits par rapport à la demande de plus en plus forte, il est très vite devenu nécessaire de doubler la fréquence de ces cours (d’où les cours le samedi et le lundi).</a:t>
            </a:r>
          </a:p>
          <a:p>
            <a:pPr lvl="0">
              <a:buFont typeface="Wingdings" pitchFamily="2" charset="2"/>
              <a:buChar char="Ø"/>
            </a:pPr>
            <a:r>
              <a:rPr lang="fr-FR" sz="1500" dirty="0">
                <a:solidFill>
                  <a:schemeClr val="bg1"/>
                </a:solidFill>
              </a:rPr>
              <a:t>Par la suite, dans un souci d’efficacité et d’homogénéisation sur le département, les animateurs bénévoles des 1</a:t>
            </a:r>
            <a:r>
              <a:rPr lang="fr-FR" sz="1500" baseline="30000" dirty="0">
                <a:solidFill>
                  <a:schemeClr val="bg1"/>
                </a:solidFill>
              </a:rPr>
              <a:t>ère</a:t>
            </a:r>
            <a:r>
              <a:rPr lang="fr-FR" sz="1500" dirty="0">
                <a:solidFill>
                  <a:schemeClr val="bg1"/>
                </a:solidFill>
              </a:rPr>
              <a:t>, 2</a:t>
            </a:r>
            <a:r>
              <a:rPr lang="fr-FR" sz="1500" baseline="30000" dirty="0">
                <a:solidFill>
                  <a:schemeClr val="bg1"/>
                </a:solidFill>
              </a:rPr>
              <a:t>ème</a:t>
            </a:r>
            <a:r>
              <a:rPr lang="fr-FR" sz="1500" dirty="0">
                <a:solidFill>
                  <a:schemeClr val="bg1"/>
                </a:solidFill>
              </a:rPr>
              <a:t> et 3</a:t>
            </a:r>
            <a:r>
              <a:rPr lang="fr-FR" sz="1500" baseline="30000" dirty="0">
                <a:solidFill>
                  <a:schemeClr val="bg1"/>
                </a:solidFill>
              </a:rPr>
              <a:t>ème</a:t>
            </a:r>
            <a:r>
              <a:rPr lang="fr-FR" sz="1500" dirty="0">
                <a:solidFill>
                  <a:schemeClr val="bg1"/>
                </a:solidFill>
              </a:rPr>
              <a:t> année ont informatisé les cours sous forme de diaporama.</a:t>
            </a:r>
          </a:p>
          <a:p>
            <a:endParaRPr lang="fr-FR" sz="1500" b="1" u="sng" dirty="0">
              <a:solidFill>
                <a:schemeClr val="bg1"/>
              </a:solidFill>
            </a:endParaRPr>
          </a:p>
          <a:p>
            <a:endParaRPr lang="fr-FR" sz="1500"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250" autoRev="1" fill="hold">
                                          <p:stCondLst>
                                            <p:cond delay="0"/>
                                          </p:stCondLst>
                                        </p:cTn>
                                        <p:tgtEl>
                                          <p:spTgt spid="2"/>
                                        </p:tgtEl>
                                        <p:attrNameLst>
                                          <p:attrName>ppt_w</p:attrName>
                                        </p:attrNameLst>
                                      </p:cBhvr>
                                    </p:anim>
                                    <p:anim by="(#ppt_w*0.50)" calcmode="lin" valueType="num">
                                      <p:cBhvr>
                                        <p:cTn id="8" dur="250" decel="50000" autoRev="1" fill="hold">
                                          <p:stCondLst>
                                            <p:cond delay="0"/>
                                          </p:stCondLst>
                                        </p:cTn>
                                        <p:tgtEl>
                                          <p:spTgt spid="2"/>
                                        </p:tgtEl>
                                        <p:attrNameLst>
                                          <p:attrName>ppt_x</p:attrName>
                                        </p:attrNameLst>
                                      </p:cBhvr>
                                    </p:anim>
                                    <p:anim from="(-#ppt_h/2)" to="(#ppt_y)" calcmode="lin" valueType="num">
                                      <p:cBhvr>
                                        <p:cTn id="9" dur="500" fill="hold">
                                          <p:stCondLst>
                                            <p:cond delay="0"/>
                                          </p:stCondLst>
                                        </p:cTn>
                                        <p:tgtEl>
                                          <p:spTgt spid="2"/>
                                        </p:tgtEl>
                                        <p:attrNameLst>
                                          <p:attrName>ppt_y</p:attrName>
                                        </p:attrNameLst>
                                      </p:cBhvr>
                                    </p:anim>
                                    <p:animRot by="21600000">
                                      <p:cBhvr>
                                        <p:cTn id="10" dur="5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2770" name="Group 2"/>
          <p:cNvGrpSpPr>
            <a:grpSpLocks noChangeAspect="1"/>
          </p:cNvGrpSpPr>
          <p:nvPr/>
        </p:nvGrpSpPr>
        <p:grpSpPr bwMode="auto">
          <a:xfrm>
            <a:off x="133350" y="174626"/>
            <a:ext cx="8845669" cy="6166286"/>
            <a:chOff x="210" y="275"/>
            <a:chExt cx="16102" cy="11225"/>
          </a:xfrm>
        </p:grpSpPr>
        <p:sp>
          <p:nvSpPr>
            <p:cNvPr id="32771" name="Zone de texte 3"/>
            <p:cNvSpPr txBox="1">
              <a:spLocks noChangeArrowheads="1"/>
            </p:cNvSpPr>
            <p:nvPr/>
          </p:nvSpPr>
          <p:spPr bwMode="auto">
            <a:xfrm>
              <a:off x="210" y="275"/>
              <a:ext cx="4545" cy="11225"/>
            </a:xfrm>
            <a:prstGeom prst="rect">
              <a:avLst/>
            </a:prstGeom>
            <a:gradFill rotWithShape="1">
              <a:gsLst>
                <a:gs pos="0">
                  <a:srgbClr val="B4C6E7"/>
                </a:gs>
                <a:gs pos="100000">
                  <a:srgbClr val="B4C6E7">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400" b="1" i="0" u="none" strike="noStrike" cap="none" normalizeH="0" baseline="0">
                  <a:ln>
                    <a:noFill/>
                  </a:ln>
                  <a:solidFill>
                    <a:schemeClr val="bg1"/>
                  </a:solidFill>
                  <a:effectLst/>
                  <a:latin typeface="Calibri" pitchFamily="34" charset="0"/>
                  <a:cs typeface="Arial" pitchFamily="34" charset="0"/>
                </a:rPr>
                <a:t>SYNDICAT UAO</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72" name="Zone de texte 13"/>
            <p:cNvSpPr txBox="1">
              <a:spLocks noChangeArrowheads="1"/>
            </p:cNvSpPr>
            <p:nvPr/>
          </p:nvSpPr>
          <p:spPr bwMode="auto">
            <a:xfrm>
              <a:off x="5227" y="277"/>
              <a:ext cx="11085" cy="11220"/>
            </a:xfrm>
            <a:prstGeom prst="rect">
              <a:avLst/>
            </a:prstGeom>
            <a:gradFill rotWithShape="1">
              <a:gsLst>
                <a:gs pos="0">
                  <a:srgbClr val="B4C6E7"/>
                </a:gs>
                <a:gs pos="50000">
                  <a:srgbClr val="B4C6E7">
                    <a:gamma/>
                    <a:shade val="46275"/>
                    <a:invGamma/>
                  </a:srgbClr>
                </a:gs>
                <a:gs pos="100000">
                  <a:srgbClr val="B4C6E7"/>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400" b="1" i="0" u="none" strike="noStrike" cap="none" normalizeH="0" baseline="0" dirty="0">
                  <a:ln>
                    <a:noFill/>
                  </a:ln>
                  <a:solidFill>
                    <a:schemeClr val="bg1"/>
                  </a:solidFill>
                  <a:effectLst/>
                  <a:latin typeface="Calibri" pitchFamily="34" charset="0"/>
                  <a:cs typeface="Arial" pitchFamily="34" charset="0"/>
                </a:rPr>
                <a:t>CETA ABEILLE NOIRE DE L’ORNE</a:t>
              </a:r>
              <a:r>
                <a:rPr kumimoji="0" lang="fr-FR" sz="1000" b="1" i="0" u="none" strike="noStrike" cap="none" normalizeH="0" baseline="0" dirty="0">
                  <a:ln>
                    <a:noFill/>
                  </a:ln>
                  <a:solidFill>
                    <a:schemeClr val="bg1"/>
                  </a:solidFill>
                  <a:effectLst/>
                  <a:latin typeface="Calibri" pitchFamily="34" charset="0"/>
                  <a:cs typeface="Arial" pitchFamily="34" charset="0"/>
                </a:rPr>
                <a:t> (Association loi 1901)</a:t>
              </a:r>
              <a:endParaRPr kumimoji="0" lang="fr-FR" sz="1000" b="0" i="0" u="none" strike="noStrike" cap="none" normalizeH="0" baseline="0" dirty="0">
                <a:ln>
                  <a:noFill/>
                </a:ln>
                <a:solidFill>
                  <a:schemeClr val="bg1"/>
                </a:solidFill>
                <a:effectLst/>
                <a:latin typeface="Arial" pitchFamily="34" charset="0"/>
                <a:cs typeface="Arial" pitchFamily="34" charset="0"/>
              </a:endParaRPr>
            </a:p>
          </p:txBody>
        </p:sp>
        <p:sp>
          <p:nvSpPr>
            <p:cNvPr id="32773" name="Zone de texte 14"/>
            <p:cNvSpPr txBox="1">
              <a:spLocks noChangeArrowheads="1"/>
            </p:cNvSpPr>
            <p:nvPr/>
          </p:nvSpPr>
          <p:spPr bwMode="auto">
            <a:xfrm>
              <a:off x="5520" y="940"/>
              <a:ext cx="6690" cy="7140"/>
            </a:xfrm>
            <a:prstGeom prst="rect">
              <a:avLst/>
            </a:prstGeom>
            <a:gradFill rotWithShape="1">
              <a:gsLst>
                <a:gs pos="0">
                  <a:srgbClr val="FFE599"/>
                </a:gs>
                <a:gs pos="50000">
                  <a:srgbClr val="FFE599">
                    <a:gamma/>
                    <a:shade val="46275"/>
                    <a:invGamma/>
                  </a:srgbClr>
                </a:gs>
                <a:gs pos="100000">
                  <a:srgbClr val="FFE599"/>
                </a:gs>
              </a:gsLst>
              <a:lin ang="5400000" scaled="1"/>
            </a:gra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200" b="1" i="0" u="none" strike="noStrike" cap="none" normalizeH="0" baseline="0">
                  <a:ln>
                    <a:noFill/>
                  </a:ln>
                  <a:solidFill>
                    <a:schemeClr val="bg1"/>
                  </a:solidFill>
                  <a:effectLst/>
                  <a:latin typeface="Calibri" pitchFamily="34" charset="0"/>
                  <a:cs typeface="Arial" pitchFamily="34" charset="0"/>
                </a:rPr>
                <a:t>RUCHER ECOLE</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74" name="Zone de texte 15"/>
            <p:cNvSpPr txBox="1">
              <a:spLocks noChangeArrowheads="1"/>
            </p:cNvSpPr>
            <p:nvPr/>
          </p:nvSpPr>
          <p:spPr bwMode="auto">
            <a:xfrm>
              <a:off x="5910" y="1450"/>
              <a:ext cx="5790" cy="3480"/>
            </a:xfrm>
            <a:prstGeom prst="rect">
              <a:avLst/>
            </a:prstGeom>
            <a:gradFill rotWithShape="1">
              <a:gsLst>
                <a:gs pos="0">
                  <a:srgbClr val="2F5496">
                    <a:gamma/>
                    <a:shade val="46275"/>
                    <a:invGamma/>
                  </a:srgbClr>
                </a:gs>
                <a:gs pos="100000">
                  <a:srgbClr val="2F5496"/>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effectLst/>
                  <a:latin typeface="Calibri" pitchFamily="34" charset="0"/>
                  <a:cs typeface="Arial" pitchFamily="34" charset="0"/>
                </a:rPr>
                <a:t>Formation de base</a:t>
              </a:r>
              <a:endParaRPr kumimoji="0" lang="fr-FR" sz="1800" b="0" i="0" u="none" strike="noStrike" cap="none" normalizeH="0" baseline="0">
                <a:ln>
                  <a:noFill/>
                </a:ln>
                <a:effectLst/>
                <a:latin typeface="Arial" pitchFamily="34" charset="0"/>
                <a:cs typeface="Arial" pitchFamily="34" charset="0"/>
              </a:endParaRPr>
            </a:p>
          </p:txBody>
        </p:sp>
        <p:sp>
          <p:nvSpPr>
            <p:cNvPr id="32775" name="Zone de texte 17"/>
            <p:cNvSpPr txBox="1">
              <a:spLocks noChangeArrowheads="1"/>
            </p:cNvSpPr>
            <p:nvPr/>
          </p:nvSpPr>
          <p:spPr bwMode="auto">
            <a:xfrm>
              <a:off x="6330" y="2904"/>
              <a:ext cx="4830" cy="705"/>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Module 1B : pratique 1</a:t>
              </a:r>
              <a:r>
                <a:rPr kumimoji="0" lang="fr-FR" sz="1100" b="0" i="0" u="none" strike="noStrike" cap="none" normalizeH="0" baseline="30000">
                  <a:ln>
                    <a:noFill/>
                  </a:ln>
                  <a:solidFill>
                    <a:schemeClr val="bg1"/>
                  </a:solidFill>
                  <a:effectLst/>
                  <a:latin typeface="Calibri" pitchFamily="34" charset="0"/>
                  <a:cs typeface="Arial" pitchFamily="34" charset="0"/>
                </a:rPr>
                <a:t>ère</a:t>
              </a:r>
              <a:r>
                <a:rPr kumimoji="0" lang="fr-FR" sz="1100" b="0" i="0" u="none" strike="noStrike" cap="none" normalizeH="0" baseline="0">
                  <a:ln>
                    <a:noFill/>
                  </a:ln>
                  <a:solidFill>
                    <a:schemeClr val="bg1"/>
                  </a:solidFill>
                  <a:effectLst/>
                  <a:latin typeface="Calibri" pitchFamily="34" charset="0"/>
                  <a:cs typeface="Arial" pitchFamily="34" charset="0"/>
                </a:rPr>
                <a:t> année : les gestes de base</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76" name="Zone de texte 18"/>
            <p:cNvSpPr txBox="1">
              <a:spLocks noChangeArrowheads="1"/>
            </p:cNvSpPr>
            <p:nvPr/>
          </p:nvSpPr>
          <p:spPr bwMode="auto">
            <a:xfrm>
              <a:off x="6825" y="4015"/>
              <a:ext cx="4770" cy="720"/>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Module 2 : pratique 2</a:t>
              </a:r>
              <a:r>
                <a:rPr kumimoji="0" lang="fr-FR" sz="1100" b="0" i="0" u="none" strike="noStrike" cap="none" normalizeH="0" baseline="30000">
                  <a:ln>
                    <a:noFill/>
                  </a:ln>
                  <a:solidFill>
                    <a:schemeClr val="bg1"/>
                  </a:solidFill>
                  <a:effectLst/>
                  <a:latin typeface="Calibri" pitchFamily="34" charset="0"/>
                  <a:cs typeface="Arial" pitchFamily="34" charset="0"/>
                </a:rPr>
                <a:t>ème</a:t>
              </a:r>
              <a:r>
                <a:rPr kumimoji="0" lang="fr-FR" sz="1100" b="0" i="0" u="none" strike="noStrike" cap="none" normalizeH="0" baseline="0">
                  <a:ln>
                    <a:noFill/>
                  </a:ln>
                  <a:solidFill>
                    <a:schemeClr val="bg1"/>
                  </a:solidFill>
                  <a:effectLst/>
                  <a:latin typeface="Calibri" pitchFamily="34" charset="0"/>
                  <a:cs typeface="Arial" pitchFamily="34" charset="0"/>
                </a:rPr>
                <a:t> année : multiplier ses colonies</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77" name="Zone de texte 19"/>
            <p:cNvSpPr txBox="1">
              <a:spLocks noChangeArrowheads="1"/>
            </p:cNvSpPr>
            <p:nvPr/>
          </p:nvSpPr>
          <p:spPr bwMode="auto">
            <a:xfrm>
              <a:off x="5880" y="5395"/>
              <a:ext cx="5820" cy="2340"/>
            </a:xfrm>
            <a:prstGeom prst="rect">
              <a:avLst/>
            </a:prstGeom>
            <a:gradFill rotWithShape="1">
              <a:gsLst>
                <a:gs pos="0">
                  <a:srgbClr val="2F5496">
                    <a:gamma/>
                    <a:shade val="46275"/>
                    <a:invGamma/>
                  </a:srgbClr>
                </a:gs>
                <a:gs pos="100000">
                  <a:srgbClr val="2F5496"/>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effectLst/>
                  <a:latin typeface="Calibri" pitchFamily="34" charset="0"/>
                  <a:cs typeface="Arial" pitchFamily="34" charset="0"/>
                </a:rPr>
                <a:t>Formation complémentaire</a:t>
              </a:r>
              <a:endParaRPr kumimoji="0" lang="fr-FR" sz="1800" b="0" i="0" u="none" strike="noStrike" cap="none" normalizeH="0" baseline="0">
                <a:ln>
                  <a:noFill/>
                </a:ln>
                <a:effectLst/>
                <a:latin typeface="Arial" pitchFamily="34" charset="0"/>
                <a:cs typeface="Arial" pitchFamily="34" charset="0"/>
              </a:endParaRPr>
            </a:p>
          </p:txBody>
        </p:sp>
        <p:sp>
          <p:nvSpPr>
            <p:cNvPr id="32778" name="Zone de texte 21"/>
            <p:cNvSpPr txBox="1">
              <a:spLocks noChangeArrowheads="1"/>
            </p:cNvSpPr>
            <p:nvPr/>
          </p:nvSpPr>
          <p:spPr bwMode="auto">
            <a:xfrm>
              <a:off x="6660" y="5797"/>
              <a:ext cx="3975" cy="810"/>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Module 3A : pratique 3</a:t>
              </a:r>
              <a:r>
                <a:rPr kumimoji="0" lang="fr-FR" sz="1100" b="0" i="0" u="none" strike="noStrike" cap="none" normalizeH="0" baseline="30000">
                  <a:ln>
                    <a:noFill/>
                  </a:ln>
                  <a:solidFill>
                    <a:schemeClr val="bg1"/>
                  </a:solidFill>
                  <a:effectLst/>
                  <a:latin typeface="Calibri" pitchFamily="34" charset="0"/>
                  <a:cs typeface="Arial" pitchFamily="34" charset="0"/>
                </a:rPr>
                <a:t>ème</a:t>
              </a:r>
              <a:r>
                <a:rPr kumimoji="0" lang="fr-FR" sz="1100" b="0" i="0" u="none" strike="noStrike" cap="none" normalizeH="0" baseline="0">
                  <a:ln>
                    <a:noFill/>
                  </a:ln>
                  <a:solidFill>
                    <a:schemeClr val="bg1"/>
                  </a:solidFill>
                  <a:effectLst/>
                  <a:latin typeface="Calibri" pitchFamily="34" charset="0"/>
                  <a:cs typeface="Arial" pitchFamily="34" charset="0"/>
                </a:rPr>
                <a:t> année : gestion d’un rucher</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79" name="Zone de texte 22"/>
            <p:cNvSpPr txBox="1">
              <a:spLocks noChangeArrowheads="1"/>
            </p:cNvSpPr>
            <p:nvPr/>
          </p:nvSpPr>
          <p:spPr bwMode="auto">
            <a:xfrm>
              <a:off x="7410" y="6730"/>
              <a:ext cx="3795" cy="750"/>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dirty="0">
                  <a:ln>
                    <a:noFill/>
                  </a:ln>
                  <a:solidFill>
                    <a:schemeClr val="bg1"/>
                  </a:solidFill>
                  <a:effectLst/>
                  <a:latin typeface="Calibri" pitchFamily="34" charset="0"/>
                  <a:cs typeface="Arial" pitchFamily="34" charset="0"/>
                </a:rPr>
                <a:t>Module 3B : élevage des reines et sélection</a:t>
              </a:r>
              <a:endParaRPr kumimoji="0" lang="fr-FR" sz="1800" b="0" i="0" u="none" strike="noStrike" cap="none" normalizeH="0" baseline="0" dirty="0">
                <a:ln>
                  <a:noFill/>
                </a:ln>
                <a:solidFill>
                  <a:schemeClr val="bg1"/>
                </a:solidFill>
                <a:effectLst/>
                <a:latin typeface="Arial" pitchFamily="34" charset="0"/>
                <a:cs typeface="Arial" pitchFamily="34" charset="0"/>
              </a:endParaRPr>
            </a:p>
          </p:txBody>
        </p:sp>
        <p:sp>
          <p:nvSpPr>
            <p:cNvPr id="32780" name="Zone de texte 4"/>
            <p:cNvSpPr txBox="1">
              <a:spLocks noChangeArrowheads="1"/>
            </p:cNvSpPr>
            <p:nvPr/>
          </p:nvSpPr>
          <p:spPr bwMode="auto">
            <a:xfrm>
              <a:off x="975" y="740"/>
              <a:ext cx="3045" cy="3045"/>
            </a:xfrm>
            <a:prstGeom prst="rect">
              <a:avLst/>
            </a:prstGeom>
            <a:gradFill rotWithShape="1">
              <a:gsLst>
                <a:gs pos="0">
                  <a:srgbClr val="FFE599"/>
                </a:gs>
                <a:gs pos="50000">
                  <a:srgbClr val="FFE599">
                    <a:gamma/>
                    <a:shade val="46275"/>
                    <a:invGamma/>
                  </a:srgbClr>
                </a:gs>
                <a:gs pos="100000">
                  <a:srgbClr val="FFE599"/>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Défense des apiculteurs</a:t>
              </a:r>
            </a:p>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Auprès des pouvoirs publics</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81" name="Zone de texte 5"/>
            <p:cNvSpPr txBox="1">
              <a:spLocks noChangeArrowheads="1"/>
            </p:cNvSpPr>
            <p:nvPr/>
          </p:nvSpPr>
          <p:spPr bwMode="auto">
            <a:xfrm>
              <a:off x="315" y="1792"/>
              <a:ext cx="2925" cy="4185"/>
            </a:xfrm>
            <a:prstGeom prst="rect">
              <a:avLst/>
            </a:prstGeom>
            <a:gradFill rotWithShape="1">
              <a:gsLst>
                <a:gs pos="0">
                  <a:srgbClr val="FFFF00"/>
                </a:gs>
                <a:gs pos="50000">
                  <a:srgbClr val="FFFF00">
                    <a:gamma/>
                    <a:shade val="46275"/>
                    <a:invGamma/>
                  </a:srgbClr>
                </a:gs>
                <a:gs pos="100000">
                  <a:srgbClr val="FFFF00"/>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dirty="0">
                  <a:ln>
                    <a:noFill/>
                  </a:ln>
                  <a:solidFill>
                    <a:schemeClr val="bg1"/>
                  </a:solidFill>
                  <a:effectLst/>
                  <a:latin typeface="Calibri" pitchFamily="34" charset="0"/>
                  <a:cs typeface="Arial" pitchFamily="34" charset="0"/>
                </a:rPr>
                <a:t>Groupement d’achats</a:t>
              </a:r>
            </a:p>
            <a:p>
              <a:pPr marL="457200" marR="0" lvl="1" indent="0" algn="l" defTabSz="914400" rtl="0" eaLnBrk="1" fontAlgn="base" latinLnBrk="0" hangingPunct="1">
                <a:lnSpc>
                  <a:spcPct val="100000"/>
                </a:lnSpc>
                <a:spcBef>
                  <a:spcPct val="0"/>
                </a:spcBef>
                <a:spcAft>
                  <a:spcPts val="0"/>
                </a:spcAft>
                <a:buClrTx/>
                <a:buSzTx/>
                <a:buFont typeface="Symbol" pitchFamily="18" charset="2"/>
                <a:buChar char="·"/>
                <a:tabLst/>
              </a:pPr>
              <a:r>
                <a:rPr kumimoji="0" lang="fr-FR" sz="1100" b="0" i="0" u="none" strike="noStrike" cap="none" normalizeH="0" baseline="0" dirty="0">
                  <a:ln>
                    <a:noFill/>
                  </a:ln>
                  <a:solidFill>
                    <a:schemeClr val="bg1"/>
                  </a:solidFill>
                  <a:effectLst/>
                  <a:latin typeface="Times New Roman" pitchFamily="18" charset="0"/>
                  <a:cs typeface="Arial" pitchFamily="34" charset="0"/>
                </a:rPr>
                <a:t>Ruches</a:t>
              </a:r>
            </a:p>
            <a:p>
              <a:pPr lvl="1" defTabSz="914400">
                <a:spcAft>
                  <a:spcPts val="0"/>
                </a:spcAft>
                <a:buFont typeface="Symbol" pitchFamily="18" charset="2"/>
                <a:buChar char="·"/>
              </a:pPr>
              <a:r>
                <a:rPr kumimoji="0" lang="fr-FR" sz="1100" b="0" i="0" u="none" strike="noStrike" cap="none" normalizeH="0" baseline="0" dirty="0">
                  <a:ln>
                    <a:noFill/>
                  </a:ln>
                  <a:solidFill>
                    <a:schemeClr val="bg1"/>
                  </a:solidFill>
                  <a:effectLst/>
                  <a:latin typeface="Times New Roman" pitchFamily="18" charset="0"/>
                  <a:cs typeface="Arial" pitchFamily="34" charset="0"/>
                </a:rPr>
                <a:t>Vêtements</a:t>
              </a:r>
            </a:p>
            <a:p>
              <a:pPr lvl="1" defTabSz="914400">
                <a:spcAft>
                  <a:spcPts val="0"/>
                </a:spcAft>
                <a:buFont typeface="Symbol" pitchFamily="18" charset="2"/>
                <a:buChar char="·"/>
              </a:pPr>
              <a:r>
                <a:rPr kumimoji="0" lang="fr-FR" sz="1100" b="0" i="0" u="none" strike="noStrike" cap="none" normalizeH="0" baseline="0" dirty="0">
                  <a:ln>
                    <a:noFill/>
                  </a:ln>
                  <a:solidFill>
                    <a:schemeClr val="bg1"/>
                  </a:solidFill>
                  <a:effectLst/>
                  <a:latin typeface="Times New Roman" pitchFamily="18" charset="0"/>
                  <a:cs typeface="Arial" pitchFamily="34" charset="0"/>
                </a:rPr>
                <a:t>Nourriture</a:t>
              </a:r>
            </a:p>
            <a:p>
              <a:pPr lvl="1" defTabSz="914400">
                <a:spcAft>
                  <a:spcPts val="0"/>
                </a:spcAft>
                <a:buFont typeface="Symbol" pitchFamily="18" charset="2"/>
                <a:buChar char="·"/>
              </a:pPr>
              <a:r>
                <a:rPr kumimoji="0" lang="fr-FR" sz="1100" b="0" i="0" u="none" strike="noStrike" cap="none" normalizeH="0" baseline="0" dirty="0">
                  <a:ln>
                    <a:noFill/>
                  </a:ln>
                  <a:solidFill>
                    <a:schemeClr val="bg1"/>
                  </a:solidFill>
                  <a:effectLst/>
                  <a:latin typeface="Times New Roman" pitchFamily="18" charset="0"/>
                  <a:cs typeface="Arial" pitchFamily="34" charset="0"/>
                </a:rPr>
                <a:t>Cire</a:t>
              </a:r>
              <a:endParaRPr kumimoji="0" lang="fr-FR" b="0" i="0" u="none" strike="noStrike" cap="none" normalizeH="0" baseline="0" dirty="0">
                <a:ln>
                  <a:noFill/>
                </a:ln>
                <a:solidFill>
                  <a:schemeClr val="bg1"/>
                </a:solidFill>
                <a:effectLst/>
                <a:latin typeface="Arial" pitchFamily="34" charset="0"/>
                <a:cs typeface="Arial" pitchFamily="34" charset="0"/>
              </a:endParaRPr>
            </a:p>
          </p:txBody>
        </p:sp>
        <p:sp>
          <p:nvSpPr>
            <p:cNvPr id="32782" name="Zone de texte 7"/>
            <p:cNvSpPr txBox="1">
              <a:spLocks noChangeArrowheads="1"/>
            </p:cNvSpPr>
            <p:nvPr/>
          </p:nvSpPr>
          <p:spPr bwMode="auto">
            <a:xfrm>
              <a:off x="1125" y="3435"/>
              <a:ext cx="3315" cy="1770"/>
            </a:xfrm>
            <a:prstGeom prst="rect">
              <a:avLst/>
            </a:prstGeom>
            <a:gradFill rotWithShape="1">
              <a:gsLst>
                <a:gs pos="0">
                  <a:srgbClr val="FFFF00"/>
                </a:gs>
                <a:gs pos="50000">
                  <a:srgbClr val="FFFF00">
                    <a:gamma/>
                    <a:shade val="46275"/>
                    <a:invGamma/>
                  </a:srgbClr>
                </a:gs>
                <a:gs pos="100000">
                  <a:srgbClr val="FFFF00"/>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dirty="0">
                  <a:ln>
                    <a:noFill/>
                  </a:ln>
                  <a:solidFill>
                    <a:schemeClr val="bg1"/>
                  </a:solidFill>
                  <a:effectLst/>
                  <a:latin typeface="Calibri" pitchFamily="34" charset="0"/>
                  <a:cs typeface="Arial" pitchFamily="34" charset="0"/>
                </a:rPr>
                <a:t>Assurances des ruches</a:t>
              </a:r>
            </a:p>
            <a:p>
              <a:pPr marR="0" lvl="1" indent="85725" defTabSz="914400" eaLnBrk="1" latinLnBrk="0" hangingPunct="1">
                <a:lnSpc>
                  <a:spcPct val="100000"/>
                </a:lnSpc>
                <a:spcAft>
                  <a:spcPts val="0"/>
                </a:spcAft>
                <a:buClrTx/>
                <a:buSzTx/>
                <a:buFont typeface="Symbol" pitchFamily="18" charset="2"/>
                <a:buChar char="·"/>
                <a:tabLst/>
              </a:pPr>
              <a:r>
                <a:rPr lang="fr-FR" sz="1100" dirty="0">
                  <a:solidFill>
                    <a:schemeClr val="bg1"/>
                  </a:solidFill>
                  <a:latin typeface="Times New Roman" pitchFamily="18" charset="0"/>
                  <a:cs typeface="Arial" pitchFamily="34" charset="0"/>
                </a:rPr>
                <a:t>Formule 1</a:t>
              </a:r>
            </a:p>
            <a:p>
              <a:pPr lvl="1" indent="85725" defTabSz="914400">
                <a:spcAft>
                  <a:spcPts val="0"/>
                </a:spcAft>
                <a:buFont typeface="Symbol" pitchFamily="18" charset="2"/>
                <a:buChar char="·"/>
              </a:pPr>
              <a:r>
                <a:rPr kumimoji="0" lang="fr-FR" sz="1100" b="0" i="0" u="none" strike="noStrike" cap="none" normalizeH="0" baseline="0" dirty="0">
                  <a:ln>
                    <a:noFill/>
                  </a:ln>
                  <a:solidFill>
                    <a:schemeClr val="bg1"/>
                  </a:solidFill>
                  <a:effectLst/>
                  <a:latin typeface="Times New Roman" pitchFamily="18" charset="0"/>
                  <a:cs typeface="Arial" pitchFamily="34" charset="0"/>
                </a:rPr>
                <a:t>Formule 2</a:t>
              </a:r>
              <a:endParaRPr kumimoji="0" lang="fr-FR" b="0" i="0" u="none" strike="noStrike" cap="none" normalizeH="0" baseline="0" dirty="0">
                <a:ln>
                  <a:noFill/>
                </a:ln>
                <a:solidFill>
                  <a:schemeClr val="bg1"/>
                </a:solidFill>
                <a:effectLst/>
                <a:latin typeface="Arial" pitchFamily="34" charset="0"/>
                <a:cs typeface="Arial" pitchFamily="34" charset="0"/>
              </a:endParaRPr>
            </a:p>
          </p:txBody>
        </p:sp>
        <p:sp>
          <p:nvSpPr>
            <p:cNvPr id="32783" name="Zone de texte 6"/>
            <p:cNvSpPr txBox="1">
              <a:spLocks noChangeArrowheads="1"/>
            </p:cNvSpPr>
            <p:nvPr/>
          </p:nvSpPr>
          <p:spPr bwMode="auto">
            <a:xfrm>
              <a:off x="645" y="4635"/>
              <a:ext cx="2940" cy="1710"/>
            </a:xfrm>
            <a:prstGeom prst="rect">
              <a:avLst/>
            </a:prstGeom>
            <a:solidFill>
              <a:srgbClr val="F7CAAC"/>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dirty="0">
                  <a:ln>
                    <a:noFill/>
                  </a:ln>
                  <a:solidFill>
                    <a:schemeClr val="bg1"/>
                  </a:solidFill>
                  <a:effectLst/>
                  <a:latin typeface="Calibri" pitchFamily="34" charset="0"/>
                  <a:cs typeface="Arial" pitchFamily="34" charset="0"/>
                </a:rPr>
                <a:t>Location de matériel</a:t>
              </a:r>
              <a:endParaRPr kumimoji="0" lang="fr-FR" sz="1100" b="1" i="0" u="none" strike="noStrike" cap="none" normalizeH="0" baseline="0" dirty="0">
                <a:ln>
                  <a:noFill/>
                </a:ln>
                <a:solidFill>
                  <a:schemeClr val="bg1"/>
                </a:solidFill>
                <a:effectLst/>
                <a:latin typeface="Times New Roman" pitchFamily="18" charset="0"/>
                <a:cs typeface="Arial" pitchFamily="34" charset="0"/>
              </a:endParaRPr>
            </a:p>
            <a:p>
              <a:pPr defTabSz="914400">
                <a:spcAft>
                  <a:spcPts val="0"/>
                </a:spcAft>
                <a:buFont typeface="Symbol" pitchFamily="18" charset="2"/>
                <a:buChar char="·"/>
              </a:pPr>
              <a:r>
                <a:rPr lang="fr-FR" sz="1100" dirty="0">
                  <a:solidFill>
                    <a:schemeClr val="bg1"/>
                  </a:solidFill>
                  <a:latin typeface="Times New Roman" pitchFamily="18" charset="0"/>
                  <a:cs typeface="Arial" pitchFamily="34" charset="0"/>
                </a:rPr>
                <a:t>Extracteur</a:t>
              </a:r>
            </a:p>
            <a:p>
              <a:pPr marL="0" marR="0" lvl="0" indent="0" algn="l" defTabSz="914400" rtl="0" eaLnBrk="1" fontAlgn="base" latinLnBrk="0" hangingPunct="1">
                <a:lnSpc>
                  <a:spcPct val="100000"/>
                </a:lnSpc>
                <a:spcBef>
                  <a:spcPct val="0"/>
                </a:spcBef>
                <a:spcAft>
                  <a:spcPts val="0"/>
                </a:spcAft>
                <a:buClrTx/>
                <a:buSzTx/>
                <a:buFont typeface="Symbol" pitchFamily="18" charset="2"/>
                <a:buChar char="·"/>
                <a:tabLst/>
              </a:pPr>
              <a:r>
                <a:rPr kumimoji="0" lang="fr-FR" sz="1100" b="0" i="0" u="none" strike="noStrike" cap="none" normalizeH="0" baseline="0" dirty="0">
                  <a:ln>
                    <a:noFill/>
                  </a:ln>
                  <a:solidFill>
                    <a:schemeClr val="bg1"/>
                  </a:solidFill>
                  <a:effectLst/>
                  <a:latin typeface="Times New Roman" pitchFamily="18" charset="0"/>
                  <a:cs typeface="Arial" pitchFamily="34" charset="0"/>
                </a:rPr>
                <a:t>Chaudière à cire</a:t>
              </a:r>
            </a:p>
            <a:p>
              <a:pPr marL="0" marR="0" lvl="0" indent="0" algn="l" defTabSz="914400" rtl="0" eaLnBrk="1" fontAlgn="base" latinLnBrk="0" hangingPunct="1">
                <a:lnSpc>
                  <a:spcPct val="100000"/>
                </a:lnSpc>
                <a:spcBef>
                  <a:spcPct val="0"/>
                </a:spcBef>
                <a:spcAft>
                  <a:spcPts val="0"/>
                </a:spcAft>
                <a:buClrTx/>
                <a:buSzTx/>
                <a:buFont typeface="Symbol" pitchFamily="18" charset="2"/>
                <a:buChar char="·"/>
                <a:tabLst/>
              </a:pPr>
              <a:r>
                <a:rPr kumimoji="0" lang="fr-FR" sz="1100" b="0" i="0" u="none" strike="noStrike" cap="none" normalizeH="0" baseline="0" dirty="0">
                  <a:ln>
                    <a:noFill/>
                  </a:ln>
                  <a:solidFill>
                    <a:schemeClr val="bg1"/>
                  </a:solidFill>
                  <a:effectLst/>
                  <a:latin typeface="Times New Roman" pitchFamily="18" charset="0"/>
                  <a:cs typeface="Arial" pitchFamily="34" charset="0"/>
                </a:rPr>
                <a:t>Marque à feu</a:t>
              </a:r>
              <a:endParaRPr kumimoji="0" lang="fr-FR" sz="1800" b="0" i="0" u="none" strike="noStrike" cap="none" normalizeH="0" baseline="0" dirty="0">
                <a:ln>
                  <a:noFill/>
                </a:ln>
                <a:solidFill>
                  <a:schemeClr val="bg1"/>
                </a:solidFill>
                <a:effectLst/>
                <a:latin typeface="Arial" pitchFamily="34" charset="0"/>
                <a:cs typeface="Arial" pitchFamily="34" charset="0"/>
              </a:endParaRPr>
            </a:p>
          </p:txBody>
        </p:sp>
        <p:sp>
          <p:nvSpPr>
            <p:cNvPr id="32784" name="Zone de texte 10"/>
            <p:cNvSpPr txBox="1">
              <a:spLocks noChangeArrowheads="1"/>
            </p:cNvSpPr>
            <p:nvPr/>
          </p:nvSpPr>
          <p:spPr bwMode="auto">
            <a:xfrm>
              <a:off x="1423" y="6131"/>
              <a:ext cx="3180" cy="1560"/>
            </a:xfrm>
            <a:prstGeom prst="rect">
              <a:avLst/>
            </a:prstGeom>
            <a:gradFill rotWithShape="1">
              <a:gsLst>
                <a:gs pos="0">
                  <a:srgbClr val="FFE599"/>
                </a:gs>
                <a:gs pos="50000">
                  <a:srgbClr val="FFE599">
                    <a:gamma/>
                    <a:shade val="46275"/>
                    <a:invGamma/>
                  </a:srgbClr>
                </a:gs>
                <a:gs pos="100000">
                  <a:srgbClr val="FFE599"/>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Taxe éco-emballage</a:t>
              </a:r>
            </a:p>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Cotisation recyclage pour ceux qui commercialisent</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85" name="Zone de texte 11"/>
            <p:cNvSpPr txBox="1">
              <a:spLocks noChangeArrowheads="1"/>
            </p:cNvSpPr>
            <p:nvPr/>
          </p:nvSpPr>
          <p:spPr bwMode="auto">
            <a:xfrm>
              <a:off x="840" y="7280"/>
              <a:ext cx="2505" cy="1110"/>
            </a:xfrm>
            <a:prstGeom prst="rect">
              <a:avLst/>
            </a:prstGeom>
            <a:gradFill rotWithShape="1">
              <a:gsLst>
                <a:gs pos="0">
                  <a:srgbClr val="FFFF00"/>
                </a:gs>
                <a:gs pos="50000">
                  <a:srgbClr val="FFFF00">
                    <a:gamma/>
                    <a:shade val="46275"/>
                    <a:invGamma/>
                  </a:srgbClr>
                </a:gs>
                <a:gs pos="100000">
                  <a:srgbClr val="FFFF00"/>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UAO-Info</a:t>
              </a:r>
            </a:p>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Lettre d’info par mail</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86" name="Zone de texte 24"/>
            <p:cNvSpPr txBox="1">
              <a:spLocks noChangeArrowheads="1"/>
            </p:cNvSpPr>
            <p:nvPr/>
          </p:nvSpPr>
          <p:spPr bwMode="auto">
            <a:xfrm>
              <a:off x="12690" y="958"/>
              <a:ext cx="3360" cy="4035"/>
            </a:xfrm>
            <a:prstGeom prst="rect">
              <a:avLst/>
            </a:prstGeom>
            <a:gradFill rotWithShape="1">
              <a:gsLst>
                <a:gs pos="0">
                  <a:srgbClr val="FFE599"/>
                </a:gs>
                <a:gs pos="50000">
                  <a:srgbClr val="FFE599">
                    <a:gamma/>
                    <a:shade val="46275"/>
                    <a:invGamma/>
                  </a:srgbClr>
                </a:gs>
                <a:gs pos="100000">
                  <a:srgbClr val="FFE599"/>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200" b="1" i="0" u="none" strike="noStrike" cap="none" normalizeH="0" baseline="0">
                  <a:ln>
                    <a:noFill/>
                  </a:ln>
                  <a:solidFill>
                    <a:schemeClr val="bg1"/>
                  </a:solidFill>
                  <a:effectLst/>
                  <a:latin typeface="Calibri" pitchFamily="34" charset="0"/>
                  <a:cs typeface="Arial" pitchFamily="34" charset="0"/>
                </a:rPr>
                <a:t>ABEILLE DES BOCAGES NORMANDS</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87" name="Zone de texte 8"/>
            <p:cNvSpPr txBox="1">
              <a:spLocks noChangeArrowheads="1"/>
            </p:cNvSpPr>
            <p:nvPr/>
          </p:nvSpPr>
          <p:spPr bwMode="auto">
            <a:xfrm>
              <a:off x="1423" y="7995"/>
              <a:ext cx="3165" cy="2025"/>
            </a:xfrm>
            <a:prstGeom prst="rect">
              <a:avLst/>
            </a:prstGeom>
            <a:solidFill>
              <a:srgbClr val="F7CAAC"/>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dirty="0">
                  <a:ln>
                    <a:noFill/>
                  </a:ln>
                  <a:solidFill>
                    <a:schemeClr val="bg1"/>
                  </a:solidFill>
                  <a:effectLst/>
                  <a:latin typeface="Calibri" pitchFamily="34" charset="0"/>
                  <a:cs typeface="Arial" pitchFamily="34" charset="0"/>
                </a:rPr>
                <a:t>Abonnements aux revues</a:t>
              </a:r>
              <a:endParaRPr kumimoji="0" lang="fr-FR" sz="1100" b="1" i="0" u="none" strike="noStrike" cap="none" normalizeH="0" baseline="0" dirty="0">
                <a:ln>
                  <a:noFill/>
                </a:ln>
                <a:solidFill>
                  <a:schemeClr val="bg1"/>
                </a:solidFill>
                <a:effectLst/>
                <a:latin typeface="Times New Roman" pitchFamily="18" charset="0"/>
                <a:cs typeface="Arial" pitchFamily="34" charset="0"/>
              </a:endParaRPr>
            </a:p>
            <a:p>
              <a:pPr marL="85725" marR="0" lvl="1" indent="-85725" algn="l" defTabSz="914400" rtl="0" eaLnBrk="1" fontAlgn="base" latinLnBrk="0" hangingPunct="1">
                <a:lnSpc>
                  <a:spcPct val="100000"/>
                </a:lnSpc>
                <a:spcBef>
                  <a:spcPct val="0"/>
                </a:spcBef>
                <a:spcAft>
                  <a:spcPts val="0"/>
                </a:spcAft>
                <a:buClrTx/>
                <a:buSzTx/>
                <a:buFont typeface="Symbol" pitchFamily="18" charset="2"/>
                <a:buChar char="·"/>
                <a:tabLst/>
              </a:pPr>
              <a:r>
                <a:rPr lang="fr-FR" sz="1100" dirty="0">
                  <a:solidFill>
                    <a:schemeClr val="bg1"/>
                  </a:solidFill>
                  <a:latin typeface="Times New Roman" pitchFamily="18" charset="0"/>
                  <a:cs typeface="Arial" pitchFamily="34" charset="0"/>
                </a:rPr>
                <a:t>Abeille de France</a:t>
              </a:r>
            </a:p>
            <a:p>
              <a:pPr marL="0" marR="0" lvl="0" indent="0" algn="l" defTabSz="914400" rtl="0" eaLnBrk="1" fontAlgn="base" latinLnBrk="0" hangingPunct="1">
                <a:lnSpc>
                  <a:spcPct val="100000"/>
                </a:lnSpc>
                <a:spcBef>
                  <a:spcPct val="0"/>
                </a:spcBef>
                <a:spcAft>
                  <a:spcPts val="0"/>
                </a:spcAft>
                <a:buClrTx/>
                <a:buSzTx/>
                <a:buFont typeface="Symbol" pitchFamily="18" charset="2"/>
                <a:buChar char="·"/>
                <a:tabLst/>
              </a:pPr>
              <a:r>
                <a:rPr kumimoji="0" lang="fr-FR" sz="1100" b="0" i="0" u="none" strike="noStrike" cap="none" normalizeH="0" baseline="0" dirty="0">
                  <a:ln>
                    <a:noFill/>
                  </a:ln>
                  <a:solidFill>
                    <a:schemeClr val="bg1"/>
                  </a:solidFill>
                  <a:effectLst/>
                  <a:latin typeface="Times New Roman" pitchFamily="18" charset="0"/>
                  <a:cs typeface="Arial" pitchFamily="34" charset="0"/>
                </a:rPr>
                <a:t>Fleurs et abeilles</a:t>
              </a:r>
            </a:p>
            <a:p>
              <a:pPr marL="0" marR="0" lvl="0" indent="0" algn="l" defTabSz="914400" rtl="0" eaLnBrk="1" fontAlgn="base" latinLnBrk="0" hangingPunct="1">
                <a:lnSpc>
                  <a:spcPct val="100000"/>
                </a:lnSpc>
                <a:spcBef>
                  <a:spcPct val="0"/>
                </a:spcBef>
                <a:spcAft>
                  <a:spcPts val="0"/>
                </a:spcAft>
                <a:buClrTx/>
                <a:buSzTx/>
                <a:buFont typeface="Symbol" pitchFamily="18" charset="2"/>
                <a:buChar char="·"/>
                <a:tabLst/>
              </a:pPr>
              <a:r>
                <a:rPr kumimoji="0" lang="fr-FR" sz="1100" b="0" i="0" u="none" strike="noStrike" cap="none" normalizeH="0" baseline="0" dirty="0">
                  <a:ln>
                    <a:noFill/>
                  </a:ln>
                  <a:solidFill>
                    <a:schemeClr val="bg1"/>
                  </a:solidFill>
                  <a:effectLst/>
                  <a:latin typeface="Times New Roman" pitchFamily="18" charset="0"/>
                  <a:cs typeface="Arial" pitchFamily="34" charset="0"/>
                </a:rPr>
                <a:t>Abeille et Cie</a:t>
              </a:r>
              <a:endParaRPr kumimoji="0" lang="fr-FR" sz="1800" b="0" i="0" u="none" strike="noStrike" cap="none" normalizeH="0" baseline="0" dirty="0">
                <a:ln>
                  <a:noFill/>
                </a:ln>
                <a:solidFill>
                  <a:schemeClr val="bg1"/>
                </a:solidFill>
                <a:effectLst/>
                <a:latin typeface="Arial" pitchFamily="34" charset="0"/>
                <a:cs typeface="Arial" pitchFamily="34" charset="0"/>
              </a:endParaRPr>
            </a:p>
          </p:txBody>
        </p:sp>
        <p:sp>
          <p:nvSpPr>
            <p:cNvPr id="32788" name="Zone de texte 12"/>
            <p:cNvSpPr txBox="1">
              <a:spLocks noChangeArrowheads="1"/>
            </p:cNvSpPr>
            <p:nvPr/>
          </p:nvSpPr>
          <p:spPr bwMode="auto">
            <a:xfrm>
              <a:off x="451" y="9525"/>
              <a:ext cx="2805" cy="1290"/>
            </a:xfrm>
            <a:prstGeom prst="rect">
              <a:avLst/>
            </a:prstGeom>
            <a:gradFill rotWithShape="1">
              <a:gsLst>
                <a:gs pos="0">
                  <a:srgbClr val="FFFF00"/>
                </a:gs>
                <a:gs pos="50000">
                  <a:srgbClr val="FFFF00">
                    <a:gamma/>
                    <a:shade val="46275"/>
                    <a:invGamma/>
                  </a:srgbClr>
                </a:gs>
                <a:gs pos="100000">
                  <a:srgbClr val="FFFF00"/>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Cueilleurs d’essaims</a:t>
              </a:r>
            </a:p>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www.abeille61.com</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89" name="Zone de texte 9"/>
            <p:cNvSpPr txBox="1">
              <a:spLocks noChangeArrowheads="1"/>
            </p:cNvSpPr>
            <p:nvPr/>
          </p:nvSpPr>
          <p:spPr bwMode="auto">
            <a:xfrm>
              <a:off x="1185" y="10290"/>
              <a:ext cx="3240" cy="1081"/>
            </a:xfrm>
            <a:prstGeom prst="rect">
              <a:avLst/>
            </a:prstGeom>
            <a:gradFill rotWithShape="1">
              <a:gsLst>
                <a:gs pos="0">
                  <a:srgbClr val="FFFF00"/>
                </a:gs>
                <a:gs pos="50000">
                  <a:srgbClr val="FFFF00">
                    <a:gamma/>
                    <a:shade val="46275"/>
                    <a:invGamma/>
                  </a:srgbClr>
                </a:gs>
                <a:gs pos="100000">
                  <a:srgbClr val="FFFF00"/>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dirty="0">
                  <a:ln>
                    <a:noFill/>
                  </a:ln>
                  <a:solidFill>
                    <a:schemeClr val="bg1"/>
                  </a:solidFill>
                  <a:effectLst/>
                  <a:latin typeface="Calibri" pitchFamily="34" charset="0"/>
                  <a:cs typeface="Arial" pitchFamily="34" charset="0"/>
                </a:rPr>
                <a:t>Groupement de vente de miels</a:t>
              </a:r>
            </a:p>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dirty="0">
                  <a:ln>
                    <a:noFill/>
                  </a:ln>
                  <a:solidFill>
                    <a:schemeClr val="bg1"/>
                  </a:solidFill>
                  <a:effectLst/>
                  <a:latin typeface="Calibri" pitchFamily="34" charset="0"/>
                  <a:cs typeface="Arial" pitchFamily="34" charset="0"/>
                </a:rPr>
                <a:t>Livraison chez un grossiste</a:t>
              </a:r>
              <a:endParaRPr kumimoji="0" lang="fr-FR" sz="1800" b="0" i="0" u="none" strike="noStrike" cap="none" normalizeH="0" baseline="0" dirty="0">
                <a:ln>
                  <a:noFill/>
                </a:ln>
                <a:solidFill>
                  <a:schemeClr val="bg1"/>
                </a:solidFill>
                <a:effectLst/>
                <a:latin typeface="Arial" pitchFamily="34" charset="0"/>
                <a:cs typeface="Arial" pitchFamily="34" charset="0"/>
              </a:endParaRPr>
            </a:p>
          </p:txBody>
        </p:sp>
        <p:sp>
          <p:nvSpPr>
            <p:cNvPr id="32790" name="Zone de texte 16"/>
            <p:cNvSpPr txBox="1">
              <a:spLocks noChangeArrowheads="1"/>
            </p:cNvSpPr>
            <p:nvPr/>
          </p:nvSpPr>
          <p:spPr bwMode="auto">
            <a:xfrm>
              <a:off x="5955" y="1915"/>
              <a:ext cx="4320" cy="653"/>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Module 1A : théorie : ce qu’il faut savoir avant d’ouvrir une ruche</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91" name="Rectangle 1"/>
            <p:cNvSpPr>
              <a:spLocks noChangeArrowheads="1"/>
            </p:cNvSpPr>
            <p:nvPr/>
          </p:nvSpPr>
          <p:spPr bwMode="auto">
            <a:xfrm>
              <a:off x="12765" y="5174"/>
              <a:ext cx="3300" cy="2821"/>
            </a:xfrm>
            <a:prstGeom prst="rect">
              <a:avLst/>
            </a:prstGeom>
            <a:gradFill rotWithShape="1">
              <a:gsLst>
                <a:gs pos="0">
                  <a:srgbClr val="FFD966"/>
                </a:gs>
                <a:gs pos="100000">
                  <a:srgbClr val="FFD966">
                    <a:gamma/>
                    <a:shade val="46275"/>
                    <a:invGamma/>
                  </a:srgbClr>
                </a:gs>
              </a:gsLst>
              <a:lin ang="5400000" scaled="1"/>
            </a:gradFill>
            <a:ln w="12700">
              <a:solidFill>
                <a:srgbClr val="525252"/>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200" b="1" i="0" u="none" strike="noStrike" cap="none" normalizeH="0" baseline="0" dirty="0">
                  <a:ln>
                    <a:noFill/>
                  </a:ln>
                  <a:solidFill>
                    <a:schemeClr val="bg1"/>
                  </a:solidFill>
                  <a:effectLst/>
                  <a:latin typeface="Calibri" pitchFamily="34" charset="0"/>
                  <a:cs typeface="Arial" pitchFamily="34" charset="0"/>
                </a:rPr>
                <a:t>FEDERATION </a:t>
              </a:r>
              <a:br>
                <a:rPr kumimoji="0" lang="fr-FR" sz="1200" b="1" i="0" u="none" strike="noStrike" cap="none" normalizeH="0" baseline="0" dirty="0">
                  <a:ln>
                    <a:noFill/>
                  </a:ln>
                  <a:solidFill>
                    <a:schemeClr val="bg1"/>
                  </a:solidFill>
                  <a:effectLst/>
                  <a:latin typeface="Calibri" pitchFamily="34" charset="0"/>
                  <a:cs typeface="Arial" pitchFamily="34" charset="0"/>
                </a:rPr>
              </a:br>
              <a:r>
                <a:rPr kumimoji="0" lang="fr-FR" sz="1200" b="1" i="0" u="none" strike="noStrike" cap="none" normalizeH="0" baseline="0" dirty="0">
                  <a:ln>
                    <a:noFill/>
                  </a:ln>
                  <a:solidFill>
                    <a:schemeClr val="bg1"/>
                  </a:solidFill>
                  <a:effectLst/>
                  <a:latin typeface="Calibri" pitchFamily="34" charset="0"/>
                  <a:cs typeface="Arial" pitchFamily="34" charset="0"/>
                </a:rPr>
                <a:t>ABEILLE NOIRE de NORMANDIE</a:t>
              </a:r>
              <a:endParaRPr kumimoji="0" lang="fr-FR" sz="1200" b="1" i="0" u="none" strike="noStrike" cap="none" normalizeH="0" baseline="0" dirty="0">
                <a:ln>
                  <a:noFill/>
                </a:ln>
                <a:solidFill>
                  <a:schemeClr val="bg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fr-FR" sz="1200" b="1" i="0" u="none" strike="noStrike" cap="none" normalizeH="0" baseline="0" dirty="0">
                  <a:ln>
                    <a:noFill/>
                  </a:ln>
                  <a:solidFill>
                    <a:schemeClr val="bg1"/>
                  </a:solidFill>
                  <a:effectLst/>
                  <a:latin typeface="Calibri" pitchFamily="34" charset="0"/>
                  <a:cs typeface="Arial" pitchFamily="34" charset="0"/>
                </a:rPr>
                <a:t>Le CETA est adhérent </a:t>
              </a:r>
            </a:p>
            <a:p>
              <a:pPr marL="0" marR="0" lvl="0" indent="0" algn="ctr" defTabSz="914400" rtl="0" eaLnBrk="1" fontAlgn="base" latinLnBrk="0" hangingPunct="1">
                <a:lnSpc>
                  <a:spcPct val="100000"/>
                </a:lnSpc>
                <a:spcBef>
                  <a:spcPct val="0"/>
                </a:spcBef>
                <a:spcAft>
                  <a:spcPts val="0"/>
                </a:spcAft>
                <a:buClrTx/>
                <a:buSzTx/>
                <a:buFontTx/>
                <a:buNone/>
                <a:tabLst/>
              </a:pPr>
              <a:endParaRPr kumimoji="0" lang="fr-FR" sz="1200" b="1" i="0" u="none" strike="noStrike" cap="none" normalizeH="0" baseline="0" dirty="0">
                <a:ln>
                  <a:noFill/>
                </a:ln>
                <a:solidFill>
                  <a:schemeClr val="bg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ts val="0"/>
                </a:spcAft>
                <a:buClrTx/>
                <a:buSzTx/>
                <a:buFontTx/>
                <a:buNone/>
                <a:tabLst/>
              </a:pPr>
              <a:endParaRPr kumimoji="0" lang="fr-FR" sz="1800" b="0" i="0" u="none" strike="noStrike" cap="none" normalizeH="0" baseline="0" dirty="0">
                <a:ln>
                  <a:noFill/>
                </a:ln>
                <a:solidFill>
                  <a:schemeClr val="bg1"/>
                </a:solidFill>
                <a:effectLst/>
                <a:latin typeface="Arial" pitchFamily="34" charset="0"/>
                <a:cs typeface="Arial" pitchFamily="34" charset="0"/>
              </a:endParaRPr>
            </a:p>
          </p:txBody>
        </p:sp>
        <p:sp>
          <p:nvSpPr>
            <p:cNvPr id="32792" name="Zone de texte 26"/>
            <p:cNvSpPr txBox="1">
              <a:spLocks noChangeArrowheads="1"/>
            </p:cNvSpPr>
            <p:nvPr/>
          </p:nvSpPr>
          <p:spPr bwMode="auto">
            <a:xfrm>
              <a:off x="13170" y="1825"/>
              <a:ext cx="2550" cy="2880"/>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dirty="0">
                  <a:ln>
                    <a:noFill/>
                  </a:ln>
                  <a:solidFill>
                    <a:schemeClr val="bg1"/>
                  </a:solidFill>
                  <a:effectLst/>
                  <a:latin typeface="Calibri" pitchFamily="34" charset="0"/>
                  <a:cs typeface="Arial" pitchFamily="34" charset="0"/>
                </a:rPr>
                <a:t>Groupe de sélection collective de l’abeille noire</a:t>
              </a:r>
              <a:endParaRPr kumimoji="0" lang="fr-FR" sz="1100" b="1" i="0" u="none" strike="noStrike" cap="none" normalizeH="0" baseline="0" dirty="0">
                <a:ln>
                  <a:noFill/>
                </a:ln>
                <a:solidFill>
                  <a:schemeClr val="bg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dirty="0">
                  <a:ln>
                    <a:noFill/>
                  </a:ln>
                  <a:solidFill>
                    <a:schemeClr val="bg1"/>
                  </a:solidFill>
                  <a:effectLst/>
                  <a:latin typeface="Calibri" pitchFamily="34" charset="0"/>
                  <a:cs typeface="Arial" pitchFamily="34" charset="0"/>
                </a:rPr>
                <a:t>Elevage de reines</a:t>
              </a:r>
              <a:endParaRPr kumimoji="0" lang="fr-FR" sz="1100" b="0" i="0" u="none" strike="noStrike" cap="none" normalizeH="0" baseline="0" dirty="0">
                <a:ln>
                  <a:noFill/>
                </a:ln>
                <a:solidFill>
                  <a:schemeClr val="bg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dirty="0">
                  <a:ln>
                    <a:noFill/>
                  </a:ln>
                  <a:solidFill>
                    <a:schemeClr val="bg1"/>
                  </a:solidFill>
                  <a:effectLst/>
                  <a:latin typeface="Calibri" pitchFamily="34" charset="0"/>
                  <a:cs typeface="Arial" pitchFamily="34" charset="0"/>
                </a:rPr>
                <a:t>Production d’essaims</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dirty="0">
                  <a:ln>
                    <a:noFill/>
                  </a:ln>
                  <a:solidFill>
                    <a:schemeClr val="bg1"/>
                  </a:solidFill>
                  <a:effectLst/>
                  <a:latin typeface="Calibri" pitchFamily="34" charset="0"/>
                  <a:cs typeface="Arial" pitchFamily="34" charset="0"/>
                </a:rPr>
                <a:t>Morphométrie</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dirty="0">
                  <a:ln>
                    <a:noFill/>
                  </a:ln>
                  <a:solidFill>
                    <a:schemeClr val="bg1"/>
                  </a:solidFill>
                  <a:effectLst/>
                  <a:latin typeface="Calibri" pitchFamily="34" charset="0"/>
                  <a:cs typeface="Arial" pitchFamily="34" charset="0"/>
                </a:rPr>
                <a:t>Tests et mesures</a:t>
              </a:r>
              <a:endParaRPr kumimoji="0" lang="fr-FR" sz="1800" b="0" i="0" u="none" strike="noStrike" cap="none" normalizeH="0" baseline="0" dirty="0">
                <a:ln>
                  <a:noFill/>
                </a:ln>
                <a:solidFill>
                  <a:schemeClr val="bg1"/>
                </a:solidFill>
                <a:effectLst/>
                <a:latin typeface="Arial" pitchFamily="34" charset="0"/>
                <a:cs typeface="Arial" pitchFamily="34" charset="0"/>
              </a:endParaRPr>
            </a:p>
          </p:txBody>
        </p:sp>
        <p:sp>
          <p:nvSpPr>
            <p:cNvPr id="32793" name="Zone de texte 27"/>
            <p:cNvSpPr txBox="1">
              <a:spLocks noChangeArrowheads="1"/>
            </p:cNvSpPr>
            <p:nvPr/>
          </p:nvSpPr>
          <p:spPr bwMode="auto">
            <a:xfrm>
              <a:off x="5550" y="8290"/>
              <a:ext cx="10560" cy="3081"/>
            </a:xfrm>
            <a:prstGeom prst="rect">
              <a:avLst/>
            </a:prstGeom>
            <a:gradFill rotWithShape="1">
              <a:gsLst>
                <a:gs pos="0">
                  <a:srgbClr val="FFE599"/>
                </a:gs>
                <a:gs pos="50000">
                  <a:srgbClr val="FFE599">
                    <a:gamma/>
                    <a:shade val="46275"/>
                    <a:invGamma/>
                  </a:srgbClr>
                </a:gs>
                <a:gs pos="100000">
                  <a:srgbClr val="FFE599"/>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400" b="1" i="0" u="none" strike="noStrike" cap="none" normalizeH="0" baseline="0">
                  <a:ln>
                    <a:noFill/>
                  </a:ln>
                  <a:solidFill>
                    <a:schemeClr val="bg1"/>
                  </a:solidFill>
                  <a:effectLst/>
                  <a:latin typeface="Calibri" pitchFamily="34" charset="0"/>
                  <a:cs typeface="Arial" pitchFamily="34" charset="0"/>
                </a:rPr>
                <a:t>Section « Abeille Noire »</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94" name="Zone de texte 28"/>
            <p:cNvSpPr txBox="1">
              <a:spLocks noChangeArrowheads="1"/>
            </p:cNvSpPr>
            <p:nvPr/>
          </p:nvSpPr>
          <p:spPr bwMode="auto">
            <a:xfrm>
              <a:off x="6000" y="8740"/>
              <a:ext cx="2685" cy="2475"/>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Formation des bénévoles.</a:t>
              </a:r>
              <a:endParaRPr kumimoji="0" lang="fr-FR" sz="1100" b="1" i="0" u="none" strike="noStrike" cap="none" normalizeH="0" baseline="0">
                <a:ln>
                  <a:noFill/>
                </a:ln>
                <a:solidFill>
                  <a:schemeClr val="bg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Travaux du mercredi</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Partages</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Élevages</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Tests</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95" name="Zone de texte 29"/>
            <p:cNvSpPr txBox="1">
              <a:spLocks noChangeArrowheads="1"/>
            </p:cNvSpPr>
            <p:nvPr/>
          </p:nvSpPr>
          <p:spPr bwMode="auto">
            <a:xfrm>
              <a:off x="8970" y="8740"/>
              <a:ext cx="3795" cy="2460"/>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Conservatoire</a:t>
              </a:r>
              <a:endParaRPr kumimoji="0" lang="fr-FR" sz="1100" b="1" i="0" u="none" strike="noStrike" cap="none" normalizeH="0" baseline="0">
                <a:ln>
                  <a:noFill/>
                </a:ln>
                <a:solidFill>
                  <a:schemeClr val="bg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Ruchers de fécondation</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Ruchers de conservation</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Production de reines</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Production d’essaims</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sp>
          <p:nvSpPr>
            <p:cNvPr id="32796" name="Zone de texte 30"/>
            <p:cNvSpPr txBox="1">
              <a:spLocks noChangeArrowheads="1"/>
            </p:cNvSpPr>
            <p:nvPr/>
          </p:nvSpPr>
          <p:spPr bwMode="auto">
            <a:xfrm>
              <a:off x="13005" y="8755"/>
              <a:ext cx="2895" cy="2460"/>
            </a:xfrm>
            <a:prstGeom prst="rect">
              <a:avLst/>
            </a:prstGeom>
            <a:gradFill rotWithShape="1">
              <a:gsLst>
                <a:gs pos="0">
                  <a:srgbClr val="F7CAAC"/>
                </a:gs>
                <a:gs pos="100000">
                  <a:srgbClr val="F7CAAC">
                    <a:gamma/>
                    <a:shade val="46275"/>
                    <a:invGamma/>
                  </a:srgb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100" b="1" i="0" u="none" strike="noStrike" cap="none" normalizeH="0" baseline="0">
                  <a:ln>
                    <a:noFill/>
                  </a:ln>
                  <a:solidFill>
                    <a:schemeClr val="bg1"/>
                  </a:solidFill>
                  <a:effectLst/>
                  <a:latin typeface="Calibri" pitchFamily="34" charset="0"/>
                  <a:cs typeface="Arial" pitchFamily="34" charset="0"/>
                </a:rPr>
                <a:t>Services</a:t>
              </a:r>
              <a:endParaRPr kumimoji="0" lang="fr-FR" sz="1100" b="1" i="0" u="none" strike="noStrike" cap="none" normalizeH="0" baseline="0">
                <a:ln>
                  <a:noFill/>
                </a:ln>
                <a:solidFill>
                  <a:schemeClr val="bg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Forum</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Analyses morphométriques</a:t>
              </a:r>
              <a:endParaRPr kumimoji="0" lang="fr-FR" sz="1100" b="0" i="0" u="none" strike="noStrike" cap="none" normalizeH="0" baseline="0">
                <a:ln>
                  <a:noFill/>
                </a:ln>
                <a:solidFill>
                  <a:schemeClr val="bg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CETA-Info         GAPANO</a:t>
              </a:r>
            </a:p>
            <a:p>
              <a:pPr marL="0" marR="0" lvl="0" indent="0" algn="l" defTabSz="914400" rtl="0" eaLnBrk="1" fontAlgn="base" latinLnBrk="0" hangingPunct="1">
                <a:lnSpc>
                  <a:spcPct val="100000"/>
                </a:lnSpc>
                <a:spcBef>
                  <a:spcPct val="0"/>
                </a:spcBef>
                <a:spcAft>
                  <a:spcPts val="0"/>
                </a:spcAft>
                <a:buClrTx/>
                <a:buSzTx/>
                <a:buFontTx/>
                <a:buNone/>
                <a:tabLst/>
              </a:pPr>
              <a:r>
                <a:rPr kumimoji="0" lang="fr-FR" sz="1100" b="0" i="0" u="none" strike="noStrike" cap="none" normalizeH="0" baseline="0">
                  <a:ln>
                    <a:noFill/>
                  </a:ln>
                  <a:solidFill>
                    <a:schemeClr val="bg1"/>
                  </a:solidFill>
                  <a:effectLst/>
                  <a:latin typeface="Calibri" pitchFamily="34" charset="0"/>
                  <a:cs typeface="Arial" pitchFamily="34" charset="0"/>
                </a:rPr>
                <a:t>Réseau des ruchers AN</a:t>
              </a:r>
              <a:endParaRPr kumimoji="0" lang="fr-FR" sz="1800" b="0" i="0" u="none" strike="noStrike" cap="none" normalizeH="0" baseline="0">
                <a:ln>
                  <a:noFill/>
                </a:ln>
                <a:solidFill>
                  <a:schemeClr val="bg1"/>
                </a:solidFill>
                <a:effectLst/>
                <a:latin typeface="Arial" pitchFamily="34" charset="0"/>
                <a:cs typeface="Arial" pitchFamily="34" charset="0"/>
              </a:endParaRPr>
            </a:p>
          </p:txBody>
        </p:sp>
      </p:gr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202" y="230121"/>
            <a:ext cx="7853653" cy="3379353"/>
          </a:xfrm>
        </p:spPr>
        <p:txBody>
          <a:bodyPr/>
          <a:lstStyle/>
          <a:p>
            <a:r>
              <a:rPr lang="fr-FR" sz="4000" b="1" dirty="0">
                <a:ln w="900" cmpd="sng">
                  <a:noFill/>
                  <a:prstDash val="solid"/>
                </a:ln>
                <a:gradFill flip="none" rotWithShape="1">
                  <a:gsLst>
                    <a:gs pos="0">
                      <a:srgbClr val="F79646">
                        <a:lumMod val="75000"/>
                      </a:srgbClr>
                    </a:gs>
                    <a:gs pos="48000">
                      <a:srgbClr val="F79646">
                        <a:lumMod val="75000"/>
                      </a:srgbClr>
                    </a:gs>
                    <a:gs pos="68000">
                      <a:srgbClr val="FFFF00"/>
                    </a:gs>
                    <a:gs pos="84000">
                      <a:srgbClr val="F79646">
                        <a:lumMod val="75000"/>
                      </a:srgbClr>
                    </a:gs>
                  </a:gsLst>
                  <a:path path="shape">
                    <a:fillToRect l="50000" t="50000" r="50000" b="50000"/>
                  </a:path>
                  <a:tileRect/>
                </a:gradFill>
                <a:latin typeface="Calibri" pitchFamily="34" charset="0"/>
                <a:cs typeface="+mn-cs"/>
              </a:rPr>
              <a:t>Vous trouverez des renseignements utiles en visitant les sites :</a:t>
            </a:r>
            <a:br>
              <a:rPr lang="fr-FR" sz="4000" b="1" dirty="0">
                <a:ln w="900" cmpd="sng">
                  <a:noFill/>
                  <a:prstDash val="solid"/>
                </a:ln>
                <a:gradFill flip="none" rotWithShape="1">
                  <a:gsLst>
                    <a:gs pos="0">
                      <a:srgbClr val="F79646">
                        <a:lumMod val="75000"/>
                      </a:srgbClr>
                    </a:gs>
                    <a:gs pos="48000">
                      <a:srgbClr val="F79646">
                        <a:lumMod val="75000"/>
                      </a:srgbClr>
                    </a:gs>
                    <a:gs pos="68000">
                      <a:srgbClr val="FFFF00"/>
                    </a:gs>
                    <a:gs pos="84000">
                      <a:srgbClr val="F79646">
                        <a:lumMod val="75000"/>
                      </a:srgbClr>
                    </a:gs>
                  </a:gsLst>
                  <a:path path="shape">
                    <a:fillToRect l="50000" t="50000" r="50000" b="50000"/>
                  </a:path>
                  <a:tileRect/>
                </a:gradFill>
                <a:latin typeface="Calibri" pitchFamily="34" charset="0"/>
                <a:cs typeface="+mn-cs"/>
              </a:rPr>
            </a:br>
            <a:r>
              <a:rPr lang="fr-FR" sz="3200" dirty="0">
                <a:solidFill>
                  <a:srgbClr val="00B0F0"/>
                </a:solidFill>
              </a:rPr>
              <a:t>https://u-a-o.fr/</a:t>
            </a:r>
            <a:br>
              <a:rPr lang="fr-FR" sz="3200" dirty="0">
                <a:solidFill>
                  <a:srgbClr val="00B0F0"/>
                </a:solidFill>
              </a:rPr>
            </a:br>
            <a:r>
              <a:rPr lang="fr-FR" sz="3200" dirty="0">
                <a:solidFill>
                  <a:srgbClr val="00B0F0"/>
                </a:solidFill>
              </a:rPr>
              <a:t>https://ceta-ano.fr/</a:t>
            </a:r>
            <a:br>
              <a:rPr lang="fr-FR" sz="3200" dirty="0">
                <a:solidFill>
                  <a:srgbClr val="00B0F0"/>
                </a:solidFill>
              </a:rPr>
            </a:br>
            <a:r>
              <a:rPr lang="fr-FR" sz="3200" dirty="0">
                <a:solidFill>
                  <a:srgbClr val="00B0F0"/>
                </a:solidFill>
              </a:rPr>
              <a:t>https://www.gds61.fr/</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2"/>
          <p:cNvSpPr txBox="1">
            <a:spLocks/>
          </p:cNvSpPr>
          <p:nvPr/>
        </p:nvSpPr>
        <p:spPr>
          <a:xfrm>
            <a:off x="443841" y="409291"/>
            <a:ext cx="8333613" cy="5133777"/>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8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rucher  école 1</a:t>
            </a:r>
            <a:r>
              <a:rPr lang="fr-FR" sz="8000" b="1" baseline="30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ère</a:t>
            </a:r>
            <a:r>
              <a:rPr lang="fr-FR" sz="8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année Vous souhaitent la bienvenue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2000" fill="hold"/>
                                        <p:tgtEl>
                                          <p:spTgt spid="7"/>
                                        </p:tgtEl>
                                        <p:attrNameLst>
                                          <p:attrName>ppt_y</p:attrName>
                                        </p:attrNameLst>
                                      </p:cBhvr>
                                      <p:tavLst>
                                        <p:tav tm="0">
                                          <p:val>
                                            <p:strVal val="#ppt_y"/>
                                          </p:val>
                                        </p:tav>
                                        <p:tav tm="100000">
                                          <p:val>
                                            <p:strVal val="#ppt_y"/>
                                          </p:val>
                                        </p:tav>
                                      </p:tavLst>
                                    </p:anim>
                                    <p:anim calcmode="lin" valueType="num">
                                      <p:cBhvr>
                                        <p:cTn id="9" dur="2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2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0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28" name="Object 4"/>
          <p:cNvGraphicFramePr>
            <a:graphicFrameLocks noChangeAspect="1"/>
          </p:cNvGraphicFramePr>
          <p:nvPr>
            <p:extLst>
              <p:ext uri="{D42A27DB-BD31-4B8C-83A1-F6EECF244321}">
                <p14:modId xmlns:p14="http://schemas.microsoft.com/office/powerpoint/2010/main" val="1952799774"/>
              </p:ext>
            </p:extLst>
          </p:nvPr>
        </p:nvGraphicFramePr>
        <p:xfrm>
          <a:off x="180692" y="245649"/>
          <a:ext cx="8841245" cy="5145206"/>
        </p:xfrm>
        <a:graphic>
          <a:graphicData uri="http://schemas.openxmlformats.org/presentationml/2006/ole">
            <mc:AlternateContent xmlns:mc="http://schemas.openxmlformats.org/markup-compatibility/2006">
              <mc:Choice xmlns:v="urn:schemas-microsoft-com:vml" Requires="v">
                <p:oleObj name="Worksheet" r:id="rId2" imgW="8772403" imgH="5657736" progId="Excel.Sheet.12">
                  <p:embed/>
                </p:oleObj>
              </mc:Choice>
              <mc:Fallback>
                <p:oleObj name="Worksheet" r:id="rId2" imgW="8772403" imgH="5657736" progId="Excel.Sheet.12">
                  <p:embed/>
                  <p:pic>
                    <p:nvPicPr>
                      <p:cNvPr id="0" name="Picture 4"/>
                      <p:cNvPicPr>
                        <a:picLocks noChangeAspect="1" noChangeArrowheads="1"/>
                      </p:cNvPicPr>
                      <p:nvPr/>
                    </p:nvPicPr>
                    <p:blipFill>
                      <a:blip r:embed="rId3"/>
                      <a:srcRect/>
                      <a:stretch>
                        <a:fillRect/>
                      </a:stretch>
                    </p:blipFill>
                    <p:spPr bwMode="auto">
                      <a:xfrm>
                        <a:off x="180692" y="245649"/>
                        <a:ext cx="8841245" cy="51452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Objet 2"/>
          <p:cNvGraphicFramePr>
            <a:graphicFrameLocks noChangeAspect="1"/>
          </p:cNvGraphicFramePr>
          <p:nvPr>
            <p:extLst>
              <p:ext uri="{D42A27DB-BD31-4B8C-83A1-F6EECF244321}">
                <p14:modId xmlns:p14="http://schemas.microsoft.com/office/powerpoint/2010/main" val="2950630306"/>
              </p:ext>
            </p:extLst>
          </p:nvPr>
        </p:nvGraphicFramePr>
        <p:xfrm>
          <a:off x="1588" y="26988"/>
          <a:ext cx="9142412" cy="5426075"/>
        </p:xfrm>
        <a:graphic>
          <a:graphicData uri="http://schemas.openxmlformats.org/presentationml/2006/ole">
            <mc:AlternateContent xmlns:mc="http://schemas.openxmlformats.org/markup-compatibility/2006">
              <mc:Choice xmlns:v="urn:schemas-microsoft-com:vml" Requires="v">
                <p:oleObj name="Worksheet" r:id="rId2" imgW="8391403" imgH="4514847" progId="Excel.Sheet.12">
                  <p:embed/>
                </p:oleObj>
              </mc:Choice>
              <mc:Fallback>
                <p:oleObj name="Worksheet" r:id="rId2" imgW="8391403" imgH="4514847" progId="Excel.Sheet.12">
                  <p:embed/>
                  <p:pic>
                    <p:nvPicPr>
                      <p:cNvPr id="0" name="Picture 3"/>
                      <p:cNvPicPr>
                        <a:picLocks noChangeAspect="1" noChangeArrowheads="1"/>
                      </p:cNvPicPr>
                      <p:nvPr/>
                    </p:nvPicPr>
                    <p:blipFill>
                      <a:blip r:embed="rId3"/>
                      <a:srcRect/>
                      <a:stretch>
                        <a:fillRect/>
                      </a:stretch>
                    </p:blipFill>
                    <p:spPr bwMode="auto">
                      <a:xfrm>
                        <a:off x="1588" y="26988"/>
                        <a:ext cx="9142412" cy="542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ZoneTexte 3"/>
          <p:cNvSpPr txBox="1"/>
          <p:nvPr/>
        </p:nvSpPr>
        <p:spPr>
          <a:xfrm>
            <a:off x="1132764" y="5609228"/>
            <a:ext cx="5349923" cy="461665"/>
          </a:xfrm>
          <a:prstGeom prst="rect">
            <a:avLst/>
          </a:prstGeom>
          <a:noFill/>
        </p:spPr>
        <p:txBody>
          <a:bodyPr wrap="square" rtlCol="0">
            <a:spAutoFit/>
          </a:bodyPr>
          <a:lstStyle/>
          <a:p>
            <a:r>
              <a:rPr lang="fr-FR" sz="2400" dirty="0">
                <a:solidFill>
                  <a:schemeClr val="bg1"/>
                </a:solidFill>
              </a:rPr>
              <a:t>Exemple  pour le choix du sous Groupe …</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ous-titre 2"/>
          <p:cNvSpPr txBox="1">
            <a:spLocks/>
          </p:cNvSpPr>
          <p:nvPr/>
        </p:nvSpPr>
        <p:spPr>
          <a:xfrm>
            <a:off x="941388" y="4406900"/>
            <a:ext cx="7807325" cy="765175"/>
          </a:xfrm>
          <a:prstGeom prst="rect">
            <a:avLst/>
          </a:prstGeom>
        </p:spPr>
        <p:txBody>
          <a:bodyPr/>
          <a:lstStyle/>
          <a:p>
            <a:pPr algn="ctr">
              <a:spcBef>
                <a:spcPct val="20000"/>
              </a:spcBef>
              <a:buFont typeface="Arial" pitchFamily="34" charset="0"/>
              <a:buNone/>
            </a:pPr>
            <a:r>
              <a:rPr lang="fr-FR" sz="3200" dirty="0">
                <a:solidFill>
                  <a:srgbClr val="FFFF00"/>
                </a:solidFill>
                <a:effectLst>
                  <a:outerShdw blurRad="38100" dist="38100" dir="2700000" algn="tl">
                    <a:srgbClr val="FFFFFF"/>
                  </a:outerShdw>
                </a:effectLst>
              </a:rPr>
              <a:t>C</a:t>
            </a:r>
            <a:r>
              <a:rPr lang="fr-FR" altLang="fr-FR" sz="3200" dirty="0">
                <a:solidFill>
                  <a:srgbClr val="FFFF00"/>
                </a:solidFill>
                <a:effectLst>
                  <a:outerShdw blurRad="38100" dist="38100" dir="2700000" algn="tl">
                    <a:srgbClr val="FFFFFF"/>
                  </a:outerShdw>
                </a:effectLst>
              </a:rPr>
              <a:t>’</a:t>
            </a:r>
            <a:r>
              <a:rPr lang="fr-FR" sz="3200" dirty="0">
                <a:solidFill>
                  <a:srgbClr val="FFFF00"/>
                </a:solidFill>
                <a:effectLst>
                  <a:outerShdw blurRad="38100" dist="38100" dir="2700000" algn="tl">
                    <a:srgbClr val="FFFFFF"/>
                  </a:outerShdw>
                </a:effectLst>
              </a:rPr>
              <a:t>est ce que nous allons essayer de partager ensemble</a:t>
            </a:r>
          </a:p>
          <a:p>
            <a:pPr algn="ctr">
              <a:spcBef>
                <a:spcPct val="20000"/>
              </a:spcBef>
              <a:buFont typeface="Arial" pitchFamily="34" charset="0"/>
              <a:buNone/>
            </a:pPr>
            <a:endParaRPr lang="fr-FR" sz="2400" b="1" dirty="0">
              <a:solidFill>
                <a:srgbClr val="FFFF00"/>
              </a:solidFill>
              <a:effectLst>
                <a:outerShdw blurRad="38100" dist="38100" dir="2700000" algn="tl">
                  <a:srgbClr val="FFFFFF"/>
                </a:outerShdw>
              </a:effectLst>
            </a:endParaRPr>
          </a:p>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p>
        </p:txBody>
      </p:sp>
      <p:sp>
        <p:nvSpPr>
          <p:cNvPr id="7" name="Sous-titre 2"/>
          <p:cNvSpPr txBox="1">
            <a:spLocks/>
          </p:cNvSpPr>
          <p:nvPr/>
        </p:nvSpPr>
        <p:spPr>
          <a:xfrm>
            <a:off x="444500" y="149225"/>
            <a:ext cx="8332788" cy="662463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8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50800" dist="38100" dir="2700000" algn="tl" rotWithShape="0">
                  <a:srgbClr val="000000">
                    <a:alpha val="43000"/>
                  </a:srgbClr>
                </a:outerShdw>
              </a:effectLst>
            </a:endParaRPr>
          </a:p>
        </p:txBody>
      </p:sp>
      <p:sp>
        <p:nvSpPr>
          <p:cNvPr id="3" name="Sous-titre 2"/>
          <p:cNvSpPr txBox="1">
            <a:spLocks/>
          </p:cNvSpPr>
          <p:nvPr/>
        </p:nvSpPr>
        <p:spPr>
          <a:xfrm>
            <a:off x="1378285" y="454207"/>
            <a:ext cx="6565907" cy="764411"/>
          </a:xfrm>
          <a:prstGeom prst="rect">
            <a:avLst/>
          </a:prstGeom>
        </p:spPr>
        <p:txBody>
          <a:bodyPr>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50800" dist="38100" dir="2700000" algn="tl" rotWithShape="0">
                    <a:srgbClr val="000000">
                      <a:alpha val="43000"/>
                    </a:srgbClr>
                  </a:outerShdw>
                </a:effectLst>
              </a:rPr>
              <a:t>POUR BIEN MENER UN ELEVAGE</a:t>
            </a: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50800" dist="38100" dir="2700000" algn="tl" rotWithShape="0">
                    <a:srgbClr val="000000">
                      <a:alpha val="43000"/>
                    </a:srgbClr>
                  </a:outerShdw>
                </a:effectLst>
              </a:rPr>
              <a:t>  </a:t>
            </a:r>
          </a:p>
        </p:txBody>
      </p:sp>
      <p:sp>
        <p:nvSpPr>
          <p:cNvPr id="4" name="Sous-titre 2"/>
          <p:cNvSpPr txBox="1">
            <a:spLocks/>
          </p:cNvSpPr>
          <p:nvPr/>
        </p:nvSpPr>
        <p:spPr>
          <a:xfrm>
            <a:off x="1389592" y="1005966"/>
            <a:ext cx="6565907" cy="764411"/>
          </a:xfrm>
          <a:prstGeom prst="rect">
            <a:avLst/>
          </a:prstGeom>
        </p:spPr>
        <p:txBody>
          <a:bodyPr>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50800" dist="38100" dir="2700000" algn="tl" rotWithShape="0">
                    <a:srgbClr val="000000">
                      <a:alpha val="43000"/>
                    </a:srgbClr>
                  </a:outerShdw>
                </a:effectLst>
              </a:rPr>
              <a:t>Il faut respecter certaines règles</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50800" dist="38100" dir="2700000" algn="tl" rotWithShape="0">
                    <a:srgbClr val="000000">
                      <a:alpha val="43000"/>
                    </a:srgbClr>
                  </a:outerShdw>
                </a:effectLst>
              </a:rPr>
              <a:t>  </a:t>
            </a:r>
          </a:p>
        </p:txBody>
      </p:sp>
      <p:sp>
        <p:nvSpPr>
          <p:cNvPr id="5" name="Sous-titre 2"/>
          <p:cNvSpPr txBox="1">
            <a:spLocks/>
          </p:cNvSpPr>
          <p:nvPr/>
        </p:nvSpPr>
        <p:spPr>
          <a:xfrm>
            <a:off x="1311275" y="1614488"/>
            <a:ext cx="6565900" cy="765175"/>
          </a:xfrm>
          <a:prstGeom prst="rect">
            <a:avLst/>
          </a:prstGeom>
        </p:spPr>
        <p:txBody>
          <a:bodyPr>
            <a:normAutofit/>
          </a:bodyPr>
          <a:lstStyle/>
          <a:p>
            <a:pPr algn="ctr">
              <a:lnSpc>
                <a:spcPct val="80000"/>
              </a:lnSpc>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r>
              <a:rPr lang="fr-FR" sz="2400" dirty="0">
                <a:solidFill>
                  <a:srgbClr val="FFFF00"/>
                </a:solidFill>
                <a:effectLst>
                  <a:outerShdw blurRad="38100" dist="38100" dir="2700000" algn="tl">
                    <a:srgbClr val="FFFFFF"/>
                  </a:outerShdw>
                </a:effectLst>
              </a:rPr>
              <a:t>PRATIQUES</a:t>
            </a:r>
          </a:p>
          <a:p>
            <a:pPr algn="ctr">
              <a:lnSpc>
                <a:spcPct val="80000"/>
              </a:lnSpc>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p>
        </p:txBody>
      </p:sp>
      <p:sp>
        <p:nvSpPr>
          <p:cNvPr id="8" name="Sous-titre 2"/>
          <p:cNvSpPr txBox="1">
            <a:spLocks/>
          </p:cNvSpPr>
          <p:nvPr/>
        </p:nvSpPr>
        <p:spPr>
          <a:xfrm>
            <a:off x="1162050" y="2184400"/>
            <a:ext cx="6565900" cy="763588"/>
          </a:xfrm>
          <a:prstGeom prst="rect">
            <a:avLst/>
          </a:prstGeom>
        </p:spPr>
        <p:txBody>
          <a:bodyPr/>
          <a:lstStyle/>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 </a:t>
            </a:r>
            <a:r>
              <a:rPr lang="fr-FR" sz="2400" dirty="0">
                <a:solidFill>
                  <a:srgbClr val="FFFF00"/>
                </a:solidFill>
                <a:effectLst>
                  <a:outerShdw blurRad="38100" dist="38100" dir="2700000" algn="tl">
                    <a:srgbClr val="FFFFFF"/>
                  </a:outerShdw>
                </a:effectLst>
              </a:rPr>
              <a:t>SANITAIRES</a:t>
            </a:r>
          </a:p>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p>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p>
        </p:txBody>
      </p:sp>
      <p:sp>
        <p:nvSpPr>
          <p:cNvPr id="9" name="Sous-titre 2"/>
          <p:cNvSpPr txBox="1">
            <a:spLocks/>
          </p:cNvSpPr>
          <p:nvPr/>
        </p:nvSpPr>
        <p:spPr>
          <a:xfrm>
            <a:off x="867392" y="2576513"/>
            <a:ext cx="6565900" cy="763587"/>
          </a:xfrm>
          <a:prstGeom prst="rect">
            <a:avLst/>
          </a:prstGeom>
        </p:spPr>
        <p:txBody>
          <a:bodyPr/>
          <a:lstStyle/>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 </a:t>
            </a:r>
            <a:r>
              <a:rPr lang="fr-FR" sz="2400" dirty="0">
                <a:solidFill>
                  <a:srgbClr val="FFFF00"/>
                </a:solidFill>
                <a:effectLst>
                  <a:outerShdw blurRad="38100" dist="38100" dir="2700000" algn="tl">
                    <a:srgbClr val="FFFFFF"/>
                  </a:outerShdw>
                </a:effectLst>
              </a:rPr>
              <a:t>ETC</a:t>
            </a:r>
            <a:r>
              <a:rPr lang="fr-FR" sz="2400" b="1" dirty="0">
                <a:solidFill>
                  <a:srgbClr val="FFFF00"/>
                </a:solidFill>
                <a:effectLst>
                  <a:outerShdw blurRad="38100" dist="38100" dir="2700000" algn="tl">
                    <a:srgbClr val="FFFFFF"/>
                  </a:outerShdw>
                </a:effectLst>
              </a:rPr>
              <a:t> ….</a:t>
            </a:r>
          </a:p>
          <a:p>
            <a:pPr algn="ctr">
              <a:spcBef>
                <a:spcPct val="20000"/>
              </a:spcBef>
              <a:buFont typeface="Arial" pitchFamily="34" charset="0"/>
              <a:buNone/>
            </a:pPr>
            <a:endParaRPr lang="fr-FR" sz="2400" b="1" dirty="0">
              <a:solidFill>
                <a:srgbClr val="FFFF00"/>
              </a:solidFill>
              <a:effectLst>
                <a:outerShdw blurRad="38100" dist="38100" dir="2700000" algn="tl">
                  <a:srgbClr val="FFFFFF"/>
                </a:outerShdw>
              </a:effectLst>
            </a:endParaRPr>
          </a:p>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p>
        </p:txBody>
      </p:sp>
      <p:sp>
        <p:nvSpPr>
          <p:cNvPr id="10" name="Sous-titre 2"/>
          <p:cNvSpPr txBox="1">
            <a:spLocks/>
          </p:cNvSpPr>
          <p:nvPr/>
        </p:nvSpPr>
        <p:spPr>
          <a:xfrm>
            <a:off x="752475" y="3314700"/>
            <a:ext cx="7807325" cy="763588"/>
          </a:xfrm>
          <a:prstGeom prst="rect">
            <a:avLst/>
          </a:prstGeom>
        </p:spPr>
        <p:txBody>
          <a:bodyPr/>
          <a:lstStyle/>
          <a:p>
            <a:pPr algn="ctr">
              <a:spcBef>
                <a:spcPct val="20000"/>
              </a:spcBef>
              <a:buFont typeface="Arial" pitchFamily="34" charset="0"/>
              <a:buNone/>
            </a:pPr>
            <a:r>
              <a:rPr lang="fr-FR" sz="3200" dirty="0">
                <a:solidFill>
                  <a:srgbClr val="FFFF00"/>
                </a:solidFill>
                <a:effectLst>
                  <a:outerShdw blurRad="38100" dist="38100" dir="2700000" algn="tl">
                    <a:srgbClr val="FFFFFF"/>
                  </a:outerShdw>
                </a:effectLst>
              </a:rPr>
              <a:t>AVOIR UN MINIMUM DE CONNAISSANCES</a:t>
            </a:r>
          </a:p>
          <a:p>
            <a:pPr algn="ctr">
              <a:spcBef>
                <a:spcPct val="20000"/>
              </a:spcBef>
              <a:buFont typeface="Arial" pitchFamily="34" charset="0"/>
              <a:buNone/>
            </a:pPr>
            <a:endParaRPr lang="fr-FR" sz="2400" b="1" dirty="0">
              <a:solidFill>
                <a:srgbClr val="FFFF00"/>
              </a:solidFill>
              <a:effectLst>
                <a:outerShdw blurRad="38100" dist="38100" dir="2700000" algn="tl">
                  <a:srgbClr val="FFFFFF"/>
                </a:outerShdw>
              </a:effectLst>
            </a:endParaRPr>
          </a:p>
          <a:p>
            <a:pPr algn="ctr">
              <a:spcBef>
                <a:spcPct val="20000"/>
              </a:spcBef>
              <a:buFont typeface="Arial" pitchFamily="34" charset="0"/>
              <a:buNone/>
            </a:pPr>
            <a:r>
              <a:rPr lang="fr-FR" sz="2400" b="1" dirty="0">
                <a:solidFill>
                  <a:srgbClr val="FFFF00"/>
                </a:solidFill>
                <a:effectLst>
                  <a:outerShdw blurRad="38100" dist="38100" dir="2700000" algn="tl">
                    <a:srgbClr val="FFFFFF"/>
                  </a:outerShdw>
                </a:effectLst>
              </a:rPr>
              <a:t>  </a:t>
            </a:r>
          </a:p>
        </p:txBody>
      </p:sp>
      <p:sp>
        <p:nvSpPr>
          <p:cNvPr id="13" name="Sous-titre 2"/>
          <p:cNvSpPr txBox="1">
            <a:spLocks/>
          </p:cNvSpPr>
          <p:nvPr/>
        </p:nvSpPr>
        <p:spPr>
          <a:xfrm>
            <a:off x="1437327" y="1933575"/>
            <a:ext cx="6565900" cy="765175"/>
          </a:xfrm>
          <a:prstGeom prst="rect">
            <a:avLst/>
          </a:prstGeom>
        </p:spPr>
        <p:txBody>
          <a:bodyPr>
            <a:normAutofit/>
          </a:bodyPr>
          <a:lstStyle/>
          <a:p>
            <a:pPr algn="ctr">
              <a:lnSpc>
                <a:spcPct val="80000"/>
              </a:lnSpc>
              <a:spcBef>
                <a:spcPct val="20000"/>
              </a:spcBef>
              <a:buFont typeface="Arial" pitchFamily="34" charset="0"/>
              <a:buNone/>
            </a:pPr>
            <a:r>
              <a:rPr lang="fr-FR" sz="2400" dirty="0">
                <a:solidFill>
                  <a:srgbClr val="FFFF00"/>
                </a:solidFill>
                <a:effectLst>
                  <a:outerShdw blurRad="38100" dist="38100" dir="2700000" algn="tl">
                    <a:srgbClr val="FFFFFF"/>
                  </a:outerShdw>
                </a:effectLst>
              </a:rPr>
              <a:t>* LEGISLATIVES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2000"/>
                                        <p:tgtEl>
                                          <p:spTgt spid="4"/>
                                        </p:tgtEl>
                                      </p:cBhvr>
                                    </p:animEffect>
                                  </p:childTnLst>
                                </p:cTn>
                              </p:par>
                            </p:childTnLst>
                          </p:cTn>
                        </p:par>
                        <p:par>
                          <p:cTn id="12" fill="hold" nodeType="afterGroup">
                            <p:stCondLst>
                              <p:cond delay="2500"/>
                            </p:stCondLst>
                            <p:childTnLst>
                              <p:par>
                                <p:cTn id="13" presetID="3"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2000"/>
                                        <p:tgtEl>
                                          <p:spTgt spid="5"/>
                                        </p:tgtEl>
                                      </p:cBhvr>
                                    </p:animEffect>
                                  </p:childTnLst>
                                </p:cTn>
                              </p:par>
                            </p:childTnLst>
                          </p:cTn>
                        </p:par>
                        <p:par>
                          <p:cTn id="16" fill="hold" nodeType="afterGroup">
                            <p:stCondLst>
                              <p:cond delay="4500"/>
                            </p:stCondLst>
                            <p:childTnLst>
                              <p:par>
                                <p:cTn id="17" presetID="3" presetClass="entr" presetSubtype="1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2000"/>
                                        <p:tgtEl>
                                          <p:spTgt spid="13"/>
                                        </p:tgtEl>
                                      </p:cBhvr>
                                    </p:animEffect>
                                  </p:childTnLst>
                                </p:cTn>
                              </p:par>
                            </p:childTnLst>
                          </p:cTn>
                        </p:par>
                        <p:par>
                          <p:cTn id="20" fill="hold" nodeType="afterGroup">
                            <p:stCondLst>
                              <p:cond delay="65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85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par>
                          <p:cTn id="28" fill="hold" nodeType="afterGroup">
                            <p:stCondLst>
                              <p:cond delay="10500"/>
                            </p:stCondLst>
                            <p:childTnLst>
                              <p:par>
                                <p:cTn id="29" presetID="3" presetClass="entr" presetSubtype="1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2000"/>
                                        <p:tgtEl>
                                          <p:spTgt spid="10"/>
                                        </p:tgtEl>
                                      </p:cBhvr>
                                    </p:animEffect>
                                  </p:childTnLst>
                                </p:cTn>
                              </p:par>
                            </p:childTnLst>
                          </p:cTn>
                        </p:par>
                        <p:par>
                          <p:cTn id="32" fill="hold" nodeType="afterGroup">
                            <p:stCondLst>
                              <p:cond delay="12500"/>
                            </p:stCondLst>
                            <p:childTnLst>
                              <p:par>
                                <p:cTn id="33" presetID="3" presetClass="entr" presetSubtype="1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65168" y="977798"/>
            <a:ext cx="7367632" cy="3040979"/>
          </a:xfrm>
          <a:prstGeom prst="rect">
            <a:avLst/>
          </a:prstGeom>
        </p:spPr>
        <p:txBody>
          <a:bodyPr>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111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 </a:t>
            </a:r>
            <a:r>
              <a:rPr lang="fr-FR" sz="112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Abeille et la pollinisation </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2"/>
          <p:cNvSpPr txBox="1">
            <a:spLocks/>
          </p:cNvSpPr>
          <p:nvPr/>
        </p:nvSpPr>
        <p:spPr>
          <a:xfrm>
            <a:off x="45515" y="5458978"/>
            <a:ext cx="4691903"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Organisation d’une fleur  </a:t>
            </a:r>
          </a:p>
        </p:txBody>
      </p:sp>
      <p:pic>
        <p:nvPicPr>
          <p:cNvPr id="5" name="Espace réservé du contenu 3"/>
          <p:cNvPicPr>
            <a:picLocks noGrp="1" noChangeAspect="1"/>
          </p:cNvPicPr>
          <p:nvPr>
            <p:ph idx="1"/>
          </p:nvPr>
        </p:nvPicPr>
        <p:blipFill>
          <a:blip r:embed="rId3"/>
          <a:srcRect t="16614" b="16614"/>
          <a:stretch>
            <a:fillRect/>
          </a:stretch>
        </p:blipFill>
        <p:spPr>
          <a:xfrm>
            <a:off x="50800" y="88900"/>
            <a:ext cx="9029700" cy="6642100"/>
          </a:xfrm>
        </p:spPr>
      </p:pic>
      <p:sp>
        <p:nvSpPr>
          <p:cNvPr id="29698" name="Espace réservé du texte 4"/>
          <p:cNvSpPr txBox="1">
            <a:spLocks/>
          </p:cNvSpPr>
          <p:nvPr/>
        </p:nvSpPr>
        <p:spPr bwMode="auto">
          <a:xfrm>
            <a:off x="5384800" y="2781300"/>
            <a:ext cx="3454400" cy="3530600"/>
          </a:xfrm>
          <a:prstGeom prst="rect">
            <a:avLst/>
          </a:prstGeom>
          <a:noFill/>
          <a:ln w="9525">
            <a:noFill/>
            <a:miter lim="800000"/>
            <a:headEnd/>
            <a:tailEnd/>
          </a:ln>
        </p:spPr>
        <p:txBody>
          <a:bodyPr/>
          <a:lstStyle/>
          <a:p>
            <a:pPr marL="342900" indent="-342900">
              <a:spcBef>
                <a:spcPct val="20000"/>
              </a:spcBef>
              <a:buFont typeface="Arial" pitchFamily="34" charset="0"/>
              <a:buChar char="•"/>
            </a:pPr>
            <a:r>
              <a:rPr lang="fr-FR" sz="1200" b="1" i="1">
                <a:solidFill>
                  <a:schemeClr val="bg1"/>
                </a:solidFill>
                <a:cs typeface="Arial" pitchFamily="34" charset="0"/>
              </a:rPr>
              <a:t>        De l</a:t>
            </a:r>
            <a:r>
              <a:rPr lang="ja-JP" altLang="fr-FR" sz="1200" b="1" i="1">
                <a:solidFill>
                  <a:schemeClr val="bg1"/>
                </a:solidFill>
                <a:cs typeface="Arial" pitchFamily="34" charset="0"/>
              </a:rPr>
              <a:t>’</a:t>
            </a:r>
            <a:r>
              <a:rPr lang="fr-FR" altLang="ja-JP" sz="1200" b="1" i="1">
                <a:solidFill>
                  <a:schemeClr val="bg1"/>
                </a:solidFill>
                <a:cs typeface="Arial" pitchFamily="34" charset="0"/>
              </a:rPr>
              <a:t>extérieur vers le centre </a:t>
            </a:r>
          </a:p>
          <a:p>
            <a:pPr marL="342900" indent="-342900">
              <a:spcBef>
                <a:spcPct val="20000"/>
              </a:spcBef>
              <a:buFont typeface="Arial" pitchFamily="34" charset="0"/>
              <a:buChar char="•"/>
            </a:pPr>
            <a:endParaRPr lang="fr-FR" sz="1200" b="1" i="1">
              <a:solidFill>
                <a:schemeClr val="bg1"/>
              </a:solidFill>
              <a:cs typeface="Arial" pitchFamily="34" charset="0"/>
            </a:endParaRPr>
          </a:p>
          <a:p>
            <a:pPr marL="342900" indent="-342900">
              <a:spcBef>
                <a:spcPct val="20000"/>
              </a:spcBef>
              <a:buFont typeface="Arial" pitchFamily="34" charset="0"/>
              <a:buChar char="•"/>
            </a:pPr>
            <a:r>
              <a:rPr lang="fr-FR" sz="1200" b="1" i="1" u="sng">
                <a:solidFill>
                  <a:schemeClr val="bg1"/>
                </a:solidFill>
                <a:cs typeface="Arial" pitchFamily="34" charset="0"/>
              </a:rPr>
              <a:t>Les sépales </a:t>
            </a:r>
            <a:r>
              <a:rPr lang="fr-FR" sz="1200" b="1" i="1">
                <a:solidFill>
                  <a:schemeClr val="bg1"/>
                </a:solidFill>
                <a:cs typeface="Arial" pitchFamily="34" charset="0"/>
              </a:rPr>
              <a:t>: le calice ( vert) </a:t>
            </a:r>
          </a:p>
          <a:p>
            <a:pPr marL="342900" indent="-342900">
              <a:spcBef>
                <a:spcPct val="20000"/>
              </a:spcBef>
              <a:buFont typeface="Arial" pitchFamily="34" charset="0"/>
              <a:buChar char="•"/>
            </a:pPr>
            <a:r>
              <a:rPr lang="fr-FR" sz="1200" b="1" i="1" u="sng">
                <a:solidFill>
                  <a:schemeClr val="bg1"/>
                </a:solidFill>
                <a:cs typeface="Arial" pitchFamily="34" charset="0"/>
              </a:rPr>
              <a:t>La corolle:  </a:t>
            </a:r>
            <a:r>
              <a:rPr lang="fr-FR" sz="1200" b="1" i="1">
                <a:solidFill>
                  <a:schemeClr val="bg1"/>
                </a:solidFill>
                <a:cs typeface="Arial" pitchFamily="34" charset="0"/>
              </a:rPr>
              <a:t>formée par les pétales </a:t>
            </a:r>
          </a:p>
          <a:p>
            <a:pPr marL="342900" indent="-342900">
              <a:spcBef>
                <a:spcPct val="20000"/>
              </a:spcBef>
              <a:buFont typeface="Arial" pitchFamily="34" charset="0"/>
              <a:buChar char="•"/>
            </a:pPr>
            <a:endParaRPr lang="fr-FR" sz="1200" b="1" i="1">
              <a:solidFill>
                <a:schemeClr val="bg1"/>
              </a:solidFill>
              <a:cs typeface="Arial" pitchFamily="34" charset="0"/>
            </a:endParaRPr>
          </a:p>
          <a:p>
            <a:pPr marL="342900" indent="-342900">
              <a:spcBef>
                <a:spcPct val="20000"/>
              </a:spcBef>
              <a:buFont typeface="Arial" pitchFamily="34" charset="0"/>
              <a:buChar char="•"/>
            </a:pPr>
            <a:r>
              <a:rPr lang="fr-FR" sz="1200" b="1" i="1">
                <a:solidFill>
                  <a:schemeClr val="bg1"/>
                </a:solidFill>
                <a:cs typeface="Arial" pitchFamily="34" charset="0"/>
              </a:rPr>
              <a:t>Sépales et corolle protègent les organes reproducteurs </a:t>
            </a:r>
          </a:p>
          <a:p>
            <a:pPr marL="342900" indent="-342900">
              <a:spcBef>
                <a:spcPct val="20000"/>
              </a:spcBef>
              <a:buFont typeface="Arial" pitchFamily="34" charset="0"/>
              <a:buChar char="•"/>
            </a:pPr>
            <a:endParaRPr lang="fr-FR" sz="1200" b="1" i="1">
              <a:solidFill>
                <a:schemeClr val="bg1"/>
              </a:solidFill>
              <a:cs typeface="Arial" pitchFamily="34" charset="0"/>
            </a:endParaRPr>
          </a:p>
          <a:p>
            <a:pPr marL="342900" indent="-342900">
              <a:spcBef>
                <a:spcPct val="20000"/>
              </a:spcBef>
              <a:buFont typeface="Arial" pitchFamily="34" charset="0"/>
              <a:buChar char="•"/>
            </a:pPr>
            <a:r>
              <a:rPr lang="fr-FR" sz="1200" b="1" i="1" u="sng">
                <a:solidFill>
                  <a:schemeClr val="bg1"/>
                </a:solidFill>
                <a:cs typeface="Arial" pitchFamily="34" charset="0"/>
              </a:rPr>
              <a:t>Les étamines </a:t>
            </a:r>
            <a:r>
              <a:rPr lang="fr-FR" sz="1200" b="1" i="1">
                <a:solidFill>
                  <a:schemeClr val="bg1"/>
                </a:solidFill>
                <a:cs typeface="Arial" pitchFamily="34" charset="0"/>
              </a:rPr>
              <a:t>: organes sexuels mâles </a:t>
            </a:r>
          </a:p>
          <a:p>
            <a:pPr marL="342900" indent="-342900">
              <a:spcBef>
                <a:spcPct val="20000"/>
              </a:spcBef>
              <a:buFont typeface="Arial" pitchFamily="34" charset="0"/>
              <a:buChar char="•"/>
            </a:pPr>
            <a:r>
              <a:rPr lang="fr-FR" sz="1200" b="1" i="1">
                <a:solidFill>
                  <a:schemeClr val="bg1"/>
                </a:solidFill>
                <a:cs typeface="Arial" pitchFamily="34" charset="0"/>
              </a:rPr>
              <a:t>Avec </a:t>
            </a:r>
            <a:r>
              <a:rPr lang="fr-FR" sz="1200" b="1" i="1" u="sng">
                <a:solidFill>
                  <a:schemeClr val="bg1"/>
                </a:solidFill>
                <a:cs typeface="Arial" pitchFamily="34" charset="0"/>
              </a:rPr>
              <a:t>les anthères </a:t>
            </a:r>
            <a:r>
              <a:rPr lang="fr-FR" sz="1200" b="1" i="1">
                <a:solidFill>
                  <a:schemeClr val="bg1"/>
                </a:solidFill>
                <a:cs typeface="Arial" pitchFamily="34" charset="0"/>
              </a:rPr>
              <a:t>( sac contenant les grains de pollen )</a:t>
            </a:r>
          </a:p>
          <a:p>
            <a:pPr marL="342900" indent="-342900">
              <a:spcBef>
                <a:spcPct val="20000"/>
              </a:spcBef>
              <a:buFont typeface="Arial" pitchFamily="34" charset="0"/>
              <a:buChar char="•"/>
            </a:pPr>
            <a:endParaRPr lang="fr-FR" sz="1200" b="1" i="1">
              <a:solidFill>
                <a:schemeClr val="bg1"/>
              </a:solidFill>
              <a:cs typeface="Arial" pitchFamily="34" charset="0"/>
            </a:endParaRPr>
          </a:p>
          <a:p>
            <a:pPr marL="342900" indent="-342900">
              <a:spcBef>
                <a:spcPct val="20000"/>
              </a:spcBef>
              <a:buFont typeface="Arial" pitchFamily="34" charset="0"/>
              <a:buChar char="•"/>
            </a:pPr>
            <a:r>
              <a:rPr lang="fr-FR" sz="1200" b="1" i="1" u="sng">
                <a:solidFill>
                  <a:schemeClr val="bg1"/>
                </a:solidFill>
                <a:cs typeface="Arial" pitchFamily="34" charset="0"/>
              </a:rPr>
              <a:t>Le pistil</a:t>
            </a:r>
            <a:r>
              <a:rPr lang="fr-FR" sz="1200" b="1" i="1">
                <a:solidFill>
                  <a:schemeClr val="bg1"/>
                </a:solidFill>
                <a:cs typeface="Arial" pitchFamily="34" charset="0"/>
              </a:rPr>
              <a:t>: partie réceptrice où germe les grains de pollen , il est composé </a:t>
            </a:r>
            <a:r>
              <a:rPr lang="fr-FR" sz="1200" b="1" i="1" u="sng">
                <a:solidFill>
                  <a:schemeClr val="bg1"/>
                </a:solidFill>
                <a:cs typeface="Arial" pitchFamily="34" charset="0"/>
              </a:rPr>
              <a:t>de l</a:t>
            </a:r>
            <a:r>
              <a:rPr lang="ja-JP" altLang="fr-FR" sz="1200" b="1" i="1" u="sng">
                <a:solidFill>
                  <a:schemeClr val="bg1"/>
                </a:solidFill>
                <a:cs typeface="Arial" pitchFamily="34" charset="0"/>
              </a:rPr>
              <a:t>’</a:t>
            </a:r>
            <a:r>
              <a:rPr lang="fr-FR" altLang="ja-JP" sz="1200" b="1" i="1" u="sng">
                <a:solidFill>
                  <a:schemeClr val="bg1"/>
                </a:solidFill>
                <a:cs typeface="Arial" pitchFamily="34" charset="0"/>
              </a:rPr>
              <a:t>ovaire, du  style et du stigmate</a:t>
            </a:r>
            <a:endParaRPr lang="fr-FR" sz="1200" b="1" i="1" u="sng">
              <a:solidFill>
                <a:schemeClr val="bg1"/>
              </a:solidFill>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2000"/>
                                        <p:tgtEl>
                                          <p:spTgt spid="8"/>
                                        </p:tgtEl>
                                      </p:cBhvr>
                                    </p:animEffect>
                                  </p:childTnLst>
                                </p:cTn>
                              </p:par>
                            </p:childTnLst>
                          </p:cTn>
                        </p:par>
                        <p:par>
                          <p:cTn id="8" fill="hold" nodeType="afterGroup">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9698">
                                            <p:txEl>
                                              <p:pRg st="0" end="0"/>
                                            </p:txEl>
                                          </p:spTgt>
                                        </p:tgtEl>
                                        <p:attrNameLst>
                                          <p:attrName>style.visibility</p:attrName>
                                        </p:attrNameLst>
                                      </p:cBhvr>
                                      <p:to>
                                        <p:strVal val="visible"/>
                                      </p:to>
                                    </p:set>
                                    <p:animEffect transition="in" filter="wipe(up)">
                                      <p:cBhvr>
                                        <p:cTn id="11" dur="2000"/>
                                        <p:tgtEl>
                                          <p:spTgt spid="29698">
                                            <p:txEl>
                                              <p:pRg st="0" end="0"/>
                                            </p:txEl>
                                          </p:spTgt>
                                        </p:tgtEl>
                                      </p:cBhvr>
                                    </p:animEffect>
                                  </p:childTnLst>
                                </p:cTn>
                              </p:par>
                            </p:childTnLst>
                          </p:cTn>
                        </p:par>
                        <p:par>
                          <p:cTn id="12" fill="hold" nodeType="afterGroup">
                            <p:stCondLst>
                              <p:cond delay="4000"/>
                            </p:stCondLst>
                            <p:childTnLst>
                              <p:par>
                                <p:cTn id="13" presetID="22" presetClass="entr" presetSubtype="1" fill="hold" grpId="0" nodeType="afterEffect">
                                  <p:stCondLst>
                                    <p:cond delay="0"/>
                                  </p:stCondLst>
                                  <p:childTnLst>
                                    <p:set>
                                      <p:cBhvr>
                                        <p:cTn id="14" dur="1" fill="hold">
                                          <p:stCondLst>
                                            <p:cond delay="0"/>
                                          </p:stCondLst>
                                        </p:cTn>
                                        <p:tgtEl>
                                          <p:spTgt spid="29698">
                                            <p:txEl>
                                              <p:pRg st="2" end="2"/>
                                            </p:txEl>
                                          </p:spTgt>
                                        </p:tgtEl>
                                        <p:attrNameLst>
                                          <p:attrName>style.visibility</p:attrName>
                                        </p:attrNameLst>
                                      </p:cBhvr>
                                      <p:to>
                                        <p:strVal val="visible"/>
                                      </p:to>
                                    </p:set>
                                    <p:animEffect transition="in" filter="wipe(up)">
                                      <p:cBhvr>
                                        <p:cTn id="15" dur="2000"/>
                                        <p:tgtEl>
                                          <p:spTgt spid="29698">
                                            <p:txEl>
                                              <p:pRg st="2" end="2"/>
                                            </p:txEl>
                                          </p:spTgt>
                                        </p:tgtEl>
                                      </p:cBhvr>
                                    </p:animEffect>
                                  </p:childTnLst>
                                </p:cTn>
                              </p:par>
                            </p:childTnLst>
                          </p:cTn>
                        </p:par>
                        <p:par>
                          <p:cTn id="16" fill="hold" nodeType="afterGroup">
                            <p:stCondLst>
                              <p:cond delay="6000"/>
                            </p:stCondLst>
                            <p:childTnLst>
                              <p:par>
                                <p:cTn id="17" presetID="22" presetClass="entr" presetSubtype="1" fill="hold" grpId="0" nodeType="afterEffect">
                                  <p:stCondLst>
                                    <p:cond delay="0"/>
                                  </p:stCondLst>
                                  <p:childTnLst>
                                    <p:set>
                                      <p:cBhvr>
                                        <p:cTn id="18" dur="1" fill="hold">
                                          <p:stCondLst>
                                            <p:cond delay="0"/>
                                          </p:stCondLst>
                                        </p:cTn>
                                        <p:tgtEl>
                                          <p:spTgt spid="29698">
                                            <p:txEl>
                                              <p:pRg st="3" end="3"/>
                                            </p:txEl>
                                          </p:spTgt>
                                        </p:tgtEl>
                                        <p:attrNameLst>
                                          <p:attrName>style.visibility</p:attrName>
                                        </p:attrNameLst>
                                      </p:cBhvr>
                                      <p:to>
                                        <p:strVal val="visible"/>
                                      </p:to>
                                    </p:set>
                                    <p:animEffect transition="in" filter="wipe(up)">
                                      <p:cBhvr>
                                        <p:cTn id="19" dur="2000"/>
                                        <p:tgtEl>
                                          <p:spTgt spid="29698">
                                            <p:txEl>
                                              <p:pRg st="3" end="3"/>
                                            </p:txEl>
                                          </p:spTgt>
                                        </p:tgtEl>
                                      </p:cBhvr>
                                    </p:animEffect>
                                  </p:childTnLst>
                                </p:cTn>
                              </p:par>
                            </p:childTnLst>
                          </p:cTn>
                        </p:par>
                        <p:par>
                          <p:cTn id="20" fill="hold" nodeType="afterGroup">
                            <p:stCondLst>
                              <p:cond delay="8000"/>
                            </p:stCondLst>
                            <p:childTnLst>
                              <p:par>
                                <p:cTn id="21" presetID="22" presetClass="entr" presetSubtype="1" fill="hold" grpId="0" nodeType="afterEffect">
                                  <p:stCondLst>
                                    <p:cond delay="0"/>
                                  </p:stCondLst>
                                  <p:childTnLst>
                                    <p:set>
                                      <p:cBhvr>
                                        <p:cTn id="22" dur="1" fill="hold">
                                          <p:stCondLst>
                                            <p:cond delay="0"/>
                                          </p:stCondLst>
                                        </p:cTn>
                                        <p:tgtEl>
                                          <p:spTgt spid="29698">
                                            <p:txEl>
                                              <p:pRg st="5" end="5"/>
                                            </p:txEl>
                                          </p:spTgt>
                                        </p:tgtEl>
                                        <p:attrNameLst>
                                          <p:attrName>style.visibility</p:attrName>
                                        </p:attrNameLst>
                                      </p:cBhvr>
                                      <p:to>
                                        <p:strVal val="visible"/>
                                      </p:to>
                                    </p:set>
                                    <p:animEffect transition="in" filter="wipe(up)">
                                      <p:cBhvr>
                                        <p:cTn id="23" dur="2000"/>
                                        <p:tgtEl>
                                          <p:spTgt spid="29698">
                                            <p:txEl>
                                              <p:pRg st="5" end="5"/>
                                            </p:txEl>
                                          </p:spTgt>
                                        </p:tgtEl>
                                      </p:cBhvr>
                                    </p:animEffect>
                                  </p:childTnLst>
                                </p:cTn>
                              </p:par>
                            </p:childTnLst>
                          </p:cTn>
                        </p:par>
                        <p:par>
                          <p:cTn id="24" fill="hold" nodeType="afterGroup">
                            <p:stCondLst>
                              <p:cond delay="10000"/>
                            </p:stCondLst>
                            <p:childTnLst>
                              <p:par>
                                <p:cTn id="25" presetID="22" presetClass="entr" presetSubtype="1" fill="hold" grpId="0" nodeType="afterEffect">
                                  <p:stCondLst>
                                    <p:cond delay="0"/>
                                  </p:stCondLst>
                                  <p:childTnLst>
                                    <p:set>
                                      <p:cBhvr>
                                        <p:cTn id="26" dur="1" fill="hold">
                                          <p:stCondLst>
                                            <p:cond delay="0"/>
                                          </p:stCondLst>
                                        </p:cTn>
                                        <p:tgtEl>
                                          <p:spTgt spid="29698">
                                            <p:txEl>
                                              <p:pRg st="7" end="7"/>
                                            </p:txEl>
                                          </p:spTgt>
                                        </p:tgtEl>
                                        <p:attrNameLst>
                                          <p:attrName>style.visibility</p:attrName>
                                        </p:attrNameLst>
                                      </p:cBhvr>
                                      <p:to>
                                        <p:strVal val="visible"/>
                                      </p:to>
                                    </p:set>
                                    <p:animEffect transition="in" filter="wipe(up)">
                                      <p:cBhvr>
                                        <p:cTn id="27" dur="2000"/>
                                        <p:tgtEl>
                                          <p:spTgt spid="29698">
                                            <p:txEl>
                                              <p:pRg st="7" end="7"/>
                                            </p:txEl>
                                          </p:spTgt>
                                        </p:tgtEl>
                                      </p:cBhvr>
                                    </p:animEffect>
                                  </p:childTnLst>
                                </p:cTn>
                              </p:par>
                            </p:childTnLst>
                          </p:cTn>
                        </p:par>
                        <p:par>
                          <p:cTn id="28" fill="hold" nodeType="afterGroup">
                            <p:stCondLst>
                              <p:cond delay="12000"/>
                            </p:stCondLst>
                            <p:childTnLst>
                              <p:par>
                                <p:cTn id="29" presetID="22" presetClass="entr" presetSubtype="1" fill="hold" grpId="0" nodeType="afterEffect">
                                  <p:stCondLst>
                                    <p:cond delay="0"/>
                                  </p:stCondLst>
                                  <p:childTnLst>
                                    <p:set>
                                      <p:cBhvr>
                                        <p:cTn id="30" dur="1" fill="hold">
                                          <p:stCondLst>
                                            <p:cond delay="0"/>
                                          </p:stCondLst>
                                        </p:cTn>
                                        <p:tgtEl>
                                          <p:spTgt spid="29698">
                                            <p:txEl>
                                              <p:pRg st="8" end="8"/>
                                            </p:txEl>
                                          </p:spTgt>
                                        </p:tgtEl>
                                        <p:attrNameLst>
                                          <p:attrName>style.visibility</p:attrName>
                                        </p:attrNameLst>
                                      </p:cBhvr>
                                      <p:to>
                                        <p:strVal val="visible"/>
                                      </p:to>
                                    </p:set>
                                    <p:animEffect transition="in" filter="wipe(up)">
                                      <p:cBhvr>
                                        <p:cTn id="31" dur="2000"/>
                                        <p:tgtEl>
                                          <p:spTgt spid="29698">
                                            <p:txEl>
                                              <p:pRg st="8" end="8"/>
                                            </p:txEl>
                                          </p:spTgt>
                                        </p:tgtEl>
                                      </p:cBhvr>
                                    </p:animEffect>
                                  </p:childTnLst>
                                </p:cTn>
                              </p:par>
                            </p:childTnLst>
                          </p:cTn>
                        </p:par>
                        <p:par>
                          <p:cTn id="32" fill="hold" nodeType="afterGroup">
                            <p:stCondLst>
                              <p:cond delay="14000"/>
                            </p:stCondLst>
                            <p:childTnLst>
                              <p:par>
                                <p:cTn id="33" presetID="22" presetClass="entr" presetSubtype="1" fill="hold" grpId="0" nodeType="afterEffect">
                                  <p:stCondLst>
                                    <p:cond delay="0"/>
                                  </p:stCondLst>
                                  <p:childTnLst>
                                    <p:set>
                                      <p:cBhvr>
                                        <p:cTn id="34" dur="1" fill="hold">
                                          <p:stCondLst>
                                            <p:cond delay="0"/>
                                          </p:stCondLst>
                                        </p:cTn>
                                        <p:tgtEl>
                                          <p:spTgt spid="29698">
                                            <p:txEl>
                                              <p:pRg st="10" end="10"/>
                                            </p:txEl>
                                          </p:spTgt>
                                        </p:tgtEl>
                                        <p:attrNameLst>
                                          <p:attrName>style.visibility</p:attrName>
                                        </p:attrNameLst>
                                      </p:cBhvr>
                                      <p:to>
                                        <p:strVal val="visible"/>
                                      </p:to>
                                    </p:set>
                                    <p:animEffect transition="in" filter="wipe(up)">
                                      <p:cBhvr>
                                        <p:cTn id="35" dur="2000"/>
                                        <p:tgtEl>
                                          <p:spTgt spid="29698">
                                            <p:txEl>
                                              <p:pRg st="10" end="10"/>
                                            </p:txEl>
                                          </p:spTgt>
                                        </p:tgtEl>
                                      </p:cBhvr>
                                    </p:animEffect>
                                  </p:childTnLst>
                                </p:cTn>
                              </p:par>
                            </p:childTnLst>
                          </p:cTn>
                        </p:par>
                        <p:par>
                          <p:cTn id="36" fill="hold" nodeType="afterGroup">
                            <p:stCondLst>
                              <p:cond delay="16000"/>
                            </p:stCondLst>
                            <p:childTnLst>
                              <p:par>
                                <p:cTn id="37" presetID="6" presetClass="entr" presetSubtype="32"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out)">
                                      <p:cBhvr>
                                        <p:cTn id="3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Espace réservé du contenu 4"/>
          <p:cNvPicPr>
            <a:picLocks noGrp="1" noChangeAspect="1"/>
          </p:cNvPicPr>
          <p:nvPr/>
        </p:nvPicPr>
        <p:blipFill>
          <a:blip r:embed="rId3"/>
          <a:srcRect/>
          <a:stretch>
            <a:fillRect/>
          </a:stretch>
        </p:blipFill>
        <p:spPr bwMode="auto">
          <a:xfrm>
            <a:off x="95250" y="836613"/>
            <a:ext cx="3854294" cy="2552973"/>
          </a:xfrm>
          <a:prstGeom prst="rect">
            <a:avLst/>
          </a:prstGeom>
          <a:noFill/>
          <a:ln w="9525">
            <a:noFill/>
            <a:miter lim="800000"/>
            <a:headEnd/>
            <a:tailEnd/>
          </a:ln>
        </p:spPr>
      </p:pic>
      <p:sp>
        <p:nvSpPr>
          <p:cNvPr id="27650" name="Espace réservé du texte 3"/>
          <p:cNvSpPr>
            <a:spLocks noGrp="1"/>
          </p:cNvSpPr>
          <p:nvPr/>
        </p:nvSpPr>
        <p:spPr bwMode="auto">
          <a:xfrm>
            <a:off x="4493172" y="511223"/>
            <a:ext cx="4528591" cy="6110287"/>
          </a:xfrm>
          <a:prstGeom prst="rect">
            <a:avLst/>
          </a:prstGeom>
          <a:noFill/>
          <a:ln w="9525">
            <a:noFill/>
            <a:miter lim="800000"/>
            <a:headEnd/>
            <a:tailEnd/>
          </a:ln>
        </p:spPr>
        <p:txBody>
          <a:bodyPr/>
          <a:lstStyle/>
          <a:p>
            <a:pPr>
              <a:lnSpc>
                <a:spcPct val="105000"/>
              </a:lnSpc>
              <a:spcBef>
                <a:spcPct val="20000"/>
              </a:spcBef>
              <a:spcAft>
                <a:spcPts val="600"/>
              </a:spcAft>
              <a:buClr>
                <a:srgbClr val="000000"/>
              </a:buClr>
              <a:buSzPct val="65000"/>
              <a:buFont typeface="Wingdings 2" pitchFamily="18" charset="2"/>
              <a:buNone/>
            </a:pPr>
            <a:r>
              <a:rPr lang="fr-FR" sz="2000" dirty="0">
                <a:solidFill>
                  <a:srgbClr val="FFFF00"/>
                </a:solidFill>
              </a:rPr>
              <a:t> Elle correspond au transport des grains de pollen produits par les organes mâles de la plante (anthères) vers les organes femelles (stigmates). La pollinisation ou fécondation est donc indispensable à la reproduction sexuée des plantes à fleurs.</a:t>
            </a:r>
          </a:p>
          <a:p>
            <a:pPr>
              <a:lnSpc>
                <a:spcPct val="105000"/>
              </a:lnSpc>
              <a:spcBef>
                <a:spcPct val="20000"/>
              </a:spcBef>
              <a:spcAft>
                <a:spcPts val="600"/>
              </a:spcAft>
              <a:buClr>
                <a:srgbClr val="000000"/>
              </a:buClr>
              <a:buSzPct val="65000"/>
              <a:buFont typeface="Wingdings 2" pitchFamily="18" charset="2"/>
              <a:buNone/>
            </a:pPr>
            <a:r>
              <a:rPr lang="fr-FR" sz="2000" dirty="0">
                <a:solidFill>
                  <a:srgbClr val="FFFF00"/>
                </a:solidFill>
              </a:rPr>
              <a:t>Les abeilles sauvages ou domestiques réalisent ce travail.</a:t>
            </a:r>
          </a:p>
          <a:p>
            <a:pPr>
              <a:lnSpc>
                <a:spcPct val="105000"/>
              </a:lnSpc>
              <a:spcBef>
                <a:spcPct val="20000"/>
              </a:spcBef>
              <a:spcAft>
                <a:spcPts val="600"/>
              </a:spcAft>
              <a:buClr>
                <a:srgbClr val="000000"/>
              </a:buClr>
              <a:buSzPct val="65000"/>
              <a:buFont typeface="Wingdings 2" pitchFamily="18" charset="2"/>
              <a:buNone/>
            </a:pPr>
            <a:r>
              <a:rPr lang="fr-FR" sz="2000" dirty="0">
                <a:solidFill>
                  <a:srgbClr val="FFFF00"/>
                </a:solidFill>
              </a:rPr>
              <a:t>D’</a:t>
            </a:r>
            <a:r>
              <a:rPr lang="fr-FR" altLang="ja-JP" sz="2000" dirty="0">
                <a:solidFill>
                  <a:srgbClr val="FFFF00"/>
                </a:solidFill>
              </a:rPr>
              <a:t>autres insectes, ainsi que le vent, certains oiseaux et certains petits rongeurs sont aussi pollinisateurs mais de moindre importance.</a:t>
            </a:r>
          </a:p>
          <a:p>
            <a:pPr>
              <a:lnSpc>
                <a:spcPct val="105000"/>
              </a:lnSpc>
              <a:spcBef>
                <a:spcPct val="20000"/>
              </a:spcBef>
              <a:spcAft>
                <a:spcPts val="600"/>
              </a:spcAft>
              <a:buClr>
                <a:srgbClr val="000000"/>
              </a:buClr>
              <a:buSzPct val="65000"/>
              <a:buFont typeface="Wingdings 2" pitchFamily="18" charset="2"/>
              <a:buNone/>
            </a:pPr>
            <a:r>
              <a:rPr lang="fr-FR" sz="2000" dirty="0">
                <a:solidFill>
                  <a:srgbClr val="FFFF00"/>
                </a:solidFill>
              </a:rPr>
              <a:t>La pollinisation est nécessaire à toute production de graines et de fruits par les plantes à fleurs.</a:t>
            </a:r>
          </a:p>
        </p:txBody>
      </p:sp>
      <p:sp>
        <p:nvSpPr>
          <p:cNvPr id="6" name="Sous-titre 2"/>
          <p:cNvSpPr txBox="1">
            <a:spLocks/>
          </p:cNvSpPr>
          <p:nvPr/>
        </p:nvSpPr>
        <p:spPr>
          <a:xfrm>
            <a:off x="4493933" y="105665"/>
            <a:ext cx="4392990" cy="731575"/>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Pollinisation </a:t>
            </a:r>
          </a:p>
        </p:txBody>
      </p:sp>
      <p:sp>
        <p:nvSpPr>
          <p:cNvPr id="7" name="Sous-titre 2"/>
          <p:cNvSpPr txBox="1">
            <a:spLocks/>
          </p:cNvSpPr>
          <p:nvPr/>
        </p:nvSpPr>
        <p:spPr>
          <a:xfrm>
            <a:off x="628220" y="105665"/>
            <a:ext cx="3304297" cy="731575"/>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36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L’Abeille</a:t>
            </a:r>
            <a:r>
              <a:rPr lang="fr-FR"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9" name="Espace réservé du texte 3"/>
          <p:cNvSpPr>
            <a:spLocks noGrp="1"/>
          </p:cNvSpPr>
          <p:nvPr/>
        </p:nvSpPr>
        <p:spPr bwMode="auto">
          <a:xfrm>
            <a:off x="95250" y="3471569"/>
            <a:ext cx="4617051" cy="984250"/>
          </a:xfrm>
          <a:prstGeom prst="rect">
            <a:avLst/>
          </a:prstGeom>
          <a:noFill/>
          <a:ln w="9525">
            <a:noFill/>
            <a:miter lim="800000"/>
            <a:headEnd/>
            <a:tailEnd/>
          </a:ln>
        </p:spPr>
        <p:txBody>
          <a:bodyPr/>
          <a:lstStyle/>
          <a:p>
            <a:r>
              <a:rPr lang="fr-FR" sz="2000" dirty="0">
                <a:solidFill>
                  <a:srgbClr val="FFFF00"/>
                </a:solidFill>
              </a:rPr>
              <a:t>Avec sa mâchoire et sa langue, l’abeille éclate les sacs de pollen des anthères des fleurs. Les grains de pollen forment alors </a:t>
            </a:r>
            <a:r>
              <a:rPr lang="fr-FR" sz="2000" u="sng" dirty="0">
                <a:solidFill>
                  <a:srgbClr val="FFFF00"/>
                </a:solidFill>
              </a:rPr>
              <a:t>une poudre </a:t>
            </a:r>
            <a:r>
              <a:rPr lang="fr-FR" sz="2000" dirty="0">
                <a:solidFill>
                  <a:srgbClr val="FFFF00"/>
                </a:solidFill>
              </a:rPr>
              <a:t>qui vient se coller sur ses poils.</a:t>
            </a:r>
          </a:p>
          <a:p>
            <a:pPr>
              <a:lnSpc>
                <a:spcPct val="105000"/>
              </a:lnSpc>
              <a:spcBef>
                <a:spcPts val="0"/>
              </a:spcBef>
              <a:spcAft>
                <a:spcPts val="0"/>
              </a:spcAft>
              <a:buClr>
                <a:srgbClr val="000000"/>
              </a:buClr>
              <a:buSzPct val="65000"/>
              <a:buFont typeface="Wingdings 2" pitchFamily="18" charset="2"/>
              <a:buNone/>
            </a:pPr>
            <a:r>
              <a:rPr lang="fr-FR" sz="2000" dirty="0">
                <a:solidFill>
                  <a:srgbClr val="FFFF00"/>
                </a:solidFill>
              </a:rPr>
              <a:t>Elle assurerait la pollinisation de plus de 200 000 espèces végétales à fleurs.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nodeType="afterGroup">
                            <p:stCondLst>
                              <p:cond delay="2000"/>
                            </p:stCondLst>
                            <p:childTnLst>
                              <p:par>
                                <p:cTn id="9" presetID="20" presetClass="entr" presetSubtype="0" fill="hold" nodeType="afterEffect">
                                  <p:stCondLst>
                                    <p:cond delay="0"/>
                                  </p:stCondLst>
                                  <p:childTnLst>
                                    <p:set>
                                      <p:cBhvr>
                                        <p:cTn id="10" dur="1" fill="hold">
                                          <p:stCondLst>
                                            <p:cond delay="0"/>
                                          </p:stCondLst>
                                        </p:cTn>
                                        <p:tgtEl>
                                          <p:spTgt spid="27649"/>
                                        </p:tgtEl>
                                        <p:attrNameLst>
                                          <p:attrName>style.visibility</p:attrName>
                                        </p:attrNameLst>
                                      </p:cBhvr>
                                      <p:to>
                                        <p:strVal val="visible"/>
                                      </p:to>
                                    </p:set>
                                    <p:animEffect transition="in" filter="wedge">
                                      <p:cBhvr>
                                        <p:cTn id="11" dur="2000"/>
                                        <p:tgtEl>
                                          <p:spTgt spid="27649"/>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22" presetClass="entr" presetSubtype="1" fill="hold" grpId="0" nodeType="afterEffect">
                                  <p:stCondLst>
                                    <p:cond delay="0"/>
                                  </p:stCondLst>
                                  <p:childTnLst>
                                    <p:set>
                                      <p:cBhvr>
                                        <p:cTn id="18" dur="1" fill="hold">
                                          <p:stCondLst>
                                            <p:cond delay="0"/>
                                          </p:stCondLst>
                                        </p:cTn>
                                        <p:tgtEl>
                                          <p:spTgt spid="27650"/>
                                        </p:tgtEl>
                                        <p:attrNameLst>
                                          <p:attrName>style.visibility</p:attrName>
                                        </p:attrNameLst>
                                      </p:cBhvr>
                                      <p:to>
                                        <p:strVal val="visible"/>
                                      </p:to>
                                    </p:set>
                                    <p:animEffect transition="in" filter="wipe(up)">
                                      <p:cBhvr>
                                        <p:cTn id="19" dur="2000"/>
                                        <p:tgtEl>
                                          <p:spTgt spid="27650"/>
                                        </p:tgtEl>
                                      </p:cBhvr>
                                    </p:animEffect>
                                  </p:childTnLst>
                                </p:cTn>
                              </p:par>
                            </p:childTnLst>
                          </p:cTn>
                        </p:par>
                        <p:par>
                          <p:cTn id="20" fill="hold" nodeType="afterGroup">
                            <p:stCondLst>
                              <p:cond delay="8000"/>
                            </p:stCondLst>
                            <p:childTnLst>
                              <p:par>
                                <p:cTn id="21" presetID="2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537882" y="135001"/>
            <a:ext cx="7903881"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Production végétale utile aux abeilles :</a:t>
            </a:r>
          </a:p>
        </p:txBody>
      </p:sp>
      <p:sp>
        <p:nvSpPr>
          <p:cNvPr id="33794" name="Espace réservé du texte 3"/>
          <p:cNvSpPr>
            <a:spLocks noGrp="1"/>
          </p:cNvSpPr>
          <p:nvPr/>
        </p:nvSpPr>
        <p:spPr bwMode="auto">
          <a:xfrm>
            <a:off x="160337" y="691918"/>
            <a:ext cx="4973871" cy="5372100"/>
          </a:xfrm>
          <a:prstGeom prst="rect">
            <a:avLst/>
          </a:prstGeom>
          <a:noFill/>
          <a:ln w="9525">
            <a:noFill/>
            <a:miter lim="800000"/>
            <a:headEnd/>
            <a:tailEnd/>
          </a:ln>
        </p:spPr>
        <p:txBody>
          <a:bodyPr/>
          <a:lstStyle/>
          <a:p>
            <a:pPr>
              <a:spcBef>
                <a:spcPct val="20000"/>
              </a:spcBef>
              <a:buClr>
                <a:srgbClr val="000000"/>
              </a:buClr>
              <a:buSzPct val="65000"/>
              <a:buFont typeface="Wingdings 2" pitchFamily="18" charset="2"/>
              <a:buNone/>
            </a:pPr>
            <a:r>
              <a:rPr lang="fr-FR" sz="2000" u="sng" dirty="0">
                <a:solidFill>
                  <a:srgbClr val="FFFF00"/>
                </a:solidFill>
                <a:cs typeface="Arial" pitchFamily="34" charset="0"/>
              </a:rPr>
              <a:t>Le pollen est source de protéine.</a:t>
            </a:r>
          </a:p>
          <a:p>
            <a:pPr algn="ctr">
              <a:spcBef>
                <a:spcPct val="20000"/>
              </a:spcBef>
              <a:buClr>
                <a:srgbClr val="000000"/>
              </a:buClr>
              <a:buSzPct val="65000"/>
              <a:buFont typeface="Wingdings 2" pitchFamily="18" charset="2"/>
              <a:buNone/>
            </a:pPr>
            <a:r>
              <a:rPr lang="fr-FR" sz="2000" dirty="0">
                <a:solidFill>
                  <a:srgbClr val="FFFF00"/>
                </a:solidFill>
                <a:cs typeface="Arial" pitchFamily="34" charset="0"/>
              </a:rPr>
              <a:t>Emporté sous forme de pelotes dans les corbeilles des pattes arrières </a:t>
            </a:r>
          </a:p>
          <a:p>
            <a:pPr algn="ctr">
              <a:spcBef>
                <a:spcPct val="20000"/>
              </a:spcBef>
              <a:buClr>
                <a:srgbClr val="000000"/>
              </a:buClr>
              <a:buSzPct val="65000"/>
              <a:buFont typeface="Wingdings 2" pitchFamily="18" charset="2"/>
              <a:buNone/>
            </a:pPr>
            <a:r>
              <a:rPr lang="fr-FR" sz="2000" dirty="0">
                <a:solidFill>
                  <a:srgbClr val="FFFF00"/>
                </a:solidFill>
                <a:cs typeface="Arial" pitchFamily="34" charset="0"/>
              </a:rPr>
              <a:t>ou accroché sur les poils branchus de l’</a:t>
            </a:r>
            <a:r>
              <a:rPr lang="fr-FR" altLang="ja-JP" sz="2000" dirty="0">
                <a:solidFill>
                  <a:srgbClr val="FFFF00"/>
                </a:solidFill>
                <a:cs typeface="Arial" pitchFamily="34" charset="0"/>
              </a:rPr>
              <a:t>abeille. Arrivée à la ruche, elle dépose sa pelote de pollen entre de nouvelles pattes qui vont la déposer dans des alvéoles autour du couvain. </a:t>
            </a:r>
          </a:p>
          <a:p>
            <a:pPr algn="ctr">
              <a:spcBef>
                <a:spcPct val="20000"/>
              </a:spcBef>
              <a:buClr>
                <a:srgbClr val="000000"/>
              </a:buClr>
              <a:buSzPct val="65000"/>
              <a:buFont typeface="Wingdings 2" pitchFamily="18" charset="2"/>
              <a:buNone/>
            </a:pPr>
            <a:r>
              <a:rPr lang="fr-FR" altLang="ja-JP" sz="2000" dirty="0">
                <a:solidFill>
                  <a:srgbClr val="FFFF00"/>
                </a:solidFill>
                <a:cs typeface="Arial" pitchFamily="34" charset="0"/>
              </a:rPr>
              <a:t>Il sera humidifié et malaxé de façon à former une couche régulière, coiffé ensuite d’une pellicule de miel ou de propolis qui empêchera tout contact avec l’air. Le pollen va ainsi fermenter et former une </a:t>
            </a:r>
            <a:r>
              <a:rPr lang="fr-FR" altLang="ja-JP" sz="2000" u="sng" dirty="0">
                <a:solidFill>
                  <a:srgbClr val="FFFF00"/>
                </a:solidFill>
                <a:cs typeface="Arial" pitchFamily="34" charset="0"/>
              </a:rPr>
              <a:t>substance nourrissante pour  les nourrices et les larves, c’est le pain d’abeille</a:t>
            </a:r>
            <a:r>
              <a:rPr lang="fr-FR" altLang="ja-JP" sz="2000" dirty="0">
                <a:solidFill>
                  <a:srgbClr val="FFFF00"/>
                </a:solidFill>
                <a:cs typeface="Arial" pitchFamily="34" charset="0"/>
              </a:rPr>
              <a:t>. </a:t>
            </a:r>
          </a:p>
          <a:p>
            <a:pPr algn="ctr">
              <a:spcBef>
                <a:spcPct val="20000"/>
              </a:spcBef>
              <a:buClr>
                <a:srgbClr val="000000"/>
              </a:buClr>
              <a:buSzPct val="65000"/>
              <a:buFont typeface="Wingdings 2" pitchFamily="18" charset="2"/>
              <a:buNone/>
            </a:pPr>
            <a:r>
              <a:rPr lang="fr-FR" sz="2000" dirty="0">
                <a:solidFill>
                  <a:srgbClr val="FFFF00"/>
                </a:solidFill>
                <a:cs typeface="Arial" pitchFamily="34" charset="0"/>
              </a:rPr>
              <a:t> </a:t>
            </a:r>
          </a:p>
        </p:txBody>
      </p:sp>
      <p:sp>
        <p:nvSpPr>
          <p:cNvPr id="6" name="Sous-titre 2"/>
          <p:cNvSpPr txBox="1">
            <a:spLocks/>
          </p:cNvSpPr>
          <p:nvPr/>
        </p:nvSpPr>
        <p:spPr>
          <a:xfrm>
            <a:off x="5431118" y="527088"/>
            <a:ext cx="2380969" cy="74107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Pollen</a:t>
            </a:r>
          </a:p>
        </p:txBody>
      </p:sp>
      <p:pic>
        <p:nvPicPr>
          <p:cNvPr id="33797" name="Picture 2"/>
          <p:cNvPicPr>
            <a:picLocks noChangeAspect="1" noChangeArrowheads="1"/>
          </p:cNvPicPr>
          <p:nvPr/>
        </p:nvPicPr>
        <p:blipFill>
          <a:blip r:embed="rId3"/>
          <a:srcRect/>
          <a:stretch>
            <a:fillRect/>
          </a:stretch>
        </p:blipFill>
        <p:spPr bwMode="auto">
          <a:xfrm>
            <a:off x="5134209" y="1583596"/>
            <a:ext cx="4009791" cy="265731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33794"/>
                                        </p:tgtEl>
                                        <p:attrNameLst>
                                          <p:attrName>style.visibility</p:attrName>
                                        </p:attrNameLst>
                                      </p:cBhvr>
                                      <p:to>
                                        <p:strVal val="visible"/>
                                      </p:to>
                                    </p:set>
                                    <p:animEffect transition="in" filter="blinds(horizontal)">
                                      <p:cBhvr>
                                        <p:cTn id="15" dur="2000"/>
                                        <p:tgtEl>
                                          <p:spTgt spid="33794"/>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33797"/>
                                        </p:tgtEl>
                                        <p:attrNameLst>
                                          <p:attrName>style.visibility</p:attrName>
                                        </p:attrNameLst>
                                      </p:cBhvr>
                                      <p:to>
                                        <p:strVal val="visible"/>
                                      </p:to>
                                    </p:set>
                                    <p:animEffect transition="in" filter="blinds(horizontal)">
                                      <p:cBhvr>
                                        <p:cTn id="19" dur="20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ZoneTexte 6"/>
          <p:cNvSpPr txBox="1">
            <a:spLocks noChangeArrowheads="1"/>
          </p:cNvSpPr>
          <p:nvPr/>
        </p:nvSpPr>
        <p:spPr bwMode="auto">
          <a:xfrm>
            <a:off x="1568450" y="3854450"/>
            <a:ext cx="185738" cy="369888"/>
          </a:xfrm>
          <a:prstGeom prst="rect">
            <a:avLst/>
          </a:prstGeom>
          <a:noFill/>
          <a:ln w="9525">
            <a:noFill/>
            <a:miter lim="800000"/>
            <a:headEnd/>
            <a:tailEnd/>
          </a:ln>
        </p:spPr>
        <p:txBody>
          <a:bodyPr wrap="none">
            <a:spAutoFit/>
          </a:bodyPr>
          <a:lstStyle/>
          <a:p>
            <a:endParaRPr lang="fr-FR"/>
          </a:p>
        </p:txBody>
      </p:sp>
      <p:sp>
        <p:nvSpPr>
          <p:cNvPr id="36866" name="Espace réservé du contenu 5"/>
          <p:cNvSpPr>
            <a:spLocks noGrp="1"/>
          </p:cNvSpPr>
          <p:nvPr>
            <p:ph idx="1"/>
          </p:nvPr>
        </p:nvSpPr>
        <p:spPr>
          <a:xfrm>
            <a:off x="-317500" y="909705"/>
            <a:ext cx="6686768" cy="3856037"/>
          </a:xfrm>
        </p:spPr>
        <p:txBody>
          <a:bodyPr/>
          <a:lstStyle/>
          <a:p>
            <a:pPr eaLnBrk="1" hangingPunct="1"/>
            <a:r>
              <a:rPr lang="fr-FR" sz="2000" u="sng" dirty="0">
                <a:solidFill>
                  <a:srgbClr val="FFFF00"/>
                </a:solidFill>
              </a:rPr>
              <a:t>Le nectar est un liquide</a:t>
            </a:r>
            <a:r>
              <a:rPr lang="fr-FR" sz="2000" dirty="0">
                <a:solidFill>
                  <a:srgbClr val="FFFF00"/>
                </a:solidFill>
              </a:rPr>
              <a:t> sucré secrété par les nectaires, les glandes, dont sont pourvus nombre de plantes. Transformé en miel il servira à nourrir </a:t>
            </a:r>
            <a:r>
              <a:rPr lang="fr-FR" sz="2000" u="sng" dirty="0">
                <a:solidFill>
                  <a:srgbClr val="FFFF00"/>
                </a:solidFill>
              </a:rPr>
              <a:t>les abeilles et les abeillauds adultes.</a:t>
            </a:r>
          </a:p>
          <a:p>
            <a:pPr eaLnBrk="1" hangingPunct="1"/>
            <a:r>
              <a:rPr lang="fr-FR" sz="2000" dirty="0">
                <a:solidFill>
                  <a:srgbClr val="FFFF00"/>
                </a:solidFill>
              </a:rPr>
              <a:t>Les butineuses aspirent le nectar sur les plantes et l</a:t>
            </a:r>
            <a:r>
              <a:rPr lang="fr-FR" altLang="fr-FR" sz="2000" dirty="0">
                <a:solidFill>
                  <a:srgbClr val="FFFF00"/>
                </a:solidFill>
              </a:rPr>
              <a:t>’</a:t>
            </a:r>
            <a:r>
              <a:rPr lang="fr-FR" sz="2000" dirty="0">
                <a:solidFill>
                  <a:srgbClr val="FFFF00"/>
                </a:solidFill>
              </a:rPr>
              <a:t>emmagasine dans leur jabot, où la salive lui fait subir une première transformation grâce à une enzyme  qui dégrade le sucre en molécule simple, glucose et fructose et réduit peu à peu  la teneur en eau. Une fois dans la ruche, la transmission de ce nectar de jabot en jabot jusqu</a:t>
            </a:r>
            <a:r>
              <a:rPr lang="fr-FR" altLang="fr-FR" sz="2000" dirty="0">
                <a:solidFill>
                  <a:srgbClr val="FFFF00"/>
                </a:solidFill>
              </a:rPr>
              <a:t>’</a:t>
            </a:r>
            <a:r>
              <a:rPr lang="fr-FR" sz="2000" dirty="0">
                <a:solidFill>
                  <a:srgbClr val="FFFF00"/>
                </a:solidFill>
              </a:rPr>
              <a:t>au lieu d</a:t>
            </a:r>
            <a:r>
              <a:rPr lang="fr-FR" altLang="fr-FR" sz="2000" dirty="0">
                <a:solidFill>
                  <a:srgbClr val="FFFF00"/>
                </a:solidFill>
              </a:rPr>
              <a:t>’</a:t>
            </a:r>
            <a:r>
              <a:rPr lang="fr-FR" sz="2000" dirty="0">
                <a:solidFill>
                  <a:srgbClr val="FFFF00"/>
                </a:solidFill>
              </a:rPr>
              <a:t>entreposage va faire perdre progressivement l</a:t>
            </a:r>
            <a:r>
              <a:rPr lang="fr-FR" altLang="fr-FR" sz="2000" dirty="0">
                <a:solidFill>
                  <a:srgbClr val="FFFF00"/>
                </a:solidFill>
              </a:rPr>
              <a:t>’</a:t>
            </a:r>
            <a:r>
              <a:rPr lang="fr-FR" sz="2000" dirty="0">
                <a:solidFill>
                  <a:srgbClr val="FFFF00"/>
                </a:solidFill>
              </a:rPr>
              <a:t>eau et se charger d</a:t>
            </a:r>
            <a:r>
              <a:rPr lang="fr-FR" altLang="fr-FR" sz="2000" dirty="0">
                <a:solidFill>
                  <a:srgbClr val="FFFF00"/>
                </a:solidFill>
              </a:rPr>
              <a:t>’</a:t>
            </a:r>
            <a:r>
              <a:rPr lang="fr-FR" sz="2000" dirty="0">
                <a:solidFill>
                  <a:srgbClr val="FFFF00"/>
                </a:solidFill>
              </a:rPr>
              <a:t>enzymes secrétées par les glandes salivaires de chacune des abeilles. Le nectar voit sa composition s</a:t>
            </a:r>
            <a:r>
              <a:rPr lang="fr-FR" altLang="fr-FR" sz="2000" dirty="0">
                <a:solidFill>
                  <a:srgbClr val="FFFF00"/>
                </a:solidFill>
              </a:rPr>
              <a:t>’</a:t>
            </a:r>
            <a:r>
              <a:rPr lang="fr-FR" sz="2000" dirty="0">
                <a:solidFill>
                  <a:srgbClr val="FFFF00"/>
                </a:solidFill>
              </a:rPr>
              <a:t>inverser pour finir avec 4/5 de sucre et 1/5 d</a:t>
            </a:r>
            <a:r>
              <a:rPr lang="fr-FR" altLang="fr-FR" sz="2000" dirty="0">
                <a:solidFill>
                  <a:srgbClr val="FFFF00"/>
                </a:solidFill>
              </a:rPr>
              <a:t>’</a:t>
            </a:r>
            <a:r>
              <a:rPr lang="fr-FR" sz="2000" dirty="0">
                <a:solidFill>
                  <a:srgbClr val="FFFF00"/>
                </a:solidFill>
              </a:rPr>
              <a:t>eau. La chaleur dans la ruche ( 35/37°) et le courant d</a:t>
            </a:r>
            <a:r>
              <a:rPr lang="fr-FR" altLang="fr-FR" sz="2000" dirty="0">
                <a:solidFill>
                  <a:srgbClr val="FFFF00"/>
                </a:solidFill>
              </a:rPr>
              <a:t>’</a:t>
            </a:r>
            <a:r>
              <a:rPr lang="fr-FR" sz="2000" dirty="0">
                <a:solidFill>
                  <a:srgbClr val="FFFF00"/>
                </a:solidFill>
              </a:rPr>
              <a:t>air provoqué par les ventileuses vont parachever peu à peu l</a:t>
            </a:r>
            <a:r>
              <a:rPr lang="fr-FR" altLang="fr-FR" sz="2000" dirty="0">
                <a:solidFill>
                  <a:srgbClr val="FFFF00"/>
                </a:solidFill>
              </a:rPr>
              <a:t>’</a:t>
            </a:r>
            <a:r>
              <a:rPr lang="fr-FR" sz="2000" dirty="0">
                <a:solidFill>
                  <a:srgbClr val="FFFF00"/>
                </a:solidFill>
              </a:rPr>
              <a:t>évaporation. L</a:t>
            </a:r>
            <a:r>
              <a:rPr lang="fr-FR" altLang="fr-FR" sz="2000" dirty="0">
                <a:solidFill>
                  <a:srgbClr val="FFFF00"/>
                </a:solidFill>
              </a:rPr>
              <a:t>’</a:t>
            </a:r>
            <a:r>
              <a:rPr lang="fr-FR" sz="2000" dirty="0">
                <a:solidFill>
                  <a:srgbClr val="FFFF00"/>
                </a:solidFill>
              </a:rPr>
              <a:t>alvéole est ensuite operculée par une fine pellicule de cire.</a:t>
            </a:r>
          </a:p>
        </p:txBody>
      </p:sp>
      <p:pic>
        <p:nvPicPr>
          <p:cNvPr id="31748" name="Espace réservé du contenu 5"/>
          <p:cNvPicPr>
            <a:picLocks noChangeAspect="1"/>
          </p:cNvPicPr>
          <p:nvPr/>
        </p:nvPicPr>
        <p:blipFill>
          <a:blip r:embed="rId3"/>
          <a:srcRect/>
          <a:stretch>
            <a:fillRect/>
          </a:stretch>
        </p:blipFill>
        <p:spPr bwMode="auto">
          <a:xfrm>
            <a:off x="6353502" y="1585280"/>
            <a:ext cx="2774731" cy="3358158"/>
          </a:xfrm>
          <a:prstGeom prst="rect">
            <a:avLst/>
          </a:prstGeom>
          <a:noFill/>
          <a:ln w="9525">
            <a:noFill/>
            <a:miter lim="800000"/>
            <a:headEnd/>
            <a:tailEnd/>
          </a:ln>
        </p:spPr>
      </p:pic>
      <p:sp>
        <p:nvSpPr>
          <p:cNvPr id="11" name="Sous-titre 2"/>
          <p:cNvSpPr txBox="1">
            <a:spLocks/>
          </p:cNvSpPr>
          <p:nvPr/>
        </p:nvSpPr>
        <p:spPr>
          <a:xfrm>
            <a:off x="3279635" y="-96083"/>
            <a:ext cx="2587905" cy="61633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Nectar</a:t>
            </a:r>
          </a:p>
        </p:txBody>
      </p:sp>
      <p:sp>
        <p:nvSpPr>
          <p:cNvPr id="12" name="Sous-titre 2"/>
          <p:cNvSpPr txBox="1">
            <a:spLocks/>
          </p:cNvSpPr>
          <p:nvPr/>
        </p:nvSpPr>
        <p:spPr>
          <a:xfrm>
            <a:off x="-1" y="526665"/>
            <a:ext cx="9143999"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Un bouche à bouche très productif : LA TROPHALLAXIE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2000"/>
                                        <p:tgtEl>
                                          <p:spTgt spid="1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2000"/>
                                        <p:tgtEl>
                                          <p:spTgt spid="11"/>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31748"/>
                                        </p:tgtEl>
                                        <p:attrNameLst>
                                          <p:attrName>style.visibility</p:attrName>
                                        </p:attrNameLst>
                                      </p:cBhvr>
                                      <p:to>
                                        <p:strVal val="visible"/>
                                      </p:to>
                                    </p:set>
                                    <p:animEffect transition="in" filter="blinds(horizontal)">
                                      <p:cBhvr>
                                        <p:cTn id="15" dur="20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p:cNvSpPr txBox="1">
            <a:spLocks/>
          </p:cNvSpPr>
          <p:nvPr/>
        </p:nvSpPr>
        <p:spPr>
          <a:xfrm>
            <a:off x="537882" y="135001"/>
            <a:ext cx="7903881"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Caractéristiques  des fleurs favorables pour une  bonne production de miel  </a:t>
            </a:r>
          </a:p>
        </p:txBody>
      </p:sp>
      <p:sp>
        <p:nvSpPr>
          <p:cNvPr id="34818" name="ZoneTexte 6"/>
          <p:cNvSpPr txBox="1">
            <a:spLocks noChangeArrowheads="1"/>
          </p:cNvSpPr>
          <p:nvPr/>
        </p:nvSpPr>
        <p:spPr bwMode="auto">
          <a:xfrm>
            <a:off x="1568450" y="3854450"/>
            <a:ext cx="185738" cy="369888"/>
          </a:xfrm>
          <a:prstGeom prst="rect">
            <a:avLst/>
          </a:prstGeom>
          <a:noFill/>
          <a:ln w="9525">
            <a:noFill/>
            <a:miter lim="800000"/>
            <a:headEnd/>
            <a:tailEnd/>
          </a:ln>
        </p:spPr>
        <p:txBody>
          <a:bodyPr wrap="none">
            <a:spAutoFit/>
          </a:bodyPr>
          <a:lstStyle/>
          <a:p>
            <a:endParaRPr lang="fr-FR"/>
          </a:p>
        </p:txBody>
      </p:sp>
      <p:sp>
        <p:nvSpPr>
          <p:cNvPr id="8" name="Espace réservé du contenu 5"/>
          <p:cNvSpPr>
            <a:spLocks noGrp="1"/>
          </p:cNvSpPr>
          <p:nvPr>
            <p:ph idx="1"/>
          </p:nvPr>
        </p:nvSpPr>
        <p:spPr>
          <a:xfrm>
            <a:off x="44450" y="1141849"/>
            <a:ext cx="6416675" cy="1487487"/>
          </a:xfrm>
        </p:spPr>
        <p:txBody>
          <a:bodyPr/>
          <a:lstStyle/>
          <a:p>
            <a:pPr eaLnBrk="1" hangingPunct="1"/>
            <a:r>
              <a:rPr lang="fr-FR" sz="2000" dirty="0">
                <a:solidFill>
                  <a:srgbClr val="FFFF00"/>
                </a:solidFill>
              </a:rPr>
              <a:t>La production de nectar ou de pollen attirent les abeilles </a:t>
            </a:r>
          </a:p>
          <a:p>
            <a:pPr eaLnBrk="1" hangingPunct="1"/>
            <a:r>
              <a:rPr lang="fr-FR" sz="2000" dirty="0">
                <a:solidFill>
                  <a:srgbClr val="FFFF00"/>
                </a:solidFill>
              </a:rPr>
              <a:t>Le nectar doit être accessible  ( nectaires )</a:t>
            </a:r>
          </a:p>
          <a:p>
            <a:pPr eaLnBrk="1" hangingPunct="1"/>
            <a:r>
              <a:rPr lang="fr-FR" sz="2000" dirty="0">
                <a:solidFill>
                  <a:srgbClr val="FFFF00"/>
                </a:solidFill>
              </a:rPr>
              <a:t>Importance de la surface fleurie </a:t>
            </a:r>
          </a:p>
        </p:txBody>
      </p:sp>
      <p:pic>
        <p:nvPicPr>
          <p:cNvPr id="31748" name="Espace réservé du contenu 5"/>
          <p:cNvPicPr>
            <a:picLocks noChangeAspect="1"/>
          </p:cNvPicPr>
          <p:nvPr/>
        </p:nvPicPr>
        <p:blipFill>
          <a:blip r:embed="rId3"/>
          <a:srcRect/>
          <a:stretch>
            <a:fillRect/>
          </a:stretch>
        </p:blipFill>
        <p:spPr bwMode="auto">
          <a:xfrm>
            <a:off x="5957888" y="2203913"/>
            <a:ext cx="3186112" cy="3856038"/>
          </a:xfrm>
          <a:prstGeom prst="rect">
            <a:avLst/>
          </a:prstGeom>
          <a:noFill/>
          <a:ln w="9525">
            <a:noFill/>
            <a:miter lim="800000"/>
            <a:headEnd/>
            <a:tailEnd/>
          </a:ln>
        </p:spPr>
      </p:pic>
      <p:sp>
        <p:nvSpPr>
          <p:cNvPr id="31749" name="Espace réservé du texte 3"/>
          <p:cNvSpPr txBox="1">
            <a:spLocks/>
          </p:cNvSpPr>
          <p:nvPr/>
        </p:nvSpPr>
        <p:spPr bwMode="auto">
          <a:xfrm>
            <a:off x="6370638" y="1429203"/>
            <a:ext cx="2773362" cy="852487"/>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cs typeface="Arial" pitchFamily="34" charset="0"/>
              </a:rPr>
              <a:t> transformé par l’</a:t>
            </a:r>
            <a:r>
              <a:rPr lang="fr-FR" altLang="ja-JP" sz="2000" dirty="0">
                <a:solidFill>
                  <a:srgbClr val="FFFF00"/>
                </a:solidFill>
                <a:cs typeface="Arial" pitchFamily="34" charset="0"/>
              </a:rPr>
              <a:t>abeille donnera le miel </a:t>
            </a:r>
            <a:endParaRPr lang="fr-FR" sz="3200" dirty="0">
              <a:solidFill>
                <a:srgbClr val="FFFF00"/>
              </a:solidFill>
              <a:cs typeface="Arial" pitchFamily="34" charset="0"/>
            </a:endParaRPr>
          </a:p>
        </p:txBody>
      </p:sp>
      <p:sp>
        <p:nvSpPr>
          <p:cNvPr id="11" name="Sous-titre 2"/>
          <p:cNvSpPr txBox="1">
            <a:spLocks/>
          </p:cNvSpPr>
          <p:nvPr/>
        </p:nvSpPr>
        <p:spPr>
          <a:xfrm>
            <a:off x="6267450" y="811417"/>
            <a:ext cx="2587905" cy="98534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Nectar</a:t>
            </a:r>
          </a:p>
        </p:txBody>
      </p:sp>
      <p:sp>
        <p:nvSpPr>
          <p:cNvPr id="12" name="Sous-titre 2"/>
          <p:cNvSpPr txBox="1">
            <a:spLocks/>
          </p:cNvSpPr>
          <p:nvPr/>
        </p:nvSpPr>
        <p:spPr>
          <a:xfrm>
            <a:off x="19570" y="2648307"/>
            <a:ext cx="2654155" cy="1090178"/>
          </a:xfrm>
          <a:prstGeom prst="rect">
            <a:avLst/>
          </a:prstGeom>
        </p:spPr>
        <p:txBody>
          <a:bodyPr>
            <a:normAutofit fontScale="9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Facteurs agissant sur la sécrétion du nectar</a:t>
            </a:r>
          </a:p>
        </p:txBody>
      </p:sp>
      <p:sp>
        <p:nvSpPr>
          <p:cNvPr id="13" name="Espace réservé du texte 3"/>
          <p:cNvSpPr txBox="1">
            <a:spLocks/>
          </p:cNvSpPr>
          <p:nvPr/>
        </p:nvSpPr>
        <p:spPr bwMode="auto">
          <a:xfrm>
            <a:off x="2540000" y="2299449"/>
            <a:ext cx="3092450" cy="3913188"/>
          </a:xfrm>
          <a:prstGeom prst="rect">
            <a:avLst/>
          </a:prstGeom>
          <a:noFill/>
          <a:ln w="9525">
            <a:noFill/>
            <a:miter lim="800000"/>
            <a:headEnd/>
            <a:tailEnd/>
          </a:ln>
        </p:spPr>
        <p:txBody>
          <a:bodyPr/>
          <a:lstStyle/>
          <a:p>
            <a:pPr marL="285750" indent="-285750">
              <a:spcBef>
                <a:spcPct val="20000"/>
              </a:spcBef>
              <a:buFont typeface="Arial" pitchFamily="34" charset="0"/>
              <a:buChar char="•"/>
            </a:pPr>
            <a:r>
              <a:rPr lang="fr-FR" sz="2000" dirty="0">
                <a:solidFill>
                  <a:srgbClr val="FFFF00"/>
                </a:solidFill>
                <a:cs typeface="Arial" pitchFamily="34" charset="0"/>
              </a:rPr>
              <a:t>Âge de la fleur </a:t>
            </a:r>
          </a:p>
          <a:p>
            <a:pPr marL="285750" indent="-285750">
              <a:spcBef>
                <a:spcPct val="20000"/>
              </a:spcBef>
              <a:buFont typeface="Arial" pitchFamily="34" charset="0"/>
              <a:buChar char="•"/>
            </a:pPr>
            <a:r>
              <a:rPr lang="fr-FR" sz="2000" dirty="0">
                <a:solidFill>
                  <a:srgbClr val="FFFF00"/>
                </a:solidFill>
                <a:cs typeface="Arial" pitchFamily="34" charset="0"/>
              </a:rPr>
              <a:t>Sexe de la fleur</a:t>
            </a:r>
          </a:p>
          <a:p>
            <a:pPr marL="285750" indent="-285750">
              <a:spcBef>
                <a:spcPct val="20000"/>
              </a:spcBef>
              <a:buFont typeface="Arial" pitchFamily="34" charset="0"/>
              <a:buChar char="•"/>
            </a:pPr>
            <a:r>
              <a:rPr lang="fr-FR" sz="2000" dirty="0">
                <a:solidFill>
                  <a:srgbClr val="FFFF00"/>
                </a:solidFill>
                <a:cs typeface="Arial" pitchFamily="34" charset="0"/>
              </a:rPr>
              <a:t>Durée de floraison </a:t>
            </a:r>
          </a:p>
          <a:p>
            <a:pPr marL="285750" indent="-285750">
              <a:spcBef>
                <a:spcPct val="20000"/>
              </a:spcBef>
              <a:buFont typeface="Arial" pitchFamily="34" charset="0"/>
              <a:buChar char="•"/>
            </a:pPr>
            <a:r>
              <a:rPr lang="fr-FR" sz="2000" dirty="0">
                <a:solidFill>
                  <a:srgbClr val="FFFF00"/>
                </a:solidFill>
                <a:cs typeface="Arial" pitchFamily="34" charset="0"/>
              </a:rPr>
              <a:t>Type de culture </a:t>
            </a:r>
          </a:p>
          <a:p>
            <a:pPr marL="285750" indent="-285750">
              <a:spcBef>
                <a:spcPct val="20000"/>
              </a:spcBef>
              <a:buFont typeface="Arial" pitchFamily="34" charset="0"/>
              <a:buChar char="•"/>
            </a:pPr>
            <a:r>
              <a:rPr lang="fr-FR" sz="2000" i="1" dirty="0">
                <a:solidFill>
                  <a:srgbClr val="FFFF00"/>
                </a:solidFill>
                <a:cs typeface="Arial" pitchFamily="34" charset="0"/>
              </a:rPr>
              <a:t>Humidité </a:t>
            </a:r>
          </a:p>
          <a:p>
            <a:pPr marL="285750" indent="-285750">
              <a:spcBef>
                <a:spcPct val="20000"/>
              </a:spcBef>
              <a:buFont typeface="Arial" pitchFamily="34" charset="0"/>
              <a:buChar char="•"/>
            </a:pPr>
            <a:r>
              <a:rPr lang="fr-FR" sz="2000" dirty="0">
                <a:solidFill>
                  <a:srgbClr val="FFFF00"/>
                </a:solidFill>
                <a:cs typeface="Arial" pitchFamily="34" charset="0"/>
              </a:rPr>
              <a:t>Température </a:t>
            </a:r>
          </a:p>
          <a:p>
            <a:pPr marL="285750" indent="-285750">
              <a:spcBef>
                <a:spcPct val="20000"/>
              </a:spcBef>
              <a:buFont typeface="Arial" pitchFamily="34" charset="0"/>
              <a:buChar char="•"/>
            </a:pPr>
            <a:r>
              <a:rPr lang="fr-FR" sz="2000" dirty="0">
                <a:solidFill>
                  <a:srgbClr val="FFFF00"/>
                </a:solidFill>
                <a:cs typeface="Arial" pitchFamily="34" charset="0"/>
              </a:rPr>
              <a:t>Ensoleillement </a:t>
            </a:r>
          </a:p>
          <a:p>
            <a:pPr marL="285750" indent="-285750">
              <a:spcBef>
                <a:spcPct val="20000"/>
              </a:spcBef>
              <a:buFont typeface="Arial" pitchFamily="34" charset="0"/>
              <a:buChar char="•"/>
            </a:pPr>
            <a:r>
              <a:rPr lang="fr-FR" sz="2000" dirty="0">
                <a:solidFill>
                  <a:srgbClr val="FFFF00"/>
                </a:solidFill>
                <a:cs typeface="Arial" pitchFamily="34" charset="0"/>
              </a:rPr>
              <a:t>Moment de la journée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1" presetClass="entr" presetSubtype="0" fill="hold" nodeType="afterEffect">
                                  <p:stCondLst>
                                    <p:cond delay="0"/>
                                  </p:stCondLst>
                                  <p:childTnLst>
                                    <p:set>
                                      <p:cBhvr>
                                        <p:cTn id="10" dur="1" fill="hold">
                                          <p:stCondLst>
                                            <p:cond delay="2009"/>
                                          </p:stCondLst>
                                        </p:cTn>
                                        <p:tgtEl>
                                          <p:spTgt spid="8">
                                            <p:txEl>
                                              <p:pRg st="0" end="0"/>
                                            </p:txEl>
                                          </p:spTgt>
                                        </p:tgtEl>
                                        <p:attrNameLst>
                                          <p:attrName>style.visibility</p:attrName>
                                        </p:attrNameLst>
                                      </p:cBhvr>
                                      <p:to>
                                        <p:strVal val="visible"/>
                                      </p:to>
                                    </p:set>
                                  </p:childTnLst>
                                </p:cTn>
                              </p:par>
                            </p:childTnLst>
                          </p:cTn>
                        </p:par>
                        <p:par>
                          <p:cTn id="11" fill="hold" nodeType="afterGroup">
                            <p:stCondLst>
                              <p:cond delay="4010"/>
                            </p:stCondLst>
                            <p:childTnLst>
                              <p:par>
                                <p:cTn id="12" presetID="1" presetClass="entr" presetSubtype="0" fill="hold" nodeType="afterEffect">
                                  <p:stCondLst>
                                    <p:cond delay="0"/>
                                  </p:stCondLst>
                                  <p:childTnLst>
                                    <p:set>
                                      <p:cBhvr>
                                        <p:cTn id="13" dur="1" fill="hold">
                                          <p:stCondLst>
                                            <p:cond delay="1999"/>
                                          </p:stCondLst>
                                        </p:cTn>
                                        <p:tgtEl>
                                          <p:spTgt spid="8">
                                            <p:txEl>
                                              <p:pRg st="1" end="1"/>
                                            </p:txEl>
                                          </p:spTgt>
                                        </p:tgtEl>
                                        <p:attrNameLst>
                                          <p:attrName>style.visibility</p:attrName>
                                        </p:attrNameLst>
                                      </p:cBhvr>
                                      <p:to>
                                        <p:strVal val="visible"/>
                                      </p:to>
                                    </p:set>
                                  </p:childTnLst>
                                </p:cTn>
                              </p:par>
                            </p:childTnLst>
                          </p:cTn>
                        </p:par>
                        <p:par>
                          <p:cTn id="14" fill="hold" nodeType="afterGroup">
                            <p:stCondLst>
                              <p:cond delay="6010"/>
                            </p:stCondLst>
                            <p:childTnLst>
                              <p:par>
                                <p:cTn id="15" presetID="1" presetClass="entr" presetSubtype="0" fill="hold" nodeType="afterEffect">
                                  <p:stCondLst>
                                    <p:cond delay="0"/>
                                  </p:stCondLst>
                                  <p:childTnLst>
                                    <p:set>
                                      <p:cBhvr>
                                        <p:cTn id="16" dur="1" fill="hold">
                                          <p:stCondLst>
                                            <p:cond delay="1999"/>
                                          </p:stCondLst>
                                        </p:cTn>
                                        <p:tgtEl>
                                          <p:spTgt spid="8">
                                            <p:txEl>
                                              <p:pRg st="2" end="2"/>
                                            </p:txEl>
                                          </p:spTgt>
                                        </p:tgtEl>
                                        <p:attrNameLst>
                                          <p:attrName>style.visibility</p:attrName>
                                        </p:attrNameLst>
                                      </p:cBhvr>
                                      <p:to>
                                        <p:strVal val="visible"/>
                                      </p:to>
                                    </p:set>
                                  </p:childTnLst>
                                </p:cTn>
                              </p:par>
                            </p:childTnLst>
                          </p:cTn>
                        </p:par>
                        <p:par>
                          <p:cTn id="17" fill="hold" nodeType="afterGroup">
                            <p:stCondLst>
                              <p:cond delay="8010"/>
                            </p:stCondLst>
                            <p:childTnLst>
                              <p:par>
                                <p:cTn id="18" presetID="3" presetClass="entr" presetSubtype="1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2000"/>
                                        <p:tgtEl>
                                          <p:spTgt spid="12"/>
                                        </p:tgtEl>
                                      </p:cBhvr>
                                    </p:animEffect>
                                  </p:childTnLst>
                                </p:cTn>
                              </p:par>
                            </p:childTnLst>
                          </p:cTn>
                        </p:par>
                        <p:par>
                          <p:cTn id="21" fill="hold" nodeType="afterGroup">
                            <p:stCondLst>
                              <p:cond delay="10010"/>
                            </p:stCondLst>
                            <p:childTnLst>
                              <p:par>
                                <p:cTn id="22" presetID="1" presetClass="entr" presetSubtype="0" fill="hold" nodeType="afterEffect">
                                  <p:stCondLst>
                                    <p:cond delay="0"/>
                                  </p:stCondLst>
                                  <p:childTnLst>
                                    <p:set>
                                      <p:cBhvr>
                                        <p:cTn id="23" dur="1" fill="hold">
                                          <p:stCondLst>
                                            <p:cond delay="1999"/>
                                          </p:stCondLst>
                                        </p:cTn>
                                        <p:tgtEl>
                                          <p:spTgt spid="13">
                                            <p:txEl>
                                              <p:pRg st="0" end="0"/>
                                            </p:txEl>
                                          </p:spTgt>
                                        </p:tgtEl>
                                        <p:attrNameLst>
                                          <p:attrName>style.visibility</p:attrName>
                                        </p:attrNameLst>
                                      </p:cBhvr>
                                      <p:to>
                                        <p:strVal val="visible"/>
                                      </p:to>
                                    </p:set>
                                  </p:childTnLst>
                                </p:cTn>
                              </p:par>
                            </p:childTnLst>
                          </p:cTn>
                        </p:par>
                        <p:par>
                          <p:cTn id="24" fill="hold" nodeType="afterGroup">
                            <p:stCondLst>
                              <p:cond delay="12010"/>
                            </p:stCondLst>
                            <p:childTnLst>
                              <p:par>
                                <p:cTn id="25" presetID="1" presetClass="entr" presetSubtype="0" fill="hold" nodeType="afterEffect">
                                  <p:stCondLst>
                                    <p:cond delay="0"/>
                                  </p:stCondLst>
                                  <p:childTnLst>
                                    <p:set>
                                      <p:cBhvr>
                                        <p:cTn id="26" dur="1" fill="hold">
                                          <p:stCondLst>
                                            <p:cond delay="1999"/>
                                          </p:stCondLst>
                                        </p:cTn>
                                        <p:tgtEl>
                                          <p:spTgt spid="13">
                                            <p:txEl>
                                              <p:pRg st="1" end="1"/>
                                            </p:txEl>
                                          </p:spTgt>
                                        </p:tgtEl>
                                        <p:attrNameLst>
                                          <p:attrName>style.visibility</p:attrName>
                                        </p:attrNameLst>
                                      </p:cBhvr>
                                      <p:to>
                                        <p:strVal val="visible"/>
                                      </p:to>
                                    </p:set>
                                  </p:childTnLst>
                                </p:cTn>
                              </p:par>
                            </p:childTnLst>
                          </p:cTn>
                        </p:par>
                        <p:par>
                          <p:cTn id="27" fill="hold" nodeType="afterGroup">
                            <p:stCondLst>
                              <p:cond delay="14010"/>
                            </p:stCondLst>
                            <p:childTnLst>
                              <p:par>
                                <p:cTn id="28" presetID="1" presetClass="entr" presetSubtype="0" fill="hold" nodeType="afterEffect">
                                  <p:stCondLst>
                                    <p:cond delay="0"/>
                                  </p:stCondLst>
                                  <p:childTnLst>
                                    <p:set>
                                      <p:cBhvr>
                                        <p:cTn id="29" dur="1" fill="hold">
                                          <p:stCondLst>
                                            <p:cond delay="1999"/>
                                          </p:stCondLst>
                                        </p:cTn>
                                        <p:tgtEl>
                                          <p:spTgt spid="13">
                                            <p:txEl>
                                              <p:pRg st="2" end="2"/>
                                            </p:txEl>
                                          </p:spTgt>
                                        </p:tgtEl>
                                        <p:attrNameLst>
                                          <p:attrName>style.visibility</p:attrName>
                                        </p:attrNameLst>
                                      </p:cBhvr>
                                      <p:to>
                                        <p:strVal val="visible"/>
                                      </p:to>
                                    </p:set>
                                  </p:childTnLst>
                                </p:cTn>
                              </p:par>
                            </p:childTnLst>
                          </p:cTn>
                        </p:par>
                        <p:par>
                          <p:cTn id="30" fill="hold" nodeType="afterGroup">
                            <p:stCondLst>
                              <p:cond delay="16010"/>
                            </p:stCondLst>
                            <p:childTnLst>
                              <p:par>
                                <p:cTn id="31" presetID="1" presetClass="entr" presetSubtype="0" fill="hold" nodeType="afterEffect">
                                  <p:stCondLst>
                                    <p:cond delay="0"/>
                                  </p:stCondLst>
                                  <p:childTnLst>
                                    <p:set>
                                      <p:cBhvr>
                                        <p:cTn id="32" dur="1" fill="hold">
                                          <p:stCondLst>
                                            <p:cond delay="1999"/>
                                          </p:stCondLst>
                                        </p:cTn>
                                        <p:tgtEl>
                                          <p:spTgt spid="13">
                                            <p:txEl>
                                              <p:pRg st="3" end="3"/>
                                            </p:txEl>
                                          </p:spTgt>
                                        </p:tgtEl>
                                        <p:attrNameLst>
                                          <p:attrName>style.visibility</p:attrName>
                                        </p:attrNameLst>
                                      </p:cBhvr>
                                      <p:to>
                                        <p:strVal val="visible"/>
                                      </p:to>
                                    </p:set>
                                  </p:childTnLst>
                                </p:cTn>
                              </p:par>
                            </p:childTnLst>
                          </p:cTn>
                        </p:par>
                        <p:par>
                          <p:cTn id="33" fill="hold" nodeType="afterGroup">
                            <p:stCondLst>
                              <p:cond delay="18010"/>
                            </p:stCondLst>
                            <p:childTnLst>
                              <p:par>
                                <p:cTn id="34" presetID="1" presetClass="entr" presetSubtype="0" fill="hold" nodeType="afterEffect">
                                  <p:stCondLst>
                                    <p:cond delay="0"/>
                                  </p:stCondLst>
                                  <p:childTnLst>
                                    <p:set>
                                      <p:cBhvr>
                                        <p:cTn id="35" dur="1" fill="hold">
                                          <p:stCondLst>
                                            <p:cond delay="1999"/>
                                          </p:stCondLst>
                                        </p:cTn>
                                        <p:tgtEl>
                                          <p:spTgt spid="13">
                                            <p:txEl>
                                              <p:pRg st="7" end="7"/>
                                            </p:txEl>
                                          </p:spTgt>
                                        </p:tgtEl>
                                        <p:attrNameLst>
                                          <p:attrName>style.visibility</p:attrName>
                                        </p:attrNameLst>
                                      </p:cBhvr>
                                      <p:to>
                                        <p:strVal val="visible"/>
                                      </p:to>
                                    </p:set>
                                  </p:childTnLst>
                                </p:cTn>
                              </p:par>
                            </p:childTnLst>
                          </p:cTn>
                        </p:par>
                        <p:par>
                          <p:cTn id="36" fill="hold" nodeType="afterGroup">
                            <p:stCondLst>
                              <p:cond delay="20010"/>
                            </p:stCondLst>
                            <p:childTnLst>
                              <p:par>
                                <p:cTn id="37" presetID="1" presetClass="entr" presetSubtype="0" fill="hold" nodeType="afterEffect">
                                  <p:stCondLst>
                                    <p:cond delay="0"/>
                                  </p:stCondLst>
                                  <p:childTnLst>
                                    <p:set>
                                      <p:cBhvr>
                                        <p:cTn id="38" dur="1" fill="hold">
                                          <p:stCondLst>
                                            <p:cond delay="1999"/>
                                          </p:stCondLst>
                                        </p:cTn>
                                        <p:tgtEl>
                                          <p:spTgt spid="13">
                                            <p:txEl>
                                              <p:pRg st="4" end="4"/>
                                            </p:txEl>
                                          </p:spTgt>
                                        </p:tgtEl>
                                        <p:attrNameLst>
                                          <p:attrName>style.visibility</p:attrName>
                                        </p:attrNameLst>
                                      </p:cBhvr>
                                      <p:to>
                                        <p:strVal val="visible"/>
                                      </p:to>
                                    </p:set>
                                  </p:childTnLst>
                                </p:cTn>
                              </p:par>
                            </p:childTnLst>
                          </p:cTn>
                        </p:par>
                        <p:par>
                          <p:cTn id="39" fill="hold" nodeType="afterGroup">
                            <p:stCondLst>
                              <p:cond delay="22010"/>
                            </p:stCondLst>
                            <p:childTnLst>
                              <p:par>
                                <p:cTn id="40" presetID="1" presetClass="entr" presetSubtype="0" fill="hold" nodeType="afterEffect">
                                  <p:stCondLst>
                                    <p:cond delay="0"/>
                                  </p:stCondLst>
                                  <p:childTnLst>
                                    <p:set>
                                      <p:cBhvr>
                                        <p:cTn id="41" dur="1" fill="hold">
                                          <p:stCondLst>
                                            <p:cond delay="1999"/>
                                          </p:stCondLst>
                                        </p:cTn>
                                        <p:tgtEl>
                                          <p:spTgt spid="13">
                                            <p:txEl>
                                              <p:pRg st="5" end="5"/>
                                            </p:txEl>
                                          </p:spTgt>
                                        </p:tgtEl>
                                        <p:attrNameLst>
                                          <p:attrName>style.visibility</p:attrName>
                                        </p:attrNameLst>
                                      </p:cBhvr>
                                      <p:to>
                                        <p:strVal val="visible"/>
                                      </p:to>
                                    </p:set>
                                  </p:childTnLst>
                                </p:cTn>
                              </p:par>
                            </p:childTnLst>
                          </p:cTn>
                        </p:par>
                        <p:par>
                          <p:cTn id="42" fill="hold" nodeType="afterGroup">
                            <p:stCondLst>
                              <p:cond delay="24010"/>
                            </p:stCondLst>
                            <p:childTnLst>
                              <p:par>
                                <p:cTn id="43" presetID="1" presetClass="entr" presetSubtype="0" fill="hold" nodeType="afterEffect">
                                  <p:stCondLst>
                                    <p:cond delay="0"/>
                                  </p:stCondLst>
                                  <p:childTnLst>
                                    <p:set>
                                      <p:cBhvr>
                                        <p:cTn id="44" dur="1" fill="hold">
                                          <p:stCondLst>
                                            <p:cond delay="1999"/>
                                          </p:stCondLst>
                                        </p:cTn>
                                        <p:tgtEl>
                                          <p:spTgt spid="13">
                                            <p:txEl>
                                              <p:pRg st="6" end="6"/>
                                            </p:txEl>
                                          </p:spTgt>
                                        </p:tgtEl>
                                        <p:attrNameLst>
                                          <p:attrName>style.visibility</p:attrName>
                                        </p:attrNameLst>
                                      </p:cBhvr>
                                      <p:to>
                                        <p:strVal val="visible"/>
                                      </p:to>
                                    </p:set>
                                  </p:childTnLst>
                                </p:cTn>
                              </p:par>
                            </p:childTnLst>
                          </p:cTn>
                        </p:par>
                        <p:par>
                          <p:cTn id="45" fill="hold" nodeType="afterGroup">
                            <p:stCondLst>
                              <p:cond delay="26010"/>
                            </p:stCondLst>
                            <p:childTnLst>
                              <p:par>
                                <p:cTn id="46" presetID="3" presetClass="entr" presetSubtype="1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blinds(horizontal)">
                                      <p:cBhvr>
                                        <p:cTn id="48" dur="2000"/>
                                        <p:tgtEl>
                                          <p:spTgt spid="11"/>
                                        </p:tgtEl>
                                      </p:cBhvr>
                                    </p:animEffect>
                                  </p:childTnLst>
                                </p:cTn>
                              </p:par>
                            </p:childTnLst>
                          </p:cTn>
                        </p:par>
                        <p:par>
                          <p:cTn id="49" fill="hold" nodeType="afterGroup">
                            <p:stCondLst>
                              <p:cond delay="28010"/>
                            </p:stCondLst>
                            <p:childTnLst>
                              <p:par>
                                <p:cTn id="50" presetID="3" presetClass="entr" presetSubtype="10" fill="hold" grpId="0" nodeType="afterEffect">
                                  <p:stCondLst>
                                    <p:cond delay="0"/>
                                  </p:stCondLst>
                                  <p:childTnLst>
                                    <p:set>
                                      <p:cBhvr>
                                        <p:cTn id="51" dur="1" fill="hold">
                                          <p:stCondLst>
                                            <p:cond delay="0"/>
                                          </p:stCondLst>
                                        </p:cTn>
                                        <p:tgtEl>
                                          <p:spTgt spid="31749"/>
                                        </p:tgtEl>
                                        <p:attrNameLst>
                                          <p:attrName>style.visibility</p:attrName>
                                        </p:attrNameLst>
                                      </p:cBhvr>
                                      <p:to>
                                        <p:strVal val="visible"/>
                                      </p:to>
                                    </p:set>
                                    <p:animEffect transition="in" filter="blinds(horizontal)">
                                      <p:cBhvr>
                                        <p:cTn id="52" dur="2000"/>
                                        <p:tgtEl>
                                          <p:spTgt spid="31749"/>
                                        </p:tgtEl>
                                      </p:cBhvr>
                                    </p:animEffect>
                                  </p:childTnLst>
                                </p:cTn>
                              </p:par>
                            </p:childTnLst>
                          </p:cTn>
                        </p:par>
                        <p:par>
                          <p:cTn id="53" fill="hold" nodeType="afterGroup">
                            <p:stCondLst>
                              <p:cond delay="30010"/>
                            </p:stCondLst>
                            <p:childTnLst>
                              <p:par>
                                <p:cTn id="54" presetID="3" presetClass="entr" presetSubtype="10" fill="hold" nodeType="afterEffect">
                                  <p:stCondLst>
                                    <p:cond delay="0"/>
                                  </p:stCondLst>
                                  <p:childTnLst>
                                    <p:set>
                                      <p:cBhvr>
                                        <p:cTn id="55" dur="1" fill="hold">
                                          <p:stCondLst>
                                            <p:cond delay="0"/>
                                          </p:stCondLst>
                                        </p:cTn>
                                        <p:tgtEl>
                                          <p:spTgt spid="31748"/>
                                        </p:tgtEl>
                                        <p:attrNameLst>
                                          <p:attrName>style.visibility</p:attrName>
                                        </p:attrNameLst>
                                      </p:cBhvr>
                                      <p:to>
                                        <p:strVal val="visible"/>
                                      </p:to>
                                    </p:set>
                                    <p:animEffect transition="in" filter="blinds(horizontal)">
                                      <p:cBhvr>
                                        <p:cTn id="56" dur="20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ZoneTexte 6"/>
          <p:cNvSpPr txBox="1">
            <a:spLocks noChangeArrowheads="1"/>
          </p:cNvSpPr>
          <p:nvPr/>
        </p:nvSpPr>
        <p:spPr bwMode="auto">
          <a:xfrm>
            <a:off x="1568450" y="3854450"/>
            <a:ext cx="185738" cy="369888"/>
          </a:xfrm>
          <a:prstGeom prst="rect">
            <a:avLst/>
          </a:prstGeom>
          <a:noFill/>
          <a:ln w="9525">
            <a:noFill/>
            <a:miter lim="800000"/>
            <a:headEnd/>
            <a:tailEnd/>
          </a:ln>
        </p:spPr>
        <p:txBody>
          <a:bodyPr wrap="none">
            <a:spAutoFit/>
          </a:bodyPr>
          <a:lstStyle/>
          <a:p>
            <a:endParaRPr lang="fr-FR"/>
          </a:p>
        </p:txBody>
      </p:sp>
      <p:sp>
        <p:nvSpPr>
          <p:cNvPr id="11" name="Sous-titre 2"/>
          <p:cNvSpPr txBox="1">
            <a:spLocks/>
          </p:cNvSpPr>
          <p:nvPr/>
        </p:nvSpPr>
        <p:spPr>
          <a:xfrm>
            <a:off x="2231213" y="-64551"/>
            <a:ext cx="4330700" cy="73091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MIEL</a:t>
            </a:r>
          </a:p>
        </p:txBody>
      </p:sp>
      <p:sp>
        <p:nvSpPr>
          <p:cNvPr id="38916" name="Espace réservé du contenu 5"/>
          <p:cNvSpPr txBox="1">
            <a:spLocks/>
          </p:cNvSpPr>
          <p:nvPr/>
        </p:nvSpPr>
        <p:spPr bwMode="auto">
          <a:xfrm>
            <a:off x="2360453" y="714530"/>
            <a:ext cx="4445000" cy="5059363"/>
          </a:xfrm>
          <a:prstGeom prst="rect">
            <a:avLst/>
          </a:prstGeom>
          <a:noFill/>
          <a:ln w="9525">
            <a:noFill/>
            <a:miter lim="800000"/>
            <a:headEnd/>
            <a:tailEnd/>
          </a:ln>
        </p:spPr>
        <p:txBody>
          <a:bodyPr/>
          <a:lstStyle/>
          <a:p>
            <a:pPr marL="342900" indent="-342900" algn="ctr">
              <a:spcBef>
                <a:spcPts val="0"/>
              </a:spcBef>
            </a:pPr>
            <a:r>
              <a:rPr lang="fr-FR" sz="2800" i="1" dirty="0">
                <a:solidFill>
                  <a:srgbClr val="FFFF00"/>
                </a:solidFill>
              </a:rPr>
              <a:t>COMPOSITION DU MIEL</a:t>
            </a:r>
            <a:endParaRPr lang="fr-FR" sz="2000" i="1" dirty="0">
              <a:solidFill>
                <a:srgbClr val="FFFF00"/>
              </a:solidFill>
            </a:endParaRPr>
          </a:p>
          <a:p>
            <a:pPr marL="342900" indent="-342900" algn="ctr">
              <a:spcBef>
                <a:spcPts val="0"/>
              </a:spcBef>
            </a:pPr>
            <a:r>
              <a:rPr lang="fr-FR" sz="1400" i="1" dirty="0">
                <a:solidFill>
                  <a:srgbClr val="FFFF00"/>
                </a:solidFill>
              </a:rPr>
              <a:t>( d</a:t>
            </a:r>
            <a:r>
              <a:rPr lang="fr-FR" altLang="fr-FR" sz="1400" i="1" dirty="0">
                <a:solidFill>
                  <a:srgbClr val="FFFF00"/>
                </a:solidFill>
              </a:rPr>
              <a:t>’</a:t>
            </a:r>
            <a:r>
              <a:rPr lang="fr-FR" sz="1400" i="1" dirty="0">
                <a:solidFill>
                  <a:srgbClr val="FFFF00"/>
                </a:solidFill>
              </a:rPr>
              <a:t>après Smith 2003 )</a:t>
            </a:r>
          </a:p>
          <a:p>
            <a:pPr marL="342900" indent="-342900" algn="ctr">
              <a:spcBef>
                <a:spcPts val="0"/>
              </a:spcBef>
            </a:pPr>
            <a:endParaRPr lang="fr-FR" sz="800" i="1" dirty="0">
              <a:solidFill>
                <a:srgbClr val="FFFF00"/>
              </a:solidFill>
            </a:endParaRPr>
          </a:p>
          <a:p>
            <a:pPr marL="342900" indent="-342900">
              <a:spcBef>
                <a:spcPts val="0"/>
              </a:spcBef>
              <a:buFont typeface="Arial" pitchFamily="34" charset="0"/>
              <a:buChar char="•"/>
            </a:pPr>
            <a:r>
              <a:rPr lang="fr-FR" sz="2000" i="1" dirty="0">
                <a:solidFill>
                  <a:srgbClr val="FFFF00"/>
                </a:solidFill>
              </a:rPr>
              <a:t>Lévulose ( fructose )     41%</a:t>
            </a:r>
          </a:p>
          <a:p>
            <a:pPr marL="342900" indent="-342900">
              <a:spcBef>
                <a:spcPts val="0"/>
              </a:spcBef>
              <a:buFont typeface="Arial" pitchFamily="34" charset="0"/>
              <a:buChar char="•"/>
            </a:pPr>
            <a:endParaRPr lang="fr-FR" sz="2000" i="1" dirty="0">
              <a:solidFill>
                <a:srgbClr val="FFFF00"/>
              </a:solidFill>
            </a:endParaRPr>
          </a:p>
          <a:p>
            <a:pPr marL="342900" indent="-342900">
              <a:spcBef>
                <a:spcPts val="0"/>
              </a:spcBef>
              <a:buFont typeface="Arial" pitchFamily="34" charset="0"/>
              <a:buChar char="•"/>
            </a:pPr>
            <a:r>
              <a:rPr lang="fr-FR" sz="2000" i="1" dirty="0">
                <a:solidFill>
                  <a:srgbClr val="FFFF00"/>
                </a:solidFill>
              </a:rPr>
              <a:t>Dextrose ( glucose )      35%</a:t>
            </a:r>
          </a:p>
          <a:p>
            <a:pPr marL="342900" indent="-342900">
              <a:spcBef>
                <a:spcPts val="0"/>
              </a:spcBef>
              <a:buFont typeface="Arial" pitchFamily="34" charset="0"/>
              <a:buChar char="•"/>
            </a:pPr>
            <a:endParaRPr lang="fr-FR" sz="2000" i="1" dirty="0">
              <a:solidFill>
                <a:srgbClr val="FFFF00"/>
              </a:solidFill>
            </a:endParaRPr>
          </a:p>
          <a:p>
            <a:pPr marL="342900" indent="-342900">
              <a:spcBef>
                <a:spcPts val="0"/>
              </a:spcBef>
              <a:buFont typeface="Arial" pitchFamily="34" charset="0"/>
              <a:buChar char="•"/>
            </a:pPr>
            <a:r>
              <a:rPr lang="fr-FR" sz="2000" i="1" dirty="0">
                <a:solidFill>
                  <a:srgbClr val="FFFF00"/>
                </a:solidFill>
              </a:rPr>
              <a:t>Saccharose                       1,9%</a:t>
            </a:r>
          </a:p>
          <a:p>
            <a:pPr marL="342900" indent="-342900">
              <a:spcBef>
                <a:spcPts val="0"/>
              </a:spcBef>
              <a:buFont typeface="Arial" pitchFamily="34" charset="0"/>
              <a:buChar char="•"/>
            </a:pPr>
            <a:endParaRPr lang="fr-FR" sz="2000" i="1" dirty="0">
              <a:solidFill>
                <a:srgbClr val="FFFF00"/>
              </a:solidFill>
            </a:endParaRPr>
          </a:p>
          <a:p>
            <a:pPr marL="342900" indent="-342900">
              <a:spcBef>
                <a:spcPts val="0"/>
              </a:spcBef>
              <a:buFont typeface="Arial" pitchFamily="34" charset="0"/>
              <a:buChar char="•"/>
            </a:pPr>
            <a:r>
              <a:rPr lang="fr-FR" sz="2000" i="1" dirty="0">
                <a:solidFill>
                  <a:srgbClr val="FFFF00"/>
                </a:solidFill>
              </a:rPr>
              <a:t>Dextrines                        1,5%</a:t>
            </a:r>
          </a:p>
          <a:p>
            <a:pPr marL="342900" indent="-342900">
              <a:spcBef>
                <a:spcPts val="0"/>
              </a:spcBef>
              <a:buFont typeface="Arial" pitchFamily="34" charset="0"/>
              <a:buChar char="•"/>
            </a:pPr>
            <a:endParaRPr lang="fr-FR" sz="2000" i="1" dirty="0">
              <a:solidFill>
                <a:srgbClr val="FFFF00"/>
              </a:solidFill>
            </a:endParaRPr>
          </a:p>
          <a:p>
            <a:pPr marL="342900" indent="-342900">
              <a:spcBef>
                <a:spcPts val="0"/>
              </a:spcBef>
              <a:buFont typeface="Arial" pitchFamily="34" charset="0"/>
              <a:buChar char="•"/>
            </a:pPr>
            <a:r>
              <a:rPr lang="fr-FR" sz="2000" i="1" dirty="0">
                <a:solidFill>
                  <a:srgbClr val="FFFF00"/>
                </a:solidFill>
              </a:rPr>
              <a:t>Minéraux                        0,2%</a:t>
            </a:r>
          </a:p>
          <a:p>
            <a:pPr marL="342900" indent="-342900">
              <a:spcBef>
                <a:spcPts val="0"/>
              </a:spcBef>
              <a:buFont typeface="Arial" pitchFamily="34" charset="0"/>
              <a:buChar char="•"/>
            </a:pPr>
            <a:endParaRPr lang="fr-FR" sz="2000" i="1" dirty="0">
              <a:solidFill>
                <a:srgbClr val="FFFF00"/>
              </a:solidFill>
            </a:endParaRPr>
          </a:p>
          <a:p>
            <a:pPr marL="342900" indent="-342900">
              <a:spcBef>
                <a:spcPts val="0"/>
              </a:spcBef>
              <a:buFont typeface="Arial" pitchFamily="34" charset="0"/>
              <a:buChar char="•"/>
            </a:pPr>
            <a:r>
              <a:rPr lang="fr-FR" sz="2000" i="1" dirty="0">
                <a:solidFill>
                  <a:srgbClr val="FFFF00"/>
                </a:solidFill>
              </a:rPr>
              <a:t>Autres  (enzymes  … )   3,4%</a:t>
            </a:r>
          </a:p>
          <a:p>
            <a:pPr marL="342900" indent="-342900">
              <a:spcBef>
                <a:spcPts val="0"/>
              </a:spcBef>
              <a:buFont typeface="Arial" pitchFamily="34" charset="0"/>
              <a:buChar char="•"/>
            </a:pPr>
            <a:endParaRPr lang="fr-FR" sz="2000" i="1" dirty="0">
              <a:solidFill>
                <a:srgbClr val="FFFF00"/>
              </a:solidFill>
            </a:endParaRPr>
          </a:p>
          <a:p>
            <a:pPr marL="342900" indent="-342900">
              <a:spcBef>
                <a:spcPts val="0"/>
              </a:spcBef>
              <a:buFont typeface="Arial" pitchFamily="34" charset="0"/>
              <a:buChar char="•"/>
            </a:pPr>
            <a:r>
              <a:rPr lang="fr-FR" sz="2000" i="1" dirty="0">
                <a:solidFill>
                  <a:srgbClr val="FFFF00"/>
                </a:solidFill>
              </a:rPr>
              <a:t>Eau                                  17%</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2"/>
          <p:cNvPicPr>
            <a:picLocks noChangeAspect="1" noChangeArrowheads="1"/>
          </p:cNvPicPr>
          <p:nvPr/>
        </p:nvPicPr>
        <p:blipFill>
          <a:blip r:embed="rId3"/>
          <a:srcRect/>
          <a:stretch>
            <a:fillRect/>
          </a:stretch>
        </p:blipFill>
        <p:spPr bwMode="auto">
          <a:xfrm>
            <a:off x="3807431" y="846316"/>
            <a:ext cx="4953062" cy="3663868"/>
          </a:xfrm>
          <a:prstGeom prst="rect">
            <a:avLst/>
          </a:prstGeom>
          <a:noFill/>
          <a:ln w="9525">
            <a:noFill/>
            <a:miter lim="800000"/>
            <a:headEnd/>
            <a:tailEnd/>
          </a:ln>
        </p:spPr>
      </p:pic>
      <p:sp>
        <p:nvSpPr>
          <p:cNvPr id="4" name="Sous-titre 2"/>
          <p:cNvSpPr txBox="1">
            <a:spLocks/>
          </p:cNvSpPr>
          <p:nvPr/>
        </p:nvSpPr>
        <p:spPr>
          <a:xfrm>
            <a:off x="537882" y="135001"/>
            <a:ext cx="7903881"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Production végétale utile aux abeilles</a:t>
            </a:r>
          </a:p>
        </p:txBody>
      </p:sp>
      <p:sp>
        <p:nvSpPr>
          <p:cNvPr id="35842" name="Espace réservé du texte 3"/>
          <p:cNvSpPr>
            <a:spLocks noGrp="1"/>
          </p:cNvSpPr>
          <p:nvPr/>
        </p:nvSpPr>
        <p:spPr bwMode="auto">
          <a:xfrm>
            <a:off x="-1" y="1453275"/>
            <a:ext cx="3670951" cy="3124200"/>
          </a:xfrm>
          <a:prstGeom prst="rect">
            <a:avLst/>
          </a:prstGeom>
          <a:noFill/>
          <a:ln w="9525">
            <a:noFill/>
            <a:miter lim="800000"/>
            <a:headEnd/>
            <a:tailEnd/>
          </a:ln>
        </p:spPr>
        <p:txBody>
          <a:bodyPr/>
          <a:lstStyle/>
          <a:p>
            <a:pPr algn="ctr">
              <a:lnSpc>
                <a:spcPct val="90000"/>
              </a:lnSpc>
              <a:spcBef>
                <a:spcPct val="20000"/>
              </a:spcBef>
              <a:buClr>
                <a:srgbClr val="000000"/>
              </a:buClr>
              <a:buSzPct val="65000"/>
              <a:buFont typeface="Wingdings 2" pitchFamily="18" charset="2"/>
              <a:buNone/>
            </a:pPr>
            <a:endParaRPr lang="fr-FR" sz="2000" b="1" dirty="0">
              <a:solidFill>
                <a:srgbClr val="FFFF00"/>
              </a:solidFill>
            </a:endParaRPr>
          </a:p>
          <a:p>
            <a:pPr algn="ctr">
              <a:lnSpc>
                <a:spcPct val="90000"/>
              </a:lnSpc>
              <a:spcBef>
                <a:spcPct val="20000"/>
              </a:spcBef>
              <a:buClr>
                <a:srgbClr val="000000"/>
              </a:buClr>
              <a:buSzPct val="65000"/>
              <a:buFont typeface="Wingdings 2" pitchFamily="18" charset="2"/>
              <a:buNone/>
            </a:pPr>
            <a:r>
              <a:rPr lang="fr-FR" sz="2000" dirty="0">
                <a:solidFill>
                  <a:srgbClr val="FFFF00"/>
                </a:solidFill>
              </a:rPr>
              <a:t>Des insectes possédant un appareil buccal piqueur-suceur (pucerons, psylles, cochenilles, cigales …) prélèvent la sève de certaines plantes, la digèrent puis secrètent un excrément sucré qui attire les abeilles et les fourmis : c’est le miellat.</a:t>
            </a:r>
          </a:p>
          <a:p>
            <a:pPr algn="ctr">
              <a:lnSpc>
                <a:spcPct val="90000"/>
              </a:lnSpc>
              <a:spcBef>
                <a:spcPct val="20000"/>
              </a:spcBef>
              <a:buClr>
                <a:srgbClr val="000000"/>
              </a:buClr>
              <a:buSzPct val="65000"/>
              <a:buFont typeface="Wingdings 2" pitchFamily="18" charset="2"/>
              <a:buNone/>
            </a:pPr>
            <a:r>
              <a:rPr lang="fr-FR" sz="2000" dirty="0">
                <a:solidFill>
                  <a:srgbClr val="FFFF00"/>
                </a:solidFill>
              </a:rPr>
              <a:t>Les butineuses aspirent « ce nectar », l</a:t>
            </a:r>
            <a:r>
              <a:rPr lang="fr-FR" altLang="fr-FR" sz="2000" dirty="0">
                <a:solidFill>
                  <a:srgbClr val="FFFF00"/>
                </a:solidFill>
              </a:rPr>
              <a:t>’</a:t>
            </a:r>
            <a:r>
              <a:rPr lang="fr-FR" sz="2000" dirty="0">
                <a:solidFill>
                  <a:srgbClr val="FFFF00"/>
                </a:solidFill>
              </a:rPr>
              <a:t>emmagasine dans leur jabot et le transportent à la ruche. Les enzymes le transforme en miel « ou miellat » au cours des trophallaxies.</a:t>
            </a:r>
          </a:p>
          <a:p>
            <a:pPr algn="ctr">
              <a:lnSpc>
                <a:spcPct val="90000"/>
              </a:lnSpc>
              <a:spcBef>
                <a:spcPct val="20000"/>
              </a:spcBef>
              <a:buClr>
                <a:srgbClr val="000000"/>
              </a:buClr>
              <a:buSzPct val="65000"/>
              <a:buFont typeface="Wingdings 2" pitchFamily="18" charset="2"/>
              <a:buNone/>
            </a:pPr>
            <a:endParaRPr lang="fr-FR" sz="2000" dirty="0">
              <a:solidFill>
                <a:srgbClr val="FFFF00"/>
              </a:solidFill>
            </a:endParaRPr>
          </a:p>
          <a:p>
            <a:pPr algn="ctr">
              <a:lnSpc>
                <a:spcPct val="90000"/>
              </a:lnSpc>
              <a:spcBef>
                <a:spcPct val="20000"/>
              </a:spcBef>
              <a:buClr>
                <a:srgbClr val="000000"/>
              </a:buClr>
              <a:buSzPct val="65000"/>
              <a:buFont typeface="Wingdings 2" pitchFamily="18" charset="2"/>
              <a:buNone/>
            </a:pPr>
            <a:endParaRPr lang="fr-FR" sz="2000" b="1" dirty="0">
              <a:solidFill>
                <a:srgbClr val="FFFF00"/>
              </a:solidFill>
            </a:endParaRPr>
          </a:p>
          <a:p>
            <a:pPr algn="ctr">
              <a:lnSpc>
                <a:spcPct val="90000"/>
              </a:lnSpc>
              <a:spcBef>
                <a:spcPct val="20000"/>
              </a:spcBef>
              <a:buClr>
                <a:srgbClr val="000000"/>
              </a:buClr>
              <a:buSzPct val="65000"/>
              <a:buFont typeface="Wingdings 2" pitchFamily="18" charset="2"/>
              <a:buNone/>
            </a:pPr>
            <a:endParaRPr lang="fr-FR" sz="2000" b="1" dirty="0">
              <a:solidFill>
                <a:srgbClr val="FFFF00"/>
              </a:solidFill>
            </a:endParaRPr>
          </a:p>
          <a:p>
            <a:pPr algn="ctr">
              <a:lnSpc>
                <a:spcPct val="90000"/>
              </a:lnSpc>
              <a:spcBef>
                <a:spcPct val="20000"/>
              </a:spcBef>
              <a:buClr>
                <a:srgbClr val="000000"/>
              </a:buClr>
              <a:buSzPct val="65000"/>
              <a:buFont typeface="Wingdings 2" pitchFamily="18" charset="2"/>
              <a:buNone/>
            </a:pPr>
            <a:endParaRPr lang="fr-FR" sz="2000" dirty="0">
              <a:solidFill>
                <a:srgbClr val="FFFF00"/>
              </a:solidFill>
            </a:endParaRPr>
          </a:p>
        </p:txBody>
      </p:sp>
      <p:sp>
        <p:nvSpPr>
          <p:cNvPr id="7" name="Sous-titre 2"/>
          <p:cNvSpPr txBox="1">
            <a:spLocks/>
          </p:cNvSpPr>
          <p:nvPr/>
        </p:nvSpPr>
        <p:spPr>
          <a:xfrm>
            <a:off x="284628" y="768748"/>
            <a:ext cx="3527351" cy="113131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Miellat</a:t>
            </a:r>
          </a:p>
          <a:p>
            <a:pPr fontAlgn="auto">
              <a:spcBef>
                <a:spcPts val="0"/>
              </a:spcBef>
              <a:spcAft>
                <a:spcPts val="0"/>
              </a:spcAft>
              <a:defRPr/>
            </a:pPr>
            <a:r>
              <a:rPr lang="fr-FR" sz="2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(miel de sapin, de forêt …)</a:t>
            </a:r>
          </a:p>
        </p:txBody>
      </p:sp>
      <p:sp>
        <p:nvSpPr>
          <p:cNvPr id="6" name="Rectangle 5"/>
          <p:cNvSpPr/>
          <p:nvPr/>
        </p:nvSpPr>
        <p:spPr>
          <a:xfrm>
            <a:off x="3915533" y="5063321"/>
            <a:ext cx="4572000" cy="707886"/>
          </a:xfrm>
          <a:prstGeom prst="rect">
            <a:avLst/>
          </a:prstGeom>
        </p:spPr>
        <p:txBody>
          <a:bodyPr>
            <a:spAutoFit/>
          </a:bodyPr>
          <a:lstStyle/>
          <a:p>
            <a:pPr algn="ctr"/>
            <a:r>
              <a:rPr lang="fr-FR" sz="2000" dirty="0">
                <a:solidFill>
                  <a:srgbClr val="FFFF00"/>
                </a:solidFill>
              </a:rPr>
              <a:t>Le miellat est un miel « animal » souvent difficile à digérer pour les abeilles.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35842">
                                            <p:txEl>
                                              <p:pRg st="1" end="1"/>
                                            </p:txEl>
                                          </p:spTgt>
                                        </p:tgtEl>
                                        <p:attrNameLst>
                                          <p:attrName>style.visibility</p:attrName>
                                        </p:attrNameLst>
                                      </p:cBhvr>
                                      <p:to>
                                        <p:strVal val="visible"/>
                                      </p:to>
                                    </p:set>
                                    <p:animEffect transition="in" filter="blinds(horizontal)">
                                      <p:cBhvr>
                                        <p:cTn id="15" dur="2000"/>
                                        <p:tgtEl>
                                          <p:spTgt spid="3584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5842">
                                            <p:txEl>
                                              <p:pRg st="2" end="2"/>
                                            </p:txEl>
                                          </p:spTgt>
                                        </p:tgtEl>
                                        <p:attrNameLst>
                                          <p:attrName>style.visibility</p:attrName>
                                        </p:attrNameLst>
                                      </p:cBhvr>
                                      <p:to>
                                        <p:strVal val="visible"/>
                                      </p:to>
                                    </p:set>
                                    <p:animEffect transition="in" filter="blinds(horizontal)">
                                      <p:cBhvr>
                                        <p:cTn id="20" dur="2000"/>
                                        <p:tgtEl>
                                          <p:spTgt spid="35842">
                                            <p:txEl>
                                              <p:pRg st="2" end="2"/>
                                            </p:txEl>
                                          </p:spTgt>
                                        </p:tgtEl>
                                      </p:cBhvr>
                                    </p:animEffect>
                                  </p:childTnLst>
                                </p:cTn>
                              </p:par>
                            </p:childTnLst>
                          </p:cTn>
                        </p:par>
                        <p:par>
                          <p:cTn id="21" fill="hold" nodeType="afterGroup">
                            <p:stCondLst>
                              <p:cond delay="2000"/>
                            </p:stCondLst>
                            <p:childTnLst>
                              <p:par>
                                <p:cTn id="22" presetID="3" presetClass="entr" presetSubtype="10" fill="hold" nodeType="afterEffect">
                                  <p:stCondLst>
                                    <p:cond delay="0"/>
                                  </p:stCondLst>
                                  <p:childTnLst>
                                    <p:set>
                                      <p:cBhvr>
                                        <p:cTn id="23" dur="1" fill="hold">
                                          <p:stCondLst>
                                            <p:cond delay="0"/>
                                          </p:stCondLst>
                                        </p:cTn>
                                        <p:tgtEl>
                                          <p:spTgt spid="35843"/>
                                        </p:tgtEl>
                                        <p:attrNameLst>
                                          <p:attrName>style.visibility</p:attrName>
                                        </p:attrNameLst>
                                      </p:cBhvr>
                                      <p:to>
                                        <p:strVal val="visible"/>
                                      </p:to>
                                    </p:set>
                                    <p:animEffect transition="in" filter="blinds(horizontal)">
                                      <p:cBhvr>
                                        <p:cTn id="24" dur="20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537882" y="135001"/>
            <a:ext cx="7903881"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Production végétale utile aux abeilles</a:t>
            </a:r>
          </a:p>
        </p:txBody>
      </p:sp>
      <p:sp>
        <p:nvSpPr>
          <p:cNvPr id="5" name="Sous-titre 2"/>
          <p:cNvSpPr txBox="1">
            <a:spLocks/>
          </p:cNvSpPr>
          <p:nvPr/>
        </p:nvSpPr>
        <p:spPr>
          <a:xfrm>
            <a:off x="537882" y="465893"/>
            <a:ext cx="2743947" cy="74107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Propolis</a:t>
            </a:r>
          </a:p>
        </p:txBody>
      </p:sp>
      <p:sp>
        <p:nvSpPr>
          <p:cNvPr id="6" name="Espace réservé du texte 3"/>
          <p:cNvSpPr txBox="1">
            <a:spLocks/>
          </p:cNvSpPr>
          <p:nvPr/>
        </p:nvSpPr>
        <p:spPr bwMode="auto">
          <a:xfrm>
            <a:off x="-8451" y="1166238"/>
            <a:ext cx="4363556" cy="3030537"/>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cs typeface="Arial" pitchFamily="34" charset="0"/>
              </a:rPr>
              <a:t>L</a:t>
            </a:r>
            <a:r>
              <a:rPr lang="fr-FR" altLang="fr-FR" sz="2000" dirty="0">
                <a:solidFill>
                  <a:srgbClr val="FFFF00"/>
                </a:solidFill>
                <a:cs typeface="Arial" pitchFamily="34" charset="0"/>
              </a:rPr>
              <a:t>’</a:t>
            </a:r>
            <a:r>
              <a:rPr lang="fr-FR" sz="2000" dirty="0">
                <a:solidFill>
                  <a:srgbClr val="FFFF00"/>
                </a:solidFill>
                <a:cs typeface="Arial" pitchFamily="34" charset="0"/>
              </a:rPr>
              <a:t>abeille utilise ses mandibules pour saisir de la résine sur les végétaux, l</a:t>
            </a:r>
            <a:r>
              <a:rPr lang="fr-FR" altLang="fr-FR" sz="2000" dirty="0">
                <a:solidFill>
                  <a:srgbClr val="FFFF00"/>
                </a:solidFill>
                <a:cs typeface="Arial" pitchFamily="34" charset="0"/>
              </a:rPr>
              <a:t>’</a:t>
            </a:r>
            <a:r>
              <a:rPr lang="fr-FR" sz="2000" dirty="0">
                <a:solidFill>
                  <a:srgbClr val="FFFF00"/>
                </a:solidFill>
                <a:cs typeface="Arial" pitchFamily="34" charset="0"/>
              </a:rPr>
              <a:t>amalgame en une pelote sur ses pattes arrières. Arrivée à la ruche, les ouvrières la mélangent  avec  leurs sécrétions salivaires, du pollen et de la cire pour en faire une pâte collante antiseptique.</a:t>
            </a:r>
          </a:p>
          <a:p>
            <a:pPr algn="ctr">
              <a:spcBef>
                <a:spcPct val="20000"/>
              </a:spcBef>
              <a:buFont typeface="Arial" pitchFamily="34" charset="0"/>
              <a:buNone/>
            </a:pPr>
            <a:r>
              <a:rPr lang="fr-FR" sz="2000" dirty="0">
                <a:solidFill>
                  <a:srgbClr val="FFFF00"/>
                </a:solidFill>
                <a:cs typeface="Arial" pitchFamily="34" charset="0"/>
              </a:rPr>
              <a:t>L’abeille utilise la propolis pour obstruer les fentes et les imperfections de la ruche ou pour embaumer les cadavres d’envahisseur.</a:t>
            </a:r>
            <a:endParaRPr lang="fr-FR" sz="3200" dirty="0">
              <a:solidFill>
                <a:srgbClr val="FFFF00"/>
              </a:solidFill>
              <a:cs typeface="Arial" pitchFamily="34" charset="0"/>
            </a:endParaRPr>
          </a:p>
        </p:txBody>
      </p:sp>
      <p:pic>
        <p:nvPicPr>
          <p:cNvPr id="37892" name="Picture 4"/>
          <p:cNvPicPr>
            <a:picLocks noChangeAspect="1" noChangeArrowheads="1"/>
          </p:cNvPicPr>
          <p:nvPr/>
        </p:nvPicPr>
        <p:blipFill>
          <a:blip r:embed="rId3"/>
          <a:srcRect/>
          <a:stretch>
            <a:fillRect/>
          </a:stretch>
        </p:blipFill>
        <p:spPr bwMode="auto">
          <a:xfrm>
            <a:off x="4355105" y="1033152"/>
            <a:ext cx="3869733" cy="3597585"/>
          </a:xfrm>
          <a:prstGeom prst="rect">
            <a:avLst/>
          </a:prstGeom>
          <a:noFill/>
          <a:ln w="9525">
            <a:noFill/>
            <a:miter lim="800000"/>
            <a:headEnd/>
            <a:tailEnd/>
          </a:ln>
        </p:spPr>
      </p:pic>
      <p:pic>
        <p:nvPicPr>
          <p:cNvPr id="37893" name="Picture 5"/>
          <p:cNvPicPr>
            <a:picLocks noChangeAspect="1" noChangeArrowheads="1"/>
          </p:cNvPicPr>
          <p:nvPr/>
        </p:nvPicPr>
        <p:blipFill>
          <a:blip r:embed="rId4"/>
          <a:srcRect/>
          <a:stretch>
            <a:fillRect/>
          </a:stretch>
        </p:blipFill>
        <p:spPr bwMode="auto">
          <a:xfrm>
            <a:off x="4355105" y="4802158"/>
            <a:ext cx="3869733" cy="1887567"/>
          </a:xfrm>
          <a:prstGeom prst="rect">
            <a:avLst/>
          </a:prstGeom>
          <a:noFill/>
          <a:ln w="9525">
            <a:noFill/>
            <a:miter lim="800000"/>
            <a:headEnd/>
            <a:tailEnd/>
          </a:ln>
        </p:spPr>
      </p:pic>
      <p:pic>
        <p:nvPicPr>
          <p:cNvPr id="37894" name="Picture 2"/>
          <p:cNvPicPr>
            <a:picLocks noChangeAspect="1" noChangeArrowheads="1"/>
          </p:cNvPicPr>
          <p:nvPr/>
        </p:nvPicPr>
        <p:blipFill>
          <a:blip r:embed="rId5"/>
          <a:srcRect/>
          <a:stretch>
            <a:fillRect/>
          </a:stretch>
        </p:blipFill>
        <p:spPr bwMode="auto">
          <a:xfrm>
            <a:off x="514470" y="5097464"/>
            <a:ext cx="3151517" cy="1592262"/>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linds(horizontal)">
                                      <p:cBhvr>
                                        <p:cTn id="15" dur="2000"/>
                                        <p:tgtEl>
                                          <p:spTgt spid="6">
                                            <p:txEl>
                                              <p:pRg st="0" end="0"/>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blinds(horizontal)">
                                      <p:cBhvr>
                                        <p:cTn id="19" dur="2000"/>
                                        <p:tgtEl>
                                          <p:spTgt spid="6">
                                            <p:txEl>
                                              <p:pRg st="1" end="1"/>
                                            </p:txEl>
                                          </p:spTgt>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37892"/>
                                        </p:tgtEl>
                                        <p:attrNameLst>
                                          <p:attrName>style.visibility</p:attrName>
                                        </p:attrNameLst>
                                      </p:cBhvr>
                                      <p:to>
                                        <p:strVal val="visible"/>
                                      </p:to>
                                    </p:set>
                                    <p:animEffect transition="in" filter="blinds(horizontal)">
                                      <p:cBhvr>
                                        <p:cTn id="23" dur="2000"/>
                                        <p:tgtEl>
                                          <p:spTgt spid="37892"/>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37893"/>
                                        </p:tgtEl>
                                        <p:attrNameLst>
                                          <p:attrName>style.visibility</p:attrName>
                                        </p:attrNameLst>
                                      </p:cBhvr>
                                      <p:to>
                                        <p:strVal val="visible"/>
                                      </p:to>
                                    </p:set>
                                    <p:animEffect transition="in" filter="blinds(horizontal)">
                                      <p:cBhvr>
                                        <p:cTn id="27" dur="2000"/>
                                        <p:tgtEl>
                                          <p:spTgt spid="37893"/>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37894"/>
                                        </p:tgtEl>
                                        <p:attrNameLst>
                                          <p:attrName>style.visibility</p:attrName>
                                        </p:attrNameLst>
                                      </p:cBhvr>
                                      <p:to>
                                        <p:strVal val="visible"/>
                                      </p:to>
                                    </p:set>
                                    <p:animEffect transition="in" filter="blinds(horizontal)">
                                      <p:cBhvr>
                                        <p:cTn id="31" dur="20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52400" y="34093"/>
            <a:ext cx="8775700" cy="74107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Propolis </a:t>
            </a:r>
            <a:r>
              <a:rPr lang="fr-FR" sz="2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du grec pro qui signifie en avant et polis pour ville évoquant les défenses avancées de la ville)</a:t>
            </a:r>
          </a:p>
        </p:txBody>
      </p:sp>
      <p:sp>
        <p:nvSpPr>
          <p:cNvPr id="6" name="Espace réservé du texte 3"/>
          <p:cNvSpPr txBox="1">
            <a:spLocks/>
          </p:cNvSpPr>
          <p:nvPr/>
        </p:nvSpPr>
        <p:spPr bwMode="auto">
          <a:xfrm>
            <a:off x="322263" y="1356645"/>
            <a:ext cx="4148137" cy="487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buFont typeface="Arial" pitchFamily="34" charset="0"/>
              <a:buNone/>
            </a:pPr>
            <a:r>
              <a:rPr lang="fr-FR" sz="2000" dirty="0">
                <a:solidFill>
                  <a:srgbClr val="FFFF00"/>
                </a:solidFill>
                <a:cs typeface="Arial" pitchFamily="34" charset="0"/>
              </a:rPr>
              <a:t>- Sert à réparer les rayons à l</a:t>
            </a:r>
            <a:r>
              <a:rPr lang="fr-FR" altLang="fr-FR" sz="2000" dirty="0">
                <a:solidFill>
                  <a:srgbClr val="FFFF00"/>
                </a:solidFill>
                <a:cs typeface="Arial" pitchFamily="34" charset="0"/>
              </a:rPr>
              <a:t>’</a:t>
            </a:r>
            <a:r>
              <a:rPr lang="fr-FR" sz="2000" dirty="0">
                <a:solidFill>
                  <a:srgbClr val="FFFF00"/>
                </a:solidFill>
                <a:cs typeface="Arial" pitchFamily="34" charset="0"/>
              </a:rPr>
              <a:t>intérieur des ruches.</a:t>
            </a:r>
          </a:p>
          <a:p>
            <a:pPr>
              <a:spcBef>
                <a:spcPct val="20000"/>
              </a:spcBef>
              <a:buFontTx/>
              <a:buChar char="-"/>
            </a:pPr>
            <a:r>
              <a:rPr lang="fr-FR" sz="2000" dirty="0">
                <a:solidFill>
                  <a:srgbClr val="FFFF00"/>
                </a:solidFill>
                <a:cs typeface="Arial" pitchFamily="34" charset="0"/>
              </a:rPr>
              <a:t>Recouvrir finement les rayons fraichement créés, les alvéoles destinées à stocker le miel, le pollen et le couvain.</a:t>
            </a:r>
          </a:p>
          <a:p>
            <a:pPr>
              <a:spcBef>
                <a:spcPct val="20000"/>
              </a:spcBef>
              <a:buFont typeface="Arial" pitchFamily="34" charset="0"/>
              <a:buNone/>
            </a:pPr>
            <a:endParaRPr lang="fr-FR" sz="500" dirty="0">
              <a:solidFill>
                <a:srgbClr val="FFFF00"/>
              </a:solidFill>
              <a:cs typeface="Arial" pitchFamily="34" charset="0"/>
            </a:endParaRPr>
          </a:p>
          <a:p>
            <a:pPr>
              <a:spcBef>
                <a:spcPct val="20000"/>
              </a:spcBef>
              <a:buFont typeface="Arial" pitchFamily="34" charset="0"/>
              <a:buNone/>
            </a:pPr>
            <a:r>
              <a:rPr lang="fr-FR" sz="2000" dirty="0">
                <a:solidFill>
                  <a:srgbClr val="FFFF00"/>
                </a:solidFill>
                <a:cs typeface="Arial" pitchFamily="34" charset="0"/>
              </a:rPr>
              <a:t>Mais son premier rôle  est de protéger la ruche et ses habitantes des contaminations , et de  constituer un environnement aseptisé. Sinon la ruche ressemblerait bien vite à un nid de bactéries. </a:t>
            </a:r>
            <a:endParaRPr lang="fr-FR" sz="3200" dirty="0">
              <a:solidFill>
                <a:srgbClr val="FFFF00"/>
              </a:solidFill>
              <a:cs typeface="Arial" pitchFamily="34" charset="0"/>
            </a:endParaRPr>
          </a:p>
        </p:txBody>
      </p:sp>
      <p:sp>
        <p:nvSpPr>
          <p:cNvPr id="8" name="Espace réservé du texte 3"/>
          <p:cNvSpPr txBox="1">
            <a:spLocks/>
          </p:cNvSpPr>
          <p:nvPr/>
        </p:nvSpPr>
        <p:spPr bwMode="auto">
          <a:xfrm>
            <a:off x="4779963" y="1267179"/>
            <a:ext cx="4148137" cy="4872037"/>
          </a:xfrm>
          <a:prstGeom prst="rect">
            <a:avLst/>
          </a:prstGeom>
          <a:noFill/>
          <a:ln w="9525">
            <a:noFill/>
            <a:miter lim="800000"/>
            <a:headEnd/>
            <a:tailEnd/>
          </a:ln>
        </p:spPr>
        <p:txBody>
          <a:bodyPr/>
          <a:lstStyle/>
          <a:p>
            <a:pPr>
              <a:spcBef>
                <a:spcPct val="20000"/>
              </a:spcBef>
              <a:buFont typeface="Arial" pitchFamily="34" charset="0"/>
              <a:buNone/>
            </a:pPr>
            <a:r>
              <a:rPr lang="fr-FR" sz="2000" i="1" dirty="0">
                <a:solidFill>
                  <a:srgbClr val="FFFF00"/>
                </a:solidFill>
                <a:cs typeface="Arial" pitchFamily="34" charset="0"/>
              </a:rPr>
              <a:t>       Composition de la Propolis:</a:t>
            </a:r>
          </a:p>
          <a:p>
            <a:pPr>
              <a:spcBef>
                <a:spcPct val="20000"/>
              </a:spcBef>
              <a:buFont typeface="Arial" pitchFamily="34" charset="0"/>
              <a:buNone/>
            </a:pPr>
            <a:endParaRPr lang="fr-FR" sz="800" i="1" dirty="0">
              <a:solidFill>
                <a:srgbClr val="FFFF00"/>
              </a:solidFill>
              <a:cs typeface="Arial" pitchFamily="34" charset="0"/>
            </a:endParaRPr>
          </a:p>
          <a:p>
            <a:pPr>
              <a:spcBef>
                <a:spcPct val="20000"/>
              </a:spcBef>
              <a:buFont typeface="Arial" pitchFamily="34" charset="0"/>
              <a:buNone/>
            </a:pPr>
            <a:r>
              <a:rPr lang="fr-FR" sz="2000" i="1" dirty="0">
                <a:solidFill>
                  <a:srgbClr val="FFFF00"/>
                </a:solidFill>
                <a:cs typeface="Arial" pitchFamily="34" charset="0"/>
              </a:rPr>
              <a:t>50/55% de résines et baumes</a:t>
            </a:r>
          </a:p>
          <a:p>
            <a:pPr>
              <a:spcBef>
                <a:spcPct val="20000"/>
              </a:spcBef>
              <a:buFont typeface="Arial" pitchFamily="34" charset="0"/>
              <a:buNone/>
            </a:pPr>
            <a:endParaRPr lang="fr-FR" sz="800" i="1" dirty="0">
              <a:solidFill>
                <a:srgbClr val="FFFF00"/>
              </a:solidFill>
              <a:cs typeface="Arial" pitchFamily="34" charset="0"/>
            </a:endParaRPr>
          </a:p>
          <a:p>
            <a:pPr>
              <a:spcBef>
                <a:spcPct val="20000"/>
              </a:spcBef>
              <a:buFont typeface="Arial" pitchFamily="34" charset="0"/>
              <a:buNone/>
            </a:pPr>
            <a:r>
              <a:rPr lang="fr-FR" sz="2000" i="1" dirty="0">
                <a:solidFill>
                  <a:srgbClr val="FFFF00"/>
                </a:solidFill>
                <a:cs typeface="Arial" pitchFamily="34" charset="0"/>
              </a:rPr>
              <a:t>+/- 35% de cire</a:t>
            </a:r>
          </a:p>
          <a:p>
            <a:pPr>
              <a:spcBef>
                <a:spcPct val="20000"/>
              </a:spcBef>
              <a:buFont typeface="Arial" pitchFamily="34" charset="0"/>
              <a:buNone/>
            </a:pPr>
            <a:endParaRPr lang="fr-FR" sz="800" i="1" dirty="0">
              <a:solidFill>
                <a:srgbClr val="FFFF00"/>
              </a:solidFill>
              <a:cs typeface="Arial" pitchFamily="34" charset="0"/>
            </a:endParaRPr>
          </a:p>
          <a:p>
            <a:pPr>
              <a:spcBef>
                <a:spcPct val="20000"/>
              </a:spcBef>
              <a:buFont typeface="Arial" pitchFamily="34" charset="0"/>
              <a:buNone/>
            </a:pPr>
            <a:r>
              <a:rPr lang="fr-FR" sz="2000" i="1" dirty="0">
                <a:solidFill>
                  <a:srgbClr val="FFFF00"/>
                </a:solidFill>
                <a:cs typeface="Arial" pitchFamily="34" charset="0"/>
              </a:rPr>
              <a:t>5 à 10% d</a:t>
            </a:r>
            <a:r>
              <a:rPr lang="fr-FR" altLang="fr-FR" sz="2000" i="1" dirty="0">
                <a:solidFill>
                  <a:srgbClr val="FFFF00"/>
                </a:solidFill>
                <a:cs typeface="Arial" pitchFamily="34" charset="0"/>
              </a:rPr>
              <a:t>’</a:t>
            </a:r>
            <a:r>
              <a:rPr lang="fr-FR" sz="2000" i="1" dirty="0">
                <a:solidFill>
                  <a:srgbClr val="FFFF00"/>
                </a:solidFill>
                <a:cs typeface="Arial" pitchFamily="34" charset="0"/>
              </a:rPr>
              <a:t>huiles essentielles</a:t>
            </a:r>
          </a:p>
          <a:p>
            <a:pPr>
              <a:spcBef>
                <a:spcPct val="20000"/>
              </a:spcBef>
              <a:buFont typeface="Arial" pitchFamily="34" charset="0"/>
              <a:buNone/>
            </a:pPr>
            <a:endParaRPr lang="fr-FR" sz="800" i="1" dirty="0">
              <a:solidFill>
                <a:srgbClr val="FFFF00"/>
              </a:solidFill>
              <a:cs typeface="Arial" pitchFamily="34" charset="0"/>
            </a:endParaRPr>
          </a:p>
          <a:p>
            <a:pPr>
              <a:spcBef>
                <a:spcPct val="20000"/>
              </a:spcBef>
              <a:buFont typeface="Arial" pitchFamily="34" charset="0"/>
              <a:buNone/>
            </a:pPr>
            <a:r>
              <a:rPr lang="fr-FR" sz="2000" i="1" dirty="0">
                <a:solidFill>
                  <a:srgbClr val="FFFF00"/>
                </a:solidFill>
                <a:cs typeface="Arial" pitchFamily="34" charset="0"/>
              </a:rPr>
              <a:t>2 à 5% de pollen</a:t>
            </a:r>
          </a:p>
          <a:p>
            <a:pPr>
              <a:spcBef>
                <a:spcPct val="20000"/>
              </a:spcBef>
              <a:buFont typeface="Arial" pitchFamily="34" charset="0"/>
              <a:buNone/>
            </a:pPr>
            <a:endParaRPr lang="fr-FR" sz="800" i="1" dirty="0">
              <a:solidFill>
                <a:srgbClr val="FFFF00"/>
              </a:solidFill>
              <a:cs typeface="Arial" pitchFamily="34" charset="0"/>
            </a:endParaRPr>
          </a:p>
          <a:p>
            <a:pPr>
              <a:spcBef>
                <a:spcPct val="20000"/>
              </a:spcBef>
              <a:buFont typeface="Arial" pitchFamily="34" charset="0"/>
              <a:buNone/>
            </a:pPr>
            <a:r>
              <a:rPr lang="fr-FR" sz="2000" i="1" dirty="0">
                <a:solidFill>
                  <a:srgbClr val="FFFF00"/>
                </a:solidFill>
                <a:cs typeface="Arial" pitchFamily="34" charset="0"/>
              </a:rPr>
              <a:t>5% de substances diverses ( dont des phénols, des flavonoïdes, des minéraux et oligoéléments, des vitamines, des acides aminés et de l</a:t>
            </a:r>
            <a:r>
              <a:rPr lang="fr-FR" altLang="fr-FR" sz="2000" i="1" dirty="0">
                <a:solidFill>
                  <a:srgbClr val="FFFF00"/>
                </a:solidFill>
                <a:cs typeface="Arial" pitchFamily="34" charset="0"/>
              </a:rPr>
              <a:t>’</a:t>
            </a:r>
            <a:r>
              <a:rPr lang="fr-FR" sz="2000" i="1" dirty="0">
                <a:solidFill>
                  <a:srgbClr val="FFFF00"/>
                </a:solidFill>
                <a:cs typeface="Arial" pitchFamily="34" charset="0"/>
              </a:rPr>
              <a:t>acide salicylique)</a:t>
            </a:r>
          </a:p>
          <a:p>
            <a:pPr>
              <a:spcBef>
                <a:spcPct val="20000"/>
              </a:spcBef>
              <a:buFont typeface="Arial" pitchFamily="34" charset="0"/>
              <a:buNone/>
            </a:pPr>
            <a:endParaRPr lang="fr-FR" sz="2000" b="1" i="1" dirty="0">
              <a:solidFill>
                <a:srgbClr val="FFFF00"/>
              </a:solidFill>
              <a:cs typeface="Arial" pitchFamily="34" charset="0"/>
            </a:endParaRPr>
          </a:p>
          <a:p>
            <a:pPr>
              <a:spcBef>
                <a:spcPct val="20000"/>
              </a:spcBef>
              <a:buFont typeface="Arial" pitchFamily="34" charset="0"/>
              <a:buNone/>
            </a:pPr>
            <a:endParaRPr lang="fr-FR" sz="3200" i="1" dirty="0">
              <a:solidFill>
                <a:srgbClr val="FFFF00"/>
              </a:solidFill>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linds(horizontal)">
                                      <p:cBhvr>
                                        <p:cTn id="11" dur="2000"/>
                                        <p:tgtEl>
                                          <p:spTgt spid="6">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linds(horizontal)">
                                      <p:cBhvr>
                                        <p:cTn id="15" dur="2000"/>
                                        <p:tgtEl>
                                          <p:spTgt spid="6">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blinds(horizontal)">
                                      <p:cBhvr>
                                        <p:cTn id="19" dur="2000"/>
                                        <p:tgtEl>
                                          <p:spTgt spid="6">
                                            <p:txEl>
                                              <p:pRg st="3" end="3"/>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blinds(horizontal)">
                                      <p:cBhvr>
                                        <p:cTn id="23" dur="2000"/>
                                        <p:tgtEl>
                                          <p:spTgt spid="8">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blinds(horizontal)">
                                      <p:cBhvr>
                                        <p:cTn id="28" dur="2000"/>
                                        <p:tgtEl>
                                          <p:spTgt spid="8">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animEffect transition="in" filter="blinds(horizontal)">
                                      <p:cBhvr>
                                        <p:cTn id="33" dur="2000"/>
                                        <p:tgtEl>
                                          <p:spTgt spid="8">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xEl>
                                              <p:pRg st="6" end="6"/>
                                            </p:txEl>
                                          </p:spTgt>
                                        </p:tgtEl>
                                        <p:attrNameLst>
                                          <p:attrName>style.visibility</p:attrName>
                                        </p:attrNameLst>
                                      </p:cBhvr>
                                      <p:to>
                                        <p:strVal val="visible"/>
                                      </p:to>
                                    </p:set>
                                    <p:animEffect transition="in" filter="blinds(horizontal)">
                                      <p:cBhvr>
                                        <p:cTn id="38" dur="2000"/>
                                        <p:tgtEl>
                                          <p:spTgt spid="8">
                                            <p:txEl>
                                              <p:pRg st="6" end="6"/>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animEffect transition="in" filter="blinds(horizontal)">
                                      <p:cBhvr>
                                        <p:cTn id="43" dur="2000"/>
                                        <p:tgtEl>
                                          <p:spTgt spid="8">
                                            <p:txEl>
                                              <p:pRg st="8" end="8"/>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8">
                                            <p:txEl>
                                              <p:pRg st="10" end="10"/>
                                            </p:txEl>
                                          </p:spTgt>
                                        </p:tgtEl>
                                        <p:attrNameLst>
                                          <p:attrName>style.visibility</p:attrName>
                                        </p:attrNameLst>
                                      </p:cBhvr>
                                      <p:to>
                                        <p:strVal val="visible"/>
                                      </p:to>
                                    </p:set>
                                    <p:animEffect transition="in" filter="blinds(horizontal)">
                                      <p:cBhvr>
                                        <p:cTn id="48" dur="20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p:cNvPicPr>
            <a:picLocks noChangeAspect="1" noChangeArrowheads="1"/>
          </p:cNvPicPr>
          <p:nvPr/>
        </p:nvPicPr>
        <p:blipFill>
          <a:blip r:embed="rId3"/>
          <a:srcRect/>
          <a:stretch>
            <a:fillRect/>
          </a:stretch>
        </p:blipFill>
        <p:spPr bwMode="auto">
          <a:xfrm>
            <a:off x="3937130" y="1116312"/>
            <a:ext cx="4876670" cy="2762008"/>
          </a:xfrm>
          <a:prstGeom prst="rect">
            <a:avLst/>
          </a:prstGeom>
          <a:noFill/>
          <a:ln w="9525">
            <a:noFill/>
            <a:miter lim="800000"/>
            <a:headEnd/>
            <a:tailEnd/>
          </a:ln>
        </p:spPr>
      </p:pic>
      <p:sp>
        <p:nvSpPr>
          <p:cNvPr id="39938" name="Espace réservé du texte 3"/>
          <p:cNvSpPr>
            <a:spLocks noGrp="1"/>
          </p:cNvSpPr>
          <p:nvPr/>
        </p:nvSpPr>
        <p:spPr bwMode="auto">
          <a:xfrm>
            <a:off x="111125" y="812418"/>
            <a:ext cx="3826005" cy="4249256"/>
          </a:xfrm>
          <a:prstGeom prst="rect">
            <a:avLst/>
          </a:prstGeom>
          <a:noFill/>
          <a:ln w="9525">
            <a:noFill/>
            <a:miter lim="800000"/>
            <a:headEnd/>
            <a:tailEnd/>
          </a:ln>
        </p:spPr>
        <p:txBody>
          <a:bodyPr/>
          <a:lstStyle/>
          <a:p>
            <a:pPr>
              <a:lnSpc>
                <a:spcPct val="80000"/>
              </a:lnSpc>
              <a:spcBef>
                <a:spcPct val="20000"/>
              </a:spcBef>
              <a:buClr>
                <a:srgbClr val="000000"/>
              </a:buClr>
              <a:buSzPct val="65000"/>
              <a:buFont typeface="Wingdings 2" pitchFamily="18" charset="2"/>
              <a:buNone/>
            </a:pPr>
            <a:r>
              <a:rPr lang="fr-FR" sz="2000" dirty="0">
                <a:solidFill>
                  <a:srgbClr val="FFFF00"/>
                </a:solidFill>
              </a:rPr>
              <a:t>35% de la production mondiale de nourriture sont  liés aux insectes pollinisateurs  et l’</a:t>
            </a:r>
            <a:r>
              <a:rPr lang="fr-FR" altLang="ja-JP" sz="2000" dirty="0">
                <a:solidFill>
                  <a:srgbClr val="FFFF00"/>
                </a:solidFill>
              </a:rPr>
              <a:t>abeille participe  à la pollinisation à hauteur de  80%  de l’ensemble des plantes à fleurs.</a:t>
            </a:r>
          </a:p>
          <a:p>
            <a:pPr>
              <a:lnSpc>
                <a:spcPct val="80000"/>
              </a:lnSpc>
              <a:spcBef>
                <a:spcPct val="20000"/>
              </a:spcBef>
              <a:buClr>
                <a:srgbClr val="000000"/>
              </a:buClr>
              <a:buSzPct val="65000"/>
              <a:buFont typeface="Wingdings 2" pitchFamily="18" charset="2"/>
              <a:buNone/>
            </a:pPr>
            <a:endParaRPr lang="fr-FR" sz="800" dirty="0">
              <a:solidFill>
                <a:srgbClr val="FFFF00"/>
              </a:solidFill>
            </a:endParaRPr>
          </a:p>
          <a:p>
            <a:pPr>
              <a:lnSpc>
                <a:spcPct val="80000"/>
              </a:lnSpc>
              <a:spcBef>
                <a:spcPct val="20000"/>
              </a:spcBef>
              <a:buClr>
                <a:srgbClr val="000000"/>
              </a:buClr>
              <a:buSzPct val="65000"/>
              <a:buFont typeface="Wingdings 2" pitchFamily="18" charset="2"/>
              <a:buNone/>
            </a:pPr>
            <a:r>
              <a:rPr lang="fr-FR" sz="2000" dirty="0">
                <a:solidFill>
                  <a:srgbClr val="FFFF00"/>
                </a:solidFill>
              </a:rPr>
              <a:t>En 1 heure une abeille peut visiter 250 fleurs et stocker sur une seule de ses pattes postérieures </a:t>
            </a:r>
          </a:p>
          <a:p>
            <a:pPr>
              <a:lnSpc>
                <a:spcPct val="80000"/>
              </a:lnSpc>
              <a:spcBef>
                <a:spcPct val="20000"/>
              </a:spcBef>
              <a:buClr>
                <a:srgbClr val="000000"/>
              </a:buClr>
              <a:buSzPct val="65000"/>
              <a:buFont typeface="Wingdings 2" pitchFamily="18" charset="2"/>
              <a:buNone/>
            </a:pPr>
            <a:r>
              <a:rPr lang="fr-FR" sz="2000" dirty="0">
                <a:solidFill>
                  <a:srgbClr val="FFFF00"/>
                </a:solidFill>
              </a:rPr>
              <a:t> 500 000 grains de pollen.</a:t>
            </a:r>
          </a:p>
          <a:p>
            <a:pPr>
              <a:lnSpc>
                <a:spcPct val="80000"/>
              </a:lnSpc>
              <a:spcBef>
                <a:spcPct val="20000"/>
              </a:spcBef>
              <a:buClr>
                <a:srgbClr val="000000"/>
              </a:buClr>
              <a:buSzPct val="65000"/>
              <a:buFont typeface="Wingdings 2" pitchFamily="18" charset="2"/>
              <a:buNone/>
            </a:pPr>
            <a:endParaRPr lang="fr-FR" sz="800" dirty="0">
              <a:solidFill>
                <a:srgbClr val="FFFF00"/>
              </a:solidFill>
            </a:endParaRPr>
          </a:p>
          <a:p>
            <a:pPr>
              <a:lnSpc>
                <a:spcPct val="80000"/>
              </a:lnSpc>
              <a:spcBef>
                <a:spcPct val="20000"/>
              </a:spcBef>
              <a:buClr>
                <a:srgbClr val="000000"/>
              </a:buClr>
              <a:buSzPct val="65000"/>
              <a:buFont typeface="Wingdings 2" pitchFamily="18" charset="2"/>
              <a:buNone/>
            </a:pPr>
            <a:r>
              <a:rPr lang="fr-FR" sz="2000" dirty="0">
                <a:solidFill>
                  <a:srgbClr val="FFFF00"/>
                </a:solidFill>
              </a:rPr>
              <a:t> 10 000 abeilles récoltent 5 kg de nectar par jour  qui donneront en finalité 1,250 kg de miel.</a:t>
            </a:r>
          </a:p>
        </p:txBody>
      </p:sp>
      <p:sp>
        <p:nvSpPr>
          <p:cNvPr id="6" name="Sous-titre 2"/>
          <p:cNvSpPr txBox="1">
            <a:spLocks/>
          </p:cNvSpPr>
          <p:nvPr/>
        </p:nvSpPr>
        <p:spPr>
          <a:xfrm>
            <a:off x="1497725" y="74145"/>
            <a:ext cx="6164316" cy="741077"/>
          </a:xfrm>
          <a:prstGeom prst="rect">
            <a:avLst/>
          </a:prstGeom>
        </p:spPr>
        <p:txBody>
          <a:bodyPr>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Importance de la Pollinisation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39938">
                                            <p:txEl>
                                              <p:pRg st="0" end="0"/>
                                            </p:txEl>
                                          </p:spTgt>
                                        </p:tgtEl>
                                        <p:attrNameLst>
                                          <p:attrName>style.visibility</p:attrName>
                                        </p:attrNameLst>
                                      </p:cBhvr>
                                      <p:to>
                                        <p:strVal val="visible"/>
                                      </p:to>
                                    </p:set>
                                    <p:animEffect transition="in" filter="blinds(horizontal)">
                                      <p:cBhvr>
                                        <p:cTn id="11" dur="2000"/>
                                        <p:tgtEl>
                                          <p:spTgt spid="39938">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39938">
                                            <p:txEl>
                                              <p:pRg st="2" end="2"/>
                                            </p:txEl>
                                          </p:spTgt>
                                        </p:tgtEl>
                                        <p:attrNameLst>
                                          <p:attrName>style.visibility</p:attrName>
                                        </p:attrNameLst>
                                      </p:cBhvr>
                                      <p:to>
                                        <p:strVal val="visible"/>
                                      </p:to>
                                    </p:set>
                                    <p:animEffect transition="in" filter="blinds(horizontal)">
                                      <p:cBhvr>
                                        <p:cTn id="15" dur="2000"/>
                                        <p:tgtEl>
                                          <p:spTgt spid="39938">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39938">
                                            <p:txEl>
                                              <p:pRg st="3" end="3"/>
                                            </p:txEl>
                                          </p:spTgt>
                                        </p:tgtEl>
                                        <p:attrNameLst>
                                          <p:attrName>style.visibility</p:attrName>
                                        </p:attrNameLst>
                                      </p:cBhvr>
                                      <p:to>
                                        <p:strVal val="visible"/>
                                      </p:to>
                                    </p:set>
                                    <p:animEffect transition="in" filter="blinds(horizontal)">
                                      <p:cBhvr>
                                        <p:cTn id="19" dur="2000"/>
                                        <p:tgtEl>
                                          <p:spTgt spid="39938">
                                            <p:txEl>
                                              <p:pRg st="3" end="3"/>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39938">
                                            <p:txEl>
                                              <p:pRg st="5" end="5"/>
                                            </p:txEl>
                                          </p:spTgt>
                                        </p:tgtEl>
                                        <p:attrNameLst>
                                          <p:attrName>style.visibility</p:attrName>
                                        </p:attrNameLst>
                                      </p:cBhvr>
                                      <p:to>
                                        <p:strVal val="visible"/>
                                      </p:to>
                                    </p:set>
                                    <p:animEffect transition="in" filter="blinds(horizontal)">
                                      <p:cBhvr>
                                        <p:cTn id="23" dur="2000"/>
                                        <p:tgtEl>
                                          <p:spTgt spid="39938">
                                            <p:txEl>
                                              <p:pRg st="5" end="5"/>
                                            </p:txEl>
                                          </p:spTgt>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39937"/>
                                        </p:tgtEl>
                                        <p:attrNameLst>
                                          <p:attrName>style.visibility</p:attrName>
                                        </p:attrNameLst>
                                      </p:cBhvr>
                                      <p:to>
                                        <p:strVal val="visible"/>
                                      </p:to>
                                    </p:set>
                                    <p:animEffect transition="in" filter="blinds(horizontal)">
                                      <p:cBhvr>
                                        <p:cTn id="27" dur="2000"/>
                                        <p:tgtEl>
                                          <p:spTgt spid="39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39603" y="-39247"/>
            <a:ext cx="8686897"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6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L’abeille</a:t>
            </a:r>
            <a:r>
              <a:rPr lang="fr-FR" sz="4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est une bonne pollinisatrice</a:t>
            </a:r>
          </a:p>
        </p:txBody>
      </p:sp>
      <p:pic>
        <p:nvPicPr>
          <p:cNvPr id="41986" name="Picture 2"/>
          <p:cNvPicPr>
            <a:picLocks noChangeAspect="1" noChangeArrowheads="1"/>
          </p:cNvPicPr>
          <p:nvPr/>
        </p:nvPicPr>
        <p:blipFill>
          <a:blip r:embed="rId3"/>
          <a:srcRect/>
          <a:stretch>
            <a:fillRect/>
          </a:stretch>
        </p:blipFill>
        <p:spPr bwMode="auto">
          <a:xfrm>
            <a:off x="4086499" y="1206330"/>
            <a:ext cx="4614589" cy="3460257"/>
          </a:xfrm>
          <a:prstGeom prst="rect">
            <a:avLst/>
          </a:prstGeom>
          <a:noFill/>
          <a:ln w="9525">
            <a:noFill/>
            <a:miter lim="800000"/>
            <a:headEnd/>
            <a:tailEnd/>
          </a:ln>
        </p:spPr>
      </p:pic>
      <p:sp>
        <p:nvSpPr>
          <p:cNvPr id="41987" name="Espace réservé du texte 3"/>
          <p:cNvSpPr>
            <a:spLocks noGrp="1"/>
          </p:cNvSpPr>
          <p:nvPr/>
        </p:nvSpPr>
        <p:spPr bwMode="auto">
          <a:xfrm>
            <a:off x="193675" y="871052"/>
            <a:ext cx="3892824" cy="4275794"/>
          </a:xfrm>
          <a:prstGeom prst="rect">
            <a:avLst/>
          </a:prstGeom>
          <a:noFill/>
          <a:ln w="9525">
            <a:noFill/>
            <a:miter lim="800000"/>
            <a:headEnd/>
            <a:tailEnd/>
          </a:ln>
        </p:spPr>
        <p:txBody>
          <a:bodyPr/>
          <a:lstStyle/>
          <a:p>
            <a:pPr marL="285750" indent="-285750">
              <a:lnSpc>
                <a:spcPct val="90000"/>
              </a:lnSpc>
              <a:spcBef>
                <a:spcPct val="20000"/>
              </a:spcBef>
              <a:buClr>
                <a:srgbClr val="000000"/>
              </a:buClr>
              <a:buSzPct val="65000"/>
              <a:buFont typeface="Arial" pitchFamily="34" charset="0"/>
              <a:buChar char="•"/>
            </a:pPr>
            <a:r>
              <a:rPr lang="fr-FR" sz="2000" dirty="0">
                <a:solidFill>
                  <a:srgbClr val="FFFF00"/>
                </a:solidFill>
                <a:cs typeface="Arial" pitchFamily="34" charset="0"/>
              </a:rPr>
              <a:t>Son régime alimentaire est constitué exclusivement de nectar et de pollen.</a:t>
            </a:r>
          </a:p>
          <a:p>
            <a:pPr marL="285750" indent="-285750">
              <a:lnSpc>
                <a:spcPct val="90000"/>
              </a:lnSpc>
              <a:spcBef>
                <a:spcPct val="20000"/>
              </a:spcBef>
              <a:buClr>
                <a:srgbClr val="000000"/>
              </a:buClr>
              <a:buSzPct val="65000"/>
              <a:buFont typeface="Arial" pitchFamily="34" charset="0"/>
              <a:buChar char="•"/>
            </a:pPr>
            <a:r>
              <a:rPr lang="fr-FR" sz="2000" dirty="0">
                <a:solidFill>
                  <a:srgbClr val="FFFF00"/>
                </a:solidFill>
                <a:cs typeface="Arial" pitchFamily="34" charset="0"/>
              </a:rPr>
              <a:t>Son corps est couvert de poils où des milliers de grains de pollen se fixent facilement.</a:t>
            </a:r>
          </a:p>
          <a:p>
            <a:pPr marL="285750" indent="-285750">
              <a:lnSpc>
                <a:spcPct val="90000"/>
              </a:lnSpc>
              <a:spcBef>
                <a:spcPct val="20000"/>
              </a:spcBef>
              <a:buClr>
                <a:srgbClr val="000000"/>
              </a:buClr>
              <a:buSzPct val="65000"/>
              <a:buFont typeface="Arial" pitchFamily="34" charset="0"/>
              <a:buChar char="•"/>
            </a:pPr>
            <a:r>
              <a:rPr lang="fr-FR" sz="2400" u="sng" dirty="0">
                <a:solidFill>
                  <a:srgbClr val="FFFF00"/>
                </a:solidFill>
                <a:cs typeface="Arial" pitchFamily="34" charset="0"/>
              </a:rPr>
              <a:t>Elle ne visite qu'une seule variété végétale à chacune de ses sorties</a:t>
            </a:r>
            <a:r>
              <a:rPr lang="fr-FR" sz="2400" dirty="0">
                <a:solidFill>
                  <a:srgbClr val="FFFF00"/>
                </a:solidFill>
                <a:cs typeface="Arial" pitchFamily="34" charset="0"/>
              </a:rPr>
              <a:t>.</a:t>
            </a:r>
            <a:endParaRPr lang="fr-FR" sz="2400" dirty="0">
              <a:solidFill>
                <a:srgbClr val="FFFF00"/>
              </a:solidFill>
            </a:endParaRPr>
          </a:p>
          <a:p>
            <a:pPr marL="285750" indent="-285750">
              <a:lnSpc>
                <a:spcPct val="90000"/>
              </a:lnSpc>
              <a:spcBef>
                <a:spcPct val="20000"/>
              </a:spcBef>
              <a:buClr>
                <a:srgbClr val="000000"/>
              </a:buClr>
              <a:buSzPct val="65000"/>
              <a:buFont typeface="Arial" pitchFamily="34" charset="0"/>
              <a:buChar char="•"/>
            </a:pPr>
            <a:r>
              <a:rPr lang="fr-FR" sz="2000" dirty="0">
                <a:solidFill>
                  <a:srgbClr val="FFFF00"/>
                </a:solidFill>
                <a:cs typeface="Arial" pitchFamily="34" charset="0"/>
              </a:rPr>
              <a:t>Population nombreuse qui butine sans cesse.</a:t>
            </a:r>
          </a:p>
          <a:p>
            <a:pPr marL="285750" indent="-285750">
              <a:lnSpc>
                <a:spcPct val="90000"/>
              </a:lnSpc>
              <a:spcBef>
                <a:spcPct val="20000"/>
              </a:spcBef>
              <a:buClr>
                <a:srgbClr val="000000"/>
              </a:buClr>
              <a:buSzPct val="65000"/>
              <a:buFont typeface="Arial" pitchFamily="34" charset="0"/>
              <a:buChar char="•"/>
            </a:pPr>
            <a:r>
              <a:rPr lang="fr-FR" sz="2000" dirty="0">
                <a:solidFill>
                  <a:srgbClr val="FFFF00"/>
                </a:solidFill>
                <a:cs typeface="Arial" pitchFamily="34" charset="0"/>
              </a:rPr>
              <a:t>Elle ne visitent plus les fleurs déjà butinées (elles sont marquées lors du premier passage).</a:t>
            </a:r>
          </a:p>
          <a:p>
            <a:pPr marL="285750" indent="-285750">
              <a:lnSpc>
                <a:spcPct val="90000"/>
              </a:lnSpc>
              <a:spcBef>
                <a:spcPct val="20000"/>
              </a:spcBef>
              <a:buClr>
                <a:srgbClr val="000000"/>
              </a:buClr>
              <a:buSzPct val="65000"/>
              <a:buFont typeface="Arial" pitchFamily="34" charset="0"/>
              <a:buChar char="•"/>
            </a:pPr>
            <a:endParaRPr lang="fr-FR" sz="2000" dirty="0">
              <a:solidFill>
                <a:srgbClr val="FFFF00"/>
              </a:solidFill>
            </a:endParaRPr>
          </a:p>
          <a:p>
            <a:pPr marL="285750" indent="-285750">
              <a:lnSpc>
                <a:spcPct val="90000"/>
              </a:lnSpc>
              <a:spcBef>
                <a:spcPct val="20000"/>
              </a:spcBef>
              <a:buClr>
                <a:srgbClr val="000000"/>
              </a:buClr>
              <a:buSzPct val="65000"/>
              <a:buFont typeface="Arial" pitchFamily="34" charset="0"/>
              <a:buChar char="•"/>
            </a:pPr>
            <a:endParaRPr lang="fr-FR" sz="2000" b="1"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linds(horizontal)">
                                      <p:cBhvr>
                                        <p:cTn id="7" dur="2000"/>
                                        <p:tgtEl>
                                          <p:spTgt spid="41987">
                                            <p:txEl>
                                              <p:pRg st="0" end="0"/>
                                            </p:txEl>
                                          </p:spTgt>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11" dur="2000"/>
                                        <p:tgtEl>
                                          <p:spTgt spid="41987">
                                            <p:txEl>
                                              <p:pRg st="1" end="1"/>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animEffect transition="in" filter="blinds(horizontal)">
                                      <p:cBhvr>
                                        <p:cTn id="15" dur="2000"/>
                                        <p:tgtEl>
                                          <p:spTgt spid="41987">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animEffect transition="in" filter="blinds(horizontal)">
                                      <p:cBhvr>
                                        <p:cTn id="19" dur="2000"/>
                                        <p:tgtEl>
                                          <p:spTgt spid="41987">
                                            <p:txEl>
                                              <p:pRg st="3" end="3"/>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41987">
                                            <p:txEl>
                                              <p:pRg st="4" end="4"/>
                                            </p:txEl>
                                          </p:spTgt>
                                        </p:tgtEl>
                                        <p:attrNameLst>
                                          <p:attrName>style.visibility</p:attrName>
                                        </p:attrNameLst>
                                      </p:cBhvr>
                                      <p:to>
                                        <p:strVal val="visible"/>
                                      </p:to>
                                    </p:set>
                                    <p:animEffect transition="in" filter="blinds(horizontal)">
                                      <p:cBhvr>
                                        <p:cTn id="23" dur="2000"/>
                                        <p:tgtEl>
                                          <p:spTgt spid="41987">
                                            <p:txEl>
                                              <p:pRg st="4" end="4"/>
                                            </p:txEl>
                                          </p:spTgt>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2000"/>
                                        <p:tgtEl>
                                          <p:spTgt spid="4"/>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41986"/>
                                        </p:tgtEl>
                                        <p:attrNameLst>
                                          <p:attrName>style.visibility</p:attrName>
                                        </p:attrNameLst>
                                      </p:cBhvr>
                                      <p:to>
                                        <p:strVal val="visible"/>
                                      </p:to>
                                    </p:set>
                                    <p:animEffect transition="in" filter="blinds(horizontal)">
                                      <p:cBhvr>
                                        <p:cTn id="31" dur="2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nvSpPr>
        <p:spPr bwMode="auto">
          <a:xfrm>
            <a:off x="252248" y="1091215"/>
            <a:ext cx="3736424" cy="44770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normAutofit fontScale="92500" lnSpcReduction="10000"/>
          </a:bodyPr>
          <a:lstStyle>
            <a:lvl1pPr marL="0" indent="0" algn="l" rtl="0" eaLnBrk="0" fontAlgn="base" hangingPunct="0">
              <a:spcBef>
                <a:spcPct val="20000"/>
              </a:spcBef>
              <a:spcAft>
                <a:spcPct val="0"/>
              </a:spcAft>
              <a:buClr>
                <a:srgbClr val="000000"/>
              </a:buClr>
              <a:buSzPct val="65000"/>
              <a:buFont typeface="Wingdings 2" charset="0"/>
              <a:buNone/>
              <a:defRPr sz="1400" kern="1200">
                <a:solidFill>
                  <a:schemeClr val="tx1"/>
                </a:solidFill>
                <a:latin typeface="+mn-lt"/>
                <a:ea typeface="ＭＳ Ｐゴシック" charset="0"/>
                <a:cs typeface="ＭＳ Ｐゴシック" charset="0"/>
              </a:defRPr>
            </a:lvl1pPr>
            <a:lvl2pPr marL="868363" indent="-282575" algn="l" rtl="0" eaLnBrk="0" fontAlgn="base" hangingPunct="0">
              <a:spcBef>
                <a:spcPct val="20000"/>
              </a:spcBef>
              <a:spcAft>
                <a:spcPct val="0"/>
              </a:spcAft>
              <a:buClr>
                <a:schemeClr val="tx1"/>
              </a:buClr>
              <a:buSzPct val="80000"/>
              <a:buFont typeface="Wingdings 2" charset="0"/>
              <a:buNone/>
              <a:defRPr sz="1200" kern="1200">
                <a:solidFill>
                  <a:schemeClr val="tx1"/>
                </a:solidFill>
                <a:latin typeface="+mn-lt"/>
                <a:ea typeface="ＭＳ Ｐゴシック" charset="0"/>
                <a:cs typeface="+mn-cs"/>
              </a:defRPr>
            </a:lvl2pPr>
            <a:lvl3pPr marL="1133475" indent="-228600" algn="l" rtl="0" eaLnBrk="0" fontAlgn="base" hangingPunct="0">
              <a:spcBef>
                <a:spcPct val="20000"/>
              </a:spcBef>
              <a:spcAft>
                <a:spcPct val="0"/>
              </a:spcAft>
              <a:buClr>
                <a:schemeClr val="tx1"/>
              </a:buClr>
              <a:buSzPct val="95000"/>
              <a:buFont typeface="Wingdings" charset="0"/>
              <a:buNone/>
              <a:defRPr sz="1000" kern="1200">
                <a:solidFill>
                  <a:schemeClr val="tx1"/>
                </a:solidFill>
                <a:latin typeface="+mn-lt"/>
                <a:ea typeface="ＭＳ Ｐゴシック" charset="0"/>
                <a:cs typeface="+mn-cs"/>
              </a:defRPr>
            </a:lvl3pPr>
            <a:lvl4pPr marL="1352550" indent="-182563" algn="l" rtl="0" eaLnBrk="0" fontAlgn="base" hangingPunct="0">
              <a:spcBef>
                <a:spcPct val="20000"/>
              </a:spcBef>
              <a:spcAft>
                <a:spcPct val="0"/>
              </a:spcAft>
              <a:buClr>
                <a:schemeClr val="tx1"/>
              </a:buClr>
              <a:buSzPct val="100000"/>
              <a:buFont typeface="Wingdings 3" charset="0"/>
              <a:buNone/>
              <a:defRPr sz="900" kern="1200">
                <a:solidFill>
                  <a:schemeClr val="tx1"/>
                </a:solidFill>
                <a:latin typeface="+mn-lt"/>
                <a:ea typeface="ＭＳ Ｐゴシック" charset="0"/>
                <a:cs typeface="+mn-cs"/>
              </a:defRPr>
            </a:lvl4pPr>
            <a:lvl5pPr marL="1544638" indent="-182563" algn="l" rtl="0" eaLnBrk="0" fontAlgn="base" hangingPunct="0">
              <a:spcBef>
                <a:spcPct val="20000"/>
              </a:spcBef>
              <a:spcAft>
                <a:spcPct val="0"/>
              </a:spcAft>
              <a:buClr>
                <a:schemeClr val="tx1"/>
              </a:buClr>
              <a:buFont typeface="Wingdings 2" charset="0"/>
              <a:buNone/>
              <a:defRPr sz="900" kern="1200">
                <a:solidFill>
                  <a:schemeClr val="tx1"/>
                </a:solidFill>
                <a:latin typeface="+mn-lt"/>
                <a:ea typeface="ＭＳ Ｐゴシック" charset="0"/>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285750" indent="-285750" eaLnBrk="1" fontAlgn="auto" hangingPunct="1">
              <a:spcAft>
                <a:spcPts val="0"/>
              </a:spcAft>
              <a:buClr>
                <a:schemeClr val="tx1">
                  <a:shade val="95000"/>
                </a:schemeClr>
              </a:buClr>
              <a:buFont typeface="Arial" pitchFamily="34" charset="0"/>
              <a:buChar char="•"/>
              <a:defRPr/>
            </a:pPr>
            <a:r>
              <a:rPr lang="fr-FR" sz="2000" dirty="0">
                <a:solidFill>
                  <a:srgbClr val="FFFF00"/>
                </a:solidFill>
                <a:ea typeface="+mn-ea"/>
                <a:cs typeface="Arial" pitchFamily="34" charset="0"/>
              </a:rPr>
              <a:t>Production plus importante </a:t>
            </a:r>
          </a:p>
          <a:p>
            <a:pPr marL="285750" indent="-285750" eaLnBrk="1" fontAlgn="auto" hangingPunct="1">
              <a:spcAft>
                <a:spcPts val="0"/>
              </a:spcAft>
              <a:buClr>
                <a:schemeClr val="tx1">
                  <a:shade val="95000"/>
                </a:schemeClr>
              </a:buClr>
              <a:buFont typeface="Arial" pitchFamily="34" charset="0"/>
              <a:buChar char="•"/>
              <a:defRPr/>
            </a:pPr>
            <a:r>
              <a:rPr lang="fr-FR" sz="2000" dirty="0">
                <a:solidFill>
                  <a:srgbClr val="FFFF00"/>
                </a:solidFill>
                <a:ea typeface="+mn-ea"/>
                <a:cs typeface="Arial" pitchFamily="34" charset="0"/>
              </a:rPr>
              <a:t>Fruits plus gros</a:t>
            </a:r>
          </a:p>
          <a:p>
            <a:pPr marL="285750" indent="-285750" eaLnBrk="1" fontAlgn="auto" hangingPunct="1">
              <a:spcAft>
                <a:spcPts val="0"/>
              </a:spcAft>
              <a:buClr>
                <a:schemeClr val="tx1">
                  <a:shade val="95000"/>
                </a:schemeClr>
              </a:buClr>
              <a:buFont typeface="Arial" pitchFamily="34" charset="0"/>
              <a:buChar char="•"/>
              <a:defRPr/>
            </a:pPr>
            <a:r>
              <a:rPr lang="fr-FR" sz="2000" dirty="0">
                <a:solidFill>
                  <a:srgbClr val="FFFF00"/>
                </a:solidFill>
                <a:ea typeface="+mn-ea"/>
                <a:cs typeface="Arial" pitchFamily="34" charset="0"/>
              </a:rPr>
              <a:t>Fruits moins difformes, plus ronds. </a:t>
            </a:r>
          </a:p>
          <a:p>
            <a:pPr marL="285750" indent="-285750" eaLnBrk="1" fontAlgn="auto" hangingPunct="1">
              <a:spcAft>
                <a:spcPts val="0"/>
              </a:spcAft>
              <a:buClr>
                <a:schemeClr val="tx1">
                  <a:shade val="95000"/>
                </a:schemeClr>
              </a:buClr>
              <a:buFont typeface="Arial" pitchFamily="34" charset="0"/>
              <a:buChar char="•"/>
              <a:defRPr/>
            </a:pPr>
            <a:r>
              <a:rPr lang="fr-FR" sz="2000" dirty="0">
                <a:solidFill>
                  <a:srgbClr val="FFFF00"/>
                </a:solidFill>
                <a:ea typeface="+mn-ea"/>
                <a:cs typeface="Arial" pitchFamily="34" charset="0"/>
              </a:rPr>
              <a:t>Fruits qui se conservent plus longtemps</a:t>
            </a:r>
          </a:p>
          <a:p>
            <a:pPr marL="285750" indent="-285750" eaLnBrk="1" fontAlgn="auto" hangingPunct="1">
              <a:spcAft>
                <a:spcPts val="0"/>
              </a:spcAft>
              <a:buClr>
                <a:schemeClr val="tx1">
                  <a:shade val="95000"/>
                </a:schemeClr>
              </a:buClr>
              <a:buFont typeface="Arial" pitchFamily="34" charset="0"/>
              <a:buChar char="•"/>
              <a:defRPr/>
            </a:pPr>
            <a:r>
              <a:rPr lang="fr-FR" sz="2100" dirty="0">
                <a:solidFill>
                  <a:srgbClr val="FFFF00"/>
                </a:solidFill>
                <a:ea typeface="+mn-ea"/>
                <a:cs typeface="Arial" pitchFamily="34" charset="0"/>
              </a:rPr>
              <a:t>Pour améliorer la pollinisation, les apiculteurs peuvent être amenés à poser des ruches pour polliniser des cultures en signant un contrat avec l’agriculteur. Ce contrat précise la durée, les risques en cas de traitement des cultures, la rémunération de l’apiculteur …</a:t>
            </a:r>
          </a:p>
        </p:txBody>
      </p:sp>
      <p:pic>
        <p:nvPicPr>
          <p:cNvPr id="44034" name="Picture 2"/>
          <p:cNvPicPr>
            <a:picLocks noChangeAspect="1" noChangeArrowheads="1"/>
          </p:cNvPicPr>
          <p:nvPr/>
        </p:nvPicPr>
        <p:blipFill>
          <a:blip r:embed="rId3"/>
          <a:srcRect/>
          <a:stretch>
            <a:fillRect/>
          </a:stretch>
        </p:blipFill>
        <p:spPr bwMode="auto">
          <a:xfrm>
            <a:off x="3988672" y="1051191"/>
            <a:ext cx="4832350" cy="4329039"/>
          </a:xfrm>
          <a:prstGeom prst="rect">
            <a:avLst/>
          </a:prstGeom>
          <a:noFill/>
          <a:ln w="9525">
            <a:noFill/>
            <a:miter lim="800000"/>
            <a:headEnd/>
            <a:tailEnd/>
          </a:ln>
        </p:spPr>
      </p:pic>
      <p:sp>
        <p:nvSpPr>
          <p:cNvPr id="6" name="Sous-titre 2"/>
          <p:cNvSpPr txBox="1">
            <a:spLocks/>
          </p:cNvSpPr>
          <p:nvPr/>
        </p:nvSpPr>
        <p:spPr>
          <a:xfrm>
            <a:off x="512903" y="71115"/>
            <a:ext cx="7903881" cy="1090178"/>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5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Intérêt de la  pollinisation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linds(horizontal)">
                                      <p:cBhvr>
                                        <p:cTn id="11" dur="2000"/>
                                        <p:tgtEl>
                                          <p:spTgt spid="4">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linds(horizontal)">
                                      <p:cBhvr>
                                        <p:cTn id="15" dur="2000"/>
                                        <p:tgtEl>
                                          <p:spTgt spid="4">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linds(horizontal)">
                                      <p:cBhvr>
                                        <p:cTn id="19" dur="2000"/>
                                        <p:tgtEl>
                                          <p:spTgt spid="4">
                                            <p:txEl>
                                              <p:pRg st="2" end="2"/>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linds(horizontal)">
                                      <p:cBhvr>
                                        <p:cTn id="23" dur="2000"/>
                                        <p:tgtEl>
                                          <p:spTgt spid="4">
                                            <p:txEl>
                                              <p:pRg st="3" end="3"/>
                                            </p:txEl>
                                          </p:spTgt>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44034"/>
                                        </p:tgtEl>
                                        <p:attrNameLst>
                                          <p:attrName>style.visibility</p:attrName>
                                        </p:attrNameLst>
                                      </p:cBhvr>
                                      <p:to>
                                        <p:strVal val="visible"/>
                                      </p:to>
                                    </p:set>
                                    <p:animEffect transition="in" filter="blinds(horizontal)">
                                      <p:cBhvr>
                                        <p:cTn id="27" dur="2000"/>
                                        <p:tgtEl>
                                          <p:spTgt spid="4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65168" y="199862"/>
            <a:ext cx="7367632" cy="3040979"/>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5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Législation et Réglementation en France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6F945-AFD5-75C5-C437-CDC2578AA228}"/>
            </a:ext>
          </a:extLst>
        </p:cNvPr>
        <p:cNvGrpSpPr/>
        <p:nvPr/>
      </p:nvGrpSpPr>
      <p:grpSpPr>
        <a:xfrm>
          <a:off x="0" y="0"/>
          <a:ext cx="0" cy="0"/>
          <a:chOff x="0" y="0"/>
          <a:chExt cx="0" cy="0"/>
        </a:xfrm>
      </p:grpSpPr>
      <p:sp>
        <p:nvSpPr>
          <p:cNvPr id="4" name="Sous-titre 2">
            <a:extLst>
              <a:ext uri="{FF2B5EF4-FFF2-40B4-BE49-F238E27FC236}">
                <a16:creationId xmlns:a16="http://schemas.microsoft.com/office/drawing/2014/main" id="{4041787D-7E62-1445-5C54-97146D1A5541}"/>
              </a:ext>
            </a:extLst>
          </p:cNvPr>
          <p:cNvSpPr txBox="1">
            <a:spLocks/>
          </p:cNvSpPr>
          <p:nvPr/>
        </p:nvSpPr>
        <p:spPr>
          <a:xfrm>
            <a:off x="1" y="199862"/>
            <a:ext cx="9144000" cy="3611742"/>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5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Deux grandes familles :</a:t>
            </a:r>
          </a:p>
          <a:p>
            <a:pPr marL="571500" indent="-571500" algn="l" fontAlgn="auto">
              <a:spcAft>
                <a:spcPts val="0"/>
              </a:spcAft>
              <a:buFont typeface="Wingdings" panose="05000000000000000000" pitchFamily="2" charset="2"/>
              <a:buChar char="v"/>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organisations professionnelles.</a:t>
            </a:r>
          </a:p>
          <a:p>
            <a:pPr marL="571500" indent="-571500" algn="l" fontAlgn="auto">
              <a:spcAft>
                <a:spcPts val="0"/>
              </a:spcAft>
              <a:buFont typeface="Wingdings" panose="05000000000000000000" pitchFamily="2" charset="2"/>
              <a:buChar char="v"/>
              <a:defRPr/>
            </a:pPr>
            <a:r>
              <a:rPr lang="fr-FR" sz="4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administrations gouvernementales.</a:t>
            </a:r>
          </a:p>
        </p:txBody>
      </p:sp>
    </p:spTree>
    <p:extLst>
      <p:ext uri="{BB962C8B-B14F-4D97-AF65-F5344CB8AC3E}">
        <p14:creationId xmlns:p14="http://schemas.microsoft.com/office/powerpoint/2010/main" val="363983762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p:cNvSpPr txBox="1">
            <a:spLocks/>
          </p:cNvSpPr>
          <p:nvPr/>
        </p:nvSpPr>
        <p:spPr>
          <a:xfrm>
            <a:off x="425755" y="6942"/>
            <a:ext cx="8432130" cy="718350"/>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68000">
                      <a:srgbClr val="FFFF00"/>
                    </a:gs>
                    <a:gs pos="42000">
                      <a:schemeClr val="accent6">
                        <a:lumMod val="75000"/>
                      </a:schemeClr>
                    </a:gs>
                    <a:gs pos="84000">
                      <a:schemeClr val="accent6">
                        <a:lumMod val="75000"/>
                      </a:schemeClr>
                    </a:gs>
                  </a:gsLst>
                  <a:path path="shape">
                    <a:fillToRect l="50000" t="50000" r="50000" b="50000"/>
                  </a:path>
                  <a:tileRect/>
                </a:gradFill>
              </a:rPr>
              <a:t>Organisations professionnelles concernées :</a:t>
            </a:r>
          </a:p>
        </p:txBody>
      </p:sp>
      <p:sp>
        <p:nvSpPr>
          <p:cNvPr id="7" name="Sous-titre 2"/>
          <p:cNvSpPr txBox="1">
            <a:spLocks/>
          </p:cNvSpPr>
          <p:nvPr/>
        </p:nvSpPr>
        <p:spPr>
          <a:xfrm>
            <a:off x="245659" y="559901"/>
            <a:ext cx="8612225" cy="562253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000" dirty="0">
                <a:ln w="10541" cmpd="sng">
                  <a:solidFill>
                    <a:srgbClr val="7D7D7D">
                      <a:tint val="100000"/>
                      <a:shade val="100000"/>
                      <a:satMod val="110000"/>
                    </a:srgbClr>
                  </a:solidFill>
                  <a:prstDash val="solid"/>
                </a:ln>
                <a:solidFill>
                  <a:srgbClr val="FFFF00"/>
                </a:solidFill>
              </a:rPr>
              <a:t>U.A.O :	Union Apicole Ornaise. (Syndicat départemental affilié au S.N.A)</a:t>
            </a:r>
          </a:p>
          <a:p>
            <a:pPr algn="l"/>
            <a:r>
              <a:rPr lang="fr-FR" sz="2000" dirty="0">
                <a:ln w="10541" cmpd="sng">
                  <a:solidFill>
                    <a:srgbClr val="7D7D7D">
                      <a:tint val="100000"/>
                      <a:shade val="100000"/>
                      <a:satMod val="110000"/>
                    </a:srgbClr>
                  </a:solidFill>
                  <a:prstDash val="solid"/>
                </a:ln>
                <a:solidFill>
                  <a:srgbClr val="FFFF00"/>
                </a:solidFill>
              </a:rPr>
              <a:t>CETA-ANO :	Centre d’Etude Technique Apicole « Abeille Noire de l’Orne » qui est une association.</a:t>
            </a:r>
          </a:p>
          <a:p>
            <a:pPr algn="l"/>
            <a:r>
              <a:rPr lang="fr-FR" sz="2000" dirty="0">
                <a:ln w="10541" cmpd="sng">
                  <a:solidFill>
                    <a:srgbClr val="7D7D7D">
                      <a:tint val="100000"/>
                      <a:shade val="100000"/>
                      <a:satMod val="110000"/>
                    </a:srgbClr>
                  </a:solidFill>
                  <a:prstDash val="solid"/>
                </a:ln>
                <a:solidFill>
                  <a:srgbClr val="FFFF00"/>
                </a:solidFill>
              </a:rPr>
              <a:t>S.N.A	Syndicat National d’Apiculture (Notre syndicat de tutelle)</a:t>
            </a:r>
          </a:p>
          <a:p>
            <a:pPr algn="l"/>
            <a:r>
              <a:rPr lang="fr-FR" sz="2000" dirty="0">
                <a:ln w="10541" cmpd="sng">
                  <a:solidFill>
                    <a:srgbClr val="7D7D7D">
                      <a:tint val="100000"/>
                      <a:shade val="100000"/>
                      <a:satMod val="110000"/>
                    </a:srgbClr>
                  </a:solidFill>
                  <a:prstDash val="solid"/>
                </a:ln>
                <a:solidFill>
                  <a:srgbClr val="FFFF00"/>
                </a:solidFill>
              </a:rPr>
              <a:t>U.N.A.F	Union Nationale des Apiculteurs Français (L’autre syndicat national)</a:t>
            </a:r>
          </a:p>
          <a:p>
            <a:pPr algn="l"/>
            <a:r>
              <a:rPr lang="fr-FR" sz="2000" dirty="0">
                <a:ln w="10541" cmpd="sng">
                  <a:solidFill>
                    <a:srgbClr val="7D7D7D">
                      <a:tint val="100000"/>
                      <a:shade val="100000"/>
                      <a:satMod val="110000"/>
                    </a:srgbClr>
                  </a:solidFill>
                  <a:prstDash val="solid"/>
                </a:ln>
                <a:solidFill>
                  <a:srgbClr val="FFFF00"/>
                </a:solidFill>
              </a:rPr>
              <a:t>G.D.S.C.O	Groupement de Défense Sanitaire du Cheptel Ornais.</a:t>
            </a:r>
          </a:p>
          <a:p>
            <a:pPr algn="l"/>
            <a:r>
              <a:rPr lang="fr-FR" sz="2000" dirty="0">
                <a:ln w="10541" cmpd="sng">
                  <a:solidFill>
                    <a:srgbClr val="7D7D7D">
                      <a:tint val="100000"/>
                      <a:shade val="100000"/>
                      <a:satMod val="110000"/>
                    </a:srgbClr>
                  </a:solidFill>
                  <a:prstDash val="solid"/>
                </a:ln>
                <a:solidFill>
                  <a:srgbClr val="FFFF00"/>
                </a:solidFill>
              </a:rPr>
              <a:t>F.N.O.S.A.D	Fédération Nationale des Organismes Sanitaires Apicoles Départementales.</a:t>
            </a:r>
          </a:p>
          <a:p>
            <a:pPr algn="l"/>
            <a:r>
              <a:rPr lang="fr-FR" sz="2000" dirty="0">
                <a:ln w="10541" cmpd="sng">
                  <a:solidFill>
                    <a:srgbClr val="7D7D7D">
                      <a:tint val="100000"/>
                      <a:shade val="100000"/>
                      <a:satMod val="110000"/>
                    </a:srgbClr>
                  </a:solidFill>
                  <a:prstDash val="solid"/>
                </a:ln>
                <a:solidFill>
                  <a:srgbClr val="FFFF00"/>
                </a:solidFill>
              </a:rPr>
              <a:t>CHAMBRE D’AGRICULTURE : organisation d’agriculteurs au service du développement des agricultures et des territoires, les Chambres d’agriculture ont été créées en 1924.</a:t>
            </a:r>
          </a:p>
          <a:p>
            <a:pPr algn="l"/>
            <a:r>
              <a:rPr lang="fr-FR" sz="2000" dirty="0">
                <a:ln w="10541" cmpd="sng">
                  <a:solidFill>
                    <a:srgbClr val="7D7D7D">
                      <a:tint val="100000"/>
                      <a:shade val="100000"/>
                      <a:satMod val="110000"/>
                    </a:srgbClr>
                  </a:solidFill>
                  <a:prstDash val="solid"/>
                </a:ln>
                <a:solidFill>
                  <a:srgbClr val="FFFF00"/>
                </a:solidFill>
              </a:rPr>
              <a:t>Elles sont l’interlocuteur privilégié des instances publiques afin de représenter l’ensemble des acteurs du monde agricole, rural et forestier.</a:t>
            </a:r>
          </a:p>
          <a:p>
            <a:pPr algn="l"/>
            <a:r>
              <a:rPr lang="fr-FR" sz="2000" dirty="0">
                <a:ln w="10541" cmpd="sng">
                  <a:solidFill>
                    <a:srgbClr val="7D7D7D">
                      <a:tint val="100000"/>
                      <a:shade val="100000"/>
                      <a:satMod val="110000"/>
                    </a:srgbClr>
                  </a:solidFill>
                  <a:prstDash val="solid"/>
                </a:ln>
                <a:solidFill>
                  <a:srgbClr val="FFFF00"/>
                </a:solidFill>
              </a:rPr>
              <a:t>Il faut s’adresser à leur service « Formalité des entreprises » pour obtenir un SIRET agricole nécessaire pour commercialiser les produits de la ruche.</a:t>
            </a:r>
          </a:p>
          <a:p>
            <a:pPr fontAlgn="auto">
              <a:spcAft>
                <a:spcPts val="0"/>
              </a:spcAft>
              <a:defRPr/>
            </a:pPr>
            <a:endParaRPr lang="fr-FR" sz="1800" b="1" dirty="0">
              <a:ln w="900" cmpd="sng">
                <a:noFill/>
                <a:prstDash val="solid"/>
              </a:ln>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p:cNvSpPr txBox="1">
            <a:spLocks/>
          </p:cNvSpPr>
          <p:nvPr/>
        </p:nvSpPr>
        <p:spPr>
          <a:xfrm>
            <a:off x="335706" y="2376084"/>
            <a:ext cx="8432130" cy="718350"/>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68000">
                      <a:srgbClr val="FFFF00"/>
                    </a:gs>
                    <a:gs pos="42000">
                      <a:schemeClr val="accent6">
                        <a:lumMod val="75000"/>
                      </a:schemeClr>
                    </a:gs>
                    <a:gs pos="84000">
                      <a:schemeClr val="accent6">
                        <a:lumMod val="75000"/>
                      </a:schemeClr>
                    </a:gs>
                  </a:gsLst>
                  <a:path path="shape">
                    <a:fillToRect l="50000" t="50000" r="50000" b="50000"/>
                  </a:path>
                  <a:tileRect/>
                </a:gradFill>
              </a:rPr>
              <a:t>Administrations  concernées :</a:t>
            </a:r>
          </a:p>
        </p:txBody>
      </p:sp>
      <p:sp>
        <p:nvSpPr>
          <p:cNvPr id="7" name="Sous-titre 2"/>
          <p:cNvSpPr txBox="1">
            <a:spLocks/>
          </p:cNvSpPr>
          <p:nvPr/>
        </p:nvSpPr>
        <p:spPr>
          <a:xfrm>
            <a:off x="245659" y="2875359"/>
            <a:ext cx="8612225" cy="4459602"/>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sz="2000" dirty="0">
                <a:ln w="10541" cmpd="sng">
                  <a:solidFill>
                    <a:srgbClr val="7D7D7D">
                      <a:tint val="100000"/>
                      <a:shade val="100000"/>
                      <a:satMod val="110000"/>
                    </a:srgbClr>
                  </a:solidFill>
                  <a:prstDash val="solid"/>
                </a:ln>
                <a:solidFill>
                  <a:srgbClr val="FFFF00"/>
                </a:solidFill>
              </a:rPr>
              <a:t>DDETSPP : la direction départementale de l’emploi, du travail, des solidarités et de la protection des populations (1</a:t>
            </a:r>
            <a:r>
              <a:rPr lang="fr-FR" sz="2000" baseline="30000" dirty="0">
                <a:ln w="10541" cmpd="sng">
                  <a:solidFill>
                    <a:srgbClr val="7D7D7D">
                      <a:tint val="100000"/>
                      <a:shade val="100000"/>
                      <a:satMod val="110000"/>
                    </a:srgbClr>
                  </a:solidFill>
                  <a:prstDash val="solid"/>
                </a:ln>
                <a:solidFill>
                  <a:srgbClr val="FFFF00"/>
                </a:solidFill>
              </a:rPr>
              <a:t>er</a:t>
            </a:r>
            <a:r>
              <a:rPr lang="fr-FR" sz="2000" dirty="0">
                <a:ln w="10541" cmpd="sng">
                  <a:solidFill>
                    <a:srgbClr val="7D7D7D">
                      <a:tint val="100000"/>
                      <a:shade val="100000"/>
                      <a:satMod val="110000"/>
                    </a:srgbClr>
                  </a:solidFill>
                  <a:prstDash val="solid"/>
                </a:ln>
                <a:solidFill>
                  <a:srgbClr val="FFFF00"/>
                </a:solidFill>
              </a:rPr>
              <a:t> avril 2021) : service concurrence, consommation et répression des fraudes.</a:t>
            </a:r>
          </a:p>
          <a:p>
            <a:pPr algn="l">
              <a:spcBef>
                <a:spcPts val="1200"/>
              </a:spcBef>
            </a:pPr>
            <a:r>
              <a:rPr lang="fr-FR" sz="2000" dirty="0">
                <a:ln w="10541" cmpd="sng">
                  <a:solidFill>
                    <a:srgbClr val="7D7D7D">
                      <a:tint val="100000"/>
                      <a:shade val="100000"/>
                      <a:satMod val="110000"/>
                    </a:srgbClr>
                  </a:solidFill>
                  <a:prstDash val="solid"/>
                </a:ln>
                <a:solidFill>
                  <a:srgbClr val="FFFF00"/>
                </a:solidFill>
              </a:rPr>
              <a:t>D.G.A.L : Direction Générale de l’Alimentation : service public du ministère de l’agriculture  en lien avec les DDETSPP</a:t>
            </a:r>
          </a:p>
          <a:p>
            <a:pPr algn="l">
              <a:spcBef>
                <a:spcPts val="1200"/>
              </a:spcBef>
            </a:pPr>
            <a:r>
              <a:rPr lang="fr-FR" sz="2000" dirty="0">
                <a:ln w="10541" cmpd="sng">
                  <a:solidFill>
                    <a:srgbClr val="7D7D7D">
                      <a:tint val="100000"/>
                      <a:shade val="100000"/>
                      <a:satMod val="110000"/>
                    </a:srgbClr>
                  </a:solidFill>
                  <a:prstDash val="solid"/>
                </a:ln>
                <a:solidFill>
                  <a:srgbClr val="FFFF00"/>
                </a:solidFill>
              </a:rPr>
              <a:t>CENTRE DES IMPÔTS : les ruches génèrent un revenu qui s’ajoute aux autres revenus.</a:t>
            </a:r>
          </a:p>
          <a:p>
            <a:pPr algn="l"/>
            <a:endParaRPr lang="fr-FR" sz="2000" b="1" dirty="0">
              <a:ln w="10541" cmpd="sng">
                <a:solidFill>
                  <a:srgbClr val="7D7D7D">
                    <a:tint val="100000"/>
                    <a:shade val="100000"/>
                    <a:satMod val="110000"/>
                  </a:srgbClr>
                </a:solidFill>
                <a:prstDash val="solid"/>
              </a:ln>
              <a:solidFill>
                <a:srgbClr val="FFFF00"/>
              </a:solidFill>
            </a:endParaRPr>
          </a:p>
          <a:p>
            <a:pPr fontAlgn="auto">
              <a:spcAft>
                <a:spcPts val="0"/>
              </a:spcAft>
              <a:defRPr/>
            </a:pPr>
            <a:endParaRPr lang="fr-FR" sz="1800" b="1" dirty="0">
              <a:ln w="900" cmpd="sng">
                <a:noFill/>
                <a:prstDash val="solid"/>
              </a:ln>
              <a:solidFill>
                <a:srgbClr val="FFFF00"/>
              </a:solidFill>
            </a:endParaRPr>
          </a:p>
        </p:txBody>
      </p:sp>
      <p:sp>
        <p:nvSpPr>
          <p:cNvPr id="2" name="ZoneTexte 1">
            <a:extLst>
              <a:ext uri="{FF2B5EF4-FFF2-40B4-BE49-F238E27FC236}">
                <a16:creationId xmlns:a16="http://schemas.microsoft.com/office/drawing/2014/main" id="{88CDAE99-9853-1C86-8234-5935BEBF351D}"/>
              </a:ext>
            </a:extLst>
          </p:cNvPr>
          <p:cNvSpPr txBox="1"/>
          <p:nvPr/>
        </p:nvSpPr>
        <p:spPr>
          <a:xfrm>
            <a:off x="388350" y="691208"/>
            <a:ext cx="8326841" cy="1754326"/>
          </a:xfrm>
          <a:prstGeom prst="rect">
            <a:avLst/>
          </a:prstGeom>
          <a:noFill/>
        </p:spPr>
        <p:txBody>
          <a:bodyPr wrap="square" rtlCol="0">
            <a:spAutoFit/>
          </a:bodyPr>
          <a:lstStyle/>
          <a:p>
            <a:r>
              <a:rPr lang="fr-FR" dirty="0">
                <a:ln w="10541" cmpd="sng">
                  <a:solidFill>
                    <a:srgbClr val="7D7D7D">
                      <a:tint val="100000"/>
                      <a:shade val="100000"/>
                      <a:satMod val="110000"/>
                    </a:srgbClr>
                  </a:solidFill>
                  <a:prstDash val="solid"/>
                </a:ln>
                <a:solidFill>
                  <a:srgbClr val="FFFF00"/>
                </a:solidFill>
              </a:rPr>
              <a:t>FDGDON : Dans l'Orne c'est le FDGDON, fédération départementale de gestion des organismes nuisibles, qui s’occupe de la destruction des nids </a:t>
            </a:r>
            <a:r>
              <a:rPr lang="fr-FR" b="1" u="sng" dirty="0">
                <a:ln w="10541" cmpd="sng">
                  <a:solidFill>
                    <a:srgbClr val="7D7D7D">
                      <a:tint val="100000"/>
                      <a:shade val="100000"/>
                      <a:satMod val="110000"/>
                    </a:srgbClr>
                  </a:solidFill>
                  <a:prstDash val="solid"/>
                </a:ln>
                <a:solidFill>
                  <a:srgbClr val="FFFF00"/>
                </a:solidFill>
              </a:rPr>
              <a:t>de frelon asiatique</a:t>
            </a:r>
            <a:r>
              <a:rPr lang="fr-FR" dirty="0">
                <a:ln w="10541" cmpd="sng">
                  <a:solidFill>
                    <a:srgbClr val="7D7D7D">
                      <a:tint val="100000"/>
                      <a:shade val="100000"/>
                      <a:satMod val="110000"/>
                    </a:srgbClr>
                  </a:solidFill>
                  <a:prstDash val="solid"/>
                </a:ln>
                <a:solidFill>
                  <a:srgbClr val="FFFF00"/>
                </a:solidFill>
              </a:rPr>
              <a:t>. Un technicien embauché par le GDSCO en a la charge. Le conseil départemental prend en charge 1/3 du montant de la destruction des nids dans la limite de 50€. Renseignements sur https://www.frelonasiatique61.fr/</a:t>
            </a:r>
          </a:p>
          <a:p>
            <a:endParaRPr lang="fr-FR" dirty="0"/>
          </a:p>
        </p:txBody>
      </p:sp>
      <p:sp>
        <p:nvSpPr>
          <p:cNvPr id="3" name="Sous-titre 2">
            <a:extLst>
              <a:ext uri="{FF2B5EF4-FFF2-40B4-BE49-F238E27FC236}">
                <a16:creationId xmlns:a16="http://schemas.microsoft.com/office/drawing/2014/main" id="{81B87BBA-D3EF-E6DD-BFB1-219EA0E93FFF}"/>
              </a:ext>
            </a:extLst>
          </p:cNvPr>
          <p:cNvSpPr txBox="1">
            <a:spLocks/>
          </p:cNvSpPr>
          <p:nvPr/>
        </p:nvSpPr>
        <p:spPr>
          <a:xfrm>
            <a:off x="425755" y="187917"/>
            <a:ext cx="8432130" cy="718350"/>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68000">
                      <a:srgbClr val="FFFF00"/>
                    </a:gs>
                    <a:gs pos="42000">
                      <a:schemeClr val="accent6">
                        <a:lumMod val="75000"/>
                      </a:schemeClr>
                    </a:gs>
                    <a:gs pos="84000">
                      <a:schemeClr val="accent6">
                        <a:lumMod val="75000"/>
                      </a:schemeClr>
                    </a:gs>
                  </a:gsLst>
                  <a:path path="shape">
                    <a:fillToRect l="50000" t="50000" r="50000" b="50000"/>
                  </a:path>
                  <a:tileRect/>
                </a:gradFill>
              </a:rPr>
              <a:t>Organisations professionnelles concernées </a:t>
            </a:r>
            <a:r>
              <a:rPr lang="fr-FR" sz="1800" b="1" dirty="0">
                <a:ln w="900" cmpd="sng">
                  <a:noFill/>
                  <a:prstDash val="solid"/>
                </a:ln>
                <a:gradFill flip="none" rotWithShape="1">
                  <a:gsLst>
                    <a:gs pos="0">
                      <a:schemeClr val="accent6">
                        <a:lumMod val="75000"/>
                      </a:schemeClr>
                    </a:gs>
                    <a:gs pos="68000">
                      <a:srgbClr val="FFFF00"/>
                    </a:gs>
                    <a:gs pos="42000">
                      <a:schemeClr val="accent6">
                        <a:lumMod val="75000"/>
                      </a:schemeClr>
                    </a:gs>
                    <a:gs pos="84000">
                      <a:schemeClr val="accent6">
                        <a:lumMod val="75000"/>
                      </a:schemeClr>
                    </a:gs>
                  </a:gsLst>
                  <a:path path="shape">
                    <a:fillToRect l="50000" t="50000" r="50000" b="50000"/>
                  </a:path>
                  <a:tileRect/>
                </a:gradFill>
              </a:rPr>
              <a:t>(suite) </a:t>
            </a:r>
            <a:r>
              <a:rPr lang="fr-FR" sz="2800" b="1" dirty="0">
                <a:ln w="900" cmpd="sng">
                  <a:noFill/>
                  <a:prstDash val="solid"/>
                </a:ln>
                <a:gradFill flip="none" rotWithShape="1">
                  <a:gsLst>
                    <a:gs pos="0">
                      <a:schemeClr val="accent6">
                        <a:lumMod val="75000"/>
                      </a:schemeClr>
                    </a:gs>
                    <a:gs pos="68000">
                      <a:srgbClr val="FFFF00"/>
                    </a:gs>
                    <a:gs pos="42000">
                      <a:schemeClr val="accent6">
                        <a:lumMod val="75000"/>
                      </a:schemeClr>
                    </a:gs>
                    <a:gs pos="84000">
                      <a:schemeClr val="accent6">
                        <a:lumMod val="75000"/>
                      </a:schemeClr>
                    </a:gs>
                  </a:gsLst>
                  <a:path path="shape">
                    <a:fillToRect l="50000" t="50000" r="50000" b="50000"/>
                  </a:path>
                  <a:tileRect/>
                </a:gradFill>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2000"/>
                                        <p:tgtEl>
                                          <p:spTgt spid="7"/>
                                        </p:tgtEl>
                                      </p:cBhvr>
                                    </p:animEffect>
                                  </p:childTnLst>
                                </p:cTn>
                              </p:par>
                            </p:childTnLst>
                          </p:cTn>
                        </p:par>
                        <p:par>
                          <p:cTn id="12" fill="hold">
                            <p:stCondLst>
                              <p:cond delay="4000"/>
                            </p:stCondLst>
                            <p:childTnLst>
                              <p:par>
                                <p:cTn id="13" presetID="3"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FF57A9F-F46B-256C-54FE-053601F0B863}"/>
              </a:ext>
            </a:extLst>
          </p:cNvPr>
          <p:cNvPicPr>
            <a:picLocks noGrp="1" noChangeAspect="1"/>
          </p:cNvPicPr>
          <p:nvPr>
            <p:ph idx="1"/>
          </p:nvPr>
        </p:nvPicPr>
        <p:blipFill rotWithShape="1">
          <a:blip r:embed="rId2"/>
          <a:srcRect b="11162"/>
          <a:stretch/>
        </p:blipFill>
        <p:spPr>
          <a:xfrm>
            <a:off x="2999243" y="104776"/>
            <a:ext cx="5841760" cy="6677024"/>
          </a:xfrm>
        </p:spPr>
      </p:pic>
      <p:sp>
        <p:nvSpPr>
          <p:cNvPr id="6" name="ZoneTexte 5">
            <a:extLst>
              <a:ext uri="{FF2B5EF4-FFF2-40B4-BE49-F238E27FC236}">
                <a16:creationId xmlns:a16="http://schemas.microsoft.com/office/drawing/2014/main" id="{16AB44A6-8E25-3226-5380-3C0CEC71575F}"/>
              </a:ext>
            </a:extLst>
          </p:cNvPr>
          <p:cNvSpPr txBox="1"/>
          <p:nvPr/>
        </p:nvSpPr>
        <p:spPr>
          <a:xfrm rot="19187328">
            <a:off x="-296409" y="2247900"/>
            <a:ext cx="3649207" cy="646331"/>
          </a:xfrm>
          <a:prstGeom prst="rect">
            <a:avLst/>
          </a:prstGeom>
          <a:noFill/>
        </p:spPr>
        <p:txBody>
          <a:bodyPr wrap="square" rtlCol="0">
            <a:spAutoFit/>
          </a:bodyPr>
          <a:lstStyle/>
          <a:p>
            <a:pPr algn="l"/>
            <a:r>
              <a:rPr lang="fr-FR" sz="1800" b="1" dirty="0">
                <a:ln w="10541" cmpd="sng">
                  <a:solidFill>
                    <a:srgbClr val="7D7D7D">
                      <a:tint val="100000"/>
                      <a:shade val="100000"/>
                      <a:satMod val="110000"/>
                    </a:srgbClr>
                  </a:solidFill>
                  <a:prstDash val="solid"/>
                </a:ln>
                <a:solidFill>
                  <a:srgbClr val="FFFF00"/>
                </a:solidFill>
              </a:rPr>
              <a:t>Renseignements sur : https://www.frelonasiatique61.fr</a:t>
            </a:r>
          </a:p>
        </p:txBody>
      </p:sp>
    </p:spTree>
    <p:extLst>
      <p:ext uri="{BB962C8B-B14F-4D97-AF65-F5344CB8AC3E}">
        <p14:creationId xmlns:p14="http://schemas.microsoft.com/office/powerpoint/2010/main" val="1100231295"/>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94965" y="1683830"/>
            <a:ext cx="8662920" cy="4283412"/>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a:ln w="900" cmpd="sng">
                  <a:solidFill>
                    <a:schemeClr val="accent1">
                      <a:satMod val="190000"/>
                      <a:alpha val="55000"/>
                    </a:schemeClr>
                  </a:solidFill>
                  <a:prstDash val="solid"/>
                </a:ln>
                <a:solidFill>
                  <a:srgbClr val="FFFF00"/>
                </a:solidFill>
                <a:effectLst>
                  <a:innerShdw blurRad="101600" dist="76200" dir="5400000">
                    <a:schemeClr val="accent1">
                      <a:satMod val="190000"/>
                      <a:tint val="100000"/>
                      <a:alpha val="74000"/>
                    </a:schemeClr>
                  </a:innerShdw>
                </a:effectLst>
              </a:rPr>
              <a:t> </a:t>
            </a:r>
            <a:r>
              <a:rPr lang="fr-FR" sz="2000" dirty="0">
                <a:ln w="900" cmpd="sng">
                  <a:noFill/>
                  <a:prstDash val="solid"/>
                </a:ln>
                <a:solidFill>
                  <a:srgbClr val="FFFF00"/>
                </a:solidFill>
              </a:rPr>
              <a:t>Supprimée en 2005 pour des raisons administratives, la déclaration annuelle des ruches instituée en 1980 dans le cadre du recensement apicole a été rétablie à compter du 1</a:t>
            </a:r>
            <a:r>
              <a:rPr lang="fr-FR" sz="2000" baseline="30000" dirty="0">
                <a:ln w="900" cmpd="sng">
                  <a:noFill/>
                  <a:prstDash val="solid"/>
                </a:ln>
                <a:solidFill>
                  <a:srgbClr val="FFFF00"/>
                </a:solidFill>
              </a:rPr>
              <a:t>er</a:t>
            </a:r>
            <a:r>
              <a:rPr lang="fr-FR" sz="2000" dirty="0">
                <a:ln w="900" cmpd="sng">
                  <a:noFill/>
                  <a:prstDash val="solid"/>
                </a:ln>
                <a:solidFill>
                  <a:srgbClr val="FFFF00"/>
                </a:solidFill>
              </a:rPr>
              <a:t> janvier 2010  par l’article 33 de la loi du 3 Aout 2009 du grenelle de l’environnement. Cette déclaration (selon art 1 UE 2015/1366) doit être faite à réception de la première COLONIE ( ruche, ruchette, nucléus de fécondation  … )</a:t>
            </a:r>
          </a:p>
          <a:p>
            <a:pPr fontAlgn="auto">
              <a:spcAft>
                <a:spcPts val="0"/>
              </a:spcAft>
              <a:defRPr/>
            </a:pPr>
            <a:r>
              <a:rPr lang="fr-FR" sz="2800" dirty="0">
                <a:ln w="900" cmpd="sng">
                  <a:noFill/>
                  <a:prstDash val="solid"/>
                </a:ln>
                <a:solidFill>
                  <a:srgbClr val="FFFF00"/>
                </a:solidFill>
              </a:rPr>
              <a:t>Les nouveaux apiculteurs </a:t>
            </a:r>
            <a:r>
              <a:rPr lang="fr-FR" sz="2000" dirty="0">
                <a:ln w="900" cmpd="sng">
                  <a:noFill/>
                  <a:prstDash val="solid"/>
                </a:ln>
                <a:solidFill>
                  <a:srgbClr val="FFFF00"/>
                </a:solidFill>
              </a:rPr>
              <a:t>doivent réaliser leur déclaration à la date de leur première acquisition ET devront la renouveler en période de déclaration obligatoire :</a:t>
            </a:r>
          </a:p>
          <a:p>
            <a:pPr fontAlgn="auto">
              <a:spcAft>
                <a:spcPts val="0"/>
              </a:spcAft>
              <a:defRPr/>
            </a:pPr>
            <a:r>
              <a:rPr lang="fr-FR" sz="2800" b="1" u="sng" dirty="0">
                <a:ln w="900" cmpd="sng">
                  <a:noFill/>
                  <a:prstDash val="solid"/>
                </a:ln>
                <a:solidFill>
                  <a:srgbClr val="FFFF00"/>
                </a:solidFill>
              </a:rPr>
              <a:t>Entre le 1</a:t>
            </a:r>
            <a:r>
              <a:rPr lang="fr-FR" sz="2800" b="1" u="sng" baseline="30000" dirty="0">
                <a:ln w="900" cmpd="sng">
                  <a:noFill/>
                  <a:prstDash val="solid"/>
                </a:ln>
                <a:solidFill>
                  <a:srgbClr val="FFFF00"/>
                </a:solidFill>
              </a:rPr>
              <a:t>er</a:t>
            </a:r>
            <a:r>
              <a:rPr lang="fr-FR" sz="2800" b="1" u="sng" dirty="0">
                <a:ln w="900" cmpd="sng">
                  <a:noFill/>
                  <a:prstDash val="solid"/>
                </a:ln>
                <a:solidFill>
                  <a:srgbClr val="FFFF00"/>
                </a:solidFill>
              </a:rPr>
              <a:t>  Septembre et le 31 Décembre.</a:t>
            </a:r>
          </a:p>
          <a:p>
            <a:pPr fontAlgn="auto">
              <a:spcAft>
                <a:spcPts val="0"/>
              </a:spcAft>
              <a:defRPr/>
            </a:pPr>
            <a:endParaRPr lang="fr-FR" sz="2000" dirty="0">
              <a:ln w="900" cmpd="sng">
                <a:noFill/>
                <a:prstDash val="solid"/>
              </a:ln>
              <a:solidFill>
                <a:srgbClr val="FFFF00"/>
              </a:solidFill>
            </a:endParaRPr>
          </a:p>
          <a:p>
            <a:pPr fontAlgn="auto">
              <a:spcAft>
                <a:spcPts val="0"/>
              </a:spcAft>
              <a:defRPr/>
            </a:pPr>
            <a:endParaRPr lang="fr-FR" sz="2000" dirty="0">
              <a:ln w="900" cmpd="sng">
                <a:noFill/>
                <a:prstDash val="solid"/>
              </a:ln>
              <a:solidFill>
                <a:srgbClr val="FFFF00"/>
              </a:solidFill>
            </a:endParaRPr>
          </a:p>
        </p:txBody>
      </p:sp>
      <p:sp>
        <p:nvSpPr>
          <p:cNvPr id="12" name="Sous-titre 2"/>
          <p:cNvSpPr txBox="1">
            <a:spLocks/>
          </p:cNvSpPr>
          <p:nvPr/>
        </p:nvSpPr>
        <p:spPr>
          <a:xfrm>
            <a:off x="874668" y="12700"/>
            <a:ext cx="7367632" cy="1977689"/>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5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Déclaration de colonie d’abeilles </a:t>
            </a:r>
          </a:p>
        </p:txBody>
      </p:sp>
      <p:sp>
        <p:nvSpPr>
          <p:cNvPr id="2" name="ZoneTexte 1">
            <a:extLst>
              <a:ext uri="{FF2B5EF4-FFF2-40B4-BE49-F238E27FC236}">
                <a16:creationId xmlns:a16="http://schemas.microsoft.com/office/drawing/2014/main" id="{7E257C97-7521-5EAA-8231-9632FC2D5DE2}"/>
              </a:ext>
            </a:extLst>
          </p:cNvPr>
          <p:cNvSpPr txBox="1"/>
          <p:nvPr/>
        </p:nvSpPr>
        <p:spPr>
          <a:xfrm>
            <a:off x="6162676" y="5753100"/>
            <a:ext cx="2438400" cy="381000"/>
          </a:xfrm>
          <a:prstGeom prst="rect">
            <a:avLst/>
          </a:prstGeom>
          <a:noFill/>
        </p:spPr>
        <p:txBody>
          <a:bodyPr wrap="square" rtlCol="0">
            <a:spAutoFit/>
          </a:bodyPr>
          <a:lstStyle/>
          <a:p>
            <a:r>
              <a:rPr lang="fr-FR" i="1" dirty="0"/>
              <a:t>Où la faire ?    TSVP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31522"/>
            <a:ext cx="6302423" cy="1017375"/>
          </a:xfrm>
          <a:prstGeom prst="rect">
            <a:avLst/>
          </a:prstGeom>
        </p:spPr>
        <p:txBody>
          <a:bodyPr>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112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LEGISLATION APICOLE</a:t>
            </a:r>
          </a:p>
          <a:p>
            <a:pPr fontAlgn="auto">
              <a:spcAft>
                <a:spcPts val="0"/>
              </a:spcAft>
              <a:defRPr/>
            </a:pPr>
            <a:r>
              <a:rPr lang="fr-FR" sz="11200" dirty="0">
                <a:ln w="10541" cmpd="sng">
                  <a:noFill/>
                  <a:prstDash val="solid"/>
                </a:ln>
                <a:solidFill>
                  <a:srgbClr val="FFFF00"/>
                </a:solidFill>
              </a:rPr>
              <a:t>Les premières démarches </a:t>
            </a:r>
            <a:r>
              <a:rPr lang="fr-FR" sz="6400" dirty="0">
                <a:ln w="10541" cmpd="sng">
                  <a:noFill/>
                  <a:prstDash val="solid"/>
                </a:ln>
                <a:solidFill>
                  <a:srgbClr val="FFFF00"/>
                </a:solidFill>
              </a:rPr>
              <a:t>( depuis 02/2016) </a:t>
            </a:r>
          </a:p>
        </p:txBody>
      </p:sp>
      <p:sp>
        <p:nvSpPr>
          <p:cNvPr id="5" name="Sous-titre 2"/>
          <p:cNvSpPr txBox="1">
            <a:spLocks/>
          </p:cNvSpPr>
          <p:nvPr/>
        </p:nvSpPr>
        <p:spPr>
          <a:xfrm>
            <a:off x="228600" y="776322"/>
            <a:ext cx="8801100" cy="4643404"/>
          </a:xfrm>
          <a:prstGeom prst="rect">
            <a:avLst/>
          </a:prstGeom>
        </p:spPr>
        <p:txBody>
          <a:bodyPr>
            <a:normAutofit/>
          </a:bodyPr>
          <a:lstStyle/>
          <a:p>
            <a:pPr algn="ctr">
              <a:lnSpc>
                <a:spcPct val="80000"/>
              </a:lnSpc>
              <a:spcBef>
                <a:spcPct val="20000"/>
              </a:spcBef>
              <a:buFont typeface="Arial" pitchFamily="34" charset="0"/>
              <a:buNone/>
            </a:pPr>
            <a:endParaRPr lang="fr-FR" sz="1700" b="1" dirty="0">
              <a:solidFill>
                <a:srgbClr val="FFFF00"/>
              </a:solidFill>
            </a:endParaRPr>
          </a:p>
          <a:p>
            <a:pPr algn="ctr">
              <a:lnSpc>
                <a:spcPct val="80000"/>
              </a:lnSpc>
              <a:spcBef>
                <a:spcPct val="20000"/>
              </a:spcBef>
              <a:buFont typeface="Arial" pitchFamily="34" charset="0"/>
              <a:buNone/>
            </a:pPr>
            <a:r>
              <a:rPr lang="fr-FR" sz="1700" dirty="0">
                <a:solidFill>
                  <a:srgbClr val="FFFF00"/>
                </a:solidFill>
              </a:rPr>
              <a:t> La déclaration de rucher(s) se fait en ligne  au :</a:t>
            </a:r>
          </a:p>
          <a:p>
            <a:pPr algn="ctr">
              <a:lnSpc>
                <a:spcPct val="80000"/>
              </a:lnSpc>
              <a:spcBef>
                <a:spcPct val="20000"/>
              </a:spcBef>
              <a:buFont typeface="Arial" pitchFamily="34" charset="0"/>
              <a:buNone/>
            </a:pPr>
            <a:r>
              <a:rPr lang="fr-FR" sz="2400" b="1" u="sng" dirty="0">
                <a:solidFill>
                  <a:srgbClr val="FFFF00"/>
                </a:solidFill>
              </a:rPr>
              <a:t>Ministère de l’Agriculture et de l’Alimentation :</a:t>
            </a:r>
          </a:p>
          <a:p>
            <a:pPr algn="ctr">
              <a:lnSpc>
                <a:spcPct val="80000"/>
              </a:lnSpc>
              <a:spcBef>
                <a:spcPct val="20000"/>
              </a:spcBef>
              <a:buFont typeface="Arial" pitchFamily="34" charset="0"/>
              <a:buNone/>
            </a:pPr>
            <a:r>
              <a:rPr lang="fr-FR" sz="1400" dirty="0">
                <a:solidFill>
                  <a:srgbClr val="FFFF00"/>
                </a:solidFill>
              </a:rPr>
              <a:t>http://www.mesdemarches.agriculture.gouv.fr</a:t>
            </a:r>
          </a:p>
          <a:p>
            <a:pPr algn="ctr">
              <a:lnSpc>
                <a:spcPct val="80000"/>
              </a:lnSpc>
              <a:spcBef>
                <a:spcPct val="20000"/>
              </a:spcBef>
              <a:buFont typeface="Arial" pitchFamily="34" charset="0"/>
              <a:buNone/>
            </a:pPr>
            <a:r>
              <a:rPr lang="fr-FR" sz="1700" dirty="0">
                <a:solidFill>
                  <a:srgbClr val="FFFF00"/>
                </a:solidFill>
              </a:rPr>
              <a:t> Elle permet l</a:t>
            </a:r>
            <a:r>
              <a:rPr lang="fr-FR" altLang="fr-FR" sz="1700" dirty="0">
                <a:solidFill>
                  <a:srgbClr val="FFFF00"/>
                </a:solidFill>
              </a:rPr>
              <a:t>’</a:t>
            </a:r>
            <a:r>
              <a:rPr lang="fr-FR" sz="1700" dirty="0">
                <a:solidFill>
                  <a:srgbClr val="FFFF00"/>
                </a:solidFill>
              </a:rPr>
              <a:t>obtention d</a:t>
            </a:r>
            <a:r>
              <a:rPr lang="fr-FR" altLang="fr-FR" sz="1700" dirty="0">
                <a:solidFill>
                  <a:srgbClr val="FFFF00"/>
                </a:solidFill>
              </a:rPr>
              <a:t>’</a:t>
            </a:r>
            <a:r>
              <a:rPr lang="fr-FR" sz="1700" dirty="0">
                <a:solidFill>
                  <a:srgbClr val="FFFF00"/>
                </a:solidFill>
              </a:rPr>
              <a:t>un récépissé de détention et  </a:t>
            </a:r>
          </a:p>
          <a:p>
            <a:pPr algn="ctr">
              <a:lnSpc>
                <a:spcPct val="80000"/>
              </a:lnSpc>
              <a:spcBef>
                <a:spcPct val="20000"/>
              </a:spcBef>
              <a:buFont typeface="Arial" pitchFamily="34" charset="0"/>
              <a:buNone/>
            </a:pPr>
            <a:r>
              <a:rPr lang="fr-FR" sz="1700" dirty="0">
                <a:solidFill>
                  <a:srgbClr val="FFFF00"/>
                </a:solidFill>
              </a:rPr>
              <a:t>procure le </a:t>
            </a:r>
            <a:r>
              <a:rPr lang="fr-FR" sz="1700" dirty="0" err="1">
                <a:solidFill>
                  <a:srgbClr val="FFFF00"/>
                </a:solidFill>
              </a:rPr>
              <a:t>N°de</a:t>
            </a:r>
            <a:r>
              <a:rPr lang="fr-FR" sz="1700" dirty="0">
                <a:solidFill>
                  <a:srgbClr val="FFFF00"/>
                </a:solidFill>
              </a:rPr>
              <a:t> NAPI ( numéro d</a:t>
            </a:r>
            <a:r>
              <a:rPr lang="fr-FR" altLang="fr-FR" sz="1700" dirty="0">
                <a:solidFill>
                  <a:srgbClr val="FFFF00"/>
                </a:solidFill>
              </a:rPr>
              <a:t>’</a:t>
            </a:r>
            <a:r>
              <a:rPr lang="fr-FR" sz="1700" dirty="0">
                <a:solidFill>
                  <a:srgbClr val="FFFF00"/>
                </a:solidFill>
              </a:rPr>
              <a:t>apiculteur : lettre A suivie de 7 chiffres  ) qui doit être reporté sur un panneau à proximité de la/des ruche(s), rucher(s), ou sur au moins 10% des ruches.</a:t>
            </a:r>
          </a:p>
          <a:p>
            <a:pPr algn="ctr">
              <a:lnSpc>
                <a:spcPct val="80000"/>
              </a:lnSpc>
              <a:spcBef>
                <a:spcPct val="20000"/>
              </a:spcBef>
              <a:buFont typeface="Arial" pitchFamily="34" charset="0"/>
              <a:buNone/>
            </a:pPr>
            <a:endParaRPr lang="fr-FR" sz="800" dirty="0">
              <a:solidFill>
                <a:srgbClr val="FFFF00"/>
              </a:solidFill>
            </a:endParaRPr>
          </a:p>
          <a:p>
            <a:pPr algn="ctr">
              <a:lnSpc>
                <a:spcPct val="80000"/>
              </a:lnSpc>
              <a:spcBef>
                <a:spcPct val="20000"/>
              </a:spcBef>
              <a:buFont typeface="Arial" pitchFamily="34" charset="0"/>
              <a:buNone/>
            </a:pPr>
            <a:r>
              <a:rPr lang="fr-FR" sz="2000" u="sng" dirty="0">
                <a:solidFill>
                  <a:srgbClr val="FFFF00"/>
                </a:solidFill>
              </a:rPr>
              <a:t>TOUT  RUCHER NON IDENTIFIÉ EST CONSIDÉRÉ COMME ABANDONNÉ</a:t>
            </a:r>
          </a:p>
          <a:p>
            <a:pPr algn="ctr">
              <a:lnSpc>
                <a:spcPct val="80000"/>
              </a:lnSpc>
              <a:spcBef>
                <a:spcPct val="20000"/>
              </a:spcBef>
              <a:buFont typeface="Arial" pitchFamily="34" charset="0"/>
              <a:buNone/>
            </a:pPr>
            <a:endParaRPr lang="fr-FR" sz="800" dirty="0">
              <a:solidFill>
                <a:srgbClr val="FF0000"/>
              </a:solidFill>
            </a:endParaRPr>
          </a:p>
          <a:p>
            <a:pPr algn="ctr">
              <a:lnSpc>
                <a:spcPct val="80000"/>
              </a:lnSpc>
              <a:spcBef>
                <a:spcPct val="20000"/>
              </a:spcBef>
              <a:buFont typeface="Arial" pitchFamily="34" charset="0"/>
              <a:buNone/>
            </a:pPr>
            <a:r>
              <a:rPr lang="fr-FR" sz="1700" dirty="0">
                <a:solidFill>
                  <a:srgbClr val="FFFF00"/>
                </a:solidFill>
              </a:rPr>
              <a:t>Pour ceux qui n</a:t>
            </a:r>
            <a:r>
              <a:rPr lang="fr-FR" altLang="fr-FR" sz="1700" dirty="0">
                <a:solidFill>
                  <a:srgbClr val="FFFF00"/>
                </a:solidFill>
              </a:rPr>
              <a:t>’</a:t>
            </a:r>
            <a:r>
              <a:rPr lang="fr-FR" sz="1700" dirty="0">
                <a:solidFill>
                  <a:srgbClr val="FFFF00"/>
                </a:solidFill>
              </a:rPr>
              <a:t>ont pas internet, le délai pour l</a:t>
            </a:r>
            <a:r>
              <a:rPr lang="fr-FR" altLang="fr-FR" sz="1700" dirty="0">
                <a:solidFill>
                  <a:srgbClr val="FFFF00"/>
                </a:solidFill>
              </a:rPr>
              <a:t>’</a:t>
            </a:r>
            <a:r>
              <a:rPr lang="fr-FR" sz="1700" dirty="0">
                <a:solidFill>
                  <a:srgbClr val="FFFF00"/>
                </a:solidFill>
              </a:rPr>
              <a:t>obtention d</a:t>
            </a:r>
            <a:r>
              <a:rPr lang="fr-FR" altLang="fr-FR" sz="1700" dirty="0">
                <a:solidFill>
                  <a:srgbClr val="FFFF00"/>
                </a:solidFill>
              </a:rPr>
              <a:t>’</a:t>
            </a:r>
            <a:r>
              <a:rPr lang="fr-FR" sz="1700" dirty="0">
                <a:solidFill>
                  <a:srgbClr val="FFFF00"/>
                </a:solidFill>
              </a:rPr>
              <a:t>un récépissé ( </a:t>
            </a:r>
            <a:r>
              <a:rPr lang="fr-FR" sz="1700" dirty="0" err="1">
                <a:solidFill>
                  <a:srgbClr val="FFFF00"/>
                </a:solidFill>
              </a:rPr>
              <a:t>cerfa</a:t>
            </a:r>
            <a:r>
              <a:rPr lang="fr-FR" sz="1700" dirty="0">
                <a:solidFill>
                  <a:srgbClr val="FFFF00"/>
                </a:solidFill>
              </a:rPr>
              <a:t> 13995*04) est de 2 mois à réception de votre courrier à l</a:t>
            </a:r>
            <a:r>
              <a:rPr lang="fr-FR" altLang="fr-FR" sz="1700" dirty="0">
                <a:solidFill>
                  <a:srgbClr val="FFFF00"/>
                </a:solidFill>
              </a:rPr>
              <a:t>’</a:t>
            </a:r>
            <a:r>
              <a:rPr lang="fr-FR" sz="1700" dirty="0">
                <a:solidFill>
                  <a:srgbClr val="FFFF00"/>
                </a:solidFill>
              </a:rPr>
              <a:t>adresse suivante : </a:t>
            </a:r>
          </a:p>
          <a:p>
            <a:pPr algn="ctr">
              <a:lnSpc>
                <a:spcPct val="80000"/>
              </a:lnSpc>
              <a:spcBef>
                <a:spcPct val="20000"/>
              </a:spcBef>
              <a:buFont typeface="Arial" pitchFamily="34" charset="0"/>
              <a:buNone/>
            </a:pPr>
            <a:r>
              <a:rPr lang="fr-FR" sz="2000" dirty="0">
                <a:solidFill>
                  <a:srgbClr val="FFFF00"/>
                </a:solidFill>
              </a:rPr>
              <a:t>DGAL- Déclaration de ruches</a:t>
            </a:r>
          </a:p>
          <a:p>
            <a:pPr algn="ctr">
              <a:lnSpc>
                <a:spcPct val="80000"/>
              </a:lnSpc>
              <a:spcBef>
                <a:spcPct val="20000"/>
              </a:spcBef>
              <a:buFont typeface="Arial" pitchFamily="34" charset="0"/>
              <a:buNone/>
            </a:pPr>
            <a:r>
              <a:rPr lang="fr-FR" sz="2000" dirty="0">
                <a:solidFill>
                  <a:srgbClr val="FFFF00"/>
                </a:solidFill>
              </a:rPr>
              <a:t>251 rue de Vaugirard</a:t>
            </a:r>
          </a:p>
          <a:p>
            <a:pPr algn="ctr">
              <a:lnSpc>
                <a:spcPct val="80000"/>
              </a:lnSpc>
              <a:spcBef>
                <a:spcPct val="20000"/>
              </a:spcBef>
              <a:buFont typeface="Arial" pitchFamily="34" charset="0"/>
              <a:buNone/>
            </a:pPr>
            <a:r>
              <a:rPr lang="fr-FR" sz="2000" dirty="0">
                <a:solidFill>
                  <a:srgbClr val="FFFF00"/>
                </a:solidFill>
              </a:rPr>
              <a:t>75732 Paris cedex 15.</a:t>
            </a:r>
          </a:p>
          <a:p>
            <a:pPr algn="ctr">
              <a:lnSpc>
                <a:spcPct val="80000"/>
              </a:lnSpc>
              <a:spcBef>
                <a:spcPct val="20000"/>
              </a:spcBef>
              <a:buFont typeface="Arial" pitchFamily="34" charset="0"/>
              <a:buNone/>
            </a:pPr>
            <a:endParaRPr lang="fr-FR" sz="800" dirty="0">
              <a:solidFill>
                <a:srgbClr val="FFFF00"/>
              </a:solidFill>
            </a:endParaRPr>
          </a:p>
          <a:p>
            <a:pPr algn="ctr">
              <a:lnSpc>
                <a:spcPct val="80000"/>
              </a:lnSpc>
              <a:spcBef>
                <a:spcPct val="20000"/>
              </a:spcBef>
              <a:buFont typeface="Arial" pitchFamily="34" charset="0"/>
              <a:buNone/>
            </a:pPr>
            <a:r>
              <a:rPr lang="fr-FR" sz="1700" dirty="0">
                <a:solidFill>
                  <a:srgbClr val="FFFF00"/>
                </a:solidFill>
              </a:rPr>
              <a:t>Si vous envisagez de commercialiser même modestement ou occasionnellement du miel ou autres produits de la ruche hors cadre familial, il faudra avant d</a:t>
            </a:r>
            <a:r>
              <a:rPr lang="fr-FR" altLang="fr-FR" sz="1700" dirty="0">
                <a:solidFill>
                  <a:srgbClr val="FFFF00"/>
                </a:solidFill>
              </a:rPr>
              <a:t>’</a:t>
            </a:r>
            <a:r>
              <a:rPr lang="fr-FR" sz="1700" dirty="0">
                <a:solidFill>
                  <a:srgbClr val="FFFF00"/>
                </a:solidFill>
              </a:rPr>
              <a:t>adresser votre déclaration , demander l</a:t>
            </a:r>
            <a:r>
              <a:rPr lang="fr-FR" altLang="fr-FR" sz="1700" dirty="0">
                <a:solidFill>
                  <a:srgbClr val="FFFF00"/>
                </a:solidFill>
              </a:rPr>
              <a:t>’</a:t>
            </a:r>
            <a:r>
              <a:rPr lang="fr-FR" sz="1700" dirty="0">
                <a:solidFill>
                  <a:srgbClr val="FFFF00"/>
                </a:solidFill>
              </a:rPr>
              <a:t>attribution d</a:t>
            </a:r>
            <a:r>
              <a:rPr lang="fr-FR" altLang="fr-FR" sz="1700" dirty="0">
                <a:solidFill>
                  <a:srgbClr val="FFFF00"/>
                </a:solidFill>
              </a:rPr>
              <a:t>’</a:t>
            </a:r>
            <a:r>
              <a:rPr lang="fr-FR" sz="1700" dirty="0">
                <a:solidFill>
                  <a:srgbClr val="FFFF00"/>
                </a:solidFill>
              </a:rPr>
              <a:t>un  n° de S.I.R.E.T</a:t>
            </a:r>
            <a:endParaRPr lang="fr-FR" sz="1700" b="1" dirty="0">
              <a:solidFill>
                <a:srgbClr val="FFFF00"/>
              </a:solidFill>
            </a:endParaRPr>
          </a:p>
        </p:txBody>
      </p:sp>
      <p:sp>
        <p:nvSpPr>
          <p:cNvPr id="2" name="ZoneTexte 1">
            <a:extLst>
              <a:ext uri="{FF2B5EF4-FFF2-40B4-BE49-F238E27FC236}">
                <a16:creationId xmlns:a16="http://schemas.microsoft.com/office/drawing/2014/main" id="{B02F39FD-F004-177A-E5BC-7A7BC877E7FF}"/>
              </a:ext>
            </a:extLst>
          </p:cNvPr>
          <p:cNvSpPr txBox="1"/>
          <p:nvPr/>
        </p:nvSpPr>
        <p:spPr>
          <a:xfrm>
            <a:off x="6162676" y="5753100"/>
            <a:ext cx="2438400" cy="381000"/>
          </a:xfrm>
          <a:prstGeom prst="rect">
            <a:avLst/>
          </a:prstGeom>
          <a:noFill/>
        </p:spPr>
        <p:txBody>
          <a:bodyPr wrap="square" rtlCol="0">
            <a:spAutoFit/>
          </a:bodyPr>
          <a:lstStyle/>
          <a:p>
            <a:r>
              <a:rPr lang="fr-FR" i="1" dirty="0"/>
              <a:t>Où l’obtenir ?    TSVP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31522"/>
            <a:ext cx="6302423" cy="1017375"/>
          </a:xfrm>
          <a:prstGeom prst="rect">
            <a:avLst/>
          </a:prstGeom>
        </p:spPr>
        <p:txBody>
          <a:bodyPr>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112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LEGISLATION APICOLE</a:t>
            </a:r>
          </a:p>
          <a:p>
            <a:pPr fontAlgn="auto">
              <a:spcAft>
                <a:spcPts val="0"/>
              </a:spcAft>
              <a:defRPr/>
            </a:pPr>
            <a:r>
              <a:rPr lang="fr-FR" sz="11200" dirty="0">
                <a:ln w="10541" cmpd="sng">
                  <a:noFill/>
                  <a:prstDash val="solid"/>
                </a:ln>
                <a:solidFill>
                  <a:srgbClr val="FFFF00"/>
                </a:solidFill>
              </a:rPr>
              <a:t>Les premières démarches </a:t>
            </a:r>
            <a:r>
              <a:rPr lang="fr-FR" sz="6400" dirty="0">
                <a:ln w="10541" cmpd="sng">
                  <a:noFill/>
                  <a:prstDash val="solid"/>
                </a:ln>
                <a:solidFill>
                  <a:srgbClr val="FFFF00"/>
                </a:solidFill>
              </a:rPr>
              <a:t>( depuis 02/2016) </a:t>
            </a:r>
          </a:p>
        </p:txBody>
      </p:sp>
      <p:sp>
        <p:nvSpPr>
          <p:cNvPr id="5" name="Sous-titre 2"/>
          <p:cNvSpPr txBox="1">
            <a:spLocks/>
          </p:cNvSpPr>
          <p:nvPr/>
        </p:nvSpPr>
        <p:spPr>
          <a:xfrm>
            <a:off x="228600" y="776321"/>
            <a:ext cx="8801100" cy="5249863"/>
          </a:xfrm>
          <a:prstGeom prst="rect">
            <a:avLst/>
          </a:prstGeom>
        </p:spPr>
        <p:txBody>
          <a:bodyPr>
            <a:normAutofit/>
          </a:bodyPr>
          <a:lstStyle/>
          <a:p>
            <a:pPr algn="ctr">
              <a:lnSpc>
                <a:spcPct val="80000"/>
              </a:lnSpc>
              <a:spcBef>
                <a:spcPct val="20000"/>
              </a:spcBef>
              <a:buFont typeface="Arial" pitchFamily="34" charset="0"/>
              <a:buNone/>
            </a:pPr>
            <a:endParaRPr lang="fr-FR" sz="1700" b="1" dirty="0">
              <a:solidFill>
                <a:srgbClr val="FFFF00"/>
              </a:solidFill>
            </a:endParaRPr>
          </a:p>
          <a:p>
            <a:pPr algn="ctr">
              <a:lnSpc>
                <a:spcPct val="80000"/>
              </a:lnSpc>
              <a:spcBef>
                <a:spcPct val="20000"/>
              </a:spcBef>
              <a:buFont typeface="Arial" pitchFamily="34" charset="0"/>
              <a:buNone/>
            </a:pPr>
            <a:endParaRPr lang="fr-FR" sz="800" dirty="0">
              <a:solidFill>
                <a:srgbClr val="FFFF00"/>
              </a:solidFill>
            </a:endParaRPr>
          </a:p>
          <a:p>
            <a:pPr algn="ctr">
              <a:lnSpc>
                <a:spcPct val="80000"/>
              </a:lnSpc>
              <a:spcBef>
                <a:spcPct val="20000"/>
              </a:spcBef>
              <a:buFont typeface="Arial" pitchFamily="34" charset="0"/>
              <a:buNone/>
            </a:pPr>
            <a:r>
              <a:rPr lang="fr-FR" sz="1700" dirty="0">
                <a:solidFill>
                  <a:srgbClr val="FFFF00"/>
                </a:solidFill>
              </a:rPr>
              <a:t>Si vous envisagez de commercialiser même modestement ou occasionnellement du miel ou autres produits de la ruche hors cadre familial, il faudra avant d</a:t>
            </a:r>
            <a:r>
              <a:rPr lang="fr-FR" altLang="fr-FR" sz="1700" dirty="0">
                <a:solidFill>
                  <a:srgbClr val="FFFF00"/>
                </a:solidFill>
              </a:rPr>
              <a:t>’</a:t>
            </a:r>
            <a:r>
              <a:rPr lang="fr-FR" sz="1700" dirty="0">
                <a:solidFill>
                  <a:srgbClr val="FFFF00"/>
                </a:solidFill>
              </a:rPr>
              <a:t>adresser votre déclaration , demander l</a:t>
            </a:r>
            <a:r>
              <a:rPr lang="fr-FR" altLang="fr-FR" sz="1700" dirty="0">
                <a:solidFill>
                  <a:srgbClr val="FFFF00"/>
                </a:solidFill>
              </a:rPr>
              <a:t>’</a:t>
            </a:r>
            <a:r>
              <a:rPr lang="fr-FR" sz="1700" dirty="0">
                <a:solidFill>
                  <a:srgbClr val="FFFF00"/>
                </a:solidFill>
              </a:rPr>
              <a:t>attribution d</a:t>
            </a:r>
            <a:r>
              <a:rPr lang="fr-FR" altLang="fr-FR" sz="1700" dirty="0">
                <a:solidFill>
                  <a:srgbClr val="FFFF00"/>
                </a:solidFill>
              </a:rPr>
              <a:t>’</a:t>
            </a:r>
            <a:r>
              <a:rPr lang="fr-FR" sz="1700" dirty="0">
                <a:solidFill>
                  <a:srgbClr val="FFFF00"/>
                </a:solidFill>
              </a:rPr>
              <a:t>un  n° de S.I.R.E.T  au :</a:t>
            </a:r>
          </a:p>
          <a:p>
            <a:pPr algn="ctr">
              <a:lnSpc>
                <a:spcPct val="80000"/>
              </a:lnSpc>
              <a:spcBef>
                <a:spcPct val="20000"/>
              </a:spcBef>
              <a:buFont typeface="Arial" pitchFamily="34" charset="0"/>
              <a:buNone/>
            </a:pPr>
            <a:r>
              <a:rPr lang="fr-FR" sz="1700" dirty="0">
                <a:solidFill>
                  <a:srgbClr val="FFFF00"/>
                </a:solidFill>
              </a:rPr>
              <a:t>centre des formalités des entreprises à :</a:t>
            </a:r>
          </a:p>
          <a:p>
            <a:pPr algn="ctr">
              <a:lnSpc>
                <a:spcPct val="80000"/>
              </a:lnSpc>
              <a:spcBef>
                <a:spcPct val="20000"/>
              </a:spcBef>
              <a:buFont typeface="Arial" pitchFamily="34" charset="0"/>
              <a:buNone/>
            </a:pPr>
            <a:endParaRPr lang="fr-FR" sz="800" dirty="0">
              <a:solidFill>
                <a:srgbClr val="FFFF00"/>
              </a:solidFill>
            </a:endParaRPr>
          </a:p>
          <a:p>
            <a:pPr algn="ctr">
              <a:lnSpc>
                <a:spcPct val="80000"/>
              </a:lnSpc>
              <a:spcBef>
                <a:spcPct val="20000"/>
              </a:spcBef>
              <a:buFont typeface="Arial" pitchFamily="34" charset="0"/>
              <a:buNone/>
            </a:pPr>
            <a:r>
              <a:rPr lang="fr-FR" sz="2800" b="1" dirty="0">
                <a:solidFill>
                  <a:srgbClr val="FFFF00"/>
                </a:solidFill>
              </a:rPr>
              <a:t>La Chambre d</a:t>
            </a:r>
            <a:r>
              <a:rPr lang="fr-FR" altLang="fr-FR" sz="2800" b="1" dirty="0">
                <a:solidFill>
                  <a:srgbClr val="FFFF00"/>
                </a:solidFill>
              </a:rPr>
              <a:t>’A</a:t>
            </a:r>
            <a:r>
              <a:rPr lang="fr-FR" sz="2800" b="1" dirty="0">
                <a:solidFill>
                  <a:srgbClr val="FFFF00"/>
                </a:solidFill>
              </a:rPr>
              <a:t>griculture</a:t>
            </a:r>
          </a:p>
          <a:p>
            <a:pPr algn="ctr">
              <a:lnSpc>
                <a:spcPct val="80000"/>
              </a:lnSpc>
              <a:spcBef>
                <a:spcPct val="20000"/>
              </a:spcBef>
              <a:buFont typeface="Arial" pitchFamily="34" charset="0"/>
              <a:buNone/>
            </a:pPr>
            <a:r>
              <a:rPr lang="fr-FR" dirty="0">
                <a:solidFill>
                  <a:srgbClr val="FFFF00"/>
                </a:solidFill>
              </a:rPr>
              <a:t>de votre département</a:t>
            </a:r>
          </a:p>
          <a:p>
            <a:pPr algn="ctr">
              <a:lnSpc>
                <a:spcPct val="80000"/>
              </a:lnSpc>
              <a:spcBef>
                <a:spcPct val="20000"/>
              </a:spcBef>
              <a:buFont typeface="Arial" pitchFamily="34" charset="0"/>
              <a:buNone/>
            </a:pPr>
            <a:r>
              <a:rPr lang="fr-FR" sz="1700" dirty="0">
                <a:solidFill>
                  <a:srgbClr val="FFFF00"/>
                </a:solidFill>
              </a:rPr>
              <a:t>Tél: 02 33 31 49 71</a:t>
            </a:r>
          </a:p>
          <a:p>
            <a:pPr algn="ctr">
              <a:lnSpc>
                <a:spcPct val="80000"/>
              </a:lnSpc>
              <a:spcBef>
                <a:spcPct val="20000"/>
              </a:spcBef>
              <a:buFont typeface="Arial" pitchFamily="34" charset="0"/>
              <a:buNone/>
            </a:pPr>
            <a:r>
              <a:rPr lang="fr-FR" sz="1700" dirty="0">
                <a:solidFill>
                  <a:srgbClr val="FFFF00"/>
                </a:solidFill>
              </a:rPr>
              <a:t>52 boulevard des premiers chasseurs 61 000 Alençon pour l’Orne.</a:t>
            </a:r>
          </a:p>
          <a:p>
            <a:pPr algn="ctr">
              <a:lnSpc>
                <a:spcPct val="80000"/>
              </a:lnSpc>
              <a:spcBef>
                <a:spcPct val="20000"/>
              </a:spcBef>
              <a:buFont typeface="Arial" pitchFamily="34" charset="0"/>
              <a:buNone/>
            </a:pPr>
            <a:endParaRPr lang="fr-FR" sz="1700" dirty="0">
              <a:solidFill>
                <a:srgbClr val="FFFF00"/>
              </a:solidFill>
            </a:endParaRPr>
          </a:p>
          <a:p>
            <a:pPr algn="ctr">
              <a:lnSpc>
                <a:spcPct val="80000"/>
              </a:lnSpc>
              <a:spcBef>
                <a:spcPct val="20000"/>
              </a:spcBef>
              <a:buFont typeface="Arial" pitchFamily="34" charset="0"/>
              <a:buNone/>
            </a:pPr>
            <a:r>
              <a:rPr lang="fr-FR" sz="1700" dirty="0">
                <a:solidFill>
                  <a:srgbClr val="FFFF00"/>
                </a:solidFill>
              </a:rPr>
              <a:t>En plus :</a:t>
            </a:r>
          </a:p>
          <a:p>
            <a:pPr algn="ctr">
              <a:lnSpc>
                <a:spcPct val="80000"/>
              </a:lnSpc>
              <a:spcBef>
                <a:spcPct val="20000"/>
              </a:spcBef>
              <a:buFont typeface="Arial" pitchFamily="34" charset="0"/>
              <a:buNone/>
            </a:pPr>
            <a:endParaRPr lang="fr-FR" sz="800" dirty="0">
              <a:solidFill>
                <a:srgbClr val="FFFF00"/>
              </a:solidFill>
            </a:endParaRPr>
          </a:p>
          <a:p>
            <a:pPr algn="ctr">
              <a:lnSpc>
                <a:spcPct val="80000"/>
              </a:lnSpc>
              <a:spcBef>
                <a:spcPct val="20000"/>
              </a:spcBef>
              <a:buFont typeface="Arial" pitchFamily="34" charset="0"/>
              <a:buNone/>
            </a:pPr>
            <a:r>
              <a:rPr lang="fr-FR" sz="2400" dirty="0">
                <a:solidFill>
                  <a:srgbClr val="FFFF00"/>
                </a:solidFill>
              </a:rPr>
              <a:t>L’inscription au </a:t>
            </a:r>
            <a:r>
              <a:rPr lang="fr-FR" sz="2800" dirty="0">
                <a:solidFill>
                  <a:srgbClr val="FFFF00"/>
                </a:solidFill>
              </a:rPr>
              <a:t> GDS CO </a:t>
            </a:r>
            <a:r>
              <a:rPr lang="fr-FR" sz="2400" dirty="0">
                <a:solidFill>
                  <a:srgbClr val="FFFF00"/>
                </a:solidFill>
              </a:rPr>
              <a:t>est fortement conseillée.</a:t>
            </a:r>
          </a:p>
          <a:p>
            <a:pPr algn="ctr">
              <a:lnSpc>
                <a:spcPct val="80000"/>
              </a:lnSpc>
              <a:spcBef>
                <a:spcPct val="20000"/>
              </a:spcBef>
              <a:buFont typeface="Arial" pitchFamily="34" charset="0"/>
              <a:buNone/>
            </a:pPr>
            <a:endParaRPr lang="fr-FR" sz="1700" b="1" dirty="0">
              <a:solidFill>
                <a:srgbClr val="FFFF00"/>
              </a:solidFill>
            </a:endParaRPr>
          </a:p>
        </p:txBody>
      </p:sp>
      <p:sp>
        <p:nvSpPr>
          <p:cNvPr id="2" name="ZoneTexte 1">
            <a:extLst>
              <a:ext uri="{FF2B5EF4-FFF2-40B4-BE49-F238E27FC236}">
                <a16:creationId xmlns:a16="http://schemas.microsoft.com/office/drawing/2014/main" id="{ED15A36D-D4C4-35FF-18F7-9752B40094CF}"/>
              </a:ext>
            </a:extLst>
          </p:cNvPr>
          <p:cNvSpPr txBox="1"/>
          <p:nvPr/>
        </p:nvSpPr>
        <p:spPr>
          <a:xfrm>
            <a:off x="6162676" y="5753100"/>
            <a:ext cx="2438400" cy="381000"/>
          </a:xfrm>
          <a:prstGeom prst="rect">
            <a:avLst/>
          </a:prstGeom>
          <a:noFill/>
        </p:spPr>
        <p:txBody>
          <a:bodyPr wrap="square" rtlCol="0">
            <a:spAutoFit/>
          </a:bodyPr>
          <a:lstStyle/>
          <a:p>
            <a:r>
              <a:rPr lang="fr-FR" i="1" dirty="0"/>
              <a:t>Où la faire ?    TSVP …</a:t>
            </a:r>
          </a:p>
        </p:txBody>
      </p:sp>
    </p:spTree>
    <p:extLst>
      <p:ext uri="{BB962C8B-B14F-4D97-AF65-F5344CB8AC3E}">
        <p14:creationId xmlns:p14="http://schemas.microsoft.com/office/powerpoint/2010/main" val="421700987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45960" y="126129"/>
            <a:ext cx="5813406" cy="5124467"/>
          </a:xfrm>
          <a:prstGeom prst="rect">
            <a:avLst/>
          </a:prstGeom>
          <a:noFill/>
          <a:ln w="9525">
            <a:noFill/>
            <a:miter lim="800000"/>
            <a:headEnd/>
            <a:tailEnd/>
          </a:ln>
          <a:effectLst/>
        </p:spPr>
      </p:pic>
      <p:sp>
        <p:nvSpPr>
          <p:cNvPr id="7" name="Sous-titre 2"/>
          <p:cNvSpPr txBox="1">
            <a:spLocks/>
          </p:cNvSpPr>
          <p:nvPr/>
        </p:nvSpPr>
        <p:spPr>
          <a:xfrm>
            <a:off x="5959366" y="160934"/>
            <a:ext cx="3184633" cy="6306219"/>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sz="2400" b="1" dirty="0">
                <a:ln w="900" cmpd="sng">
                  <a:noFill/>
                  <a:prstDash val="solid"/>
                </a:ln>
                <a:solidFill>
                  <a:srgbClr val="FFFF00"/>
                </a:solidFill>
              </a:rPr>
              <a:t>GDS   CO</a:t>
            </a:r>
          </a:p>
          <a:p>
            <a:r>
              <a:rPr lang="fr-FR" sz="1700" dirty="0">
                <a:ln w="900" cmpd="sng">
                  <a:noFill/>
                  <a:prstDash val="solid"/>
                </a:ln>
                <a:solidFill>
                  <a:srgbClr val="FFFF00"/>
                </a:solidFill>
              </a:rPr>
              <a:t>Le Groupement de Défense Sanitaire du Cheptel Ornais est un organisme à vocation sanitaire agréé par le Ministère de l’Agriculture qui réunit les éleveurs de l’Orne et leurs partenaires (Services vétérinaires, organisations agricoles, vétérinaires et laboratoires départementaux).</a:t>
            </a:r>
          </a:p>
          <a:p>
            <a:r>
              <a:rPr lang="fr-FR" sz="1700" dirty="0">
                <a:ln w="900" cmpd="sng">
                  <a:noFill/>
                  <a:prstDash val="solid"/>
                </a:ln>
                <a:solidFill>
                  <a:srgbClr val="FFFF00"/>
                </a:solidFill>
              </a:rPr>
              <a:t>Le GDSCO a pour but de collaborer à la prévention et la lutte contre les maladies.</a:t>
            </a:r>
          </a:p>
          <a:p>
            <a:endParaRPr lang="fr-FR" sz="1700" dirty="0">
              <a:ln w="900" cmpd="sng">
                <a:noFill/>
                <a:prstDash val="solid"/>
              </a:ln>
              <a:solidFill>
                <a:srgbClr val="FFFF00"/>
              </a:solidFill>
            </a:endParaRPr>
          </a:p>
          <a:p>
            <a:r>
              <a:rPr lang="fr-FR" sz="1900" dirty="0"/>
              <a:t>gdsco@gdsco.fr</a:t>
            </a:r>
          </a:p>
          <a:p>
            <a:r>
              <a:rPr lang="fr-FR" sz="1900" dirty="0"/>
              <a:t>02.33.80.38.38</a:t>
            </a:r>
          </a:p>
          <a:p>
            <a:r>
              <a:rPr lang="fr-FR" sz="1900" dirty="0"/>
              <a:t> GDS  CO</a:t>
            </a:r>
            <a:br>
              <a:rPr lang="fr-FR" sz="1900" dirty="0"/>
            </a:br>
            <a:r>
              <a:rPr lang="fr-FR" sz="1900" dirty="0"/>
              <a:t>76 Chemin de Maures</a:t>
            </a:r>
            <a:br>
              <a:rPr lang="fr-FR" sz="1900" dirty="0"/>
            </a:br>
            <a:r>
              <a:rPr lang="fr-FR" sz="1900" dirty="0"/>
              <a:t>61004 Alençon CEDEX</a:t>
            </a:r>
          </a:p>
          <a:p>
            <a:endParaRPr lang="fr-FR" sz="1600" dirty="0">
              <a:ln w="900" cmpd="sng">
                <a:noFill/>
                <a:prstDash val="solid"/>
              </a:ln>
              <a:solidFill>
                <a:srgbClr val="FFFF00"/>
              </a:solidFill>
            </a:endParaRPr>
          </a:p>
          <a:p>
            <a:endParaRPr lang="fr-FR" sz="1600" dirty="0">
              <a:ln w="900" cmpd="sng">
                <a:noFill/>
                <a:prstDash val="solid"/>
              </a:ln>
              <a:solidFill>
                <a:srgbClr val="FFFF00"/>
              </a:solidFill>
            </a:endParaRPr>
          </a:p>
        </p:txBody>
      </p:sp>
      <p:sp>
        <p:nvSpPr>
          <p:cNvPr id="8" name="Sous-titre 2"/>
          <p:cNvSpPr txBox="1">
            <a:spLocks/>
          </p:cNvSpPr>
          <p:nvPr/>
        </p:nvSpPr>
        <p:spPr>
          <a:xfrm>
            <a:off x="145960" y="5305709"/>
            <a:ext cx="6412496" cy="963696"/>
          </a:xfrm>
          <a:prstGeom prst="rect">
            <a:avLst/>
          </a:prstGeom>
        </p:spPr>
        <p:txBody>
          <a:bodyPr>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1" algn="l">
              <a:buFont typeface="Arial" pitchFamily="34" charset="0"/>
              <a:buChar char="•"/>
            </a:pPr>
            <a:r>
              <a:rPr lang="fr-FR" sz="1800" dirty="0">
                <a:ln w="900" cmpd="sng">
                  <a:noFill/>
                  <a:prstDash val="solid"/>
                </a:ln>
                <a:solidFill>
                  <a:srgbClr val="FFFF00"/>
                </a:solidFill>
              </a:rPr>
              <a:t>  Visites sanitaires par un technicien apicole gratuites.</a:t>
            </a:r>
          </a:p>
          <a:p>
            <a:pPr lvl="1" algn="l">
              <a:buFont typeface="Arial" pitchFamily="34" charset="0"/>
              <a:buChar char="•"/>
            </a:pPr>
            <a:r>
              <a:rPr lang="fr-FR" sz="1800" dirty="0">
                <a:ln w="900" cmpd="sng">
                  <a:noFill/>
                  <a:prstDash val="solid"/>
                </a:ln>
                <a:solidFill>
                  <a:srgbClr val="FFFF00"/>
                </a:solidFill>
              </a:rPr>
              <a:t>  Réduction sur  les produits vétérinaires. (Aides régionale)</a:t>
            </a:r>
          </a:p>
          <a:p>
            <a:pPr lvl="1" algn="l">
              <a:buFont typeface="Arial" pitchFamily="34" charset="0"/>
              <a:buChar char="•"/>
            </a:pPr>
            <a:r>
              <a:rPr lang="fr-FR" sz="1800" dirty="0">
                <a:ln w="900" cmpd="sng">
                  <a:noFill/>
                  <a:prstDash val="solid"/>
                </a:ln>
                <a:solidFill>
                  <a:srgbClr val="FFFF00"/>
                </a:solidFill>
              </a:rPr>
              <a:t>  4 Demi-journées de sensibilisation prophylactique par an.</a:t>
            </a:r>
          </a:p>
          <a:p>
            <a:pPr lvl="1" algn="l">
              <a:buFont typeface="Arial" pitchFamily="34" charset="0"/>
              <a:buChar char="•"/>
            </a:pPr>
            <a:r>
              <a:rPr lang="fr-FR" sz="1500" dirty="0">
                <a:ln w="900" cmpd="sng">
                  <a:noFill/>
                  <a:prstDash val="solid"/>
                </a:ln>
                <a:solidFill>
                  <a:srgbClr val="FFFF00"/>
                </a:solidFill>
              </a:rPr>
              <a:t>  </a:t>
            </a:r>
            <a:r>
              <a:rPr lang="fr-FR" sz="1800" dirty="0">
                <a:ln w="900" cmpd="sng">
                  <a:noFill/>
                  <a:prstDash val="solid"/>
                </a:ln>
                <a:solidFill>
                  <a:srgbClr val="FFFF00"/>
                </a:solidFill>
              </a:rPr>
              <a:t>Indemnisation en cas de destruction de ruche pour raison sanitaire.</a:t>
            </a:r>
          </a:p>
          <a:p>
            <a:endParaRPr lang="fr-FR" sz="1600" dirty="0">
              <a:ln w="900" cmpd="sng">
                <a:noFill/>
                <a:prstDash val="solid"/>
              </a:ln>
              <a:solidFill>
                <a:srgbClr val="FFFF00"/>
              </a:solidFill>
            </a:endParaRPr>
          </a:p>
          <a:p>
            <a:endParaRPr lang="fr-FR" sz="1600" dirty="0">
              <a:ln w="900" cmpd="sng">
                <a:noFill/>
                <a:prstDash val="solid"/>
              </a:ln>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84073"/>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fontAlgn="auto">
              <a:spcAft>
                <a:spcPts val="0"/>
              </a:spcAft>
              <a:defRPr/>
            </a:pPr>
            <a:r>
              <a:rPr lang="fr-FR"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REGLEMENTATION APICOLE </a:t>
            </a:r>
          </a:p>
        </p:txBody>
      </p:sp>
      <p:sp>
        <p:nvSpPr>
          <p:cNvPr id="5" name="Sous-titre 2"/>
          <p:cNvSpPr txBox="1">
            <a:spLocks/>
          </p:cNvSpPr>
          <p:nvPr/>
        </p:nvSpPr>
        <p:spPr>
          <a:xfrm>
            <a:off x="1782877" y="422153"/>
            <a:ext cx="6302423" cy="501756"/>
          </a:xfrm>
          <a:prstGeom prst="rect">
            <a:avLst/>
          </a:prstGeom>
        </p:spPr>
        <p:txBody>
          <a:bodyP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b="1" dirty="0">
                <a:ln w="900" cmpd="sng">
                  <a:noFill/>
                  <a:prstDash val="solid"/>
                </a:ln>
                <a:gradFill flip="none" rotWithShape="1">
                  <a:gsLst>
                    <a:gs pos="0">
                      <a:schemeClr val="accent6">
                        <a:lumMod val="75000"/>
                      </a:schemeClr>
                    </a:gs>
                    <a:gs pos="42000">
                      <a:schemeClr val="accent6">
                        <a:lumMod val="75000"/>
                      </a:schemeClr>
                    </a:gs>
                    <a:gs pos="67000">
                      <a:srgbClr val="FFFF00"/>
                    </a:gs>
                    <a:gs pos="84000">
                      <a:schemeClr val="accent6">
                        <a:lumMod val="75000"/>
                      </a:schemeClr>
                    </a:gs>
                  </a:gsLst>
                  <a:path path="shape">
                    <a:fillToRect l="50000" t="50000" r="50000" b="50000"/>
                  </a:path>
                  <a:tileRect/>
                </a:gradFill>
              </a:rPr>
              <a:t> Code Rural -Article 211 – 6  </a:t>
            </a:r>
          </a:p>
        </p:txBody>
      </p:sp>
      <p:sp>
        <p:nvSpPr>
          <p:cNvPr id="6" name="Sous-titre 2"/>
          <p:cNvSpPr txBox="1">
            <a:spLocks/>
          </p:cNvSpPr>
          <p:nvPr/>
        </p:nvSpPr>
        <p:spPr>
          <a:xfrm>
            <a:off x="3244850" y="649771"/>
            <a:ext cx="3271838" cy="849313"/>
          </a:xfrm>
          <a:prstGeom prst="rect">
            <a:avLst/>
          </a:prstGeom>
        </p:spPr>
        <p:txBody>
          <a:bodyPr>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solidFill>
                  <a:srgbClr val="FFFF00"/>
                </a:solidFill>
              </a:rPr>
              <a:t> Distance des ruchers  </a:t>
            </a:r>
          </a:p>
        </p:txBody>
      </p:sp>
      <p:sp>
        <p:nvSpPr>
          <p:cNvPr id="7" name="Sous-titre 2"/>
          <p:cNvSpPr txBox="1">
            <a:spLocks/>
          </p:cNvSpPr>
          <p:nvPr/>
        </p:nvSpPr>
        <p:spPr bwMode="auto">
          <a:xfrm>
            <a:off x="1360488" y="1070833"/>
            <a:ext cx="7004050" cy="4775200"/>
          </a:xfrm>
          <a:prstGeom prst="rect">
            <a:avLst/>
          </a:prstGeom>
          <a:noFill/>
          <a:ln w="9525">
            <a:noFill/>
            <a:miter lim="800000"/>
            <a:headEnd/>
            <a:tailEnd/>
          </a:ln>
        </p:spPr>
        <p:txBody>
          <a:bodyPr/>
          <a:lstStyle/>
          <a:p>
            <a:pPr algn="ctr">
              <a:lnSpc>
                <a:spcPct val="90000"/>
              </a:lnSpc>
              <a:spcBef>
                <a:spcPct val="20000"/>
              </a:spcBef>
              <a:buFont typeface="Arial" pitchFamily="34" charset="0"/>
              <a:buNone/>
            </a:pPr>
            <a:r>
              <a:rPr lang="fr-FR" sz="2000" dirty="0">
                <a:solidFill>
                  <a:srgbClr val="FFFF00"/>
                </a:solidFill>
              </a:rPr>
              <a:t> Pour les ruchers importants ( exploitation…apicole ) le préfet  déterminera ( après avis du conseil général ), la distance à observer entre les ruches et les propriétés voisines, les voies ou établissements publics, etc. …</a:t>
            </a:r>
          </a:p>
          <a:p>
            <a:pPr algn="ctr">
              <a:lnSpc>
                <a:spcPct val="90000"/>
              </a:lnSpc>
              <a:spcBef>
                <a:spcPct val="20000"/>
              </a:spcBef>
              <a:buFont typeface="Arial" pitchFamily="34" charset="0"/>
              <a:buNone/>
            </a:pPr>
            <a:r>
              <a:rPr lang="fr-FR" sz="2000" dirty="0">
                <a:solidFill>
                  <a:srgbClr val="FFFF00"/>
                </a:solidFill>
              </a:rPr>
              <a:t>A défaut de l</a:t>
            </a:r>
            <a:r>
              <a:rPr lang="fr-FR" altLang="fr-FR" sz="2000" dirty="0">
                <a:solidFill>
                  <a:srgbClr val="FFFF00"/>
                </a:solidFill>
              </a:rPr>
              <a:t>’</a:t>
            </a:r>
            <a:r>
              <a:rPr lang="fr-FR" sz="2000" dirty="0">
                <a:solidFill>
                  <a:srgbClr val="FFFF00"/>
                </a:solidFill>
              </a:rPr>
              <a:t>arrêté préfectoral prévu, les maires prescrivent les mesures et distances en vigueur dans leur commune ( CR-art L211-7)</a:t>
            </a:r>
          </a:p>
          <a:p>
            <a:pPr algn="ctr">
              <a:lnSpc>
                <a:spcPct val="90000"/>
              </a:lnSpc>
              <a:spcBef>
                <a:spcPct val="20000"/>
              </a:spcBef>
              <a:buFont typeface="Arial" pitchFamily="34" charset="0"/>
              <a:buNone/>
            </a:pPr>
            <a:r>
              <a:rPr lang="fr-FR" sz="2000" dirty="0">
                <a:solidFill>
                  <a:srgbClr val="FFFF00"/>
                </a:solidFill>
              </a:rPr>
              <a:t>Toutefois ne sont assujetties à aucune prescription de distance, les ruches isolées des propriétés voisines ou des chemins publics, par un mur , une palissade jointe ( canisse , haie vive, </a:t>
            </a:r>
            <a:r>
              <a:rPr lang="fr-FR" sz="2000" dirty="0" err="1">
                <a:solidFill>
                  <a:srgbClr val="FFFF00"/>
                </a:solidFill>
              </a:rPr>
              <a:t>etc</a:t>
            </a:r>
            <a:r>
              <a:rPr lang="fr-FR" sz="2000" dirty="0">
                <a:solidFill>
                  <a:srgbClr val="FFFF00"/>
                </a:solidFill>
              </a:rPr>
              <a:t> … ) d</a:t>
            </a:r>
            <a:r>
              <a:rPr lang="fr-FR" altLang="fr-FR" sz="2000" dirty="0">
                <a:solidFill>
                  <a:srgbClr val="FFFF00"/>
                </a:solidFill>
              </a:rPr>
              <a:t>’</a:t>
            </a:r>
            <a:r>
              <a:rPr lang="fr-FR" sz="2000" dirty="0">
                <a:solidFill>
                  <a:srgbClr val="FFFF00"/>
                </a:solidFill>
              </a:rPr>
              <a:t>une hauteur de 2 m  et s</a:t>
            </a:r>
            <a:r>
              <a:rPr lang="fr-FR" altLang="fr-FR" sz="2000" dirty="0">
                <a:solidFill>
                  <a:srgbClr val="FFFF00"/>
                </a:solidFill>
              </a:rPr>
              <a:t>’</a:t>
            </a:r>
            <a:r>
              <a:rPr lang="fr-FR" sz="2000" dirty="0">
                <a:solidFill>
                  <a:srgbClr val="FFFF00"/>
                </a:solidFill>
              </a:rPr>
              <a:t>étendant au moins sur 2 m de chaque côté des ruches ( CR-art R211-2)</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15833"/>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REGLEMENTATION APICOLE </a:t>
            </a:r>
          </a:p>
        </p:txBody>
      </p:sp>
      <p:sp>
        <p:nvSpPr>
          <p:cNvPr id="5" name="Sous-titre 2"/>
          <p:cNvSpPr txBox="1">
            <a:spLocks/>
          </p:cNvSpPr>
          <p:nvPr/>
        </p:nvSpPr>
        <p:spPr>
          <a:xfrm>
            <a:off x="1782877" y="406387"/>
            <a:ext cx="6302423" cy="501756"/>
          </a:xfrm>
          <a:prstGeom prst="rect">
            <a:avLst/>
          </a:prstGeom>
        </p:spPr>
        <p:txBody>
          <a:bodyPr>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6" name="Sous-titre 2"/>
          <p:cNvSpPr txBox="1">
            <a:spLocks/>
          </p:cNvSpPr>
          <p:nvPr/>
        </p:nvSpPr>
        <p:spPr>
          <a:xfrm>
            <a:off x="3245277" y="614971"/>
            <a:ext cx="3041467" cy="647775"/>
          </a:xfrm>
          <a:prstGeom prst="rect">
            <a:avLst/>
          </a:prstGeom>
        </p:spPr>
        <p:txBody>
          <a:bodyPr>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solidFill>
                  <a:srgbClr val="FFFF00"/>
                </a:solidFill>
              </a:rPr>
              <a:t> Déplacement des ruches  </a:t>
            </a:r>
          </a:p>
        </p:txBody>
      </p:sp>
      <p:sp>
        <p:nvSpPr>
          <p:cNvPr id="7" name="Sous-titre 2"/>
          <p:cNvSpPr txBox="1">
            <a:spLocks/>
          </p:cNvSpPr>
          <p:nvPr/>
        </p:nvSpPr>
        <p:spPr>
          <a:xfrm>
            <a:off x="1034727" y="1248704"/>
            <a:ext cx="7164694" cy="4345752"/>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sz="2400" dirty="0">
                <a:ln w="900" cmpd="sng">
                  <a:noFill/>
                  <a:prstDash val="solid"/>
                </a:ln>
                <a:solidFill>
                  <a:srgbClr val="FFFF00"/>
                </a:solidFill>
              </a:rPr>
              <a:t>Tout vendeur ou transhumant est responsable de la qualité :</a:t>
            </a:r>
          </a:p>
          <a:p>
            <a:pPr marL="1440000" algn="l">
              <a:buFont typeface="Arial" pitchFamily="34" charset="0"/>
              <a:buChar char="•"/>
            </a:pPr>
            <a:r>
              <a:rPr lang="fr-FR" sz="2400" dirty="0">
                <a:ln w="900" cmpd="sng">
                  <a:noFill/>
                  <a:prstDash val="solid"/>
                </a:ln>
                <a:solidFill>
                  <a:srgbClr val="FFFF00"/>
                </a:solidFill>
              </a:rPr>
              <a:t>des produits qu’il vend ou</a:t>
            </a:r>
          </a:p>
          <a:p>
            <a:pPr marL="1440000" algn="l">
              <a:buFont typeface="Arial" pitchFamily="34" charset="0"/>
              <a:buChar char="•"/>
            </a:pPr>
            <a:r>
              <a:rPr lang="fr-FR" sz="2400" dirty="0">
                <a:ln w="900" cmpd="sng">
                  <a:noFill/>
                  <a:prstDash val="solid"/>
                </a:ln>
                <a:solidFill>
                  <a:srgbClr val="FFFF00"/>
                </a:solidFill>
              </a:rPr>
              <a:t>des animaux qu’il déplace.</a:t>
            </a:r>
          </a:p>
          <a:p>
            <a:r>
              <a:rPr lang="fr-FR" sz="2400" dirty="0">
                <a:ln w="900" cmpd="sng">
                  <a:noFill/>
                  <a:prstDash val="solid"/>
                </a:ln>
                <a:solidFill>
                  <a:srgbClr val="FFFF00"/>
                </a:solidFill>
              </a:rPr>
              <a:t>Parfois un arrêté préfectoral temporaire interdit les déplacements de certains animaux en cas d’épizootie comme par exemple :</a:t>
            </a:r>
          </a:p>
          <a:p>
            <a:pPr marL="1440000" algn="l">
              <a:buFont typeface="Arial" pitchFamily="34" charset="0"/>
              <a:buChar char="•"/>
            </a:pPr>
            <a:r>
              <a:rPr lang="fr-FR" sz="2400" dirty="0">
                <a:ln w="900" cmpd="sng">
                  <a:noFill/>
                  <a:prstDash val="solid"/>
                </a:ln>
                <a:solidFill>
                  <a:srgbClr val="FFFF00"/>
                </a:solidFill>
              </a:rPr>
              <a:t> grippe aviaire</a:t>
            </a:r>
          </a:p>
          <a:p>
            <a:pPr marL="1440000" algn="l">
              <a:buFont typeface="Arial" pitchFamily="34" charset="0"/>
              <a:buChar char="•"/>
            </a:pPr>
            <a:r>
              <a:rPr lang="fr-FR" sz="2400" dirty="0">
                <a:ln w="900" cmpd="sng">
                  <a:noFill/>
                  <a:prstDash val="solid"/>
                </a:ln>
                <a:solidFill>
                  <a:srgbClr val="FFFF00"/>
                </a:solidFill>
              </a:rPr>
              <a:t> loque américaine …</a:t>
            </a:r>
          </a:p>
          <a:p>
            <a:pPr fontAlgn="auto">
              <a:spcAft>
                <a:spcPts val="0"/>
              </a:spcAft>
              <a:defRPr/>
            </a:pPr>
            <a:endParaRPr lang="fr-FR" sz="2000" dirty="0">
              <a:ln w="900" cmpd="sng">
                <a:noFill/>
                <a:prstDash val="solid"/>
              </a:ln>
              <a:solidFill>
                <a:srgbClr val="FFFF00"/>
              </a:solidFill>
            </a:endParaRPr>
          </a:p>
          <a:p>
            <a:pPr fontAlgn="auto">
              <a:spcAft>
                <a:spcPts val="0"/>
              </a:spcAft>
              <a:defRPr/>
            </a:pPr>
            <a:endParaRPr lang="fr-FR" sz="2000" b="1" dirty="0">
              <a:ln w="900" cmpd="sng">
                <a:noFill/>
                <a:prstDash val="solid"/>
              </a:ln>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52541"/>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REGLEMENTATION APICOLE </a:t>
            </a:r>
          </a:p>
        </p:txBody>
      </p:sp>
      <p:sp>
        <p:nvSpPr>
          <p:cNvPr id="5" name="Sous-titre 2"/>
          <p:cNvSpPr txBox="1">
            <a:spLocks/>
          </p:cNvSpPr>
          <p:nvPr/>
        </p:nvSpPr>
        <p:spPr>
          <a:xfrm>
            <a:off x="1563385" y="437919"/>
            <a:ext cx="6302423" cy="501756"/>
          </a:xfrm>
          <a:prstGeom prst="rect">
            <a:avLst/>
          </a:prstGeom>
        </p:spPr>
        <p:txBody>
          <a:bodyPr>
            <a:normAutofit fontScale="4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900" cmpd="sng">
                  <a:noFill/>
                  <a:prstDash val="solid"/>
                </a:ln>
                <a:solidFill>
                  <a:srgbClr val="FFFF00"/>
                </a:solidFill>
              </a:rPr>
              <a:t> Extrait de code R… art L211-9 </a:t>
            </a:r>
          </a:p>
        </p:txBody>
      </p:sp>
      <p:sp>
        <p:nvSpPr>
          <p:cNvPr id="6" name="Sous-titre 2"/>
          <p:cNvSpPr txBox="1">
            <a:spLocks/>
          </p:cNvSpPr>
          <p:nvPr/>
        </p:nvSpPr>
        <p:spPr>
          <a:xfrm>
            <a:off x="2197290" y="632629"/>
            <a:ext cx="5281683" cy="827681"/>
          </a:xfrm>
          <a:prstGeom prst="rect">
            <a:avLst/>
          </a:prstGeom>
        </p:spPr>
        <p:txBody>
          <a:bodyPr>
            <a:normAutofit fontScale="5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51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5100" b="1" u="sng" dirty="0">
                <a:ln w="10541" cmpd="sng">
                  <a:noFill/>
                  <a:prstDash val="solid"/>
                </a:ln>
                <a:solidFill>
                  <a:srgbClr val="FFFF00"/>
                </a:solidFill>
              </a:rPr>
              <a:t>Les départs d’ESSAIMS naturels </a:t>
            </a:r>
          </a:p>
        </p:txBody>
      </p:sp>
      <p:sp>
        <p:nvSpPr>
          <p:cNvPr id="7" name="Sous-titre 2"/>
          <p:cNvSpPr txBox="1">
            <a:spLocks/>
          </p:cNvSpPr>
          <p:nvPr/>
        </p:nvSpPr>
        <p:spPr>
          <a:xfrm>
            <a:off x="330200" y="1033406"/>
            <a:ext cx="8648700" cy="4425699"/>
          </a:xfrm>
          <a:prstGeom prst="rect">
            <a:avLst/>
          </a:prstGeom>
        </p:spPr>
        <p:txBody>
          <a:bodyPr>
            <a:normAutofit/>
          </a:bodyPr>
          <a:lstStyle/>
          <a:p>
            <a:pPr algn="ctr">
              <a:lnSpc>
                <a:spcPct val="90000"/>
              </a:lnSpc>
              <a:spcBef>
                <a:spcPct val="20000"/>
              </a:spcBef>
              <a:buFont typeface="Arial" pitchFamily="34" charset="0"/>
              <a:buNone/>
            </a:pPr>
            <a:endParaRPr lang="fr-FR" sz="2400" b="1" dirty="0">
              <a:solidFill>
                <a:srgbClr val="FFFF00"/>
              </a:solidFill>
            </a:endParaRPr>
          </a:p>
          <a:p>
            <a:pPr algn="ctr">
              <a:lnSpc>
                <a:spcPct val="90000"/>
              </a:lnSpc>
              <a:spcBef>
                <a:spcPct val="20000"/>
              </a:spcBef>
              <a:buFont typeface="Arial" pitchFamily="34" charset="0"/>
              <a:buNone/>
            </a:pPr>
            <a:r>
              <a:rPr lang="fr-FR" sz="2400" dirty="0">
                <a:solidFill>
                  <a:srgbClr val="FFFF00"/>
                </a:solidFill>
              </a:rPr>
              <a:t> Le propriétaire d</a:t>
            </a:r>
            <a:r>
              <a:rPr lang="fr-FR" altLang="fr-FR" sz="2400" dirty="0">
                <a:solidFill>
                  <a:srgbClr val="FFFF00"/>
                </a:solidFill>
              </a:rPr>
              <a:t>’</a:t>
            </a:r>
            <a:r>
              <a:rPr lang="fr-FR" sz="2400" dirty="0">
                <a:solidFill>
                  <a:srgbClr val="FFFF00"/>
                </a:solidFill>
              </a:rPr>
              <a:t>un essaim a le droit de le réclamer et de s</a:t>
            </a:r>
            <a:r>
              <a:rPr lang="fr-FR" altLang="fr-FR" sz="2400" dirty="0">
                <a:solidFill>
                  <a:srgbClr val="FFFF00"/>
                </a:solidFill>
              </a:rPr>
              <a:t>’</a:t>
            </a:r>
            <a:r>
              <a:rPr lang="fr-FR" sz="2400" dirty="0">
                <a:solidFill>
                  <a:srgbClr val="FFFF00"/>
                </a:solidFill>
              </a:rPr>
              <a:t>en saisir tant qu</a:t>
            </a:r>
            <a:r>
              <a:rPr lang="fr-FR" altLang="fr-FR" sz="2400" dirty="0">
                <a:solidFill>
                  <a:srgbClr val="FFFF00"/>
                </a:solidFill>
              </a:rPr>
              <a:t>’</a:t>
            </a:r>
            <a:r>
              <a:rPr lang="fr-FR" sz="2400" dirty="0">
                <a:solidFill>
                  <a:srgbClr val="FFFF00"/>
                </a:solidFill>
              </a:rPr>
              <a:t>il n</a:t>
            </a:r>
            <a:r>
              <a:rPr lang="fr-FR" altLang="fr-FR" sz="2400" dirty="0">
                <a:solidFill>
                  <a:srgbClr val="FFFF00"/>
                </a:solidFill>
              </a:rPr>
              <a:t>’</a:t>
            </a:r>
            <a:r>
              <a:rPr lang="fr-FR" sz="2400" dirty="0">
                <a:solidFill>
                  <a:srgbClr val="FFFF00"/>
                </a:solidFill>
              </a:rPr>
              <a:t>a pas cessé de le suivre, sinon l</a:t>
            </a:r>
            <a:r>
              <a:rPr lang="fr-FR" altLang="fr-FR" sz="2400" dirty="0">
                <a:solidFill>
                  <a:srgbClr val="FFFF00"/>
                </a:solidFill>
              </a:rPr>
              <a:t>’</a:t>
            </a:r>
            <a:r>
              <a:rPr lang="fr-FR" sz="2400" dirty="0">
                <a:solidFill>
                  <a:srgbClr val="FFFF00"/>
                </a:solidFill>
              </a:rPr>
              <a:t>essaim appartient au propriétaire du terrain sur lequel il s</a:t>
            </a:r>
            <a:r>
              <a:rPr lang="fr-FR" altLang="fr-FR" sz="2400" dirty="0">
                <a:solidFill>
                  <a:srgbClr val="FFFF00"/>
                </a:solidFill>
              </a:rPr>
              <a:t>’</a:t>
            </a:r>
            <a:r>
              <a:rPr lang="fr-FR" sz="2400" dirty="0">
                <a:solidFill>
                  <a:srgbClr val="FFFF00"/>
                </a:solidFill>
              </a:rPr>
              <a:t>est fixé. C’est le droit de suite.</a:t>
            </a:r>
          </a:p>
          <a:p>
            <a:pPr algn="ctr">
              <a:lnSpc>
                <a:spcPct val="90000"/>
              </a:lnSpc>
              <a:spcBef>
                <a:spcPct val="20000"/>
              </a:spcBef>
              <a:buFont typeface="Arial" pitchFamily="34" charset="0"/>
              <a:buNone/>
            </a:pPr>
            <a:endParaRPr lang="fr-FR" sz="2400" dirty="0">
              <a:solidFill>
                <a:srgbClr val="FFFF00"/>
              </a:solidFill>
            </a:endParaRPr>
          </a:p>
          <a:p>
            <a:pPr algn="ctr">
              <a:lnSpc>
                <a:spcPct val="90000"/>
              </a:lnSpc>
              <a:spcBef>
                <a:spcPct val="20000"/>
              </a:spcBef>
              <a:buFont typeface="Arial" pitchFamily="34" charset="0"/>
              <a:buNone/>
            </a:pPr>
            <a:r>
              <a:rPr lang="fr-FR" sz="2400" dirty="0">
                <a:solidFill>
                  <a:srgbClr val="FFFF00"/>
                </a:solidFill>
              </a:rPr>
              <a:t>Autrefois, pour montrer que l’on suivait un essaim, on tapait sur une casserole pour se faire repérer du voisinage. Quand l’essaim était posé, on plaçait son mouchoir sur la branche ou le poteau pour indiquer que ce n’était pas un essaim abandonné et on allait chercher une ruche.</a:t>
            </a:r>
          </a:p>
          <a:p>
            <a:pPr algn="ctr">
              <a:lnSpc>
                <a:spcPct val="90000"/>
              </a:lnSpc>
              <a:spcBef>
                <a:spcPct val="20000"/>
              </a:spcBef>
              <a:buFont typeface="Arial" pitchFamily="34" charset="0"/>
              <a:buNone/>
            </a:pPr>
            <a:endParaRPr lang="fr-FR" sz="2000" b="1"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52541"/>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REGLEMENTATION APICOLE </a:t>
            </a:r>
          </a:p>
        </p:txBody>
      </p:sp>
      <p:sp>
        <p:nvSpPr>
          <p:cNvPr id="8" name="Sous-titre 2"/>
          <p:cNvSpPr txBox="1">
            <a:spLocks/>
          </p:cNvSpPr>
          <p:nvPr/>
        </p:nvSpPr>
        <p:spPr>
          <a:xfrm>
            <a:off x="330200" y="1323813"/>
            <a:ext cx="8648699" cy="4264373"/>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a:ln w="900" cmpd="sng">
                  <a:noFill/>
                  <a:prstDash val="solid"/>
                </a:ln>
                <a:solidFill>
                  <a:srgbClr val="FFFF00"/>
                </a:solidFill>
              </a:rPr>
              <a:t>Obligation de tenir un REGISTRE D’ÉLEVAGE pour toutes espèces d’animaux dont la chair </a:t>
            </a:r>
            <a:r>
              <a:rPr lang="fr-FR" sz="2000" dirty="0">
                <a:ln w="10541" cmpd="sng">
                  <a:noFill/>
                  <a:prstDash val="solid"/>
                </a:ln>
                <a:solidFill>
                  <a:srgbClr val="FFFF00"/>
                </a:solidFill>
              </a:rPr>
              <a:t>ou les produits  </a:t>
            </a:r>
            <a:r>
              <a:rPr lang="fr-FR" sz="2000" dirty="0">
                <a:ln w="900" cmpd="sng">
                  <a:noFill/>
                  <a:prstDash val="solid"/>
                </a:ln>
                <a:solidFill>
                  <a:srgbClr val="FFFF00"/>
                </a:solidFill>
              </a:rPr>
              <a:t>sont susceptibles d’être cédés ou vendus en vue de consommation, à l’exception des produits détenus à seul fin d’autoconsommation.</a:t>
            </a:r>
          </a:p>
          <a:p>
            <a:pPr fontAlgn="auto">
              <a:spcAft>
                <a:spcPts val="0"/>
              </a:spcAft>
              <a:defRPr/>
            </a:pPr>
            <a:r>
              <a:rPr lang="fr-FR" sz="2000" dirty="0">
                <a:ln w="900" cmpd="sng">
                  <a:noFill/>
                  <a:prstDash val="solid"/>
                </a:ln>
                <a:solidFill>
                  <a:srgbClr val="FFFF00"/>
                </a:solidFill>
              </a:rPr>
              <a:t>Il sera conservé pendant</a:t>
            </a:r>
          </a:p>
          <a:p>
            <a:pPr fontAlgn="auto">
              <a:spcAft>
                <a:spcPts val="0"/>
              </a:spcAft>
              <a:defRPr/>
            </a:pPr>
            <a:r>
              <a:rPr lang="fr-FR" sz="2000" dirty="0">
                <a:ln w="900" cmpd="sng">
                  <a:noFill/>
                  <a:prstDash val="solid"/>
                </a:ln>
                <a:solidFill>
                  <a:srgbClr val="FFFF00"/>
                </a:solidFill>
              </a:rPr>
              <a:t>5 ans avec le récépissé  de la déclaration annuelle de ruches.</a:t>
            </a:r>
          </a:p>
          <a:p>
            <a:pPr fontAlgn="auto">
              <a:spcAft>
                <a:spcPts val="0"/>
              </a:spcAft>
              <a:defRPr/>
            </a:pPr>
            <a:endParaRPr lang="fr-FR" sz="2000" dirty="0">
              <a:ln w="900" cmpd="sng">
                <a:noFill/>
                <a:prstDash val="solid"/>
              </a:ln>
              <a:solidFill>
                <a:srgbClr val="FFFF00"/>
              </a:solidFill>
            </a:endParaRPr>
          </a:p>
          <a:p>
            <a:pPr fontAlgn="auto">
              <a:spcAft>
                <a:spcPts val="0"/>
              </a:spcAft>
              <a:defRPr/>
            </a:pPr>
            <a:r>
              <a:rPr lang="fr-FR" sz="2000" dirty="0">
                <a:ln w="900" cmpd="sng">
                  <a:noFill/>
                  <a:prstDash val="solid"/>
                </a:ln>
                <a:solidFill>
                  <a:srgbClr val="FFFF00"/>
                </a:solidFill>
              </a:rPr>
              <a:t>Depuis juillet 2005, si le registre n’est pas tenu ou mis à jour, le contrevenant s’expose à </a:t>
            </a:r>
            <a:r>
              <a:rPr lang="fr-FR" sz="2000" u="sng" dirty="0">
                <a:ln w="900" cmpd="sng">
                  <a:noFill/>
                  <a:prstDash val="solid"/>
                </a:ln>
                <a:solidFill>
                  <a:srgbClr val="FFFF00"/>
                </a:solidFill>
              </a:rPr>
              <a:t>une amende de classe 5  ( 1 500 €, le double si récidive )</a:t>
            </a:r>
            <a:r>
              <a:rPr lang="fr-FR" sz="2000" dirty="0">
                <a:ln w="900" cmpd="sng">
                  <a:noFill/>
                  <a:prstDash val="solid"/>
                </a:ln>
                <a:solidFill>
                  <a:srgbClr val="FFFF00"/>
                </a:solidFill>
              </a:rPr>
              <a:t>. </a:t>
            </a:r>
            <a:endParaRPr lang="fr-FR" sz="2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9" name="Sous-titre 2"/>
          <p:cNvSpPr txBox="1">
            <a:spLocks/>
          </p:cNvSpPr>
          <p:nvPr/>
        </p:nvSpPr>
        <p:spPr>
          <a:xfrm>
            <a:off x="2920621" y="719067"/>
            <a:ext cx="3753134" cy="509210"/>
          </a:xfrm>
          <a:prstGeom prst="rect">
            <a:avLst/>
          </a:prstGeom>
        </p:spPr>
        <p:txBody>
          <a:bodyPr>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solidFill>
                  <a:srgbClr val="FFFF00"/>
                </a:solidFill>
              </a:rPr>
              <a:t>Le REGISTRE D’ELEVAGE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2000"/>
                                        <p:tgtEl>
                                          <p:spTgt spid="9"/>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99839"/>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REGLEMENTATION APICOLE </a:t>
            </a:r>
          </a:p>
        </p:txBody>
      </p:sp>
      <p:sp>
        <p:nvSpPr>
          <p:cNvPr id="9" name="Sous-titre 2"/>
          <p:cNvSpPr txBox="1">
            <a:spLocks/>
          </p:cNvSpPr>
          <p:nvPr/>
        </p:nvSpPr>
        <p:spPr>
          <a:xfrm>
            <a:off x="1876097" y="605927"/>
            <a:ext cx="6056803" cy="704018"/>
          </a:xfrm>
          <a:prstGeom prst="rect">
            <a:avLst/>
          </a:prstGeom>
        </p:spPr>
        <p:txBody>
          <a:bodyPr>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10541" cmpd="sng">
                  <a:noFill/>
                  <a:prstDash val="solid"/>
                </a:ln>
                <a:solidFill>
                  <a:srgbClr val="FFFF00"/>
                </a:solidFill>
              </a:rPr>
              <a:t>Que doit contenir</a:t>
            </a: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u="sng" dirty="0">
                <a:ln w="10541" cmpd="sng">
                  <a:noFill/>
                  <a:prstDash val="solid"/>
                </a:ln>
                <a:solidFill>
                  <a:srgbClr val="FFFF00"/>
                </a:solidFill>
              </a:rPr>
              <a:t>Le REGISTRE ou CAHIER D’ELEVAGE APICOLE  </a:t>
            </a:r>
          </a:p>
        </p:txBody>
      </p:sp>
      <p:sp>
        <p:nvSpPr>
          <p:cNvPr id="5" name="Sous-titre 2"/>
          <p:cNvSpPr txBox="1">
            <a:spLocks/>
          </p:cNvSpPr>
          <p:nvPr/>
        </p:nvSpPr>
        <p:spPr>
          <a:xfrm>
            <a:off x="495300" y="1389127"/>
            <a:ext cx="8443984" cy="4385501"/>
          </a:xfrm>
          <a:prstGeom prst="rect">
            <a:avLst/>
          </a:prstGeom>
        </p:spPr>
        <p:txBody>
          <a:bodyPr>
            <a:normAutofit/>
          </a:bodyPr>
          <a:lstStyle/>
          <a:p>
            <a:pPr marL="177800" lvl="0" indent="-177800">
              <a:buFont typeface="Arial" pitchFamily="34" charset="0"/>
              <a:buChar char="•"/>
            </a:pPr>
            <a:r>
              <a:rPr lang="fr-FR" sz="2100" dirty="0">
                <a:solidFill>
                  <a:srgbClr val="FFFF00"/>
                </a:solidFill>
              </a:rPr>
              <a:t>L’identification de l’exploitation et de ses intervenants (exemple nom et adresse du vétérinaire)</a:t>
            </a:r>
          </a:p>
          <a:p>
            <a:pPr marL="177800" lvl="0" indent="-177800">
              <a:buFont typeface="Arial" pitchFamily="34" charset="0"/>
              <a:buChar char="•"/>
            </a:pPr>
            <a:r>
              <a:rPr lang="fr-FR" sz="2100" dirty="0">
                <a:solidFill>
                  <a:srgbClr val="FFFF00"/>
                </a:solidFill>
              </a:rPr>
              <a:t>Le récépissé de votre déclaration annuelle de détention de ruches. Qui doit porter le numéro de SIRET si vous commercialisez ou NAPI si vous donnez vos produits de la ruche.</a:t>
            </a:r>
          </a:p>
          <a:p>
            <a:pPr marL="177800" lvl="0" indent="-177800">
              <a:buFont typeface="Arial" pitchFamily="34" charset="0"/>
              <a:buChar char="•"/>
            </a:pPr>
            <a:r>
              <a:rPr lang="fr-FR" sz="2100" dirty="0">
                <a:solidFill>
                  <a:srgbClr val="FFFF00"/>
                </a:solidFill>
              </a:rPr>
              <a:t>Un recueil des ordonnances vétérinaires.</a:t>
            </a:r>
          </a:p>
          <a:p>
            <a:pPr marL="177800" lvl="0" indent="-177800">
              <a:buFont typeface="Arial" pitchFamily="34" charset="0"/>
              <a:buChar char="•"/>
            </a:pPr>
            <a:r>
              <a:rPr lang="fr-FR" sz="2100" dirty="0">
                <a:solidFill>
                  <a:srgbClr val="FFFF00"/>
                </a:solidFill>
              </a:rPr>
              <a:t>Les dates et descriptions de toutes les interventions en précisant les N° de colonie et de rucher. C’est impératif lorsqu’il s’agit d’interventions médicamenteuses et de nourrissage.</a:t>
            </a:r>
          </a:p>
          <a:p>
            <a:pPr marL="177800" lvl="0" indent="-177800">
              <a:buFont typeface="Arial" pitchFamily="34" charset="0"/>
              <a:buChar char="•"/>
            </a:pPr>
            <a:r>
              <a:rPr lang="fr-FR" sz="2100" dirty="0">
                <a:solidFill>
                  <a:srgbClr val="FFFF00"/>
                </a:solidFill>
              </a:rPr>
              <a:t>Les comptes rendus des visites sanitaires</a:t>
            </a:r>
          </a:p>
          <a:p>
            <a:pPr algn="ctr">
              <a:lnSpc>
                <a:spcPct val="90000"/>
              </a:lnSpc>
              <a:spcBef>
                <a:spcPct val="20000"/>
              </a:spcBef>
              <a:buFont typeface="Arial" pitchFamily="34" charset="0"/>
              <a:buNone/>
            </a:pPr>
            <a:endParaRPr lang="fr-FR" sz="2000" dirty="0">
              <a:solidFill>
                <a:srgbClr val="FFFF00"/>
              </a:solidFill>
            </a:endParaRPr>
          </a:p>
          <a:p>
            <a:pPr algn="ctr">
              <a:lnSpc>
                <a:spcPct val="90000"/>
              </a:lnSpc>
              <a:spcBef>
                <a:spcPct val="20000"/>
              </a:spcBef>
              <a:buFont typeface="Arial" pitchFamily="34" charset="0"/>
              <a:buNone/>
            </a:pPr>
            <a:endParaRPr lang="fr-FR" sz="2000" dirty="0">
              <a:solidFill>
                <a:srgbClr val="FFFF00"/>
              </a:solidFill>
            </a:endParaRPr>
          </a:p>
          <a:p>
            <a:pPr algn="ctr">
              <a:lnSpc>
                <a:spcPct val="90000"/>
              </a:lnSpc>
              <a:spcBef>
                <a:spcPct val="20000"/>
              </a:spcBef>
              <a:buFont typeface="Arial" pitchFamily="34" charset="0"/>
              <a:buNone/>
            </a:pPr>
            <a:endParaRPr lang="fr-FR" sz="2000" b="1"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2000"/>
                                        <p:tgtEl>
                                          <p:spTgt spid="9"/>
                                        </p:tgtEl>
                                      </p:cBhvr>
                                    </p:animEffect>
                                  </p:childTnLst>
                                </p:cTn>
                              </p:par>
                            </p:childTnLst>
                          </p:cTn>
                        </p:par>
                        <p:par>
                          <p:cTn id="12" fill="hold">
                            <p:stCondLst>
                              <p:cond delay="4000"/>
                            </p:stCondLst>
                            <p:childTnLst>
                              <p:par>
                                <p:cTn id="13" presetID="3"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30477" y="-52541"/>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REGLEMENTATION APICOLE </a:t>
            </a:r>
          </a:p>
        </p:txBody>
      </p:sp>
      <p:sp>
        <p:nvSpPr>
          <p:cNvPr id="8" name="Sous-titre 2"/>
          <p:cNvSpPr txBox="1">
            <a:spLocks/>
          </p:cNvSpPr>
          <p:nvPr/>
        </p:nvSpPr>
        <p:spPr>
          <a:xfrm>
            <a:off x="266700" y="1016512"/>
            <a:ext cx="8509000" cy="4415285"/>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73050" indent="-273050" fontAlgn="auto">
              <a:spcAft>
                <a:spcPts val="0"/>
              </a:spcAft>
              <a:defRPr/>
            </a:pPr>
            <a:r>
              <a:rPr lang="fr-FR" sz="2000" dirty="0">
                <a:ln w="900" cmpd="sng">
                  <a:noFill/>
                  <a:prstDash val="solid"/>
                </a:ln>
                <a:solidFill>
                  <a:srgbClr val="FFFF00"/>
                </a:solidFill>
              </a:rPr>
              <a:t>A conserver 5 ans, il permet d’assurer la traçabilité de la production à la sortie de l’exploitation du miel , gelée royale ou pollen.</a:t>
            </a:r>
          </a:p>
          <a:p>
            <a:pPr marL="273050" indent="-273050" algn="l" fontAlgn="auto">
              <a:spcAft>
                <a:spcPts val="0"/>
              </a:spcAft>
              <a:defRPr/>
            </a:pPr>
            <a:r>
              <a:rPr lang="fr-FR" sz="2000" b="1" u="sng" dirty="0">
                <a:ln w="900" cmpd="sng">
                  <a:noFill/>
                  <a:prstDash val="solid"/>
                </a:ln>
                <a:solidFill>
                  <a:srgbClr val="FFFF00"/>
                </a:solidFill>
              </a:rPr>
              <a:t>Y sont portés :</a:t>
            </a:r>
          </a:p>
          <a:p>
            <a:pPr marL="273050" indent="-273050" algn="l" fontAlgn="auto">
              <a:spcAft>
                <a:spcPts val="0"/>
              </a:spcAft>
              <a:buFont typeface="Arial" pitchFamily="34" charset="0"/>
              <a:buChar char="•"/>
              <a:defRPr/>
            </a:pPr>
            <a:r>
              <a:rPr lang="fr-FR" sz="2000" dirty="0">
                <a:ln w="900" cmpd="sng">
                  <a:noFill/>
                  <a:prstDash val="solid"/>
                </a:ln>
                <a:solidFill>
                  <a:srgbClr val="FFFF00"/>
                </a:solidFill>
              </a:rPr>
              <a:t>L’origine du produit ( emplacement du rucher, origine florale)</a:t>
            </a:r>
          </a:p>
          <a:p>
            <a:pPr marL="273050" indent="-273050" algn="l" fontAlgn="auto">
              <a:spcAft>
                <a:spcPts val="0"/>
              </a:spcAft>
              <a:buFont typeface="Arial" pitchFamily="34" charset="0"/>
              <a:buChar char="•"/>
              <a:defRPr/>
            </a:pPr>
            <a:r>
              <a:rPr lang="fr-FR" sz="2000" dirty="0">
                <a:ln w="900" cmpd="sng">
                  <a:noFill/>
                  <a:prstDash val="solid"/>
                </a:ln>
                <a:solidFill>
                  <a:srgbClr val="FFFF00"/>
                </a:solidFill>
              </a:rPr>
              <a:t>Dates et quantités de miels ou pollen ou gelée royale récoltées et conditionnées</a:t>
            </a:r>
          </a:p>
          <a:p>
            <a:pPr marL="273050" indent="-273050" algn="l" fontAlgn="auto">
              <a:spcAft>
                <a:spcPts val="0"/>
              </a:spcAft>
              <a:buFont typeface="Arial" pitchFamily="34" charset="0"/>
              <a:buChar char="•"/>
              <a:defRPr/>
            </a:pPr>
            <a:r>
              <a:rPr lang="fr-FR" sz="2000" dirty="0">
                <a:ln w="900" cmpd="sng">
                  <a:noFill/>
                  <a:prstDash val="solid"/>
                </a:ln>
                <a:solidFill>
                  <a:srgbClr val="FFFF00"/>
                </a:solidFill>
              </a:rPr>
              <a:t>Numéros de lots </a:t>
            </a:r>
            <a:r>
              <a:rPr lang="fr-FR" sz="1800" dirty="0">
                <a:solidFill>
                  <a:srgbClr val="FFFF00"/>
                </a:solidFill>
                <a:latin typeface="Calibri" pitchFamily="34" charset="0"/>
                <a:ea typeface="MS PGothic" pitchFamily="34" charset="-128"/>
              </a:rPr>
              <a:t>(pas  obligatoire si la  DLUO est exprimé en J/M/A et &gt; à 18 mois)</a:t>
            </a:r>
            <a:endParaRPr lang="fr-FR" sz="2000" dirty="0">
              <a:ln w="900" cmpd="sng">
                <a:noFill/>
                <a:prstDash val="solid"/>
              </a:ln>
              <a:solidFill>
                <a:srgbClr val="FFFF00"/>
              </a:solidFill>
            </a:endParaRPr>
          </a:p>
          <a:p>
            <a:pPr marL="273050" indent="-273050" algn="l" fontAlgn="auto">
              <a:spcAft>
                <a:spcPts val="0"/>
              </a:spcAft>
              <a:buFont typeface="Arial" pitchFamily="34" charset="0"/>
              <a:buChar char="•"/>
              <a:defRPr/>
            </a:pPr>
            <a:r>
              <a:rPr lang="fr-FR" sz="2000" dirty="0">
                <a:ln w="900" cmpd="sng">
                  <a:noFill/>
                  <a:prstDash val="solid"/>
                </a:ln>
                <a:solidFill>
                  <a:srgbClr val="FFFF00"/>
                </a:solidFill>
              </a:rPr>
              <a:t>Dates des différentes opérations</a:t>
            </a:r>
          </a:p>
          <a:p>
            <a:pPr marL="273050" indent="-273050" algn="l" fontAlgn="auto">
              <a:spcAft>
                <a:spcPts val="0"/>
              </a:spcAft>
              <a:buFont typeface="Arial" pitchFamily="34" charset="0"/>
              <a:buChar char="•"/>
              <a:defRPr/>
            </a:pPr>
            <a:r>
              <a:rPr lang="fr-FR" sz="2000" dirty="0">
                <a:ln w="900" cmpd="sng">
                  <a:noFill/>
                  <a:prstDash val="solid"/>
                </a:ln>
                <a:solidFill>
                  <a:srgbClr val="FFFF00"/>
                </a:solidFill>
              </a:rPr>
              <a:t>DLUO = Date Limite d’Utilisation Optimale (JJ/MM/AAAA)</a:t>
            </a:r>
          </a:p>
          <a:p>
            <a:pPr marL="273050" lvl="0" indent="-273050" algn="l" fontAlgn="auto">
              <a:spcAft>
                <a:spcPts val="0"/>
              </a:spcAft>
              <a:buFont typeface="Arial" pitchFamily="34" charset="0"/>
              <a:buChar char="•"/>
              <a:defRPr/>
            </a:pPr>
            <a:r>
              <a:rPr lang="fr-FR" sz="2000" dirty="0">
                <a:ln w="900" cmpd="sng">
                  <a:noFill/>
                  <a:prstDash val="solid"/>
                </a:ln>
                <a:solidFill>
                  <a:srgbClr val="FFFF00"/>
                </a:solidFill>
              </a:rPr>
              <a:t>Une déclaration de manipulation de denrées alimentaires d'origine animale (Formulaire Cerfa n° 13984*06) à la </a:t>
            </a:r>
            <a:r>
              <a:rPr lang="fr-FR" sz="2000" b="1" dirty="0">
                <a:ln w="10541" cmpd="sng">
                  <a:solidFill>
                    <a:srgbClr val="7D7D7D">
                      <a:tint val="100000"/>
                      <a:shade val="100000"/>
                      <a:satMod val="110000"/>
                    </a:srgbClr>
                  </a:solidFill>
                  <a:prstDash val="solid"/>
                </a:ln>
                <a:solidFill>
                  <a:srgbClr val="FFFF00"/>
                </a:solidFill>
              </a:rPr>
              <a:t>DDETSPP</a:t>
            </a:r>
            <a:r>
              <a:rPr lang="fr-FR" sz="2000" dirty="0">
                <a:ln w="900" cmpd="sng">
                  <a:noFill/>
                  <a:prstDash val="solid"/>
                </a:ln>
                <a:solidFill>
                  <a:srgbClr val="FFFF00"/>
                </a:solidFill>
              </a:rPr>
              <a:t> peut éviter des soucis avec le contrôleur de la répression des fraudes.</a:t>
            </a:r>
          </a:p>
          <a:p>
            <a:pPr fontAlgn="auto">
              <a:spcAft>
                <a:spcPts val="0"/>
              </a:spcAft>
              <a:defRPr/>
            </a:pPr>
            <a:endParaRPr lang="fr-FR" sz="2000" dirty="0">
              <a:ln w="900" cmpd="sng">
                <a:noFill/>
                <a:prstDash val="solid"/>
              </a:ln>
              <a:solidFill>
                <a:srgbClr val="FFFF00"/>
              </a:solidFill>
            </a:endParaRPr>
          </a:p>
          <a:p>
            <a:pPr fontAlgn="auto">
              <a:spcAft>
                <a:spcPts val="0"/>
              </a:spcAft>
              <a:defRPr/>
            </a:pPr>
            <a:endParaRPr lang="fr-FR" sz="2000" dirty="0">
              <a:ln w="900" cmpd="sng">
                <a:noFill/>
                <a:prstDash val="solid"/>
              </a:ln>
              <a:solidFill>
                <a:srgbClr val="FFFF00"/>
              </a:solidFill>
            </a:endParaRPr>
          </a:p>
          <a:p>
            <a:pPr fontAlgn="auto">
              <a:spcAft>
                <a:spcPts val="0"/>
              </a:spcAft>
              <a:defRPr/>
            </a:pPr>
            <a:endParaRPr lang="fr-FR" sz="2000" dirty="0">
              <a:ln w="900" cmpd="sng">
                <a:noFill/>
                <a:prstDash val="solid"/>
              </a:ln>
              <a:solidFill>
                <a:srgbClr val="FFFF00"/>
              </a:solidFill>
            </a:endParaRPr>
          </a:p>
          <a:p>
            <a:pPr fontAlgn="auto">
              <a:spcAft>
                <a:spcPts val="0"/>
              </a:spcAft>
              <a:defRPr/>
            </a:pPr>
            <a:endParaRPr lang="fr-FR" sz="2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9" name="Sous-titre 2"/>
          <p:cNvSpPr txBox="1">
            <a:spLocks/>
          </p:cNvSpPr>
          <p:nvPr/>
        </p:nvSpPr>
        <p:spPr>
          <a:xfrm>
            <a:off x="431800" y="388904"/>
            <a:ext cx="8343900" cy="689269"/>
          </a:xfrm>
          <a:prstGeom prst="rect">
            <a:avLst/>
          </a:prstGeom>
        </p:spPr>
        <p:txBody>
          <a:bodyPr>
            <a:normAutofit fontScale="3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8000" b="1" dirty="0">
                <a:ln w="10541" cmpd="sng">
                  <a:noFill/>
                  <a:prstDash val="solid"/>
                </a:ln>
                <a:solidFill>
                  <a:srgbClr val="FFFF00"/>
                </a:solidFill>
              </a:rPr>
              <a:t> Le CAHIER DE MIELLERIE ou REGISTRE de TRAÇABILITÉ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2000"/>
                                        <p:tgtEl>
                                          <p:spTgt spid="9"/>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5101" y="57822"/>
            <a:ext cx="8813800" cy="685130"/>
          </a:xfrm>
          <a:prstGeom prst="rect">
            <a:avLst/>
          </a:prstGeom>
        </p:spPr>
        <p:txBody>
          <a:bodyPr>
            <a:normAutofit fontScale="4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51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FISCALITE  </a:t>
            </a:r>
            <a:r>
              <a:rPr lang="fr-FR" sz="5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depuis le 1 janvier 2016 réévaluée au 1</a:t>
            </a:r>
            <a:r>
              <a:rPr lang="fr-FR" sz="5400" b="1" baseline="300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er</a:t>
            </a:r>
            <a:r>
              <a:rPr lang="fr-FR" sz="54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janvier 2023</a:t>
            </a:r>
          </a:p>
          <a:p>
            <a:pPr fontAlgn="auto">
              <a:spcAft>
                <a:spcPts val="0"/>
              </a:spcAft>
              <a:defRPr/>
            </a:pPr>
            <a:endParaRPr lang="fr-FR" sz="51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5" name="Sous-titre 2"/>
          <p:cNvSpPr txBox="1">
            <a:spLocks/>
          </p:cNvSpPr>
          <p:nvPr/>
        </p:nvSpPr>
        <p:spPr>
          <a:xfrm>
            <a:off x="1516357" y="742952"/>
            <a:ext cx="6721343" cy="615203"/>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6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6" name="Sous-titre 2"/>
          <p:cNvSpPr txBox="1">
            <a:spLocks/>
          </p:cNvSpPr>
          <p:nvPr/>
        </p:nvSpPr>
        <p:spPr>
          <a:xfrm>
            <a:off x="1782877" y="2076130"/>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solidFill>
                  <a:schemeClr val="accent1">
                    <a:shade val="88000"/>
                    <a:satMod val="110000"/>
                  </a:schemeClr>
                </a:solidFill>
                <a:prstDash val="solid"/>
              </a:ln>
              <a:solidFill>
                <a:srgbClr val="FFFF00"/>
              </a:solidFill>
            </a:endParaRPr>
          </a:p>
          <a:p>
            <a:pPr fontAlgn="auto">
              <a:spcAft>
                <a:spcPts val="0"/>
              </a:spcAft>
              <a:defRPr/>
            </a:pPr>
            <a:r>
              <a:rPr lang="fr-FR" sz="2800" b="1" dirty="0">
                <a:ln w="10541" cmpd="sng">
                  <a:solidFill>
                    <a:srgbClr val="7D7D7D">
                      <a:tint val="100000"/>
                      <a:shade val="100000"/>
                      <a:satMod val="110000"/>
                    </a:srgbClr>
                  </a:solidFill>
                  <a:prstDash val="solid"/>
                </a:ln>
                <a:solidFill>
                  <a:srgbClr val="FFFF00"/>
                </a:solidFill>
              </a:rPr>
              <a:t> </a:t>
            </a:r>
            <a:endParaRPr lang="fr-FR" sz="2800" b="1" dirty="0">
              <a:ln w="10541" cmpd="sng">
                <a:solidFill>
                  <a:schemeClr val="accent1">
                    <a:shade val="88000"/>
                    <a:satMod val="110000"/>
                  </a:schemeClr>
                </a:solidFill>
                <a:prstDash val="solid"/>
              </a:ln>
              <a:solidFill>
                <a:srgbClr val="FFFF00"/>
              </a:solidFill>
            </a:endParaRPr>
          </a:p>
        </p:txBody>
      </p:sp>
      <p:sp>
        <p:nvSpPr>
          <p:cNvPr id="7" name="Rectangle 6"/>
          <p:cNvSpPr/>
          <p:nvPr/>
        </p:nvSpPr>
        <p:spPr>
          <a:xfrm>
            <a:off x="165100" y="523085"/>
            <a:ext cx="8889999" cy="5570756"/>
          </a:xfrm>
          <a:prstGeom prst="rect">
            <a:avLst/>
          </a:prstGeom>
        </p:spPr>
        <p:txBody>
          <a:bodyPr wrap="square">
            <a:spAutoFit/>
          </a:bodyPr>
          <a:lstStyle/>
          <a:p>
            <a:pPr fontAlgn="auto">
              <a:spcAft>
                <a:spcPts val="0"/>
              </a:spcAft>
              <a:defRPr/>
            </a:pPr>
            <a:r>
              <a:rPr lang="fr-FR" dirty="0">
                <a:ln w="10541" cmpd="sng">
                  <a:solidFill>
                    <a:schemeClr val="accent1">
                      <a:shade val="88000"/>
                      <a:satMod val="110000"/>
                    </a:schemeClr>
                  </a:solidFill>
                  <a:prstDash val="solid"/>
                </a:ln>
                <a:solidFill>
                  <a:srgbClr val="FFFF00"/>
                </a:solidFill>
                <a:latin typeface="Calibri" charset="0"/>
                <a:ea typeface="ＭＳ Ｐゴシック" charset="0"/>
                <a:cs typeface="ＭＳ Ｐゴシック" charset="0"/>
              </a:rPr>
              <a:t> </a:t>
            </a:r>
            <a:r>
              <a:rPr lang="fr-FR" dirty="0">
                <a:ln w="10541" cmpd="sng">
                  <a:noFill/>
                  <a:prstDash val="solid"/>
                </a:ln>
                <a:solidFill>
                  <a:srgbClr val="FFFF00"/>
                </a:solidFill>
                <a:latin typeface="Calibri" charset="0"/>
                <a:ea typeface="ＭＳ Ｐゴシック" charset="0"/>
                <a:cs typeface="ＭＳ Ｐゴシック" charset="0"/>
              </a:rPr>
              <a:t>Tout apiculteur  est placé sous le régime </a:t>
            </a:r>
            <a:r>
              <a:rPr lang="fr-FR" b="1" u="sng" dirty="0">
                <a:ln w="10541" cmpd="sng">
                  <a:noFill/>
                  <a:prstDash val="solid"/>
                </a:ln>
                <a:solidFill>
                  <a:srgbClr val="FFFF00"/>
                </a:solidFill>
                <a:latin typeface="Calibri" charset="0"/>
                <a:ea typeface="ＭＳ Ｐゴシック" charset="0"/>
                <a:cs typeface="ＭＳ Ｐゴシック" charset="0"/>
              </a:rPr>
              <a:t>de « micro-Bénéfices Agricoles » ou « micro-BA »  </a:t>
            </a:r>
          </a:p>
          <a:p>
            <a:pPr fontAlgn="auto">
              <a:spcAft>
                <a:spcPts val="0"/>
              </a:spcAft>
              <a:defRPr/>
            </a:pPr>
            <a:r>
              <a:rPr lang="fr-FR" sz="2000" dirty="0">
                <a:solidFill>
                  <a:srgbClr val="FFFF00"/>
                </a:solidFill>
              </a:rPr>
              <a:t>si son C.A. ( moyenne du </a:t>
            </a:r>
            <a:r>
              <a:rPr lang="fr-FR" sz="2000" u="sng" dirty="0">
                <a:solidFill>
                  <a:srgbClr val="FFFF00"/>
                </a:solidFill>
              </a:rPr>
              <a:t>Chiffre d’Affaires </a:t>
            </a:r>
            <a:r>
              <a:rPr lang="fr-FR" sz="2000" dirty="0">
                <a:solidFill>
                  <a:srgbClr val="FFFF00"/>
                </a:solidFill>
              </a:rPr>
              <a:t>sur les 3 années précédentes) ne dépasse pas 91 900€ sur deux </a:t>
            </a:r>
            <a:r>
              <a:rPr lang="fr-FR" sz="2000">
                <a:solidFill>
                  <a:srgbClr val="FFFF00"/>
                </a:solidFill>
              </a:rPr>
              <a:t>années consécutives</a:t>
            </a:r>
            <a:r>
              <a:rPr lang="fr-FR" sz="200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rPr>
              <a:t>. </a:t>
            </a: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Ce nouveau système n’est plus basé sur un nombre de ruches mais sur les recettes réalisées par l’apiculteur quel que soit le nombre de colonies en exploitation.</a:t>
            </a:r>
          </a:p>
          <a:p>
            <a:pPr fontAlgn="auto">
              <a:spcAft>
                <a:spcPts val="0"/>
              </a:spcAft>
              <a:defRPr/>
            </a:pPr>
            <a:endParaRPr lang="fr-FR" sz="8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endParaRPr>
          </a:p>
          <a:p>
            <a:pPr fontAlgn="auto">
              <a:spcAft>
                <a:spcPts val="0"/>
              </a:spcAft>
              <a:defRPr/>
            </a:pPr>
            <a:endParaRPr lang="fr-FR" sz="8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endParaRP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Le bénéfice imposable de l’année N est calculé sur la base d’une moyenne des bénéfices de N,  de N-1 et de N-2 diminuées d’un abattement de 87 %.</a:t>
            </a:r>
          </a:p>
          <a:p>
            <a:pPr fontAlgn="auto">
              <a:spcAft>
                <a:spcPts val="0"/>
              </a:spcAft>
              <a:defRPr/>
            </a:pPr>
            <a:endParaRPr lang="fr-FR" sz="8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endParaRP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EX: En 2018 j’ai 11 ruches qui ont produits 12 kg de miel que je vends 14€/kg</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Ma recette 2018 :  11 r X 12 kg X 14€ =  </a:t>
            </a:r>
            <a:r>
              <a:rPr lang="fr-FR" sz="28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1 848€</a:t>
            </a: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 vente de 2 colonies à </a:t>
            </a:r>
            <a:r>
              <a:rPr lang="fr-FR" sz="28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300€</a:t>
            </a: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micro-BA 2018 :  2 148€</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micro-BA 2017 :  2 000€</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micro-BA 2016 :  1 950€  TOTAL = 6 098 €</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Moyenne = 6 098€ /3 =  2 032,66 €      </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abattement de 87 % = 2 032€*87% = 1 768,42€</a:t>
            </a:r>
          </a:p>
          <a:p>
            <a:pPr fontAlgn="auto">
              <a:spcAft>
                <a:spcPts val="0"/>
              </a:spcAft>
              <a:defRPr/>
            </a:pPr>
            <a:r>
              <a:rPr lang="fr-FR" sz="20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	 BENEFICE IMPOSABLE pour 2018 :   </a:t>
            </a:r>
            <a:r>
              <a:rPr lang="fr-FR" sz="2400"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2 032,66 – 1 768,42 = </a:t>
            </a:r>
            <a:r>
              <a:rPr lang="fr-FR" sz="2800" u="sng" dirty="0">
                <a:ln w="10541" cmpd="sng">
                  <a:noFill/>
                  <a:prstDash val="solid"/>
                </a:ln>
                <a:solidFill>
                  <a:srgbClr val="FFFF00"/>
                </a:solidFill>
                <a:effectLst>
                  <a:outerShdw blurRad="41275" dist="20320" dir="1800000" algn="tl" rotWithShape="0">
                    <a:srgbClr val="000000">
                      <a:alpha val="40000"/>
                    </a:srgbClr>
                  </a:outerShdw>
                </a:effectLst>
                <a:latin typeface="+mn-lt"/>
                <a:ea typeface="ＭＳ Ｐゴシック" charset="0"/>
                <a:cs typeface="ＭＳ Ｐゴシック" charset="0"/>
              </a:rPr>
              <a:t>264,24€</a:t>
            </a:r>
          </a:p>
          <a:p>
            <a:pPr fontAlgn="auto">
              <a:spcAft>
                <a:spcPts val="0"/>
              </a:spcAft>
              <a:defRPr/>
            </a:pPr>
            <a:endParaRPr lang="fr-FR" b="1" dirty="0">
              <a:ln w="900" cmpd="sng">
                <a:noFill/>
                <a:prstDash val="solid"/>
              </a:ln>
              <a:solidFill>
                <a:srgbClr val="FFFF00"/>
              </a:solidFill>
              <a:latin typeface="Calibri" charset="0"/>
              <a:ea typeface="ＭＳ Ｐゴシック" charset="0"/>
              <a:cs typeface="ＭＳ Ｐゴシック"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516357" y="57821"/>
            <a:ext cx="6416543" cy="685131"/>
          </a:xfrm>
          <a:prstGeom prst="rect">
            <a:avLst/>
          </a:prstGeom>
        </p:spPr>
        <p:txBody>
          <a:bodyPr>
            <a:normAutofit fontScale="9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51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FISCALITE </a:t>
            </a:r>
          </a:p>
        </p:txBody>
      </p:sp>
      <p:sp>
        <p:nvSpPr>
          <p:cNvPr id="5" name="Sous-titre 2"/>
          <p:cNvSpPr txBox="1">
            <a:spLocks/>
          </p:cNvSpPr>
          <p:nvPr/>
        </p:nvSpPr>
        <p:spPr>
          <a:xfrm>
            <a:off x="1516357" y="633768"/>
            <a:ext cx="6721343" cy="342243"/>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Depuis le 1 janvier 2016</a:t>
            </a:r>
            <a:endParaRPr lang="fr-FR" sz="26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p:txBody>
      </p:sp>
      <p:sp>
        <p:nvSpPr>
          <p:cNvPr id="6" name="Sous-titre 2"/>
          <p:cNvSpPr txBox="1">
            <a:spLocks/>
          </p:cNvSpPr>
          <p:nvPr/>
        </p:nvSpPr>
        <p:spPr>
          <a:xfrm>
            <a:off x="1782877" y="2076130"/>
            <a:ext cx="6302423" cy="647775"/>
          </a:xfrm>
          <a:prstGeom prst="rect">
            <a:avLst/>
          </a:prstGeom>
        </p:spPr>
        <p:txBody>
          <a:bodyPr>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2800" b="1" dirty="0">
              <a:ln w="10541" cmpd="sng">
                <a:solidFill>
                  <a:schemeClr val="accent1">
                    <a:shade val="88000"/>
                    <a:satMod val="110000"/>
                  </a:schemeClr>
                </a:solidFill>
                <a:prstDash val="solid"/>
              </a:ln>
              <a:solidFill>
                <a:srgbClr val="FFFF00"/>
              </a:solidFill>
            </a:endParaRPr>
          </a:p>
          <a:p>
            <a:pPr fontAlgn="auto">
              <a:spcAft>
                <a:spcPts val="0"/>
              </a:spcAft>
              <a:defRPr/>
            </a:pPr>
            <a:r>
              <a:rPr lang="fr-FR" sz="2800" b="1" dirty="0">
                <a:ln w="10541" cmpd="sng">
                  <a:solidFill>
                    <a:srgbClr val="7D7D7D">
                      <a:tint val="100000"/>
                      <a:shade val="100000"/>
                      <a:satMod val="110000"/>
                    </a:srgbClr>
                  </a:solidFill>
                  <a:prstDash val="solid"/>
                </a:ln>
                <a:solidFill>
                  <a:srgbClr val="FFFF00"/>
                </a:solidFill>
              </a:rPr>
              <a:t> </a:t>
            </a:r>
            <a:endParaRPr lang="fr-FR" sz="2800" b="1" dirty="0">
              <a:ln w="10541" cmpd="sng">
                <a:solidFill>
                  <a:schemeClr val="accent1">
                    <a:shade val="88000"/>
                    <a:satMod val="110000"/>
                  </a:schemeClr>
                </a:solidFill>
                <a:prstDash val="solid"/>
              </a:ln>
              <a:solidFill>
                <a:srgbClr val="FFFF00"/>
              </a:solidFill>
            </a:endParaRPr>
          </a:p>
        </p:txBody>
      </p:sp>
      <p:sp>
        <p:nvSpPr>
          <p:cNvPr id="9" name="Rectangle 8"/>
          <p:cNvSpPr>
            <a:spLocks noChangeArrowheads="1"/>
          </p:cNvSpPr>
          <p:nvPr/>
        </p:nvSpPr>
        <p:spPr bwMode="auto">
          <a:xfrm>
            <a:off x="1082069" y="839531"/>
            <a:ext cx="7446962" cy="5755422"/>
          </a:xfrm>
          <a:prstGeom prst="rect">
            <a:avLst/>
          </a:prstGeom>
          <a:noFill/>
          <a:ln w="9525">
            <a:noFill/>
            <a:miter lim="800000"/>
            <a:headEnd/>
            <a:tailEnd/>
          </a:ln>
        </p:spPr>
        <p:txBody>
          <a:bodyPr wrap="square">
            <a:spAutoFit/>
          </a:bodyPr>
          <a:lstStyle/>
          <a:p>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rPr>
              <a:t>Les différents régimes de TVA agricole :</a:t>
            </a:r>
          </a:p>
          <a:p>
            <a:r>
              <a:rPr lang="fr-FR" sz="2000" dirty="0">
                <a:solidFill>
                  <a:srgbClr val="FFFF00"/>
                </a:solidFill>
              </a:rPr>
              <a:t>1 - </a:t>
            </a:r>
            <a:r>
              <a:rPr lang="fr-FR" sz="2000" u="sng" dirty="0">
                <a:solidFill>
                  <a:srgbClr val="FFFF00"/>
                </a:solidFill>
              </a:rPr>
              <a:t>Le remboursement forfaitaire</a:t>
            </a:r>
            <a:r>
              <a:rPr lang="fr-FR" sz="2000" dirty="0">
                <a:solidFill>
                  <a:srgbClr val="FFFF00"/>
                </a:solidFill>
              </a:rPr>
              <a:t>. Ce régime plus simple concerne uniquement les exploitations ne dépassant pas 46 000€ de recettes annuelles. Il consiste en un remboursement par le service des impôts d'un pourcentage des recettes de l'année. Depuis 2014 il est de 4,43%. Ce remboursement forfaitaire ne donne pas le droit à l'exploitation de récupérer la TVA sur ses achats. La demande de remboursement est annuelle et facultative (</a:t>
            </a:r>
            <a:r>
              <a:rPr lang="fr-FR" sz="2000" dirty="0" err="1">
                <a:solidFill>
                  <a:srgbClr val="FFFF00"/>
                </a:solidFill>
              </a:rPr>
              <a:t>Agrilexia</a:t>
            </a:r>
            <a:r>
              <a:rPr lang="fr-FR" sz="2000" dirty="0">
                <a:solidFill>
                  <a:srgbClr val="FFFF00"/>
                </a:solidFill>
              </a:rPr>
              <a:t>, 2017).</a:t>
            </a:r>
          </a:p>
          <a:p>
            <a:endParaRPr lang="fr-FR" sz="2000" dirty="0">
              <a:solidFill>
                <a:srgbClr val="FFFF00"/>
              </a:solidFill>
            </a:endParaRPr>
          </a:p>
          <a:p>
            <a:r>
              <a:rPr lang="fr-FR" sz="2000" dirty="0">
                <a:solidFill>
                  <a:srgbClr val="FFFF00"/>
                </a:solidFill>
              </a:rPr>
              <a:t>2 - </a:t>
            </a:r>
            <a:r>
              <a:rPr lang="fr-FR" sz="2000" u="sng" dirty="0">
                <a:solidFill>
                  <a:srgbClr val="FFFF00"/>
                </a:solidFill>
              </a:rPr>
              <a:t>Le régime simplifié agricole </a:t>
            </a:r>
            <a:r>
              <a:rPr lang="fr-FR" sz="2000" dirty="0">
                <a:solidFill>
                  <a:srgbClr val="FFFF00"/>
                </a:solidFill>
              </a:rPr>
              <a:t>(RSA). Ce régime est un équivalent au régime réel de la TVA. Il est obligatoire lorsque le C.A dépasse 46000€, mais est aussi possible en dessous à la place du régime forfaitaire.</a:t>
            </a:r>
          </a:p>
          <a:p>
            <a:r>
              <a:rPr lang="fr-FR" sz="2000" dirty="0">
                <a:solidFill>
                  <a:srgbClr val="FFFF00"/>
                </a:solidFill>
              </a:rPr>
              <a:t>Dans ce cas la T.V.A est à 5,5 %, pour le miel, le pollen, la gelée royale et la propolis, 10% pour les essaims et les reines, les cellules royales, 20% pour les produits transformés ou contenant de l</a:t>
            </a:r>
            <a:r>
              <a:rPr lang="fr-FR" altLang="fr-FR" sz="2000" dirty="0">
                <a:solidFill>
                  <a:srgbClr val="FFFF00"/>
                </a:solidFill>
              </a:rPr>
              <a:t>’</a:t>
            </a:r>
            <a:r>
              <a:rPr lang="fr-FR" sz="2000" dirty="0">
                <a:solidFill>
                  <a:srgbClr val="FFFF00"/>
                </a:solidFill>
              </a:rPr>
              <a:t>alcool (hydromel, bonbons au miel, nougat, calisson etc.  …). Pour  l</a:t>
            </a:r>
            <a:r>
              <a:rPr lang="fr-FR" altLang="fr-FR" sz="2000" dirty="0">
                <a:solidFill>
                  <a:srgbClr val="FFFF00"/>
                </a:solidFill>
              </a:rPr>
              <a:t>’</a:t>
            </a:r>
            <a:r>
              <a:rPr lang="fr-FR" sz="2000" dirty="0">
                <a:solidFill>
                  <a:srgbClr val="FFFF00"/>
                </a:solidFill>
              </a:rPr>
              <a:t>activité de pollinisation  : La T.V.A est à 20% </a:t>
            </a:r>
          </a:p>
          <a:p>
            <a:r>
              <a:rPr lang="fr-FR" sz="2000" dirty="0">
                <a:solidFill>
                  <a:srgbClr val="FFFF00"/>
                </a:solidFill>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par>
                                <p:cTn id="16" presetID="3"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0113" y="260350"/>
            <a:ext cx="7272337" cy="576362"/>
          </a:xfrm>
        </p:spPr>
        <p:txBody>
          <a:bodyPr rtlCol="0">
            <a:noAutofit/>
          </a:bodyPr>
          <a:lstStyle/>
          <a:p>
            <a:pPr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Eco-participation (redevance CITEO)</a:t>
            </a:r>
          </a:p>
        </p:txBody>
      </p:sp>
      <p:sp>
        <p:nvSpPr>
          <p:cNvPr id="3" name="Espace réservé du contenu 2"/>
          <p:cNvSpPr>
            <a:spLocks noGrp="1"/>
          </p:cNvSpPr>
          <p:nvPr>
            <p:ph idx="1"/>
          </p:nvPr>
        </p:nvSpPr>
        <p:spPr>
          <a:xfrm>
            <a:off x="173413" y="867335"/>
            <a:ext cx="8785225" cy="3595483"/>
          </a:xfrm>
        </p:spPr>
        <p:txBody>
          <a:bodyPr rtlCol="0">
            <a:normAutofit fontScale="25000" lnSpcReduction="20000"/>
          </a:bodyPr>
          <a:lstStyle/>
          <a:p>
            <a:r>
              <a:rPr lang="fr-FR" sz="7200" dirty="0"/>
              <a:t>Le recyclage est devenu une obligation </a:t>
            </a:r>
            <a:r>
              <a:rPr lang="fr-FR" sz="6400" dirty="0"/>
              <a:t>(Voir le site </a:t>
            </a:r>
            <a:r>
              <a:rPr lang="fr-FR" sz="6400" u="sng" dirty="0"/>
              <a:t>https://www.citeo.com/</a:t>
            </a:r>
            <a:r>
              <a:rPr lang="fr-FR" sz="6400" dirty="0"/>
              <a:t>)  :</a:t>
            </a:r>
          </a:p>
          <a:p>
            <a:pPr>
              <a:buNone/>
            </a:pPr>
            <a:endParaRPr lang="fr-FR" sz="4000" dirty="0"/>
          </a:p>
          <a:p>
            <a:r>
              <a:rPr lang="fr-FR" sz="7200" dirty="0"/>
              <a:t>Pour ce faire tout vendeur doit s’acquitter d’une « Eco-Participation » ou « </a:t>
            </a:r>
            <a:r>
              <a:rPr lang="fr-FR" sz="7200" dirty="0" err="1"/>
              <a:t>Éco-Taxe</a:t>
            </a:r>
            <a:r>
              <a:rPr lang="fr-FR" sz="7200" dirty="0"/>
              <a:t> » :</a:t>
            </a:r>
          </a:p>
          <a:p>
            <a:pPr>
              <a:buNone/>
            </a:pPr>
            <a:r>
              <a:rPr lang="fr-FR" sz="7200" dirty="0"/>
              <a:t>			 </a:t>
            </a:r>
          </a:p>
          <a:p>
            <a:r>
              <a:rPr lang="fr-FR" sz="7200" b="1" dirty="0"/>
              <a:t>C’est une obligation légale.</a:t>
            </a:r>
            <a:r>
              <a:rPr lang="fr-FR" sz="7200" dirty="0"/>
              <a:t> Si vous n’avez pas mis en place de système individuel de gestion de vos </a:t>
            </a:r>
            <a:r>
              <a:rPr lang="fr-FR" sz="7200" u="sng" dirty="0"/>
              <a:t>déchets diffus spécifiques</a:t>
            </a:r>
            <a:r>
              <a:rPr lang="fr-FR" sz="7200" dirty="0"/>
              <a:t> (DDS) la loi stipule que vous devez adhérer à</a:t>
            </a:r>
          </a:p>
          <a:p>
            <a:pPr algn="ctr">
              <a:buNone/>
            </a:pPr>
            <a:r>
              <a:rPr lang="fr-FR" sz="16000" dirty="0"/>
              <a:t>« </a:t>
            </a:r>
            <a:r>
              <a:rPr lang="fr-FR" sz="16000" dirty="0" err="1"/>
              <a:t>EcoDDS</a:t>
            </a:r>
            <a:r>
              <a:rPr lang="fr-FR" sz="16000" dirty="0"/>
              <a:t> »</a:t>
            </a:r>
          </a:p>
          <a:p>
            <a:pPr algn="ctr">
              <a:buNone/>
            </a:pPr>
            <a:r>
              <a:rPr lang="fr-FR" sz="7200" dirty="0"/>
              <a:t>Seul </a:t>
            </a:r>
            <a:r>
              <a:rPr lang="fr-FR" sz="7200" u="sng" dirty="0"/>
              <a:t>éco-organisme</a:t>
            </a:r>
            <a:r>
              <a:rPr lang="fr-FR" sz="7200" dirty="0"/>
              <a:t> agréé sur le périmètre des produits DDS.</a:t>
            </a:r>
          </a:p>
          <a:p>
            <a:r>
              <a:rPr lang="fr-FR" sz="7200" dirty="0"/>
              <a:t>Quand vous adhérez à l’UAO-CETA, si vous vendez du miel, vous pouvez vous acquitter de l’</a:t>
            </a:r>
            <a:r>
              <a:rPr lang="fr-FR" sz="7200" dirty="0" err="1"/>
              <a:t>éco-taxe</a:t>
            </a:r>
            <a:r>
              <a:rPr lang="fr-FR" sz="7200" dirty="0"/>
              <a:t> en payant un forfait de 0,05€ par ruche. Ce forfait est reversé à « </a:t>
            </a:r>
            <a:r>
              <a:rPr lang="fr-FR" sz="7200" dirty="0" err="1"/>
              <a:t>ÉcoDDS</a:t>
            </a:r>
            <a:r>
              <a:rPr lang="fr-FR" sz="7200" dirty="0"/>
              <a:t> » par l’intermédiaire du SNA (Le Syndicat National d’Apiculture).</a:t>
            </a:r>
          </a:p>
          <a:p>
            <a:pPr>
              <a:buNone/>
            </a:pPr>
            <a:r>
              <a:rPr lang="fr-FR" sz="7200" b="1" cap="all" dirty="0"/>
              <a:t> </a:t>
            </a:r>
            <a:endParaRPr lang="fr-FR" sz="7200"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p:txBody>
      </p:sp>
      <p:pic>
        <p:nvPicPr>
          <p:cNvPr id="7" name="Image 6" descr="https://th.bing.com/th/id/OIP.TNEnX_5ttOLD-8uEoG_ETQHaHa?w=181&amp;h=181&amp;c=7&amp;r=0&amp;o=5&amp;pid=1.7"/>
          <p:cNvPicPr/>
          <p:nvPr/>
        </p:nvPicPr>
        <p:blipFill>
          <a:blip r:embed="rId3" cstate="print"/>
          <a:srcRect/>
          <a:stretch>
            <a:fillRect/>
          </a:stretch>
        </p:blipFill>
        <p:spPr bwMode="auto">
          <a:xfrm>
            <a:off x="531269" y="4094480"/>
            <a:ext cx="1392781" cy="1287146"/>
          </a:xfrm>
          <a:prstGeom prst="rect">
            <a:avLst/>
          </a:prstGeom>
          <a:noFill/>
          <a:ln w="9525">
            <a:noFill/>
            <a:miter lim="800000"/>
            <a:headEnd/>
            <a:tailEnd/>
          </a:ln>
        </p:spPr>
      </p:pic>
      <p:pic>
        <p:nvPicPr>
          <p:cNvPr id="4" name="Image 3">
            <a:extLst>
              <a:ext uri="{FF2B5EF4-FFF2-40B4-BE49-F238E27FC236}">
                <a16:creationId xmlns:a16="http://schemas.microsoft.com/office/drawing/2014/main" id="{6093802F-14A1-751F-6C9F-D1D60E120692}"/>
              </a:ext>
            </a:extLst>
          </p:cNvPr>
          <p:cNvPicPr>
            <a:picLocks noChangeAspect="1"/>
          </p:cNvPicPr>
          <p:nvPr/>
        </p:nvPicPr>
        <p:blipFill rotWithShape="1">
          <a:blip r:embed="rId4"/>
          <a:srcRect l="25875" r="3588"/>
          <a:stretch/>
        </p:blipFill>
        <p:spPr>
          <a:xfrm>
            <a:off x="2238376" y="4103975"/>
            <a:ext cx="1392782" cy="1277651"/>
          </a:xfrm>
          <a:prstGeom prst="rect">
            <a:avLst/>
          </a:prstGeom>
        </p:spPr>
      </p:pic>
      <p:pic>
        <p:nvPicPr>
          <p:cNvPr id="6" name="Image 5">
            <a:extLst>
              <a:ext uri="{FF2B5EF4-FFF2-40B4-BE49-F238E27FC236}">
                <a16:creationId xmlns:a16="http://schemas.microsoft.com/office/drawing/2014/main" id="{3EBC9A2F-A60C-AEF1-3D71-06889B7165A5}"/>
              </a:ext>
            </a:extLst>
          </p:cNvPr>
          <p:cNvPicPr>
            <a:picLocks noChangeAspect="1"/>
          </p:cNvPicPr>
          <p:nvPr/>
        </p:nvPicPr>
        <p:blipFill>
          <a:blip r:embed="rId5"/>
          <a:stretch>
            <a:fillRect/>
          </a:stretch>
        </p:blipFill>
        <p:spPr>
          <a:xfrm>
            <a:off x="7269145" y="4094480"/>
            <a:ext cx="1406881" cy="1302113"/>
          </a:xfrm>
          <a:prstGeom prst="rect">
            <a:avLst/>
          </a:prstGeom>
        </p:spPr>
      </p:pic>
      <p:pic>
        <p:nvPicPr>
          <p:cNvPr id="10" name="Image 9">
            <a:extLst>
              <a:ext uri="{FF2B5EF4-FFF2-40B4-BE49-F238E27FC236}">
                <a16:creationId xmlns:a16="http://schemas.microsoft.com/office/drawing/2014/main" id="{54A0041A-B679-87CB-DF4F-25FA9482455B}"/>
              </a:ext>
            </a:extLst>
          </p:cNvPr>
          <p:cNvPicPr>
            <a:picLocks noChangeAspect="1"/>
          </p:cNvPicPr>
          <p:nvPr/>
        </p:nvPicPr>
        <p:blipFill>
          <a:blip r:embed="rId6"/>
          <a:stretch>
            <a:fillRect/>
          </a:stretch>
        </p:blipFill>
        <p:spPr>
          <a:xfrm>
            <a:off x="5562037" y="4103975"/>
            <a:ext cx="1406881" cy="1287146"/>
          </a:xfrm>
          <a:prstGeom prst="rect">
            <a:avLst/>
          </a:prstGeom>
        </p:spPr>
      </p:pic>
      <p:pic>
        <p:nvPicPr>
          <p:cNvPr id="11" name="Image 10">
            <a:extLst>
              <a:ext uri="{FF2B5EF4-FFF2-40B4-BE49-F238E27FC236}">
                <a16:creationId xmlns:a16="http://schemas.microsoft.com/office/drawing/2014/main" id="{20EA9D66-7105-9A78-38A2-B97DBCABE0D4}"/>
              </a:ext>
            </a:extLst>
          </p:cNvPr>
          <p:cNvPicPr>
            <a:picLocks noChangeAspect="1"/>
          </p:cNvPicPr>
          <p:nvPr/>
        </p:nvPicPr>
        <p:blipFill>
          <a:blip r:embed="rId7"/>
          <a:stretch>
            <a:fillRect/>
          </a:stretch>
        </p:blipFill>
        <p:spPr>
          <a:xfrm>
            <a:off x="3905006" y="4094480"/>
            <a:ext cx="1355974" cy="1277651"/>
          </a:xfrm>
          <a:prstGeom prst="rect">
            <a:avLst/>
          </a:prstGeom>
        </p:spPr>
      </p:pic>
      <p:sp>
        <p:nvSpPr>
          <p:cNvPr id="5" name="ZoneTexte 4">
            <a:extLst>
              <a:ext uri="{FF2B5EF4-FFF2-40B4-BE49-F238E27FC236}">
                <a16:creationId xmlns:a16="http://schemas.microsoft.com/office/drawing/2014/main" id="{029FF106-29E6-C088-6EE8-02A01B3EF5E1}"/>
              </a:ext>
            </a:extLst>
          </p:cNvPr>
          <p:cNvSpPr txBox="1"/>
          <p:nvPr/>
        </p:nvSpPr>
        <p:spPr>
          <a:xfrm>
            <a:off x="2447925" y="5334000"/>
            <a:ext cx="904875" cy="369332"/>
          </a:xfrm>
          <a:prstGeom prst="rect">
            <a:avLst/>
          </a:prstGeom>
          <a:noFill/>
        </p:spPr>
        <p:txBody>
          <a:bodyPr wrap="square" rtlCol="0">
            <a:spAutoFit/>
          </a:bodyPr>
          <a:lstStyle/>
          <a:p>
            <a:r>
              <a:rPr lang="fr-FR" dirty="0"/>
              <a:t>Triman</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0113" y="260350"/>
            <a:ext cx="7272337" cy="576362"/>
          </a:xfrm>
        </p:spPr>
        <p:txBody>
          <a:bodyPr rtlCol="0">
            <a:noAutofit/>
          </a:bodyPr>
          <a:lstStyle/>
          <a:p>
            <a:pPr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Éco-tri</a:t>
            </a:r>
          </a:p>
        </p:txBody>
      </p:sp>
      <p:pic>
        <p:nvPicPr>
          <p:cNvPr id="8" name="Espace réservé du contenu 7">
            <a:extLst>
              <a:ext uri="{FF2B5EF4-FFF2-40B4-BE49-F238E27FC236}">
                <a16:creationId xmlns:a16="http://schemas.microsoft.com/office/drawing/2014/main" id="{79225C8A-7C0E-DE02-7AFF-0582A18B54C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81150" y="3672799"/>
            <a:ext cx="6237941" cy="1852621"/>
          </a:xfrm>
          <a:prstGeom prst="rect">
            <a:avLst/>
          </a:prstGeom>
          <a:noFill/>
        </p:spPr>
      </p:pic>
      <p:sp>
        <p:nvSpPr>
          <p:cNvPr id="10" name="ZoneTexte 9">
            <a:extLst>
              <a:ext uri="{FF2B5EF4-FFF2-40B4-BE49-F238E27FC236}">
                <a16:creationId xmlns:a16="http://schemas.microsoft.com/office/drawing/2014/main" id="{EB25C24C-B20F-75FF-6FDD-0E3A7F5B0043}"/>
              </a:ext>
            </a:extLst>
          </p:cNvPr>
          <p:cNvSpPr txBox="1"/>
          <p:nvPr/>
        </p:nvSpPr>
        <p:spPr>
          <a:xfrm>
            <a:off x="900113" y="1201341"/>
            <a:ext cx="7534275" cy="2339102"/>
          </a:xfrm>
          <a:prstGeom prst="rect">
            <a:avLst/>
          </a:prstGeom>
          <a:noFill/>
        </p:spPr>
        <p:txBody>
          <a:bodyPr wrap="square">
            <a:spAutoFit/>
          </a:bodyPr>
          <a:lstStyle/>
          <a:p>
            <a:pPr marL="270510">
              <a:tabLst>
                <a:tab pos="1260475" algn="l"/>
              </a:tabLst>
            </a:pPr>
            <a:r>
              <a:rPr lang="fr-FR" sz="1800" dirty="0">
                <a:solidFill>
                  <a:srgbClr val="000000"/>
                </a:solidFill>
                <a:effectLst/>
                <a:latin typeface="Arial" panose="020B0604020202020204" pitchFamily="34" charset="0"/>
                <a:ea typeface="Times New Roman" panose="02020603050405020304" pitchFamily="18" charset="0"/>
              </a:rPr>
              <a:t>Dans le cadre de la loi AGEC “Anti-Gaspillage et Economie Circulaire” (Article 17), une nouvelle Info-tri s’applique sur tous les emballages ménagers en France au plus tard le 9 mars 2023.</a:t>
            </a:r>
          </a:p>
          <a:p>
            <a:pPr marL="270510">
              <a:tabLst>
                <a:tab pos="1260475" algn="l"/>
              </a:tabLst>
            </a:pPr>
            <a:endParaRPr lang="fr-FR" sz="2000" dirty="0">
              <a:effectLst/>
              <a:latin typeface="Times New Roman" panose="02020603050405020304" pitchFamily="18" charset="0"/>
              <a:ea typeface="Times New Roman" panose="02020603050405020304" pitchFamily="18" charset="0"/>
            </a:endParaRPr>
          </a:p>
          <a:p>
            <a:pPr marL="270510"/>
            <a:r>
              <a:rPr lang="fr-FR" sz="1800" dirty="0">
                <a:solidFill>
                  <a:srgbClr val="000000"/>
                </a:solidFill>
                <a:effectLst/>
                <a:latin typeface="Arial" panose="020B0604020202020204" pitchFamily="34" charset="0"/>
                <a:ea typeface="Times New Roman" panose="02020603050405020304" pitchFamily="18" charset="0"/>
              </a:rPr>
              <a:t>Tout apiculteur qui commercialise ses produits apicoles, quel que soit son nombre de ruches, doit participer à une </a:t>
            </a:r>
            <a:r>
              <a:rPr lang="fr-FR" sz="1800" i="1" u="sng" dirty="0">
                <a:solidFill>
                  <a:srgbClr val="000000"/>
                </a:solidFill>
                <a:effectLst/>
                <a:latin typeface="Arial" panose="020B0604020202020204" pitchFamily="34" charset="0"/>
                <a:ea typeface="Times New Roman" panose="02020603050405020304" pitchFamily="18" charset="0"/>
              </a:rPr>
              <a:t>écocontribution</a:t>
            </a:r>
            <a:r>
              <a:rPr lang="fr-FR" sz="1800" dirty="0">
                <a:solidFill>
                  <a:srgbClr val="000000"/>
                </a:solidFill>
                <a:effectLst/>
                <a:latin typeface="Arial" panose="020B0604020202020204" pitchFamily="34" charset="0"/>
                <a:ea typeface="Times New Roman" panose="02020603050405020304" pitchFamily="18" charset="0"/>
              </a:rPr>
              <a:t> </a:t>
            </a:r>
            <a:r>
              <a:rPr lang="fr-FR" sz="1800" b="1" u="sng" dirty="0">
                <a:solidFill>
                  <a:srgbClr val="000000"/>
                </a:solidFill>
                <a:effectLst/>
                <a:latin typeface="Arial" panose="020B0604020202020204" pitchFamily="34" charset="0"/>
                <a:ea typeface="Times New Roman" panose="02020603050405020304" pitchFamily="18" charset="0"/>
              </a:rPr>
              <a:t>et</a:t>
            </a:r>
            <a:r>
              <a:rPr lang="fr-FR" sz="1800" dirty="0">
                <a:solidFill>
                  <a:srgbClr val="000000"/>
                </a:solidFill>
                <a:effectLst/>
                <a:latin typeface="Arial" panose="020B0604020202020204" pitchFamily="34" charset="0"/>
                <a:ea typeface="Times New Roman" panose="02020603050405020304" pitchFamily="18" charset="0"/>
              </a:rPr>
              <a:t> respecter la législation sur la nouvelle </a:t>
            </a:r>
            <a:r>
              <a:rPr lang="fr-FR" sz="1800" i="1" u="sng" dirty="0">
                <a:solidFill>
                  <a:srgbClr val="000000"/>
                </a:solidFill>
                <a:effectLst/>
                <a:latin typeface="Arial" panose="020B0604020202020204" pitchFamily="34" charset="0"/>
                <a:ea typeface="Times New Roman" panose="02020603050405020304" pitchFamily="18" charset="0"/>
              </a:rPr>
              <a:t>signalétique info-tri</a:t>
            </a:r>
            <a:r>
              <a:rPr lang="fr-FR" sz="1800" dirty="0">
                <a:solidFill>
                  <a:srgbClr val="000000"/>
                </a:solidFill>
                <a:effectLst/>
                <a:latin typeface="Arial" panose="020B0604020202020204" pitchFamily="34" charset="0"/>
                <a:ea typeface="Times New Roman" panose="02020603050405020304" pitchFamily="18" charset="0"/>
              </a:rPr>
              <a:t>.</a:t>
            </a:r>
            <a:endParaRPr lang="fr-FR" sz="2000" dirty="0">
              <a:effectLst/>
              <a:latin typeface="Times New Roman" panose="02020603050405020304" pitchFamily="18" charset="0"/>
              <a:ea typeface="Times New Roman" panose="02020603050405020304" pitchFamily="18" charset="0"/>
            </a:endParaRPr>
          </a:p>
          <a:p>
            <a:pPr marL="270510" algn="ctr">
              <a:tabLst>
                <a:tab pos="1260475" algn="l"/>
              </a:tabLst>
            </a:pPr>
            <a:r>
              <a:rPr lang="fr-FR" sz="1800" dirty="0">
                <a:solidFill>
                  <a:srgbClr val="000000"/>
                </a:solidFill>
                <a:effectLst/>
                <a:latin typeface="Arial" panose="020B0604020202020204" pitchFamily="34" charset="0"/>
                <a:ea typeface="Times New Roman" panose="02020603050405020304" pitchFamily="18" charset="0"/>
              </a:rPr>
              <a:t>C’est le concept du pollueur-payeur.</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79060602"/>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9538" y="78311"/>
            <a:ext cx="8905875" cy="1567927"/>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5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ETIQUETAGE</a:t>
            </a:r>
          </a:p>
          <a:p>
            <a:pPr fontAlgn="auto">
              <a:spcAft>
                <a:spcPts val="0"/>
              </a:spcAft>
              <a:defRPr/>
            </a:pPr>
            <a:r>
              <a:rPr lang="fr-FR" sz="22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Règlementé par le code de la consommation .Art R211-1 et suivants )</a:t>
            </a:r>
          </a:p>
        </p:txBody>
      </p:sp>
      <p:sp>
        <p:nvSpPr>
          <p:cNvPr id="5" name="Sous-titre 2"/>
          <p:cNvSpPr txBox="1">
            <a:spLocks/>
          </p:cNvSpPr>
          <p:nvPr/>
        </p:nvSpPr>
        <p:spPr>
          <a:xfrm>
            <a:off x="109538" y="1201970"/>
            <a:ext cx="8905875" cy="5070475"/>
          </a:xfrm>
          <a:prstGeom prst="rect">
            <a:avLst/>
          </a:prstGeom>
        </p:spPr>
        <p:txBody>
          <a:bodyPr>
            <a:normAutofit/>
          </a:bodyPr>
          <a:lstStyle/>
          <a:p>
            <a:pPr>
              <a:lnSpc>
                <a:spcPct val="80000"/>
              </a:lnSpc>
              <a:spcBef>
                <a:spcPct val="20000"/>
              </a:spcBef>
              <a:buFont typeface="Arial" pitchFamily="34" charset="0"/>
              <a:buNone/>
            </a:pPr>
            <a:r>
              <a:rPr lang="fr-FR" dirty="0">
                <a:solidFill>
                  <a:srgbClr val="FFFF00"/>
                </a:solidFill>
              </a:rPr>
              <a:t> Pour la vente de miel, gelée royale, tout contenant doit disposer d</a:t>
            </a:r>
            <a:r>
              <a:rPr lang="fr-FR" altLang="fr-FR" dirty="0">
                <a:solidFill>
                  <a:srgbClr val="FFFF00"/>
                </a:solidFill>
              </a:rPr>
              <a:t>’</a:t>
            </a:r>
            <a:r>
              <a:rPr lang="fr-FR" dirty="0">
                <a:solidFill>
                  <a:srgbClr val="FFFF00"/>
                </a:solidFill>
              </a:rPr>
              <a:t>une étiquette portant les mentions suivantes :</a:t>
            </a:r>
          </a:p>
          <a:p>
            <a:pPr marL="900113" indent="-273050">
              <a:lnSpc>
                <a:spcPct val="80000"/>
              </a:lnSpc>
              <a:spcBef>
                <a:spcPct val="20000"/>
              </a:spcBef>
              <a:buFont typeface="Arial" pitchFamily="34" charset="0"/>
              <a:buChar char="•"/>
            </a:pPr>
            <a:r>
              <a:rPr lang="fr-FR" dirty="0">
                <a:solidFill>
                  <a:srgbClr val="FFFF00"/>
                </a:solidFill>
              </a:rPr>
              <a:t>Identification du produit (Miel de fleurs)</a:t>
            </a:r>
          </a:p>
          <a:p>
            <a:pPr marL="900113" indent="-273050">
              <a:lnSpc>
                <a:spcPct val="80000"/>
              </a:lnSpc>
              <a:spcBef>
                <a:spcPct val="20000"/>
              </a:spcBef>
              <a:buFont typeface="Arial" pitchFamily="34" charset="0"/>
              <a:buChar char="•"/>
            </a:pPr>
            <a:r>
              <a:rPr lang="fr-FR" dirty="0">
                <a:solidFill>
                  <a:srgbClr val="FFFF00"/>
                </a:solidFill>
              </a:rPr>
              <a:t>Type (Miel de printemps)</a:t>
            </a:r>
          </a:p>
          <a:p>
            <a:pPr marL="900113" indent="-273050">
              <a:lnSpc>
                <a:spcPct val="80000"/>
              </a:lnSpc>
              <a:spcBef>
                <a:spcPct val="20000"/>
              </a:spcBef>
              <a:buFont typeface="Arial" pitchFamily="34" charset="0"/>
              <a:buChar char="•"/>
            </a:pPr>
            <a:r>
              <a:rPr lang="fr-FR" dirty="0">
                <a:solidFill>
                  <a:srgbClr val="FFFF00"/>
                </a:solidFill>
              </a:rPr>
              <a:t>Le Pays d</a:t>
            </a:r>
            <a:r>
              <a:rPr lang="fr-FR" altLang="fr-FR" dirty="0">
                <a:solidFill>
                  <a:srgbClr val="FFFF00"/>
                </a:solidFill>
              </a:rPr>
              <a:t>’</a:t>
            </a:r>
            <a:r>
              <a:rPr lang="fr-FR" dirty="0">
                <a:solidFill>
                  <a:srgbClr val="FFFF00"/>
                </a:solidFill>
              </a:rPr>
              <a:t>origine (Produit et conditionné en France  …)</a:t>
            </a:r>
          </a:p>
          <a:p>
            <a:pPr marL="900113" indent="-273050">
              <a:lnSpc>
                <a:spcPct val="80000"/>
              </a:lnSpc>
              <a:spcBef>
                <a:spcPct val="20000"/>
              </a:spcBef>
              <a:buFont typeface="Arial" pitchFamily="34" charset="0"/>
              <a:buChar char="•"/>
            </a:pPr>
            <a:r>
              <a:rPr lang="fr-FR" dirty="0">
                <a:solidFill>
                  <a:srgbClr val="FFFF00"/>
                </a:solidFill>
              </a:rPr>
              <a:t>Eventuellement le Cru (Miel de Normandie)</a:t>
            </a:r>
          </a:p>
          <a:p>
            <a:pPr marL="900113" indent="-273050">
              <a:lnSpc>
                <a:spcPct val="80000"/>
              </a:lnSpc>
              <a:spcBef>
                <a:spcPct val="20000"/>
              </a:spcBef>
              <a:buFont typeface="Arial" pitchFamily="34" charset="0"/>
              <a:buChar char="•"/>
            </a:pPr>
            <a:r>
              <a:rPr lang="fr-FR" dirty="0">
                <a:solidFill>
                  <a:srgbClr val="FFFF00"/>
                </a:solidFill>
              </a:rPr>
              <a:t>N° de lot (pas  obligatoire si la  DLUO est exprimé en J/M/A et &gt; à 18 mois)</a:t>
            </a:r>
          </a:p>
          <a:p>
            <a:pPr marL="900113" indent="-273050">
              <a:lnSpc>
                <a:spcPct val="80000"/>
              </a:lnSpc>
              <a:spcBef>
                <a:spcPct val="20000"/>
              </a:spcBef>
              <a:buFont typeface="Arial" pitchFamily="34" charset="0"/>
              <a:buChar char="•"/>
            </a:pPr>
            <a:r>
              <a:rPr lang="fr-FR" dirty="0">
                <a:solidFill>
                  <a:srgbClr val="FFFF00"/>
                </a:solidFill>
              </a:rPr>
              <a:t>La Date de Durabilité ( max 2 ans à partir de la mise en pot )</a:t>
            </a:r>
          </a:p>
          <a:p>
            <a:pPr marL="900113" indent="-273050">
              <a:lnSpc>
                <a:spcPct val="80000"/>
              </a:lnSpc>
              <a:spcBef>
                <a:spcPct val="20000"/>
              </a:spcBef>
              <a:buFont typeface="Arial" pitchFamily="34" charset="0"/>
              <a:buChar char="•"/>
            </a:pPr>
            <a:r>
              <a:rPr lang="fr-FR" dirty="0">
                <a:solidFill>
                  <a:srgbClr val="FFFF00"/>
                </a:solidFill>
              </a:rPr>
              <a:t>Le poids net</a:t>
            </a:r>
          </a:p>
          <a:p>
            <a:pPr marL="900113" indent="-273050">
              <a:lnSpc>
                <a:spcPct val="80000"/>
              </a:lnSpc>
              <a:spcBef>
                <a:spcPct val="20000"/>
              </a:spcBef>
              <a:buFont typeface="Arial" pitchFamily="34" charset="0"/>
              <a:buChar char="•"/>
            </a:pPr>
            <a:r>
              <a:rPr lang="fr-FR" dirty="0">
                <a:solidFill>
                  <a:srgbClr val="FFFF00"/>
                </a:solidFill>
              </a:rPr>
              <a:t>L</a:t>
            </a:r>
            <a:r>
              <a:rPr lang="fr-FR" altLang="fr-FR" dirty="0">
                <a:solidFill>
                  <a:srgbClr val="FFFF00"/>
                </a:solidFill>
              </a:rPr>
              <a:t>’</a:t>
            </a:r>
            <a:r>
              <a:rPr lang="fr-FR" dirty="0">
                <a:solidFill>
                  <a:srgbClr val="FFFF00"/>
                </a:solidFill>
              </a:rPr>
              <a:t>adresse complète et le nom du conditionneur (Rucher de l</a:t>
            </a:r>
            <a:r>
              <a:rPr lang="fr-FR" altLang="fr-FR" dirty="0">
                <a:solidFill>
                  <a:srgbClr val="FFFF00"/>
                </a:solidFill>
              </a:rPr>
              <a:t>’</a:t>
            </a:r>
            <a:r>
              <a:rPr lang="fr-FR" dirty="0">
                <a:solidFill>
                  <a:srgbClr val="FFFF00"/>
                </a:solidFill>
              </a:rPr>
              <a:t>U.A.O  61 500  CHAILLOUE)</a:t>
            </a:r>
          </a:p>
          <a:p>
            <a:pPr marL="900113" indent="-273050">
              <a:lnSpc>
                <a:spcPct val="80000"/>
              </a:lnSpc>
              <a:spcBef>
                <a:spcPts val="0"/>
              </a:spcBef>
              <a:buFont typeface="Arial" pitchFamily="34" charset="0"/>
              <a:buChar char="•"/>
            </a:pPr>
            <a:r>
              <a:rPr lang="fr-FR" dirty="0">
                <a:solidFill>
                  <a:srgbClr val="FFFF00"/>
                </a:solidFill>
              </a:rPr>
              <a:t>Le  logo « Recyclage » ou « Éco-participation » </a:t>
            </a:r>
            <a:r>
              <a:rPr lang="fr-FR" sz="2800" dirty="0">
                <a:solidFill>
                  <a:srgbClr val="FFFF00"/>
                </a:solidFill>
              </a:rPr>
              <a:t>et</a:t>
            </a:r>
            <a:r>
              <a:rPr lang="fr-FR" dirty="0">
                <a:solidFill>
                  <a:srgbClr val="FFFF00"/>
                </a:solidFill>
              </a:rPr>
              <a:t> le logo « Éco-tri »</a:t>
            </a:r>
          </a:p>
          <a:p>
            <a:pPr algn="ctr">
              <a:lnSpc>
                <a:spcPct val="80000"/>
              </a:lnSpc>
              <a:spcBef>
                <a:spcPct val="20000"/>
              </a:spcBef>
              <a:buFont typeface="Arial" pitchFamily="34" charset="0"/>
              <a:buNone/>
            </a:pPr>
            <a:endParaRPr lang="fr-FR" sz="1600" dirty="0">
              <a:solidFill>
                <a:srgbClr val="FFFF00"/>
              </a:solidFill>
            </a:endParaRPr>
          </a:p>
          <a:p>
            <a:pPr algn="ctr">
              <a:lnSpc>
                <a:spcPct val="80000"/>
              </a:lnSpc>
              <a:spcBef>
                <a:spcPct val="20000"/>
              </a:spcBef>
              <a:buFont typeface="Arial" pitchFamily="34" charset="0"/>
              <a:buNone/>
            </a:pPr>
            <a:r>
              <a:rPr lang="fr-FR" sz="1600" dirty="0">
                <a:solidFill>
                  <a:srgbClr val="FFFF00"/>
                </a:solidFill>
              </a:rPr>
              <a:t> </a:t>
            </a:r>
          </a:p>
        </p:txBody>
      </p:sp>
      <p:pic>
        <p:nvPicPr>
          <p:cNvPr id="3" name="Image 2">
            <a:extLst>
              <a:ext uri="{FF2B5EF4-FFF2-40B4-BE49-F238E27FC236}">
                <a16:creationId xmlns:a16="http://schemas.microsoft.com/office/drawing/2014/main" id="{713608E9-497E-CDB8-4B89-86A5F0F94F79}"/>
              </a:ext>
            </a:extLst>
          </p:cNvPr>
          <p:cNvPicPr>
            <a:picLocks noChangeAspect="1"/>
          </p:cNvPicPr>
          <p:nvPr/>
        </p:nvPicPr>
        <p:blipFill>
          <a:blip r:embed="rId2"/>
          <a:stretch>
            <a:fillRect/>
          </a:stretch>
        </p:blipFill>
        <p:spPr>
          <a:xfrm>
            <a:off x="2295525" y="4550203"/>
            <a:ext cx="4829175" cy="1433662"/>
          </a:xfrm>
          <a:prstGeom prst="rect">
            <a:avLst/>
          </a:prstGeom>
        </p:spPr>
      </p:pic>
      <p:sp>
        <p:nvSpPr>
          <p:cNvPr id="2" name="ZoneTexte 1">
            <a:extLst>
              <a:ext uri="{FF2B5EF4-FFF2-40B4-BE49-F238E27FC236}">
                <a16:creationId xmlns:a16="http://schemas.microsoft.com/office/drawing/2014/main" id="{EF2D14BA-6A24-1C6C-220D-D97654C1DDF9}"/>
              </a:ext>
            </a:extLst>
          </p:cNvPr>
          <p:cNvSpPr txBox="1"/>
          <p:nvPr/>
        </p:nvSpPr>
        <p:spPr>
          <a:xfrm>
            <a:off x="723900" y="6272445"/>
            <a:ext cx="5038725" cy="369332"/>
          </a:xfrm>
          <a:prstGeom prst="rect">
            <a:avLst/>
          </a:prstGeom>
          <a:noFill/>
        </p:spPr>
        <p:txBody>
          <a:bodyPr wrap="square" rtlCol="0">
            <a:spAutoFit/>
          </a:bodyPr>
          <a:lstStyle/>
          <a:p>
            <a:r>
              <a:rPr lang="fr-FR" b="0" dirty="0">
                <a:solidFill>
                  <a:srgbClr val="BDC1C6"/>
                </a:solidFill>
                <a:effectLst/>
                <a:latin typeface="arial" panose="020B0604020202020204" pitchFamily="34" charset="0"/>
              </a:rPr>
              <a:t>DLUO</a:t>
            </a:r>
            <a:r>
              <a:rPr lang="fr-FR" b="0" i="1" dirty="0">
                <a:solidFill>
                  <a:srgbClr val="BDC1C6"/>
                </a:solidFill>
                <a:effectLst/>
                <a:latin typeface="arial" panose="020B0604020202020204" pitchFamily="34" charset="0"/>
              </a:rPr>
              <a:t> : date limite d'utilisation optimale</a:t>
            </a:r>
            <a:endParaRPr lang="fr-F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282199" y="94076"/>
            <a:ext cx="8575684" cy="102828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RESPONSABILITES DE L’APICULTEUR</a:t>
            </a:r>
          </a:p>
          <a:p>
            <a:pPr fontAlgn="auto">
              <a:spcAft>
                <a:spcPts val="0"/>
              </a:spcAft>
              <a:defRPr/>
            </a:pPr>
            <a:r>
              <a:rPr lang="fr-FR" sz="36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1830388" y="349829"/>
            <a:ext cx="5568950" cy="739775"/>
          </a:xfrm>
          <a:prstGeom prst="rect">
            <a:avLst/>
          </a:prstGeom>
          <a:noFill/>
          <a:ln w="9525">
            <a:noFill/>
            <a:miter lim="800000"/>
            <a:headEnd/>
            <a:tailEnd/>
          </a:ln>
        </p:spPr>
        <p:txBody>
          <a:bodyPr/>
          <a:lstStyle/>
          <a:p>
            <a:pPr algn="ctr">
              <a:spcBef>
                <a:spcPct val="20000"/>
              </a:spcBef>
              <a:buFont typeface="Arial" pitchFamily="34" charset="0"/>
              <a:buNone/>
            </a:pPr>
            <a:endParaRPr lang="fr-FR" sz="2000" b="1" dirty="0">
              <a:solidFill>
                <a:srgbClr val="FFFF00"/>
              </a:solidFill>
            </a:endParaRPr>
          </a:p>
          <a:p>
            <a:pPr algn="ctr">
              <a:spcBef>
                <a:spcPct val="20000"/>
              </a:spcBef>
              <a:buFont typeface="Arial" pitchFamily="34" charset="0"/>
              <a:buNone/>
            </a:pPr>
            <a:r>
              <a:rPr lang="fr-FR" sz="2000" dirty="0">
                <a:solidFill>
                  <a:srgbClr val="FFFF00"/>
                </a:solidFill>
              </a:rPr>
              <a:t>Comme tout un chacun l’apiculteur ne peut pas échapper aux articles généraux du code civil</a:t>
            </a:r>
          </a:p>
          <a:p>
            <a:pPr algn="ctr">
              <a:spcBef>
                <a:spcPct val="20000"/>
              </a:spcBef>
              <a:buFont typeface="Arial" pitchFamily="34" charset="0"/>
              <a:buNone/>
            </a:pPr>
            <a:r>
              <a:rPr lang="fr-FR" sz="2000" dirty="0">
                <a:solidFill>
                  <a:srgbClr val="FFFF00"/>
                </a:solidFill>
              </a:rPr>
              <a:t>(Art 1240 à 1245) : IL DOIT ETRE ASSURE.</a:t>
            </a:r>
          </a:p>
          <a:p>
            <a:pPr algn="ctr">
              <a:spcBef>
                <a:spcPct val="20000"/>
              </a:spcBef>
              <a:buFont typeface="Arial" pitchFamily="34" charset="0"/>
              <a:buNone/>
            </a:pPr>
            <a:r>
              <a:rPr lang="fr-FR" sz="2000" b="1" dirty="0">
                <a:solidFill>
                  <a:srgbClr val="FFFF00"/>
                </a:solidFill>
              </a:rPr>
              <a:t> </a:t>
            </a:r>
          </a:p>
        </p:txBody>
      </p:sp>
      <p:sp>
        <p:nvSpPr>
          <p:cNvPr id="6" name="Sous-titre 2"/>
          <p:cNvSpPr txBox="1">
            <a:spLocks/>
          </p:cNvSpPr>
          <p:nvPr/>
        </p:nvSpPr>
        <p:spPr bwMode="auto">
          <a:xfrm>
            <a:off x="1414463" y="1752776"/>
            <a:ext cx="6999287" cy="74136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En cas d’accidents, d</a:t>
            </a:r>
            <a:r>
              <a:rPr lang="fr-FR" altLang="fr-FR" sz="2000" dirty="0">
                <a:solidFill>
                  <a:srgbClr val="FFFF00"/>
                </a:solidFill>
              </a:rPr>
              <a:t>’</a:t>
            </a:r>
            <a:r>
              <a:rPr lang="fr-FR" sz="2000" dirty="0">
                <a:solidFill>
                  <a:srgbClr val="FFFF00"/>
                </a:solidFill>
              </a:rPr>
              <a:t>agression avérée par ses abeilles (piqûres multiples) vis à vis de « Tiers » ou d</a:t>
            </a:r>
            <a:r>
              <a:rPr lang="fr-FR" altLang="fr-FR" sz="2000" dirty="0">
                <a:solidFill>
                  <a:srgbClr val="FFFF00"/>
                </a:solidFill>
              </a:rPr>
              <a:t>’</a:t>
            </a:r>
            <a:r>
              <a:rPr lang="fr-FR" sz="2000" dirty="0">
                <a:solidFill>
                  <a:srgbClr val="FFFF00"/>
                </a:solidFill>
              </a:rPr>
              <a:t>animaux.</a:t>
            </a:r>
          </a:p>
          <a:p>
            <a:pPr algn="ctr">
              <a:spcBef>
                <a:spcPct val="20000"/>
              </a:spcBef>
              <a:buFont typeface="Arial" pitchFamily="34" charset="0"/>
              <a:buNone/>
            </a:pPr>
            <a:r>
              <a:rPr lang="fr-FR" sz="2000" dirty="0">
                <a:solidFill>
                  <a:srgbClr val="FFFF00"/>
                </a:solidFill>
              </a:rPr>
              <a:t> </a:t>
            </a:r>
          </a:p>
        </p:txBody>
      </p:sp>
      <p:sp>
        <p:nvSpPr>
          <p:cNvPr id="7" name="Sous-titre 2"/>
          <p:cNvSpPr txBox="1">
            <a:spLocks/>
          </p:cNvSpPr>
          <p:nvPr/>
        </p:nvSpPr>
        <p:spPr bwMode="auto">
          <a:xfrm>
            <a:off x="1236786" y="2417394"/>
            <a:ext cx="7289800" cy="7413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En cas de contagion à cause de l</a:t>
            </a:r>
            <a:r>
              <a:rPr lang="fr-FR" altLang="fr-FR" sz="2000" dirty="0">
                <a:solidFill>
                  <a:srgbClr val="FFFF00"/>
                </a:solidFill>
              </a:rPr>
              <a:t>’</a:t>
            </a:r>
            <a:r>
              <a:rPr lang="fr-FR" sz="2000" dirty="0">
                <a:solidFill>
                  <a:srgbClr val="FFFF00"/>
                </a:solidFill>
              </a:rPr>
              <a:t>état sanitaire de son cheptel.</a:t>
            </a:r>
          </a:p>
        </p:txBody>
      </p:sp>
      <p:sp>
        <p:nvSpPr>
          <p:cNvPr id="8" name="Sous-titre 2"/>
          <p:cNvSpPr txBox="1">
            <a:spLocks/>
          </p:cNvSpPr>
          <p:nvPr/>
        </p:nvSpPr>
        <p:spPr bwMode="auto">
          <a:xfrm>
            <a:off x="1154270" y="2843934"/>
            <a:ext cx="4946977" cy="7413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En cas de gène dans l’environnement.</a:t>
            </a:r>
          </a:p>
        </p:txBody>
      </p:sp>
      <p:sp>
        <p:nvSpPr>
          <p:cNvPr id="9" name="Sous-titre 2"/>
          <p:cNvSpPr txBox="1">
            <a:spLocks/>
          </p:cNvSpPr>
          <p:nvPr/>
        </p:nvSpPr>
        <p:spPr bwMode="auto">
          <a:xfrm>
            <a:off x="791652" y="3286349"/>
            <a:ext cx="7646988" cy="1544637"/>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Si l’apiculteur est prudent et sérieux, rien de grave ne lui sera reproché.</a:t>
            </a:r>
          </a:p>
          <a:p>
            <a:pPr algn="ctr">
              <a:spcBef>
                <a:spcPct val="20000"/>
              </a:spcBef>
              <a:buFont typeface="Arial" pitchFamily="34" charset="0"/>
              <a:buNone/>
            </a:pPr>
            <a:endParaRPr lang="fr-FR" sz="800" dirty="0">
              <a:solidFill>
                <a:srgbClr val="FFFF00"/>
              </a:solidFill>
            </a:endParaRPr>
          </a:p>
          <a:p>
            <a:pPr algn="ctr">
              <a:spcBef>
                <a:spcPct val="20000"/>
              </a:spcBef>
              <a:buFont typeface="Arial" pitchFamily="34" charset="0"/>
              <a:buNone/>
            </a:pPr>
            <a:r>
              <a:rPr lang="fr-FR" sz="2000" dirty="0">
                <a:solidFill>
                  <a:srgbClr val="FFFF00"/>
                </a:solidFill>
              </a:rPr>
              <a:t>Suggestion : Si votre rucher est relativement proche de voisins, un petit pot de miel offert une fois l</a:t>
            </a:r>
            <a:r>
              <a:rPr lang="fr-FR" altLang="fr-FR" sz="2000" dirty="0">
                <a:solidFill>
                  <a:srgbClr val="FFFF00"/>
                </a:solidFill>
              </a:rPr>
              <a:t>’</a:t>
            </a:r>
            <a:r>
              <a:rPr lang="fr-FR" sz="2000" dirty="0">
                <a:solidFill>
                  <a:srgbClr val="FFFF00"/>
                </a:solidFill>
              </a:rPr>
              <a:t>an sera toujours apprécié.</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0113" y="260350"/>
            <a:ext cx="7272337" cy="576362"/>
          </a:xfrm>
        </p:spPr>
        <p:txBody>
          <a:bodyPr rtlCol="0">
            <a:noAutofit/>
          </a:bodyPr>
          <a:lstStyle/>
          <a:p>
            <a:pPr fontAlgn="auto">
              <a:spcAft>
                <a:spcPts val="0"/>
              </a:spcAft>
              <a:defRPr/>
            </a:pPr>
            <a:r>
              <a:rPr lang="fr-FR" sz="2800" kern="1800" dirty="0">
                <a:solidFill>
                  <a:schemeClr val="accent6">
                    <a:lumMod val="75000"/>
                  </a:schemeClr>
                </a:solidFill>
                <a:latin typeface="Times New Roman" pitchFamily="18" charset="0"/>
                <a:ea typeface="Times New Roman"/>
                <a:cs typeface="Times New Roman" pitchFamily="18" charset="0"/>
              </a:rPr>
              <a:t>Documentations</a:t>
            </a:r>
          </a:p>
        </p:txBody>
      </p:sp>
      <p:sp>
        <p:nvSpPr>
          <p:cNvPr id="3" name="Espace réservé du contenu 2"/>
          <p:cNvSpPr>
            <a:spLocks noGrp="1"/>
          </p:cNvSpPr>
          <p:nvPr>
            <p:ph idx="1"/>
          </p:nvPr>
        </p:nvSpPr>
        <p:spPr>
          <a:xfrm>
            <a:off x="450376" y="908279"/>
            <a:ext cx="8508262" cy="5123793"/>
          </a:xfrm>
        </p:spPr>
        <p:txBody>
          <a:bodyPr rtlCol="0">
            <a:normAutofit fontScale="47500" lnSpcReduction="20000"/>
          </a:bodyPr>
          <a:lstStyle/>
          <a:p>
            <a:pPr marL="342900" lvl="1" indent="-342900">
              <a:buFont typeface="Wingdings" pitchFamily="2" charset="2"/>
              <a:buChar char="v"/>
              <a:tabLst>
                <a:tab pos="6186488" algn="l"/>
              </a:tabLst>
            </a:pPr>
            <a:r>
              <a:rPr lang="fr-FR" sz="3300" dirty="0">
                <a:ea typeface="Calibri"/>
              </a:rPr>
              <a:t>« L’Abeille de France » revue mensuelle du SNA :</a:t>
            </a:r>
          </a:p>
          <a:p>
            <a:pPr lvl="1">
              <a:buNone/>
              <a:tabLst>
                <a:tab pos="4038600" algn="l"/>
              </a:tabLst>
            </a:pPr>
            <a:r>
              <a:rPr lang="fr-FR" b="1" dirty="0">
                <a:solidFill>
                  <a:srgbClr val="004080"/>
                </a:solidFill>
                <a:latin typeface="Times New Roman"/>
                <a:ea typeface="Times New Roman"/>
              </a:rPr>
              <a:t>		</a:t>
            </a:r>
            <a:r>
              <a:rPr lang="fr-FR" sz="3300" b="1" dirty="0">
                <a:solidFill>
                  <a:srgbClr val="FF0000"/>
                </a:solidFill>
                <a:latin typeface="Times New Roman"/>
                <a:ea typeface="Times New Roman"/>
              </a:rPr>
              <a:t>S</a:t>
            </a:r>
            <a:r>
              <a:rPr lang="fr-FR" sz="3300" b="1" dirty="0">
                <a:solidFill>
                  <a:srgbClr val="004080"/>
                </a:solidFill>
                <a:latin typeface="Times New Roman"/>
                <a:ea typeface="Times New Roman"/>
              </a:rPr>
              <a:t>yndicat</a:t>
            </a:r>
          </a:p>
          <a:p>
            <a:pPr lvl="1">
              <a:buNone/>
              <a:tabLst>
                <a:tab pos="4038600" algn="l"/>
              </a:tabLst>
            </a:pPr>
            <a:r>
              <a:rPr lang="fr-FR" sz="3300" b="1" dirty="0">
                <a:solidFill>
                  <a:srgbClr val="004080"/>
                </a:solidFill>
                <a:latin typeface="Times New Roman"/>
                <a:ea typeface="Times New Roman"/>
              </a:rPr>
              <a:t>		</a:t>
            </a:r>
            <a:r>
              <a:rPr lang="fr-FR" sz="3300" b="1" dirty="0">
                <a:solidFill>
                  <a:srgbClr val="FF0000"/>
                </a:solidFill>
                <a:latin typeface="Times New Roman"/>
                <a:ea typeface="Times New Roman"/>
              </a:rPr>
              <a:t>N</a:t>
            </a:r>
            <a:r>
              <a:rPr lang="fr-FR" sz="3300" b="1" dirty="0">
                <a:solidFill>
                  <a:srgbClr val="004080"/>
                </a:solidFill>
                <a:latin typeface="Times New Roman"/>
                <a:ea typeface="Times New Roman"/>
              </a:rPr>
              <a:t>ational</a:t>
            </a:r>
          </a:p>
          <a:p>
            <a:pPr lvl="1">
              <a:buNone/>
              <a:tabLst>
                <a:tab pos="4038600" algn="l"/>
              </a:tabLst>
            </a:pPr>
            <a:r>
              <a:rPr lang="fr-FR" sz="3300" b="1" dirty="0">
                <a:solidFill>
                  <a:srgbClr val="004080"/>
                </a:solidFill>
                <a:latin typeface="Times New Roman"/>
                <a:ea typeface="Times New Roman"/>
              </a:rPr>
              <a:t>		d’</a:t>
            </a:r>
            <a:r>
              <a:rPr lang="fr-FR" sz="3300" b="1" dirty="0">
                <a:solidFill>
                  <a:srgbClr val="FF0000"/>
                </a:solidFill>
                <a:latin typeface="Times New Roman"/>
                <a:ea typeface="Times New Roman"/>
              </a:rPr>
              <a:t>A</a:t>
            </a:r>
            <a:r>
              <a:rPr lang="fr-FR" sz="3300" b="1" dirty="0">
                <a:solidFill>
                  <a:srgbClr val="004080"/>
                </a:solidFill>
                <a:latin typeface="Times New Roman"/>
                <a:ea typeface="Times New Roman"/>
              </a:rPr>
              <a:t>piculture</a:t>
            </a:r>
          </a:p>
          <a:p>
            <a:pPr lvl="1">
              <a:buNone/>
              <a:tabLst>
                <a:tab pos="4038600" algn="l"/>
              </a:tabLst>
            </a:pPr>
            <a:endParaRPr lang="fr-FR" sz="3300" b="1" dirty="0">
              <a:solidFill>
                <a:srgbClr val="004080"/>
              </a:solidFill>
              <a:latin typeface="Times New Roman"/>
              <a:ea typeface="Times New Roman"/>
            </a:endParaRPr>
          </a:p>
          <a:p>
            <a:pPr>
              <a:buFont typeface="Wingdings" pitchFamily="2" charset="2"/>
              <a:buChar char="v"/>
              <a:tabLst>
                <a:tab pos="6186488" algn="l"/>
              </a:tabLst>
            </a:pPr>
            <a:r>
              <a:rPr lang="fr-FR" sz="3600" dirty="0">
                <a:ea typeface="Calibri"/>
              </a:rPr>
              <a:t>« La Santé de l’Abeille » revue bimestrielle de la FNOSAD :</a:t>
            </a:r>
            <a:endParaRPr lang="fr-FR" sz="3600" b="1" dirty="0"/>
          </a:p>
          <a:p>
            <a:pPr lvl="1">
              <a:buNone/>
              <a:tabLst>
                <a:tab pos="4038600" algn="l"/>
              </a:tabLst>
            </a:pPr>
            <a:r>
              <a:rPr lang="fr-FR" b="1" dirty="0">
                <a:solidFill>
                  <a:srgbClr val="FF0000"/>
                </a:solidFill>
                <a:latin typeface="Times New Roman"/>
                <a:ea typeface="Times New Roman"/>
              </a:rPr>
              <a:t>		</a:t>
            </a:r>
            <a:r>
              <a:rPr lang="fr-FR" sz="3300" b="1" dirty="0">
                <a:solidFill>
                  <a:srgbClr val="FF0000"/>
                </a:solidFill>
                <a:latin typeface="Times New Roman"/>
                <a:ea typeface="Times New Roman"/>
              </a:rPr>
              <a:t>F</a:t>
            </a:r>
            <a:r>
              <a:rPr lang="fr-FR" sz="3300" b="1" dirty="0">
                <a:solidFill>
                  <a:srgbClr val="004080"/>
                </a:solidFill>
                <a:latin typeface="Times New Roman"/>
                <a:ea typeface="Times New Roman"/>
              </a:rPr>
              <a:t>édération</a:t>
            </a:r>
            <a:br>
              <a:rPr lang="fr-FR" sz="3300" b="1" dirty="0">
                <a:solidFill>
                  <a:srgbClr val="004080"/>
                </a:solidFill>
                <a:latin typeface="Times New Roman"/>
                <a:ea typeface="Times New Roman"/>
              </a:rPr>
            </a:br>
            <a:r>
              <a:rPr lang="fr-FR" sz="3300" b="1" dirty="0">
                <a:solidFill>
                  <a:srgbClr val="004080"/>
                </a:solidFill>
                <a:latin typeface="Times New Roman"/>
                <a:ea typeface="Times New Roman"/>
              </a:rPr>
              <a:t>	</a:t>
            </a:r>
            <a:r>
              <a:rPr lang="fr-FR" sz="3300" b="1" dirty="0">
                <a:solidFill>
                  <a:srgbClr val="FF0000"/>
                </a:solidFill>
                <a:latin typeface="Times New Roman"/>
                <a:ea typeface="Times New Roman"/>
              </a:rPr>
              <a:t>N</a:t>
            </a:r>
            <a:r>
              <a:rPr lang="fr-FR" sz="3300" b="1" dirty="0">
                <a:solidFill>
                  <a:srgbClr val="004080"/>
                </a:solidFill>
                <a:latin typeface="Times New Roman"/>
                <a:ea typeface="Times New Roman"/>
              </a:rPr>
              <a:t>ationale des</a:t>
            </a:r>
            <a:br>
              <a:rPr lang="fr-FR" sz="3300" b="1" dirty="0">
                <a:latin typeface="Times New Roman"/>
                <a:ea typeface="Times New Roman"/>
              </a:rPr>
            </a:br>
            <a:r>
              <a:rPr lang="fr-FR" sz="3300" b="1" dirty="0">
                <a:latin typeface="Times New Roman"/>
                <a:ea typeface="Times New Roman"/>
              </a:rPr>
              <a:t>	</a:t>
            </a:r>
            <a:r>
              <a:rPr lang="fr-FR" sz="3300" b="1" dirty="0">
                <a:solidFill>
                  <a:srgbClr val="FF0000"/>
                </a:solidFill>
                <a:latin typeface="Times New Roman"/>
                <a:ea typeface="Times New Roman"/>
              </a:rPr>
              <a:t>O</a:t>
            </a:r>
            <a:r>
              <a:rPr lang="fr-FR" sz="3300" b="1" dirty="0">
                <a:solidFill>
                  <a:srgbClr val="004080"/>
                </a:solidFill>
                <a:latin typeface="Times New Roman"/>
                <a:ea typeface="Times New Roman"/>
              </a:rPr>
              <a:t>rganisations</a:t>
            </a:r>
            <a:br>
              <a:rPr lang="fr-FR" sz="3300" b="1" dirty="0">
                <a:solidFill>
                  <a:srgbClr val="004080"/>
                </a:solidFill>
                <a:latin typeface="Times New Roman"/>
                <a:ea typeface="Times New Roman"/>
              </a:rPr>
            </a:br>
            <a:r>
              <a:rPr lang="fr-FR" sz="3300" b="1" dirty="0">
                <a:solidFill>
                  <a:srgbClr val="004080"/>
                </a:solidFill>
                <a:latin typeface="Times New Roman"/>
                <a:ea typeface="Times New Roman"/>
              </a:rPr>
              <a:t>	</a:t>
            </a:r>
            <a:r>
              <a:rPr lang="fr-FR" sz="3300" b="1" dirty="0">
                <a:solidFill>
                  <a:srgbClr val="FF0000"/>
                </a:solidFill>
                <a:latin typeface="Times New Roman"/>
                <a:ea typeface="Times New Roman"/>
              </a:rPr>
              <a:t>S</a:t>
            </a:r>
            <a:r>
              <a:rPr lang="fr-FR" sz="3300" b="1" dirty="0">
                <a:solidFill>
                  <a:srgbClr val="004080"/>
                </a:solidFill>
                <a:latin typeface="Times New Roman"/>
                <a:ea typeface="Times New Roman"/>
              </a:rPr>
              <a:t>anitaires</a:t>
            </a:r>
            <a:br>
              <a:rPr lang="fr-FR" sz="3300" b="1" dirty="0">
                <a:solidFill>
                  <a:srgbClr val="004080"/>
                </a:solidFill>
                <a:latin typeface="Times New Roman"/>
                <a:ea typeface="Times New Roman"/>
              </a:rPr>
            </a:br>
            <a:r>
              <a:rPr lang="fr-FR" sz="3300" b="1" dirty="0">
                <a:solidFill>
                  <a:srgbClr val="004080"/>
                </a:solidFill>
                <a:latin typeface="Times New Roman"/>
                <a:ea typeface="Times New Roman"/>
              </a:rPr>
              <a:t>	</a:t>
            </a:r>
            <a:r>
              <a:rPr lang="fr-FR" sz="3300" b="1" dirty="0">
                <a:solidFill>
                  <a:srgbClr val="FF0000"/>
                </a:solidFill>
                <a:latin typeface="Times New Roman"/>
                <a:ea typeface="Times New Roman"/>
              </a:rPr>
              <a:t>A</a:t>
            </a:r>
            <a:r>
              <a:rPr lang="fr-FR" sz="3300" b="1" dirty="0">
                <a:solidFill>
                  <a:srgbClr val="004080"/>
                </a:solidFill>
                <a:latin typeface="Times New Roman"/>
                <a:ea typeface="Times New Roman"/>
              </a:rPr>
              <a:t>picoles</a:t>
            </a:r>
            <a:br>
              <a:rPr lang="fr-FR" sz="3300" b="1" dirty="0">
                <a:solidFill>
                  <a:srgbClr val="004080"/>
                </a:solidFill>
                <a:latin typeface="Times New Roman"/>
                <a:ea typeface="Times New Roman"/>
              </a:rPr>
            </a:br>
            <a:r>
              <a:rPr lang="fr-FR" sz="3300" b="1" dirty="0">
                <a:solidFill>
                  <a:srgbClr val="004080"/>
                </a:solidFill>
                <a:latin typeface="Times New Roman"/>
                <a:ea typeface="Times New Roman"/>
              </a:rPr>
              <a:t>	</a:t>
            </a:r>
            <a:r>
              <a:rPr lang="fr-FR" sz="3300" b="1" dirty="0">
                <a:solidFill>
                  <a:srgbClr val="FF0000"/>
                </a:solidFill>
                <a:latin typeface="Times New Roman"/>
                <a:ea typeface="Times New Roman"/>
              </a:rPr>
              <a:t>D</a:t>
            </a:r>
            <a:r>
              <a:rPr lang="fr-FR" sz="3300" b="1" dirty="0">
                <a:solidFill>
                  <a:srgbClr val="004080"/>
                </a:solidFill>
                <a:latin typeface="Times New Roman"/>
                <a:ea typeface="Times New Roman"/>
              </a:rPr>
              <a:t>épartementales</a:t>
            </a:r>
          </a:p>
          <a:p>
            <a:pPr lvl="1">
              <a:buNone/>
              <a:tabLst>
                <a:tab pos="4038600" algn="l"/>
              </a:tabLst>
            </a:pPr>
            <a:endParaRPr lang="fr-FR" b="1" dirty="0">
              <a:solidFill>
                <a:srgbClr val="004080"/>
              </a:solidFill>
              <a:latin typeface="Times New Roman"/>
              <a:ea typeface="Times New Roman"/>
            </a:endParaRPr>
          </a:p>
          <a:p>
            <a:pPr lvl="1">
              <a:buNone/>
              <a:tabLst>
                <a:tab pos="4038600" algn="l"/>
              </a:tabLst>
            </a:pPr>
            <a:r>
              <a:rPr lang="fr-FR" b="1" dirty="0">
                <a:solidFill>
                  <a:srgbClr val="004080"/>
                </a:solidFill>
                <a:latin typeface="Times New Roman"/>
                <a:ea typeface="Times New Roman"/>
              </a:rPr>
              <a:t>		</a:t>
            </a:r>
          </a:p>
          <a:p>
            <a:pPr marL="342900" lvl="1" indent="-342900">
              <a:buFont typeface="Wingdings" pitchFamily="2" charset="2"/>
              <a:buChar char="v"/>
              <a:tabLst>
                <a:tab pos="6186488" algn="l"/>
              </a:tabLst>
            </a:pPr>
            <a:r>
              <a:rPr lang="fr-FR" sz="3300" dirty="0">
                <a:ea typeface="Calibri"/>
              </a:rPr>
              <a:t>Nombreuses documentations sur le site de l’UAO, du GDS  CO  et  autres sur internet …  : </a:t>
            </a:r>
          </a:p>
          <a:p>
            <a:pPr marL="342900" lvl="1" indent="-342900">
              <a:buFont typeface="Wingdings" pitchFamily="2" charset="2"/>
              <a:buChar char="v"/>
              <a:tabLst>
                <a:tab pos="6186488" algn="l"/>
              </a:tabLst>
            </a:pPr>
            <a:endParaRPr lang="fr-FR" sz="3300" dirty="0">
              <a:ea typeface="Calibri"/>
            </a:endParaRPr>
          </a:p>
          <a:p>
            <a:pPr marL="342900" lvl="1" indent="-342900">
              <a:buFont typeface="Wingdings" pitchFamily="2" charset="2"/>
              <a:buChar char="Ø"/>
              <a:tabLst>
                <a:tab pos="6186488" algn="l"/>
              </a:tabLst>
            </a:pPr>
            <a:r>
              <a:rPr lang="fr-FR" sz="5100">
                <a:ea typeface="Calibri"/>
              </a:rPr>
              <a:t>u-a-o.fr</a:t>
            </a:r>
            <a:endParaRPr lang="fr-FR" sz="5100" dirty="0">
              <a:ea typeface="Calibri"/>
            </a:endParaRPr>
          </a:p>
          <a:p>
            <a:pPr marL="342900" lvl="1" indent="-342900" algn="ctr">
              <a:buFont typeface="Wingdings" pitchFamily="2" charset="2"/>
              <a:buChar char="Ø"/>
              <a:tabLst>
                <a:tab pos="6186488" algn="l"/>
              </a:tabLst>
            </a:pPr>
            <a:r>
              <a:rPr lang="fr-FR" sz="5100" dirty="0">
                <a:ea typeface="Calibri"/>
              </a:rPr>
              <a:t>gds61.fr</a:t>
            </a:r>
          </a:p>
          <a:p>
            <a:pPr marL="342900" lvl="1" indent="-342900" algn="ctr">
              <a:buFont typeface="Wingdings" pitchFamily="2" charset="2"/>
              <a:buChar char="Ø"/>
              <a:tabLst>
                <a:tab pos="6186488" algn="l"/>
              </a:tabLst>
            </a:pPr>
            <a:endParaRPr lang="fr-FR" sz="2500" dirty="0">
              <a:ea typeface="Calibri"/>
            </a:endParaRPr>
          </a:p>
          <a:p>
            <a:pPr marL="342900" lvl="1" indent="-342900">
              <a:buNone/>
              <a:tabLst>
                <a:tab pos="6186488" algn="l"/>
              </a:tabLst>
              <a:defRPr/>
            </a:pPr>
            <a:r>
              <a:rPr lang="fr-FR" sz="3300" dirty="0">
                <a:ea typeface="Calibri"/>
              </a:rPr>
              <a:t>				</a:t>
            </a:r>
            <a:r>
              <a:rPr lang="fr-FR" dirty="0"/>
              <a:t>		</a:t>
            </a:r>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a:p>
            <a:pPr fontAlgn="auto">
              <a:spcAft>
                <a:spcPts val="0"/>
              </a:spcAft>
              <a:defRPr/>
            </a:pPr>
            <a:endParaRPr lang="fr-FR" dirty="0"/>
          </a:p>
        </p:txBody>
      </p:sp>
      <p:pic>
        <p:nvPicPr>
          <p:cNvPr id="4" name="Image 3" descr="Logo FNOSAD (gif 9958 octets)">
            <a:hlinkClick r:id="rId3"/>
          </p:cNvPr>
          <p:cNvPicPr>
            <a:picLocks noChangeAspect="1"/>
          </p:cNvPicPr>
          <p:nvPr/>
        </p:nvPicPr>
        <p:blipFill>
          <a:blip r:embed="rId4" cstate="print">
            <a:lum bright="-11000"/>
          </a:blip>
          <a:srcRect/>
          <a:stretch>
            <a:fillRect/>
          </a:stretch>
        </p:blipFill>
        <p:spPr bwMode="auto">
          <a:xfrm>
            <a:off x="6350327" y="2180724"/>
            <a:ext cx="1308227" cy="1421512"/>
          </a:xfrm>
          <a:prstGeom prst="rect">
            <a:avLst/>
          </a:prstGeom>
          <a:noFill/>
          <a:ln w="9525">
            <a:noFill/>
            <a:miter lim="800000"/>
            <a:headEnd/>
            <a:tailEnd/>
          </a:ln>
        </p:spPr>
      </p:pic>
      <p:pic>
        <p:nvPicPr>
          <p:cNvPr id="1027" name="Picture 3"/>
          <p:cNvPicPr>
            <a:picLocks noChangeArrowheads="1"/>
          </p:cNvPicPr>
          <p:nvPr/>
        </p:nvPicPr>
        <p:blipFill>
          <a:blip r:embed="rId5"/>
          <a:srcRect/>
          <a:stretch>
            <a:fillRect/>
          </a:stretch>
        </p:blipFill>
        <p:spPr bwMode="auto">
          <a:xfrm>
            <a:off x="2241765" y="4493831"/>
            <a:ext cx="1545655" cy="1413927"/>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a:srcRect/>
          <a:stretch>
            <a:fillRect/>
          </a:stretch>
        </p:blipFill>
        <p:spPr bwMode="auto">
          <a:xfrm>
            <a:off x="5578710" y="4511895"/>
            <a:ext cx="1793157" cy="1304114"/>
          </a:xfrm>
          <a:prstGeom prst="rect">
            <a:avLst/>
          </a:prstGeom>
          <a:noFill/>
          <a:ln w="9525">
            <a:noFill/>
            <a:miter lim="800000"/>
            <a:headEnd/>
            <a:tailEnd/>
          </a:ln>
          <a:effectLst/>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76225"/>
            <a:ext cx="7772400" cy="14700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defRPr/>
            </a:pPr>
            <a:r>
              <a:rPr lang="fr-FR" sz="32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Cours d’Apiculture 1</a:t>
            </a:r>
            <a:r>
              <a:rPr lang="fr-FR" sz="3200" b="1" baseline="30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ère</a:t>
            </a:r>
            <a:r>
              <a:rPr lang="fr-FR" sz="32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 année</a:t>
            </a:r>
            <a:br>
              <a:rPr lang="fr-FR" sz="32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br>
            <a:r>
              <a:rPr lang="fr-FR" sz="32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(fin de la 1</a:t>
            </a:r>
            <a:r>
              <a:rPr lang="fr-FR" sz="3200" b="1" baseline="30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ère</a:t>
            </a:r>
            <a:r>
              <a:rPr lang="fr-FR" sz="32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 partie)</a:t>
            </a:r>
          </a:p>
        </p:txBody>
      </p:sp>
      <p:sp>
        <p:nvSpPr>
          <p:cNvPr id="65539" name="Sous-titre 2"/>
          <p:cNvSpPr txBox="1">
            <a:spLocks/>
          </p:cNvSpPr>
          <p:nvPr/>
        </p:nvSpPr>
        <p:spPr bwMode="auto">
          <a:xfrm>
            <a:off x="1371600" y="1958975"/>
            <a:ext cx="6400800" cy="1752600"/>
          </a:xfrm>
          <a:prstGeom prst="rect">
            <a:avLst/>
          </a:prstGeom>
          <a:noFill/>
          <a:ln w="9525">
            <a:noFill/>
            <a:miter lim="800000"/>
            <a:headEnd/>
            <a:tailEnd/>
          </a:ln>
        </p:spPr>
        <p:txBody>
          <a:bodyPr/>
          <a:lstStyle/>
          <a:p>
            <a:pPr algn="ctr">
              <a:spcBef>
                <a:spcPct val="20000"/>
              </a:spcBef>
              <a:buFont typeface="Arial" pitchFamily="34" charset="0"/>
              <a:buNone/>
            </a:pPr>
            <a:endParaRPr lang="fr-FR" sz="3200" b="1" dirty="0">
              <a:solidFill>
                <a:srgbClr val="FFFF00"/>
              </a:solidFill>
            </a:endParaRPr>
          </a:p>
        </p:txBody>
      </p:sp>
      <p:sp>
        <p:nvSpPr>
          <p:cNvPr id="54276" name="Sous-titre 2"/>
          <p:cNvSpPr txBox="1">
            <a:spLocks/>
          </p:cNvSpPr>
          <p:nvPr/>
        </p:nvSpPr>
        <p:spPr bwMode="auto">
          <a:xfrm>
            <a:off x="496608" y="1607612"/>
            <a:ext cx="8204200" cy="3873500"/>
          </a:xfrm>
          <a:prstGeom prst="rect">
            <a:avLst/>
          </a:prstGeom>
          <a:noFill/>
          <a:ln w="9525">
            <a:noFill/>
            <a:miter lim="800000"/>
            <a:headEnd/>
            <a:tailEnd/>
          </a:ln>
        </p:spPr>
        <p:txBody>
          <a:bodyPr/>
          <a:lstStyle/>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000" dirty="0">
                <a:solidFill>
                  <a:srgbClr val="FFFF00"/>
                </a:solidFill>
              </a:rPr>
              <a:t>L</a:t>
            </a:r>
            <a:r>
              <a:rPr lang="fr-FR" altLang="fr-FR" sz="2000" dirty="0">
                <a:solidFill>
                  <a:srgbClr val="FFFF00"/>
                </a:solidFill>
              </a:rPr>
              <a:t>’</a:t>
            </a:r>
            <a:r>
              <a:rPr lang="fr-FR" sz="2000" dirty="0">
                <a:solidFill>
                  <a:srgbClr val="FFFF00"/>
                </a:solidFill>
              </a:rPr>
              <a:t>abeille, insecte social plutôt sympathique</a:t>
            </a:r>
          </a:p>
          <a:p>
            <a:pPr algn="ctr">
              <a:spcBef>
                <a:spcPct val="20000"/>
              </a:spcBef>
              <a:buFont typeface="Arial" pitchFamily="34" charset="0"/>
              <a:buNone/>
            </a:pPr>
            <a:r>
              <a:rPr lang="fr-FR" sz="2000" dirty="0">
                <a:solidFill>
                  <a:srgbClr val="FFFF00"/>
                </a:solidFill>
              </a:rPr>
              <a:t>À ses pattes pollen s</a:t>
            </a:r>
            <a:r>
              <a:rPr lang="fr-FR" altLang="fr-FR" sz="2000" dirty="0">
                <a:solidFill>
                  <a:srgbClr val="FFFF00"/>
                </a:solidFill>
              </a:rPr>
              <a:t>’</a:t>
            </a:r>
            <a:r>
              <a:rPr lang="fr-FR" sz="2000" dirty="0">
                <a:solidFill>
                  <a:srgbClr val="FFFF00"/>
                </a:solidFill>
              </a:rPr>
              <a:t>accrochera</a:t>
            </a:r>
          </a:p>
          <a:p>
            <a:pPr algn="ctr">
              <a:spcBef>
                <a:spcPct val="20000"/>
              </a:spcBef>
              <a:buFont typeface="Arial" pitchFamily="34" charset="0"/>
              <a:buNone/>
            </a:pPr>
            <a:r>
              <a:rPr lang="fr-FR" sz="2000" dirty="0">
                <a:solidFill>
                  <a:srgbClr val="FFFF00"/>
                </a:solidFill>
              </a:rPr>
              <a:t>Dans son jabot nourriture apportera</a:t>
            </a:r>
          </a:p>
          <a:p>
            <a:pPr algn="ctr">
              <a:spcBef>
                <a:spcPct val="20000"/>
              </a:spcBef>
              <a:buFont typeface="Arial" pitchFamily="34" charset="0"/>
              <a:buNone/>
            </a:pPr>
            <a:r>
              <a:rPr lang="fr-FR" sz="2000" dirty="0">
                <a:solidFill>
                  <a:srgbClr val="FFFF00"/>
                </a:solidFill>
              </a:rPr>
              <a:t>Parfois son dard nous piquera</a:t>
            </a:r>
          </a:p>
          <a:p>
            <a:pPr algn="ctr">
              <a:spcBef>
                <a:spcPct val="20000"/>
              </a:spcBef>
              <a:buFont typeface="Arial" pitchFamily="34" charset="0"/>
              <a:buNone/>
            </a:pPr>
            <a:r>
              <a:rPr lang="fr-FR" sz="2000" dirty="0">
                <a:solidFill>
                  <a:srgbClr val="FFFF00"/>
                </a:solidFill>
              </a:rPr>
              <a:t>Les abeilles sont des artistes :</a:t>
            </a:r>
          </a:p>
          <a:p>
            <a:pPr algn="ctr">
              <a:spcBef>
                <a:spcPct val="20000"/>
              </a:spcBef>
              <a:buFont typeface="Arial" pitchFamily="34" charset="0"/>
              <a:buNone/>
            </a:pPr>
            <a:r>
              <a:rPr lang="fr-FR" sz="2000" dirty="0">
                <a:solidFill>
                  <a:srgbClr val="FFFF00"/>
                </a:solidFill>
              </a:rPr>
              <a:t>Rayons et alvéoles elles bâtissent</a:t>
            </a:r>
          </a:p>
          <a:p>
            <a:pPr algn="ctr">
              <a:spcBef>
                <a:spcPct val="20000"/>
              </a:spcBef>
              <a:buFont typeface="Arial" pitchFamily="34" charset="0"/>
              <a:buNone/>
            </a:pPr>
            <a:r>
              <a:rPr lang="fr-FR" sz="2000" dirty="0">
                <a:solidFill>
                  <a:srgbClr val="FFFF00"/>
                </a:solidFill>
              </a:rPr>
              <a:t>De miel, pollen et gelée royale </a:t>
            </a:r>
          </a:p>
          <a:p>
            <a:pPr algn="ctr">
              <a:spcBef>
                <a:spcPct val="20000"/>
              </a:spcBef>
              <a:buFont typeface="Arial" pitchFamily="34" charset="0"/>
              <a:buNone/>
            </a:pPr>
            <a:r>
              <a:rPr lang="fr-FR" sz="2000" dirty="0">
                <a:solidFill>
                  <a:srgbClr val="FFFF00"/>
                </a:solidFill>
              </a:rPr>
              <a:t>Elles nous nourrissent</a:t>
            </a:r>
          </a:p>
          <a:p>
            <a:pPr algn="ctr">
              <a:spcBef>
                <a:spcPct val="20000"/>
              </a:spcBef>
              <a:buFont typeface="Arial" pitchFamily="34" charset="0"/>
              <a:buNone/>
            </a:pPr>
            <a:r>
              <a:rPr lang="fr-FR" sz="2000" dirty="0">
                <a:solidFill>
                  <a:srgbClr val="FFFF00"/>
                </a:solidFill>
              </a:rPr>
              <a:t>															Monique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4276">
                                            <p:txEl>
                                              <p:pRg st="1" end="1"/>
                                            </p:txEl>
                                          </p:spTgt>
                                        </p:tgtEl>
                                        <p:attrNameLst>
                                          <p:attrName>style.visibility</p:attrName>
                                        </p:attrNameLst>
                                      </p:cBhvr>
                                      <p:to>
                                        <p:strVal val="visible"/>
                                      </p:to>
                                    </p:set>
                                    <p:animEffect transition="in" filter="dissolve">
                                      <p:cBhvr>
                                        <p:cTn id="7" dur="2000"/>
                                        <p:tgtEl>
                                          <p:spTgt spid="54276">
                                            <p:txEl>
                                              <p:pRg st="1" end="1"/>
                                            </p:txEl>
                                          </p:spTgt>
                                        </p:tgtEl>
                                      </p:cBhvr>
                                    </p:animEffect>
                                  </p:childTnLst>
                                </p:cTn>
                              </p:par>
                            </p:childTnLst>
                          </p:cTn>
                        </p:par>
                        <p:par>
                          <p:cTn id="8" fill="hold" nodeType="afterGroup">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54276">
                                            <p:txEl>
                                              <p:pRg st="2" end="2"/>
                                            </p:txEl>
                                          </p:spTgt>
                                        </p:tgtEl>
                                        <p:attrNameLst>
                                          <p:attrName>style.visibility</p:attrName>
                                        </p:attrNameLst>
                                      </p:cBhvr>
                                      <p:to>
                                        <p:strVal val="visible"/>
                                      </p:to>
                                    </p:set>
                                    <p:animEffect transition="in" filter="dissolve">
                                      <p:cBhvr>
                                        <p:cTn id="11" dur="2000"/>
                                        <p:tgtEl>
                                          <p:spTgt spid="54276">
                                            <p:txEl>
                                              <p:pRg st="2" end="2"/>
                                            </p:txEl>
                                          </p:spTgt>
                                        </p:tgtEl>
                                      </p:cBhvr>
                                    </p:animEffect>
                                  </p:childTnLst>
                                </p:cTn>
                              </p:par>
                            </p:childTnLst>
                          </p:cTn>
                        </p:par>
                        <p:par>
                          <p:cTn id="12" fill="hold" nodeType="afterGroup">
                            <p:stCondLst>
                              <p:cond delay="4000"/>
                            </p:stCondLst>
                            <p:childTnLst>
                              <p:par>
                                <p:cTn id="13" presetID="9" presetClass="entr" presetSubtype="0" fill="hold" grpId="0" nodeType="afterEffect">
                                  <p:stCondLst>
                                    <p:cond delay="0"/>
                                  </p:stCondLst>
                                  <p:childTnLst>
                                    <p:set>
                                      <p:cBhvr>
                                        <p:cTn id="14" dur="1" fill="hold">
                                          <p:stCondLst>
                                            <p:cond delay="0"/>
                                          </p:stCondLst>
                                        </p:cTn>
                                        <p:tgtEl>
                                          <p:spTgt spid="54276">
                                            <p:txEl>
                                              <p:pRg st="3" end="3"/>
                                            </p:txEl>
                                          </p:spTgt>
                                        </p:tgtEl>
                                        <p:attrNameLst>
                                          <p:attrName>style.visibility</p:attrName>
                                        </p:attrNameLst>
                                      </p:cBhvr>
                                      <p:to>
                                        <p:strVal val="visible"/>
                                      </p:to>
                                    </p:set>
                                    <p:animEffect transition="in" filter="dissolve">
                                      <p:cBhvr>
                                        <p:cTn id="15" dur="2000"/>
                                        <p:tgtEl>
                                          <p:spTgt spid="54276">
                                            <p:txEl>
                                              <p:pRg st="3" end="3"/>
                                            </p:txEl>
                                          </p:spTgt>
                                        </p:tgtEl>
                                      </p:cBhvr>
                                    </p:animEffect>
                                  </p:childTnLst>
                                </p:cTn>
                              </p:par>
                            </p:childTnLst>
                          </p:cTn>
                        </p:par>
                        <p:par>
                          <p:cTn id="16" fill="hold" nodeType="afterGroup">
                            <p:stCondLst>
                              <p:cond delay="6000"/>
                            </p:stCondLst>
                            <p:childTnLst>
                              <p:par>
                                <p:cTn id="17" presetID="9" presetClass="entr" presetSubtype="0" fill="hold" grpId="0" nodeType="afterEffect">
                                  <p:stCondLst>
                                    <p:cond delay="0"/>
                                  </p:stCondLst>
                                  <p:childTnLst>
                                    <p:set>
                                      <p:cBhvr>
                                        <p:cTn id="18" dur="1" fill="hold">
                                          <p:stCondLst>
                                            <p:cond delay="0"/>
                                          </p:stCondLst>
                                        </p:cTn>
                                        <p:tgtEl>
                                          <p:spTgt spid="54276">
                                            <p:txEl>
                                              <p:pRg st="4" end="4"/>
                                            </p:txEl>
                                          </p:spTgt>
                                        </p:tgtEl>
                                        <p:attrNameLst>
                                          <p:attrName>style.visibility</p:attrName>
                                        </p:attrNameLst>
                                      </p:cBhvr>
                                      <p:to>
                                        <p:strVal val="visible"/>
                                      </p:to>
                                    </p:set>
                                    <p:animEffect transition="in" filter="dissolve">
                                      <p:cBhvr>
                                        <p:cTn id="19" dur="2000"/>
                                        <p:tgtEl>
                                          <p:spTgt spid="54276">
                                            <p:txEl>
                                              <p:pRg st="4" end="4"/>
                                            </p:txEl>
                                          </p:spTgt>
                                        </p:tgtEl>
                                      </p:cBhvr>
                                    </p:animEffect>
                                  </p:childTnLst>
                                </p:cTn>
                              </p:par>
                            </p:childTnLst>
                          </p:cTn>
                        </p:par>
                        <p:par>
                          <p:cTn id="20" fill="hold" nodeType="afterGroup">
                            <p:stCondLst>
                              <p:cond delay="8000"/>
                            </p:stCondLst>
                            <p:childTnLst>
                              <p:par>
                                <p:cTn id="21" presetID="9" presetClass="entr" presetSubtype="0" fill="hold" grpId="0" nodeType="afterEffect">
                                  <p:stCondLst>
                                    <p:cond delay="0"/>
                                  </p:stCondLst>
                                  <p:childTnLst>
                                    <p:set>
                                      <p:cBhvr>
                                        <p:cTn id="22" dur="1" fill="hold">
                                          <p:stCondLst>
                                            <p:cond delay="0"/>
                                          </p:stCondLst>
                                        </p:cTn>
                                        <p:tgtEl>
                                          <p:spTgt spid="54276">
                                            <p:txEl>
                                              <p:pRg st="5" end="5"/>
                                            </p:txEl>
                                          </p:spTgt>
                                        </p:tgtEl>
                                        <p:attrNameLst>
                                          <p:attrName>style.visibility</p:attrName>
                                        </p:attrNameLst>
                                      </p:cBhvr>
                                      <p:to>
                                        <p:strVal val="visible"/>
                                      </p:to>
                                    </p:set>
                                    <p:animEffect transition="in" filter="dissolve">
                                      <p:cBhvr>
                                        <p:cTn id="23" dur="2000"/>
                                        <p:tgtEl>
                                          <p:spTgt spid="54276">
                                            <p:txEl>
                                              <p:pRg st="5" end="5"/>
                                            </p:txEl>
                                          </p:spTgt>
                                        </p:tgtEl>
                                      </p:cBhvr>
                                    </p:animEffect>
                                  </p:childTnLst>
                                </p:cTn>
                              </p:par>
                            </p:childTnLst>
                          </p:cTn>
                        </p:par>
                        <p:par>
                          <p:cTn id="24" fill="hold" nodeType="afterGroup">
                            <p:stCondLst>
                              <p:cond delay="10000"/>
                            </p:stCondLst>
                            <p:childTnLst>
                              <p:par>
                                <p:cTn id="25" presetID="9" presetClass="entr" presetSubtype="0" fill="hold" grpId="0" nodeType="afterEffect">
                                  <p:stCondLst>
                                    <p:cond delay="0"/>
                                  </p:stCondLst>
                                  <p:childTnLst>
                                    <p:set>
                                      <p:cBhvr>
                                        <p:cTn id="26" dur="1" fill="hold">
                                          <p:stCondLst>
                                            <p:cond delay="0"/>
                                          </p:stCondLst>
                                        </p:cTn>
                                        <p:tgtEl>
                                          <p:spTgt spid="54276">
                                            <p:txEl>
                                              <p:pRg st="6" end="6"/>
                                            </p:txEl>
                                          </p:spTgt>
                                        </p:tgtEl>
                                        <p:attrNameLst>
                                          <p:attrName>style.visibility</p:attrName>
                                        </p:attrNameLst>
                                      </p:cBhvr>
                                      <p:to>
                                        <p:strVal val="visible"/>
                                      </p:to>
                                    </p:set>
                                    <p:animEffect transition="in" filter="dissolve">
                                      <p:cBhvr>
                                        <p:cTn id="27" dur="2000"/>
                                        <p:tgtEl>
                                          <p:spTgt spid="54276">
                                            <p:txEl>
                                              <p:pRg st="6" end="6"/>
                                            </p:txEl>
                                          </p:spTgt>
                                        </p:tgtEl>
                                      </p:cBhvr>
                                    </p:animEffect>
                                  </p:childTnLst>
                                </p:cTn>
                              </p:par>
                            </p:childTnLst>
                          </p:cTn>
                        </p:par>
                        <p:par>
                          <p:cTn id="28" fill="hold" nodeType="afterGroup">
                            <p:stCondLst>
                              <p:cond delay="12000"/>
                            </p:stCondLst>
                            <p:childTnLst>
                              <p:par>
                                <p:cTn id="29" presetID="9" presetClass="entr" presetSubtype="0" fill="hold" grpId="0" nodeType="afterEffect">
                                  <p:stCondLst>
                                    <p:cond delay="0"/>
                                  </p:stCondLst>
                                  <p:childTnLst>
                                    <p:set>
                                      <p:cBhvr>
                                        <p:cTn id="30" dur="1" fill="hold">
                                          <p:stCondLst>
                                            <p:cond delay="0"/>
                                          </p:stCondLst>
                                        </p:cTn>
                                        <p:tgtEl>
                                          <p:spTgt spid="54276">
                                            <p:txEl>
                                              <p:pRg st="7" end="7"/>
                                            </p:txEl>
                                          </p:spTgt>
                                        </p:tgtEl>
                                        <p:attrNameLst>
                                          <p:attrName>style.visibility</p:attrName>
                                        </p:attrNameLst>
                                      </p:cBhvr>
                                      <p:to>
                                        <p:strVal val="visible"/>
                                      </p:to>
                                    </p:set>
                                    <p:animEffect transition="in" filter="dissolve">
                                      <p:cBhvr>
                                        <p:cTn id="31" dur="2000"/>
                                        <p:tgtEl>
                                          <p:spTgt spid="54276">
                                            <p:txEl>
                                              <p:pRg st="7" end="7"/>
                                            </p:txEl>
                                          </p:spTgt>
                                        </p:tgtEl>
                                      </p:cBhvr>
                                    </p:animEffect>
                                  </p:childTnLst>
                                </p:cTn>
                              </p:par>
                            </p:childTnLst>
                          </p:cTn>
                        </p:par>
                        <p:par>
                          <p:cTn id="32" fill="hold" nodeType="afterGroup">
                            <p:stCondLst>
                              <p:cond delay="14000"/>
                            </p:stCondLst>
                            <p:childTnLst>
                              <p:par>
                                <p:cTn id="33" presetID="9" presetClass="entr" presetSubtype="0" fill="hold" grpId="0" nodeType="afterEffect">
                                  <p:stCondLst>
                                    <p:cond delay="0"/>
                                  </p:stCondLst>
                                  <p:childTnLst>
                                    <p:set>
                                      <p:cBhvr>
                                        <p:cTn id="34" dur="1" fill="hold">
                                          <p:stCondLst>
                                            <p:cond delay="0"/>
                                          </p:stCondLst>
                                        </p:cTn>
                                        <p:tgtEl>
                                          <p:spTgt spid="54276">
                                            <p:txEl>
                                              <p:pRg st="8" end="8"/>
                                            </p:txEl>
                                          </p:spTgt>
                                        </p:tgtEl>
                                        <p:attrNameLst>
                                          <p:attrName>style.visibility</p:attrName>
                                        </p:attrNameLst>
                                      </p:cBhvr>
                                      <p:to>
                                        <p:strVal val="visible"/>
                                      </p:to>
                                    </p:set>
                                    <p:animEffect transition="in" filter="dissolve">
                                      <p:cBhvr>
                                        <p:cTn id="35" dur="2000"/>
                                        <p:tgtEl>
                                          <p:spTgt spid="54276">
                                            <p:txEl>
                                              <p:pRg st="8" end="8"/>
                                            </p:txEl>
                                          </p:spTgt>
                                        </p:tgtEl>
                                      </p:cBhvr>
                                    </p:animEffect>
                                  </p:childTnLst>
                                </p:cTn>
                              </p:par>
                            </p:childTnLst>
                          </p:cTn>
                        </p:par>
                        <p:par>
                          <p:cTn id="36" fill="hold" nodeType="afterGroup">
                            <p:stCondLst>
                              <p:cond delay="16000"/>
                            </p:stCondLst>
                            <p:childTnLst>
                              <p:par>
                                <p:cTn id="37" presetID="9" presetClass="entr" presetSubtype="0" fill="hold" grpId="0" nodeType="afterEffect">
                                  <p:stCondLst>
                                    <p:cond delay="0"/>
                                  </p:stCondLst>
                                  <p:childTnLst>
                                    <p:set>
                                      <p:cBhvr>
                                        <p:cTn id="38" dur="1" fill="hold">
                                          <p:stCondLst>
                                            <p:cond delay="0"/>
                                          </p:stCondLst>
                                        </p:cTn>
                                        <p:tgtEl>
                                          <p:spTgt spid="54276">
                                            <p:txEl>
                                              <p:pRg st="9" end="9"/>
                                            </p:txEl>
                                          </p:spTgt>
                                        </p:tgtEl>
                                        <p:attrNameLst>
                                          <p:attrName>style.visibility</p:attrName>
                                        </p:attrNameLst>
                                      </p:cBhvr>
                                      <p:to>
                                        <p:strVal val="visible"/>
                                      </p:to>
                                    </p:set>
                                    <p:animEffect transition="in" filter="dissolve">
                                      <p:cBhvr>
                                        <p:cTn id="39" dur="2000"/>
                                        <p:tgtEl>
                                          <p:spTgt spid="5427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p:bldLst>
  </p:timing>
</p:sld>
</file>

<file path=ppt/theme/theme1.xml><?xml version="1.0" encoding="utf-8"?>
<a:theme xmlns:a="http://schemas.openxmlformats.org/drawingml/2006/main" name="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Feuille.thmx</Template>
  <TotalTime>16127</TotalTime>
  <Words>7626</Words>
  <Application>Microsoft Office PowerPoint</Application>
  <PresentationFormat>Affichage à l'écran (4:3)</PresentationFormat>
  <Paragraphs>531</Paragraphs>
  <Slides>44</Slides>
  <Notes>15</Notes>
  <HiddenSlides>0</HiddenSlides>
  <MMClips>0</MMClips>
  <ScaleCrop>false</ScaleCrop>
  <HeadingPairs>
    <vt:vector size="8" baseType="variant">
      <vt:variant>
        <vt:lpstr>Polices utilisées</vt:lpstr>
      </vt:variant>
      <vt:variant>
        <vt:i4>7</vt:i4>
      </vt:variant>
      <vt:variant>
        <vt:lpstr>Thème</vt:lpstr>
      </vt:variant>
      <vt:variant>
        <vt:i4>3</vt:i4>
      </vt:variant>
      <vt:variant>
        <vt:lpstr>Serveurs OLE incorporés</vt:lpstr>
      </vt:variant>
      <vt:variant>
        <vt:i4>1</vt:i4>
      </vt:variant>
      <vt:variant>
        <vt:lpstr>Titres des diapositives</vt:lpstr>
      </vt:variant>
      <vt:variant>
        <vt:i4>44</vt:i4>
      </vt:variant>
    </vt:vector>
  </HeadingPairs>
  <TitlesOfParts>
    <vt:vector size="55" baseType="lpstr">
      <vt:lpstr>Arial</vt:lpstr>
      <vt:lpstr>Arial</vt:lpstr>
      <vt:lpstr>Calibri</vt:lpstr>
      <vt:lpstr>Symbol</vt:lpstr>
      <vt:lpstr>Times New Roman</vt:lpstr>
      <vt:lpstr>Wingdings</vt:lpstr>
      <vt:lpstr>Wingdings 2</vt:lpstr>
      <vt:lpstr>Noir</vt:lpstr>
      <vt:lpstr>1_Thème Office</vt:lpstr>
      <vt:lpstr>2_Thème Office</vt:lpstr>
      <vt:lpstr>Worksheet</vt:lpstr>
      <vt:lpstr>Cours d’Apiculture</vt:lpstr>
      <vt:lpstr>Présentation PowerPoint</vt:lpstr>
      <vt:lpstr>Présentation PowerPoint</vt:lpstr>
      <vt:lpstr>Vous trouverez des renseignements utiles en visitant les sites : https://u-a-o.fr/ https://ceta-ano.fr/ https://www.gds61.fr/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Eco-participation (redevance CITEO)</vt:lpstr>
      <vt:lpstr>Éco-tri</vt:lpstr>
      <vt:lpstr>Présentation PowerPoint</vt:lpstr>
      <vt:lpstr>Présentation PowerPoint</vt:lpstr>
      <vt:lpstr>Documentations</vt:lpstr>
      <vt:lpstr>Cours d’Apiculture 1ère année (fin de la 1ère partie)</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d’Apiculture</dc:title>
  <dc:creator>Joseph Mario HIDALGO</dc:creator>
  <cp:lastModifiedBy>Gérard2 VESQUE</cp:lastModifiedBy>
  <cp:revision>1102</cp:revision>
  <dcterms:created xsi:type="dcterms:W3CDTF">2013-11-26T13:19:51Z</dcterms:created>
  <dcterms:modified xsi:type="dcterms:W3CDTF">2024-02-02T16:18:08Z</dcterms:modified>
</cp:coreProperties>
</file>