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2" r:id="rId1"/>
    <p:sldMasterId id="2147484354" r:id="rId2"/>
  </p:sldMasterIdLst>
  <p:notesMasterIdLst>
    <p:notesMasterId r:id="rId64"/>
  </p:notesMasterIdLst>
  <p:sldIdLst>
    <p:sldId id="451" r:id="rId3"/>
    <p:sldId id="275" r:id="rId4"/>
    <p:sldId id="429" r:id="rId5"/>
    <p:sldId id="353" r:id="rId6"/>
    <p:sldId id="278" r:id="rId7"/>
    <p:sldId id="433" r:id="rId8"/>
    <p:sldId id="355" r:id="rId9"/>
    <p:sldId id="357" r:id="rId10"/>
    <p:sldId id="277" r:id="rId11"/>
    <p:sldId id="382" r:id="rId12"/>
    <p:sldId id="428" r:id="rId13"/>
    <p:sldId id="435" r:id="rId14"/>
    <p:sldId id="381" r:id="rId15"/>
    <p:sldId id="430" r:id="rId16"/>
    <p:sldId id="431" r:id="rId17"/>
    <p:sldId id="434" r:id="rId18"/>
    <p:sldId id="444" r:id="rId19"/>
    <p:sldId id="356" r:id="rId20"/>
    <p:sldId id="359" r:id="rId21"/>
    <p:sldId id="436" r:id="rId22"/>
    <p:sldId id="360" r:id="rId23"/>
    <p:sldId id="361" r:id="rId24"/>
    <p:sldId id="362" r:id="rId25"/>
    <p:sldId id="363" r:id="rId26"/>
    <p:sldId id="443" r:id="rId27"/>
    <p:sldId id="365" r:id="rId28"/>
    <p:sldId id="370" r:id="rId29"/>
    <p:sldId id="366" r:id="rId30"/>
    <p:sldId id="367" r:id="rId31"/>
    <p:sldId id="368" r:id="rId32"/>
    <p:sldId id="369" r:id="rId33"/>
    <p:sldId id="371" r:id="rId34"/>
    <p:sldId id="358" r:id="rId35"/>
    <p:sldId id="374" r:id="rId36"/>
    <p:sldId id="375" r:id="rId37"/>
    <p:sldId id="377" r:id="rId38"/>
    <p:sldId id="383" r:id="rId39"/>
    <p:sldId id="447" r:id="rId40"/>
    <p:sldId id="448" r:id="rId41"/>
    <p:sldId id="441" r:id="rId42"/>
    <p:sldId id="446" r:id="rId43"/>
    <p:sldId id="445" r:id="rId44"/>
    <p:sldId id="438" r:id="rId45"/>
    <p:sldId id="439" r:id="rId46"/>
    <p:sldId id="437" r:id="rId47"/>
    <p:sldId id="385" r:id="rId48"/>
    <p:sldId id="280" r:id="rId49"/>
    <p:sldId id="282" r:id="rId50"/>
    <p:sldId id="281" r:id="rId51"/>
    <p:sldId id="338" r:id="rId52"/>
    <p:sldId id="283" r:id="rId53"/>
    <p:sldId id="285" r:id="rId54"/>
    <p:sldId id="440" r:id="rId55"/>
    <p:sldId id="449" r:id="rId56"/>
    <p:sldId id="450" r:id="rId57"/>
    <p:sldId id="286" r:id="rId58"/>
    <p:sldId id="387" r:id="rId59"/>
    <p:sldId id="388" r:id="rId60"/>
    <p:sldId id="442" r:id="rId61"/>
    <p:sldId id="386" r:id="rId62"/>
    <p:sldId id="427" r:id="rId63"/>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84"/>
    <a:srgbClr val="FFEFE1"/>
    <a:srgbClr val="FFBF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359" autoAdjust="0"/>
  </p:normalViewPr>
  <p:slideViewPr>
    <p:cSldViewPr snapToGrid="0" snapToObjects="1">
      <p:cViewPr varScale="1">
        <p:scale>
          <a:sx n="52" d="100"/>
          <a:sy n="52" d="100"/>
        </p:scale>
        <p:origin x="162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notesViewPr>
    <p:cSldViewPr snapToGrid="0" snapToObjects="1">
      <p:cViewPr varScale="1">
        <p:scale>
          <a:sx n="53" d="100"/>
          <a:sy n="53" d="100"/>
        </p:scale>
        <p:origin x="-183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2" Type="http://schemas.openxmlformats.org/officeDocument/2006/relationships/oleObject" Target="Graphique%20dans%20Microsoft%20Office%20PowerPoint"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352820474658423E-2"/>
          <c:y val="0.12037037037037"/>
          <c:w val="0.94964717952534261"/>
          <c:h val="0.87962962962963664"/>
        </c:manualLayout>
      </c:layout>
      <c:barChart>
        <c:barDir val="bar"/>
        <c:grouping val="stacked"/>
        <c:varyColors val="0"/>
        <c:ser>
          <c:idx val="1"/>
          <c:order val="0"/>
          <c:invertIfNegative val="0"/>
          <c:val>
            <c:numRef>
              <c:f>'[Graphique dans Microsoft Office PowerPoint]Feuil1'!$E$14:$M$14</c:f>
              <c:numCache>
                <c:formatCode>General</c:formatCode>
                <c:ptCount val="9"/>
                <c:pt idx="0">
                  <c:v>1</c:v>
                </c:pt>
              </c:numCache>
            </c:numRef>
          </c:val>
          <c:extLst>
            <c:ext xmlns:c16="http://schemas.microsoft.com/office/drawing/2014/chart" uri="{C3380CC4-5D6E-409C-BE32-E72D297353CC}">
              <c16:uniqueId val="{00000000-6C87-40DC-BB64-5E309688B859}"/>
            </c:ext>
          </c:extLst>
        </c:ser>
        <c:ser>
          <c:idx val="2"/>
          <c:order val="1"/>
          <c:invertIfNegative val="0"/>
          <c:val>
            <c:numRef>
              <c:f>'[Graphique dans Microsoft Office PowerPoint]Feuil1'!$E$15:$M$15</c:f>
              <c:numCache>
                <c:formatCode>General</c:formatCode>
                <c:ptCount val="9"/>
                <c:pt idx="0">
                  <c:v>1</c:v>
                </c:pt>
              </c:numCache>
            </c:numRef>
          </c:val>
          <c:extLst>
            <c:ext xmlns:c16="http://schemas.microsoft.com/office/drawing/2014/chart" uri="{C3380CC4-5D6E-409C-BE32-E72D297353CC}">
              <c16:uniqueId val="{00000001-6C87-40DC-BB64-5E309688B859}"/>
            </c:ext>
          </c:extLst>
        </c:ser>
        <c:ser>
          <c:idx val="3"/>
          <c:order val="2"/>
          <c:invertIfNegative val="0"/>
          <c:val>
            <c:numRef>
              <c:f>'[Graphique dans Microsoft Office PowerPoint]Feuil1'!$E$16:$M$16</c:f>
              <c:numCache>
                <c:formatCode>General</c:formatCode>
                <c:ptCount val="9"/>
                <c:pt idx="0">
                  <c:v>1</c:v>
                </c:pt>
              </c:numCache>
            </c:numRef>
          </c:val>
          <c:extLst>
            <c:ext xmlns:c16="http://schemas.microsoft.com/office/drawing/2014/chart" uri="{C3380CC4-5D6E-409C-BE32-E72D297353CC}">
              <c16:uniqueId val="{00000002-6C87-40DC-BB64-5E309688B859}"/>
            </c:ext>
          </c:extLst>
        </c:ser>
        <c:ser>
          <c:idx val="4"/>
          <c:order val="3"/>
          <c:invertIfNegative val="0"/>
          <c:val>
            <c:numRef>
              <c:f>'[Graphique dans Microsoft Office PowerPoint]Feuil1'!$E$17:$M$17</c:f>
              <c:numCache>
                <c:formatCode>General</c:formatCode>
                <c:ptCount val="9"/>
                <c:pt idx="0">
                  <c:v>1</c:v>
                </c:pt>
              </c:numCache>
            </c:numRef>
          </c:val>
          <c:extLst>
            <c:ext xmlns:c16="http://schemas.microsoft.com/office/drawing/2014/chart" uri="{C3380CC4-5D6E-409C-BE32-E72D297353CC}">
              <c16:uniqueId val="{00000003-6C87-40DC-BB64-5E309688B859}"/>
            </c:ext>
          </c:extLst>
        </c:ser>
        <c:ser>
          <c:idx val="5"/>
          <c:order val="4"/>
          <c:invertIfNegative val="0"/>
          <c:val>
            <c:numRef>
              <c:f>'[Graphique dans Microsoft Office PowerPoint]Feuil1'!$E$18:$M$18</c:f>
              <c:numCache>
                <c:formatCode>General</c:formatCode>
                <c:ptCount val="9"/>
                <c:pt idx="0">
                  <c:v>1</c:v>
                </c:pt>
              </c:numCache>
            </c:numRef>
          </c:val>
          <c:extLst>
            <c:ext xmlns:c16="http://schemas.microsoft.com/office/drawing/2014/chart" uri="{C3380CC4-5D6E-409C-BE32-E72D297353CC}">
              <c16:uniqueId val="{00000004-6C87-40DC-BB64-5E309688B859}"/>
            </c:ext>
          </c:extLst>
        </c:ser>
        <c:ser>
          <c:idx val="6"/>
          <c:order val="5"/>
          <c:invertIfNegative val="0"/>
          <c:val>
            <c:numRef>
              <c:f>'[Graphique dans Microsoft Office PowerPoint]Feuil1'!$E$19:$M$19</c:f>
              <c:numCache>
                <c:formatCode>General</c:formatCode>
                <c:ptCount val="9"/>
                <c:pt idx="0">
                  <c:v>1</c:v>
                </c:pt>
              </c:numCache>
            </c:numRef>
          </c:val>
          <c:extLst>
            <c:ext xmlns:c16="http://schemas.microsoft.com/office/drawing/2014/chart" uri="{C3380CC4-5D6E-409C-BE32-E72D297353CC}">
              <c16:uniqueId val="{00000005-6C87-40DC-BB64-5E309688B859}"/>
            </c:ext>
          </c:extLst>
        </c:ser>
        <c:ser>
          <c:idx val="7"/>
          <c:order val="6"/>
          <c:invertIfNegative val="0"/>
          <c:val>
            <c:numRef>
              <c:f>'[Graphique dans Microsoft Office PowerPoint]Feuil1'!$E$20:$M$20</c:f>
              <c:numCache>
                <c:formatCode>General</c:formatCode>
                <c:ptCount val="9"/>
                <c:pt idx="0">
                  <c:v>1</c:v>
                </c:pt>
              </c:numCache>
            </c:numRef>
          </c:val>
          <c:extLst>
            <c:ext xmlns:c16="http://schemas.microsoft.com/office/drawing/2014/chart" uri="{C3380CC4-5D6E-409C-BE32-E72D297353CC}">
              <c16:uniqueId val="{00000006-6C87-40DC-BB64-5E309688B859}"/>
            </c:ext>
          </c:extLst>
        </c:ser>
        <c:ser>
          <c:idx val="8"/>
          <c:order val="7"/>
          <c:invertIfNegative val="0"/>
          <c:val>
            <c:numRef>
              <c:f>'[Graphique dans Microsoft Office PowerPoint]Feuil1'!$E$21:$M$21</c:f>
              <c:numCache>
                <c:formatCode>General</c:formatCode>
                <c:ptCount val="9"/>
                <c:pt idx="0">
                  <c:v>1</c:v>
                </c:pt>
              </c:numCache>
            </c:numRef>
          </c:val>
          <c:extLst>
            <c:ext xmlns:c16="http://schemas.microsoft.com/office/drawing/2014/chart" uri="{C3380CC4-5D6E-409C-BE32-E72D297353CC}">
              <c16:uniqueId val="{00000007-6C87-40DC-BB64-5E309688B859}"/>
            </c:ext>
          </c:extLst>
        </c:ser>
        <c:dLbls>
          <c:showLegendKey val="0"/>
          <c:showVal val="0"/>
          <c:showCatName val="0"/>
          <c:showSerName val="0"/>
          <c:showPercent val="0"/>
          <c:showBubbleSize val="0"/>
        </c:dLbls>
        <c:gapWidth val="150"/>
        <c:overlap val="100"/>
        <c:axId val="79306112"/>
        <c:axId val="79316096"/>
      </c:barChart>
      <c:catAx>
        <c:axId val="79306112"/>
        <c:scaling>
          <c:orientation val="minMax"/>
        </c:scaling>
        <c:delete val="1"/>
        <c:axPos val="l"/>
        <c:majorTickMark val="out"/>
        <c:minorTickMark val="none"/>
        <c:tickLblPos val="none"/>
        <c:crossAx val="79316096"/>
        <c:crosses val="autoZero"/>
        <c:auto val="1"/>
        <c:lblAlgn val="ctr"/>
        <c:lblOffset val="100"/>
        <c:noMultiLvlLbl val="0"/>
      </c:catAx>
      <c:valAx>
        <c:axId val="79316096"/>
        <c:scaling>
          <c:orientation val="minMax"/>
        </c:scaling>
        <c:delete val="1"/>
        <c:axPos val="b"/>
        <c:numFmt formatCode="General" sourceLinked="1"/>
        <c:majorTickMark val="out"/>
        <c:minorTickMark val="none"/>
        <c:tickLblPos val="none"/>
        <c:crossAx val="79306112"/>
        <c:crosses val="autoZero"/>
        <c:crossBetween val="between"/>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F88256A-F429-47A8-980B-8ADB16FF7349}" type="datetimeFigureOut">
              <a:rPr lang="fr-FR"/>
              <a:pPr/>
              <a:t>05/03/2024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8F8E8AB-B9E1-43DC-AEEC-6991926AD785}" type="slidenum">
              <a:rPr lang="fr-FR"/>
              <a:pPr/>
              <a:t>‹N°›</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8434" name="Espace réservé des commentaires 2"/>
          <p:cNvSpPr>
            <a:spLocks noGrp="1"/>
          </p:cNvSpPr>
          <p:nvPr>
            <p:ph type="body" idx="1"/>
          </p:nvPr>
        </p:nvSpPr>
        <p:spPr bwMode="auto">
          <a:noFill/>
        </p:spPr>
        <p:txBody>
          <a:bodyPr/>
          <a:lstStyle/>
          <a:p>
            <a:r>
              <a:rPr lang="fr-FR" dirty="0">
                <a:solidFill>
                  <a:srgbClr val="000090"/>
                </a:solidFill>
              </a:rPr>
              <a:t>HYMENOPTERE</a:t>
            </a:r>
            <a:r>
              <a:rPr lang="fr-FR" dirty="0"/>
              <a:t>: Insecte complet à la naissance; </a:t>
            </a:r>
            <a:r>
              <a:rPr lang="fr-FR" dirty="0">
                <a:solidFill>
                  <a:srgbClr val="000090"/>
                </a:solidFill>
              </a:rPr>
              <a:t>Apocrite: </a:t>
            </a:r>
            <a:r>
              <a:rPr lang="fr-FR" dirty="0"/>
              <a:t>dont l</a:t>
            </a:r>
            <a:r>
              <a:rPr lang="fr-FR" altLang="fr-FR" dirty="0"/>
              <a:t>’</a:t>
            </a:r>
            <a:r>
              <a:rPr lang="fr-FR" dirty="0"/>
              <a:t>abdomen est séparé du thorax par une striction nette</a:t>
            </a:r>
            <a:r>
              <a:rPr lang="fr-FR" dirty="0">
                <a:solidFill>
                  <a:srgbClr val="000090"/>
                </a:solidFill>
              </a:rPr>
              <a:t>; Térébrant : </a:t>
            </a:r>
            <a:r>
              <a:rPr lang="fr-FR" dirty="0"/>
              <a:t>pas d</a:t>
            </a:r>
            <a:r>
              <a:rPr lang="fr-FR" altLang="fr-FR" dirty="0"/>
              <a:t>’</a:t>
            </a:r>
            <a:r>
              <a:rPr lang="fr-FR" dirty="0"/>
              <a:t>aiguillon mais une espèce de tarière qui lui sert à percer les animaux; </a:t>
            </a:r>
            <a:r>
              <a:rPr lang="fr-FR" dirty="0">
                <a:solidFill>
                  <a:srgbClr val="000090"/>
                </a:solidFill>
              </a:rPr>
              <a:t>Aculéate </a:t>
            </a:r>
            <a:r>
              <a:rPr lang="fr-FR" dirty="0"/>
              <a:t>: aiguillon abdominale ; </a:t>
            </a:r>
          </a:p>
        </p:txBody>
      </p:sp>
      <p:sp>
        <p:nvSpPr>
          <p:cNvPr id="18435" name="Espace réservé du numéro de diapositive 3"/>
          <p:cNvSpPr>
            <a:spLocks noGrp="1"/>
          </p:cNvSpPr>
          <p:nvPr>
            <p:ph type="sldNum" sz="quarter" idx="5"/>
          </p:nvPr>
        </p:nvSpPr>
        <p:spPr bwMode="auto">
          <a:noFill/>
          <a:ln>
            <a:miter lim="800000"/>
            <a:headEnd/>
            <a:tailEnd/>
          </a:ln>
        </p:spPr>
        <p:txBody>
          <a:bodyPr/>
          <a:lstStyle/>
          <a:p>
            <a:fld id="{9014BFDB-C268-4631-BF18-86DD4F457197}" type="slidenum">
              <a:rPr lang="fr-FR"/>
              <a:pPr/>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r-FR" dirty="0">
                <a:solidFill>
                  <a:srgbClr val="000090"/>
                </a:solidFill>
              </a:rPr>
              <a:t>HYMENOPTERE</a:t>
            </a:r>
            <a:r>
              <a:rPr lang="fr-FR" dirty="0"/>
              <a:t>: Insecte complet à la naissance; </a:t>
            </a:r>
            <a:r>
              <a:rPr lang="fr-FR" dirty="0">
                <a:solidFill>
                  <a:srgbClr val="000090"/>
                </a:solidFill>
              </a:rPr>
              <a:t>Apocrite: </a:t>
            </a:r>
            <a:r>
              <a:rPr lang="fr-FR" dirty="0"/>
              <a:t>dont l</a:t>
            </a:r>
            <a:r>
              <a:rPr lang="fr-FR" altLang="fr-FR" dirty="0"/>
              <a:t>’</a:t>
            </a:r>
            <a:r>
              <a:rPr lang="fr-FR" dirty="0"/>
              <a:t>abdomen est séparé du thorax par une striction nette</a:t>
            </a:r>
            <a:r>
              <a:rPr lang="fr-FR" dirty="0">
                <a:solidFill>
                  <a:srgbClr val="000090"/>
                </a:solidFill>
              </a:rPr>
              <a:t>; Térébrant : </a:t>
            </a:r>
            <a:r>
              <a:rPr lang="fr-FR" dirty="0"/>
              <a:t>pas d</a:t>
            </a:r>
            <a:r>
              <a:rPr lang="fr-FR" altLang="fr-FR" dirty="0"/>
              <a:t>’</a:t>
            </a:r>
            <a:r>
              <a:rPr lang="fr-FR" dirty="0"/>
              <a:t>aiguillon mais une espèce de tarière qui lui sert à percer les animaux; </a:t>
            </a:r>
            <a:r>
              <a:rPr lang="fr-FR" dirty="0">
                <a:solidFill>
                  <a:srgbClr val="000090"/>
                </a:solidFill>
              </a:rPr>
              <a:t>Aculéate </a:t>
            </a:r>
            <a:r>
              <a:rPr lang="fr-FR" dirty="0"/>
              <a:t>: aiguillon abdominale ; </a:t>
            </a:r>
          </a:p>
          <a:p>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5</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a:bodyPr>
          <a:lstStyle/>
          <a:p>
            <a:pPr>
              <a:lnSpc>
                <a:spcPct val="90000"/>
              </a:lnSpc>
              <a:spcBef>
                <a:spcPct val="0"/>
              </a:spcBef>
            </a:pPr>
            <a:r>
              <a:rPr lang="fr-FR" sz="2200" dirty="0"/>
              <a:t>Hyménoptère : insecte complet à la naissance; Ailes solidaires en vol ; Le corps de l</a:t>
            </a:r>
            <a:r>
              <a:rPr lang="fr-FR" altLang="fr-FR" sz="2200" dirty="0"/>
              <a:t>’</a:t>
            </a:r>
            <a:r>
              <a:rPr lang="fr-FR" sz="2200" dirty="0"/>
              <a:t>abeille est enveloppé  d</a:t>
            </a:r>
            <a:r>
              <a:rPr lang="fr-FR" altLang="fr-FR" sz="2200" dirty="0"/>
              <a:t>’</a:t>
            </a:r>
            <a:r>
              <a:rPr lang="fr-FR" sz="2200" dirty="0"/>
              <a:t>une peau imprégnée </a:t>
            </a:r>
            <a:r>
              <a:rPr lang="fr-FR" sz="2200" b="1" dirty="0"/>
              <a:t>de chitine : la cuticule;</a:t>
            </a:r>
            <a:r>
              <a:rPr lang="fr-FR" sz="2200" dirty="0"/>
              <a:t> hydrophobe ; donne la rigidité d</a:t>
            </a:r>
            <a:r>
              <a:rPr lang="fr-FR" altLang="fr-FR" sz="2200" dirty="0"/>
              <a:t>’</a:t>
            </a:r>
            <a:r>
              <a:rPr lang="fr-FR" sz="2200" dirty="0"/>
              <a:t>une carapace </a:t>
            </a:r>
          </a:p>
          <a:p>
            <a:pPr>
              <a:lnSpc>
                <a:spcPct val="90000"/>
              </a:lnSpc>
              <a:spcBef>
                <a:spcPct val="0"/>
              </a:spcBef>
            </a:pPr>
            <a:r>
              <a:rPr lang="fr-FR" sz="2200" dirty="0"/>
              <a:t>fait effet de squelette externe : </a:t>
            </a:r>
            <a:r>
              <a:rPr lang="fr-FR" sz="2200" b="1" dirty="0"/>
              <a:t>exosquelette</a:t>
            </a:r>
            <a:r>
              <a:rPr lang="fr-FR" sz="2200" dirty="0"/>
              <a:t> </a:t>
            </a:r>
            <a:r>
              <a:rPr lang="fr-FR" sz="2200" b="1" dirty="0"/>
              <a:t>ce qui ne permet pas à l</a:t>
            </a:r>
            <a:r>
              <a:rPr lang="fr-FR" altLang="fr-FR" sz="2200" b="1" dirty="0"/>
              <a:t>’</a:t>
            </a:r>
            <a:r>
              <a:rPr lang="fr-FR" sz="2200" b="1" dirty="0"/>
              <a:t>abeille de grandir (forme définitive à la naissance );  </a:t>
            </a:r>
            <a:r>
              <a:rPr lang="fr-FR" sz="2200" dirty="0"/>
              <a:t> Flexible au niveau des articulations cette enveloppe devient membraneuse mince et souple et permet le mouvement ;  Sur sa face intérieure sont fixés les muscles </a:t>
            </a:r>
          </a:p>
          <a:p>
            <a:pPr>
              <a:lnSpc>
                <a:spcPct val="90000"/>
              </a:lnSpc>
              <a:spcBef>
                <a:spcPct val="0"/>
              </a:spcBef>
            </a:pPr>
            <a:endParaRPr lang="fr-FR" sz="1100" dirty="0"/>
          </a:p>
        </p:txBody>
      </p:sp>
      <p:sp>
        <p:nvSpPr>
          <p:cNvPr id="22531" name="Espace réservé du numéro de diapositive 3"/>
          <p:cNvSpPr>
            <a:spLocks noGrp="1"/>
          </p:cNvSpPr>
          <p:nvPr>
            <p:ph type="sldNum" sz="quarter" idx="5"/>
          </p:nvPr>
        </p:nvSpPr>
        <p:spPr bwMode="auto">
          <a:noFill/>
          <a:ln>
            <a:miter lim="800000"/>
            <a:headEnd/>
            <a:tailEnd/>
          </a:ln>
        </p:spPr>
        <p:txBody>
          <a:bodyPr/>
          <a:lstStyle/>
          <a:p>
            <a:fld id="{E9D523F1-497B-423F-BAFD-EF8C29661903}" type="slidenum">
              <a:rPr lang="fr-FR"/>
              <a:pPr/>
              <a:t>7</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4578" name="Espace réservé des commentaires 2"/>
          <p:cNvSpPr>
            <a:spLocks noGrp="1"/>
          </p:cNvSpPr>
          <p:nvPr>
            <p:ph type="body" idx="1"/>
          </p:nvPr>
        </p:nvSpPr>
        <p:spPr bwMode="auto">
          <a:noFill/>
        </p:spPr>
        <p:txBody>
          <a:bodyPr/>
          <a:lstStyle/>
          <a:p>
            <a:pPr>
              <a:spcBef>
                <a:spcPct val="0"/>
              </a:spcBef>
            </a:pPr>
            <a:r>
              <a:rPr lang="fr-FR" sz="2800" dirty="0"/>
              <a:t>Le corps est entièrement recouvert de poils ; Avec l</a:t>
            </a:r>
            <a:r>
              <a:rPr lang="fr-FR" altLang="fr-FR" sz="2800" dirty="0"/>
              <a:t>’</a:t>
            </a:r>
            <a:r>
              <a:rPr lang="fr-FR" sz="2800" dirty="0"/>
              <a:t>âge l</a:t>
            </a:r>
            <a:r>
              <a:rPr lang="fr-FR" altLang="fr-FR" sz="2800" dirty="0"/>
              <a:t>’</a:t>
            </a:r>
            <a:r>
              <a:rPr lang="fr-FR" sz="2800" dirty="0"/>
              <a:t>abeille perd ses poils ; </a:t>
            </a:r>
            <a:r>
              <a:rPr lang="fr-FR" sz="2800" b="1" dirty="0"/>
              <a:t>Utilité :</a:t>
            </a:r>
          </a:p>
          <a:p>
            <a:pPr>
              <a:spcBef>
                <a:spcPct val="0"/>
              </a:spcBef>
              <a:buFontTx/>
              <a:buChar char="•"/>
            </a:pPr>
            <a:r>
              <a:rPr lang="fr-FR" sz="2800" dirty="0"/>
              <a:t>La chaleur </a:t>
            </a:r>
          </a:p>
          <a:p>
            <a:pPr>
              <a:spcBef>
                <a:spcPct val="0"/>
              </a:spcBef>
              <a:buFontTx/>
              <a:buChar char="•"/>
            </a:pPr>
            <a:r>
              <a:rPr lang="fr-FR" sz="2800" dirty="0"/>
              <a:t>Accroche du pollen </a:t>
            </a:r>
          </a:p>
          <a:p>
            <a:pPr>
              <a:spcBef>
                <a:spcPct val="0"/>
              </a:spcBef>
            </a:pPr>
            <a:r>
              <a:rPr lang="fr-FR" sz="2800" dirty="0"/>
              <a:t>Poils sensoriels sur les antennes les pattes et la tête qui permettent de percevoir les stimulations externes </a:t>
            </a:r>
          </a:p>
        </p:txBody>
      </p:sp>
      <p:sp>
        <p:nvSpPr>
          <p:cNvPr id="24579" name="Espace réservé du numéro de diapositive 3"/>
          <p:cNvSpPr>
            <a:spLocks noGrp="1"/>
          </p:cNvSpPr>
          <p:nvPr>
            <p:ph type="sldNum" sz="quarter" idx="5"/>
          </p:nvPr>
        </p:nvSpPr>
        <p:spPr bwMode="auto">
          <a:noFill/>
          <a:ln>
            <a:miter lim="800000"/>
            <a:headEnd/>
            <a:tailEnd/>
          </a:ln>
        </p:spPr>
        <p:txBody>
          <a:bodyPr/>
          <a:lstStyle/>
          <a:p>
            <a:fld id="{7CAE1D3B-A9D2-4357-8348-A3B8592980CF}" type="slidenum">
              <a:rPr lang="fr-FR"/>
              <a:pPr/>
              <a:t>8</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a:lstStyle/>
          <a:p>
            <a:pPr eaLnBrk="1" hangingPunct="1">
              <a:spcBef>
                <a:spcPct val="0"/>
              </a:spcBef>
            </a:pPr>
            <a:r>
              <a:rPr lang="fr-FR" sz="1800" b="1" u="sng" dirty="0"/>
              <a:t>Un appareil circulatoire</a:t>
            </a:r>
            <a:r>
              <a:rPr lang="fr-FR" sz="1800" dirty="0"/>
              <a:t> (équivalent du cœur) </a:t>
            </a:r>
          </a:p>
          <a:p>
            <a:pPr eaLnBrk="1" hangingPunct="1">
              <a:spcBef>
                <a:spcPct val="0"/>
              </a:spcBef>
            </a:pPr>
            <a:r>
              <a:rPr lang="fr-FR" sz="1800" dirty="0"/>
              <a:t>Long tube dorsal qui véhicule l</a:t>
            </a:r>
            <a:r>
              <a:rPr lang="fr-FR" altLang="fr-FR" sz="1800" dirty="0"/>
              <a:t>’</a:t>
            </a:r>
            <a:r>
              <a:rPr lang="fr-FR" sz="1800" dirty="0"/>
              <a:t>hémolymphe ( incolore ( sans globules rouge)s  – incoagulable – riche en magnésium – constitué d</a:t>
            </a:r>
            <a:r>
              <a:rPr lang="fr-FR" altLang="fr-FR" sz="1800" dirty="0"/>
              <a:t>’</a:t>
            </a:r>
            <a:r>
              <a:rPr lang="fr-FR" sz="1800" dirty="0"/>
              <a:t>eau – glucose- protéine – enzyme – acides aminés)</a:t>
            </a:r>
          </a:p>
          <a:p>
            <a:pPr eaLnBrk="1" hangingPunct="1">
              <a:spcBef>
                <a:spcPct val="0"/>
              </a:spcBef>
            </a:pPr>
            <a:r>
              <a:rPr lang="fr-FR" sz="1800" dirty="0"/>
              <a:t>Irrigue tous les organes.</a:t>
            </a:r>
          </a:p>
          <a:p>
            <a:pPr eaLnBrk="1" hangingPunct="1">
              <a:spcBef>
                <a:spcPct val="0"/>
              </a:spcBef>
            </a:pPr>
            <a:r>
              <a:rPr lang="fr-FR" sz="1800" dirty="0"/>
              <a:t>Les insectes possèdent</a:t>
            </a:r>
            <a:r>
              <a:rPr lang="fr-FR" sz="1800" baseline="0" dirty="0"/>
              <a:t> </a:t>
            </a:r>
            <a:r>
              <a:rPr lang="fr-FR" sz="1800" dirty="0"/>
              <a:t>un système circulatoire. L</a:t>
            </a:r>
            <a:r>
              <a:rPr lang="fr-FR" altLang="fr-FR" sz="1800" dirty="0"/>
              <a:t>’</a:t>
            </a:r>
            <a:r>
              <a:rPr lang="fr-FR" sz="1800" dirty="0"/>
              <a:t>hémolymphe coule librement à l</a:t>
            </a:r>
            <a:r>
              <a:rPr lang="fr-FR" altLang="fr-FR" sz="1800" dirty="0"/>
              <a:t>’</a:t>
            </a:r>
            <a:r>
              <a:rPr lang="fr-FR" sz="1800" dirty="0"/>
              <a:t>intérieur du corps et approvisionne les tissus et les organes en éléments nutritifs.</a:t>
            </a:r>
          </a:p>
          <a:p>
            <a:pPr eaLnBrk="1" hangingPunct="1">
              <a:spcBef>
                <a:spcPct val="0"/>
              </a:spcBef>
            </a:pPr>
            <a:r>
              <a:rPr lang="fr-FR" sz="1800" dirty="0"/>
              <a:t>La circulation de</a:t>
            </a:r>
            <a:r>
              <a:rPr lang="fr-FR" sz="1800" baseline="0" dirty="0"/>
              <a:t> l’hémolymphe</a:t>
            </a:r>
            <a:r>
              <a:rPr lang="fr-FR" sz="1800" dirty="0"/>
              <a:t> est assurée par le cœur tubulaire et par le  diaphragme dorsal et ventral ainsi que par d</a:t>
            </a:r>
            <a:r>
              <a:rPr lang="fr-FR" altLang="fr-FR" sz="1800" dirty="0"/>
              <a:t>’</a:t>
            </a:r>
            <a:r>
              <a:rPr lang="fr-FR" sz="1800" dirty="0"/>
              <a:t>autres organes dans la tête et le thorax </a:t>
            </a:r>
          </a:p>
          <a:p>
            <a:pPr eaLnBrk="1" hangingPunct="1">
              <a:spcBef>
                <a:spcPct val="0"/>
              </a:spcBef>
            </a:pPr>
            <a:r>
              <a:rPr lang="fr-FR" sz="1800" dirty="0"/>
              <a:t>Le cœur tubulaire s</a:t>
            </a:r>
            <a:r>
              <a:rPr lang="fr-FR" altLang="fr-FR" sz="1800" dirty="0"/>
              <a:t>’</a:t>
            </a:r>
            <a:r>
              <a:rPr lang="fr-FR" sz="1800" dirty="0"/>
              <a:t>étend de la tête à l</a:t>
            </a:r>
            <a:r>
              <a:rPr lang="fr-FR" altLang="fr-FR" sz="1800" dirty="0"/>
              <a:t>’</a:t>
            </a:r>
            <a:r>
              <a:rPr lang="fr-FR" sz="1800" dirty="0"/>
              <a:t>abdomen où il s</a:t>
            </a:r>
            <a:r>
              <a:rPr lang="fr-FR" altLang="fr-FR" sz="1800" dirty="0"/>
              <a:t>’</a:t>
            </a:r>
            <a:r>
              <a:rPr lang="fr-FR" sz="1800" dirty="0"/>
              <a:t>élargit en  ventricules </a:t>
            </a:r>
          </a:p>
        </p:txBody>
      </p:sp>
      <p:sp>
        <p:nvSpPr>
          <p:cNvPr id="27651" name="Espace réservé du numéro de diapositive 3"/>
          <p:cNvSpPr>
            <a:spLocks noGrp="1"/>
          </p:cNvSpPr>
          <p:nvPr>
            <p:ph type="sldNum" sz="quarter" idx="5"/>
          </p:nvPr>
        </p:nvSpPr>
        <p:spPr bwMode="auto">
          <a:noFill/>
          <a:ln>
            <a:miter lim="800000"/>
            <a:headEnd/>
            <a:tailEnd/>
          </a:ln>
        </p:spPr>
        <p:txBody>
          <a:bodyPr/>
          <a:lstStyle/>
          <a:p>
            <a:fld id="{7254B2FA-5E95-4834-8BE1-E68C88CD77CE}" type="slidenum">
              <a:rPr lang="fr-FR"/>
              <a:pPr/>
              <a:t>10</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9698" name="Espace réservé des commentaires 2"/>
          <p:cNvSpPr>
            <a:spLocks noGrp="1"/>
          </p:cNvSpPr>
          <p:nvPr>
            <p:ph type="body" idx="1"/>
          </p:nvPr>
        </p:nvSpPr>
        <p:spPr bwMode="auto">
          <a:noFill/>
        </p:spPr>
        <p:txBody>
          <a:bodyPr/>
          <a:lstStyle/>
          <a:p>
            <a:pPr eaLnBrk="1" hangingPunct="1">
              <a:spcBef>
                <a:spcPct val="0"/>
              </a:spcBef>
            </a:pPr>
            <a:r>
              <a:rPr lang="fr-FR" sz="1800" b="1" u="sng" dirty="0"/>
              <a:t>Un appareil circulatoire</a:t>
            </a:r>
            <a:r>
              <a:rPr lang="fr-FR" sz="1800" dirty="0"/>
              <a:t> (équivalent du cœur) </a:t>
            </a:r>
          </a:p>
          <a:p>
            <a:pPr eaLnBrk="1" hangingPunct="1">
              <a:spcBef>
                <a:spcPct val="0"/>
              </a:spcBef>
            </a:pPr>
            <a:r>
              <a:rPr lang="fr-FR" sz="1800" dirty="0"/>
              <a:t>Long tube dorsal qui véhicule l</a:t>
            </a:r>
            <a:r>
              <a:rPr lang="fr-FR" altLang="fr-FR" sz="1800" dirty="0"/>
              <a:t>’</a:t>
            </a:r>
            <a:r>
              <a:rPr lang="fr-FR" sz="1800" dirty="0"/>
              <a:t>hémolymphe ( incolore ( sans globules rouge)s  – incoagulable – riche en magnésium – constitué d</a:t>
            </a:r>
            <a:r>
              <a:rPr lang="fr-FR" altLang="fr-FR" sz="1800" dirty="0"/>
              <a:t>’</a:t>
            </a:r>
            <a:r>
              <a:rPr lang="fr-FR" sz="1800" dirty="0"/>
              <a:t>eau – glucose- protéine – enzyme – acides aminés)</a:t>
            </a:r>
          </a:p>
          <a:p>
            <a:pPr eaLnBrk="1" hangingPunct="1">
              <a:spcBef>
                <a:spcPct val="0"/>
              </a:spcBef>
            </a:pPr>
            <a:r>
              <a:rPr lang="fr-FR" sz="1800" dirty="0"/>
              <a:t>Irrigue tous les organes  </a:t>
            </a:r>
          </a:p>
          <a:p>
            <a:pPr eaLnBrk="1" hangingPunct="1">
              <a:spcBef>
                <a:spcPct val="0"/>
              </a:spcBef>
            </a:pPr>
            <a:r>
              <a:rPr lang="fr-FR" sz="1800" dirty="0"/>
              <a:t>Les insectes</a:t>
            </a:r>
            <a:r>
              <a:rPr lang="fr-FR" sz="1800" baseline="0" dirty="0"/>
              <a:t> </a:t>
            </a:r>
            <a:r>
              <a:rPr lang="fr-FR" sz="1800" dirty="0"/>
              <a:t>possèdent</a:t>
            </a:r>
            <a:r>
              <a:rPr lang="fr-FR" sz="1800" baseline="0" dirty="0"/>
              <a:t> </a:t>
            </a:r>
            <a:r>
              <a:rPr lang="fr-FR" sz="1800" dirty="0"/>
              <a:t>un système circulatoire</a:t>
            </a:r>
            <a:r>
              <a:rPr lang="fr-FR" sz="1800" baseline="0" dirty="0"/>
              <a:t> ouvert. L</a:t>
            </a:r>
            <a:r>
              <a:rPr lang="fr-FR" altLang="fr-FR" sz="1800" dirty="0"/>
              <a:t>’</a:t>
            </a:r>
            <a:r>
              <a:rPr lang="fr-FR" sz="1800" dirty="0"/>
              <a:t>hémolymphe coule librement à l</a:t>
            </a:r>
            <a:r>
              <a:rPr lang="fr-FR" altLang="fr-FR" sz="1800" dirty="0"/>
              <a:t>’</a:t>
            </a:r>
            <a:r>
              <a:rPr lang="fr-FR" sz="1800" dirty="0"/>
              <a:t>intérieur du corps et approvisionne les tissus et les organes en éléments nutritifs </a:t>
            </a:r>
          </a:p>
          <a:p>
            <a:pPr eaLnBrk="1" hangingPunct="1">
              <a:spcBef>
                <a:spcPct val="0"/>
              </a:spcBef>
            </a:pPr>
            <a:r>
              <a:rPr lang="fr-FR" sz="1800" dirty="0"/>
              <a:t>La circulation de</a:t>
            </a:r>
            <a:r>
              <a:rPr lang="fr-FR" sz="1800" baseline="0" dirty="0"/>
              <a:t> l’hémolymphe</a:t>
            </a:r>
            <a:r>
              <a:rPr lang="fr-FR" sz="1800" dirty="0"/>
              <a:t> est assurée par le cœur tubulaire et par le  diaphragme dorsal et ventral ainsi que par d</a:t>
            </a:r>
            <a:r>
              <a:rPr lang="fr-FR" altLang="fr-FR" sz="1800" dirty="0"/>
              <a:t>’</a:t>
            </a:r>
            <a:r>
              <a:rPr lang="fr-FR" sz="1800" dirty="0"/>
              <a:t>autres organes dans la tête et le thorax </a:t>
            </a:r>
          </a:p>
          <a:p>
            <a:pPr eaLnBrk="1" hangingPunct="1">
              <a:spcBef>
                <a:spcPct val="0"/>
              </a:spcBef>
            </a:pPr>
            <a:r>
              <a:rPr lang="fr-FR" sz="1800" dirty="0"/>
              <a:t>Le cœur tubulaire s</a:t>
            </a:r>
            <a:r>
              <a:rPr lang="fr-FR" altLang="fr-FR" sz="1800" dirty="0"/>
              <a:t>’</a:t>
            </a:r>
            <a:r>
              <a:rPr lang="fr-FR" sz="1800" dirty="0"/>
              <a:t>étend de la tête à l</a:t>
            </a:r>
            <a:r>
              <a:rPr lang="fr-FR" altLang="fr-FR" sz="1800" dirty="0"/>
              <a:t>’</a:t>
            </a:r>
            <a:r>
              <a:rPr lang="fr-FR" sz="1800" dirty="0"/>
              <a:t>abdomen où il s</a:t>
            </a:r>
            <a:r>
              <a:rPr lang="fr-FR" altLang="fr-FR" sz="1800" dirty="0"/>
              <a:t>’</a:t>
            </a:r>
            <a:r>
              <a:rPr lang="fr-FR" sz="1800" dirty="0"/>
              <a:t>élargit en  ventricules </a:t>
            </a:r>
          </a:p>
        </p:txBody>
      </p:sp>
      <p:sp>
        <p:nvSpPr>
          <p:cNvPr id="29699" name="Espace réservé du numéro de diapositive 3"/>
          <p:cNvSpPr>
            <a:spLocks noGrp="1"/>
          </p:cNvSpPr>
          <p:nvPr>
            <p:ph type="sldNum" sz="quarter" idx="5"/>
          </p:nvPr>
        </p:nvSpPr>
        <p:spPr bwMode="auto">
          <a:noFill/>
          <a:ln>
            <a:miter lim="800000"/>
            <a:headEnd/>
            <a:tailEnd/>
          </a:ln>
        </p:spPr>
        <p:txBody>
          <a:bodyPr/>
          <a:lstStyle/>
          <a:p>
            <a:fld id="{C25061BD-AD5A-453C-9A38-5B859C333D67}" type="slidenum">
              <a:rPr lang="fr-FR"/>
              <a:pPr/>
              <a:t>11</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ce réservé de l'image des diapositives 1"/>
          <p:cNvSpPr>
            <a:spLocks noGrp="1" noRot="1" noChangeAspect="1"/>
          </p:cNvSpPr>
          <p:nvPr>
            <p:ph type="sldImg"/>
          </p:nvPr>
        </p:nvSpPr>
        <p:spPr bwMode="auto">
          <a:xfrm>
            <a:off x="1143000" y="642938"/>
            <a:ext cx="4572000" cy="3429000"/>
          </a:xfrm>
          <a:noFill/>
          <a:ln>
            <a:solidFill>
              <a:srgbClr val="000000"/>
            </a:solidFill>
            <a:miter lim="800000"/>
            <a:headEnd/>
            <a:tailEnd/>
          </a:ln>
        </p:spPr>
      </p:sp>
      <p:sp>
        <p:nvSpPr>
          <p:cNvPr id="31746" name="Espace réservé des commentaires 2"/>
          <p:cNvSpPr>
            <a:spLocks noGrp="1"/>
          </p:cNvSpPr>
          <p:nvPr>
            <p:ph type="body" idx="1"/>
          </p:nvPr>
        </p:nvSpPr>
        <p:spPr bwMode="auto">
          <a:noFill/>
        </p:spPr>
        <p:txBody>
          <a:bodyPr/>
          <a:lstStyle/>
          <a:p>
            <a:pPr eaLnBrk="1" hangingPunct="1">
              <a:spcBef>
                <a:spcPct val="0"/>
              </a:spcBef>
              <a:buFontTx/>
              <a:buChar char="•"/>
            </a:pPr>
            <a:r>
              <a:rPr lang="fr-FR" sz="1800" b="1" dirty="0"/>
              <a:t>L</a:t>
            </a:r>
            <a:r>
              <a:rPr lang="fr-FR" altLang="fr-FR" sz="1800" b="1" dirty="0"/>
              <a:t>’</a:t>
            </a:r>
            <a:r>
              <a:rPr lang="fr-FR" sz="1800" b="1" dirty="0"/>
              <a:t>abeille respire grâce à un système étendu et ramifié de tubules : tout le long de son corps  les trachées</a:t>
            </a:r>
            <a:r>
              <a:rPr lang="fr-FR" sz="1800" b="1" baseline="0" dirty="0"/>
              <a:t> </a:t>
            </a:r>
            <a:r>
              <a:rPr lang="fr-FR" sz="1800" b="1" dirty="0"/>
              <a:t>relient tous les organes et tissus avec l</a:t>
            </a:r>
            <a:r>
              <a:rPr lang="fr-FR" altLang="fr-FR" sz="1800" b="1" dirty="0"/>
              <a:t>’</a:t>
            </a:r>
            <a:r>
              <a:rPr lang="fr-FR" sz="1800" b="1" dirty="0"/>
              <a:t>air extérieur</a:t>
            </a:r>
            <a:r>
              <a:rPr lang="fr-FR" sz="1800" b="1" baseline="0" dirty="0"/>
              <a:t> pour </a:t>
            </a:r>
            <a:r>
              <a:rPr lang="fr-FR" sz="1800" b="1" dirty="0"/>
              <a:t>échanger l’oxygène</a:t>
            </a:r>
            <a:r>
              <a:rPr lang="fr-FR" sz="1800" b="1" baseline="0" dirty="0"/>
              <a:t> contre le </a:t>
            </a:r>
            <a:r>
              <a:rPr lang="fr-FR" sz="1800" b="1" dirty="0"/>
              <a:t>CO2 sans passer pas par l</a:t>
            </a:r>
            <a:r>
              <a:rPr lang="fr-FR" altLang="fr-FR" sz="1800" b="1" dirty="0"/>
              <a:t>’</a:t>
            </a:r>
            <a:r>
              <a:rPr lang="fr-FR" sz="1800" b="1" dirty="0"/>
              <a:t>hémolymphe. Dix paires d</a:t>
            </a:r>
            <a:r>
              <a:rPr lang="fr-FR" altLang="fr-FR" sz="1800" b="1" dirty="0"/>
              <a:t>’</a:t>
            </a:r>
            <a:r>
              <a:rPr lang="fr-FR" sz="1800" b="1" dirty="0"/>
              <a:t>ouvertures respiratoires, les stigmates, se trouvent sur les deux côtés du thorax et abdomen ( 3 sur thorax – 7 sur abdomen).</a:t>
            </a:r>
            <a:r>
              <a:rPr lang="fr-FR" sz="1800" b="1" baseline="0" dirty="0"/>
              <a:t> </a:t>
            </a:r>
            <a:r>
              <a:rPr lang="fr-FR" sz="1800" b="1" dirty="0"/>
              <a:t>Derrière les stigmates les trachées s</a:t>
            </a:r>
            <a:r>
              <a:rPr lang="fr-FR" altLang="fr-FR" sz="1800" b="1" dirty="0"/>
              <a:t>’</a:t>
            </a:r>
            <a:r>
              <a:rPr lang="fr-FR" sz="1800" b="1" dirty="0"/>
              <a:t>unissent en sac à air.</a:t>
            </a:r>
            <a:r>
              <a:rPr lang="fr-FR" sz="1800" b="1" baseline="0" dirty="0"/>
              <a:t> </a:t>
            </a:r>
            <a:r>
              <a:rPr lang="fr-FR" sz="1800" b="1" dirty="0"/>
              <a:t>Les trachées se divisent en trachéales qui entourent les organes  et assurent la diffusion de l</a:t>
            </a:r>
            <a:r>
              <a:rPr lang="fr-FR" altLang="fr-FR" sz="1800" b="1" dirty="0"/>
              <a:t>’</a:t>
            </a:r>
            <a:r>
              <a:rPr lang="fr-FR" sz="1800" b="1" dirty="0"/>
              <a:t>air dans les organes.</a:t>
            </a:r>
          </a:p>
          <a:p>
            <a:pPr eaLnBrk="1" hangingPunct="1">
              <a:spcBef>
                <a:spcPct val="0"/>
              </a:spcBef>
              <a:buFontTx/>
              <a:buChar char="•"/>
            </a:pPr>
            <a:r>
              <a:rPr lang="fr-FR" sz="1800" b="1" dirty="0"/>
              <a:t> </a:t>
            </a:r>
            <a:r>
              <a:rPr lang="fr-FR" sz="1800" b="1" u="sng" dirty="0"/>
              <a:t>Une chaine nerveuse</a:t>
            </a:r>
            <a:r>
              <a:rPr lang="fr-FR" sz="1800" dirty="0"/>
              <a:t> :  </a:t>
            </a:r>
          </a:p>
          <a:p>
            <a:pPr eaLnBrk="1" hangingPunct="1">
              <a:spcBef>
                <a:spcPct val="0"/>
              </a:spcBef>
              <a:buFontTx/>
              <a:buChar char="•"/>
            </a:pPr>
            <a:r>
              <a:rPr lang="fr-FR" sz="1800" b="1" dirty="0"/>
              <a:t>Un cordon nerveux double passe dans la partie centrale et relie les ganglions nerveux </a:t>
            </a:r>
          </a:p>
          <a:p>
            <a:pPr eaLnBrk="1" hangingPunct="1">
              <a:spcBef>
                <a:spcPct val="0"/>
              </a:spcBef>
              <a:buFontTx/>
              <a:buChar char="•"/>
            </a:pPr>
            <a:r>
              <a:rPr lang="fr-FR" sz="1800" b="1" dirty="0"/>
              <a:t>Cible des insecticides</a:t>
            </a:r>
          </a:p>
          <a:p>
            <a:pPr eaLnBrk="1" hangingPunct="1">
              <a:spcBef>
                <a:spcPct val="0"/>
              </a:spcBef>
            </a:pPr>
            <a:endParaRPr lang="fr-FR" sz="1800" b="1" dirty="0"/>
          </a:p>
          <a:p>
            <a:pPr eaLnBrk="1" hangingPunct="1">
              <a:spcBef>
                <a:spcPct val="0"/>
              </a:spcBef>
            </a:pPr>
            <a:endParaRPr lang="fr-FR" sz="1800" b="1" dirty="0"/>
          </a:p>
          <a:p>
            <a:pPr eaLnBrk="1" hangingPunct="1">
              <a:spcBef>
                <a:spcPct val="0"/>
              </a:spcBef>
            </a:pPr>
            <a:endParaRPr lang="fr-FR" sz="1800" dirty="0"/>
          </a:p>
          <a:p>
            <a:pPr eaLnBrk="1" hangingPunct="1">
              <a:spcBef>
                <a:spcPct val="0"/>
              </a:spcBef>
            </a:pPr>
            <a:r>
              <a:rPr lang="fr-FR" sz="1800" dirty="0"/>
              <a:t> </a:t>
            </a:r>
          </a:p>
        </p:txBody>
      </p:sp>
      <p:sp>
        <p:nvSpPr>
          <p:cNvPr id="31747" name="Espace réservé du numéro de diapositive 3"/>
          <p:cNvSpPr>
            <a:spLocks noGrp="1"/>
          </p:cNvSpPr>
          <p:nvPr>
            <p:ph type="sldNum" sz="quarter" idx="5"/>
          </p:nvPr>
        </p:nvSpPr>
        <p:spPr bwMode="auto">
          <a:noFill/>
          <a:ln>
            <a:miter lim="800000"/>
            <a:headEnd/>
            <a:tailEnd/>
          </a:ln>
        </p:spPr>
        <p:txBody>
          <a:bodyPr/>
          <a:lstStyle/>
          <a:p>
            <a:fld id="{9F76C61E-C1FB-4779-817C-1845E3CC3885}" type="slidenum">
              <a:rPr lang="fr-FR"/>
              <a:pPr/>
              <a:t>13</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p:cNvSpPr>
            <a:spLocks noGrp="1" noRot="1" noChangeAspect="1"/>
          </p:cNvSpPr>
          <p:nvPr>
            <p:ph type="sldImg"/>
          </p:nvPr>
        </p:nvSpPr>
        <p:spPr bwMode="auto">
          <a:xfrm>
            <a:off x="1143000" y="642938"/>
            <a:ext cx="4572000" cy="3429000"/>
          </a:xfrm>
          <a:noFill/>
          <a:ln>
            <a:solidFill>
              <a:srgbClr val="000000"/>
            </a:solidFill>
            <a:miter lim="800000"/>
            <a:headEnd/>
            <a:tailEnd/>
          </a:ln>
        </p:spPr>
      </p:sp>
      <p:sp>
        <p:nvSpPr>
          <p:cNvPr id="33794" name="Espace réservé des commentaires 2"/>
          <p:cNvSpPr>
            <a:spLocks noGrp="1"/>
          </p:cNvSpPr>
          <p:nvPr>
            <p:ph type="body" idx="1"/>
          </p:nvPr>
        </p:nvSpPr>
        <p:spPr bwMode="auto">
          <a:noFill/>
        </p:spPr>
        <p:txBody>
          <a:bodyPr/>
          <a:lstStyle/>
          <a:p>
            <a:pPr eaLnBrk="1" hangingPunct="1">
              <a:spcBef>
                <a:spcPct val="0"/>
              </a:spcBef>
              <a:buFontTx/>
              <a:buChar char="•"/>
            </a:pPr>
            <a:r>
              <a:rPr lang="fr-FR" sz="1800" b="1" dirty="0"/>
              <a:t>L</a:t>
            </a:r>
            <a:r>
              <a:rPr lang="fr-FR" altLang="fr-FR" sz="1800" b="1" dirty="0"/>
              <a:t>’</a:t>
            </a:r>
            <a:r>
              <a:rPr lang="fr-FR" sz="1800" b="1" dirty="0"/>
              <a:t>abeille respire grâce à un système étendu et ramifié de tubules : tout le long de son corps  les trachées</a:t>
            </a:r>
            <a:r>
              <a:rPr lang="fr-FR" sz="1800" b="1" baseline="0" dirty="0"/>
              <a:t> </a:t>
            </a:r>
            <a:r>
              <a:rPr lang="fr-FR" sz="1800" b="1" dirty="0"/>
              <a:t>relient tous les organes et tissus avec l</a:t>
            </a:r>
            <a:r>
              <a:rPr lang="fr-FR" altLang="fr-FR" sz="1800" b="1" dirty="0"/>
              <a:t>’</a:t>
            </a:r>
            <a:r>
              <a:rPr lang="fr-FR" sz="1800" b="1" dirty="0"/>
              <a:t>air extérieur</a:t>
            </a:r>
            <a:r>
              <a:rPr lang="fr-FR" sz="1800" b="1" baseline="0" dirty="0"/>
              <a:t> pour </a:t>
            </a:r>
            <a:r>
              <a:rPr lang="fr-FR" sz="1800" b="1" dirty="0"/>
              <a:t>échanger l’oxygène</a:t>
            </a:r>
            <a:r>
              <a:rPr lang="fr-FR" sz="1800" b="1" baseline="0" dirty="0"/>
              <a:t> contre le </a:t>
            </a:r>
            <a:r>
              <a:rPr lang="fr-FR" sz="1800" b="1" dirty="0"/>
              <a:t>CO2 sans passer pas par l</a:t>
            </a:r>
            <a:r>
              <a:rPr lang="fr-FR" altLang="fr-FR" sz="1800" b="1" dirty="0"/>
              <a:t>’</a:t>
            </a:r>
            <a:r>
              <a:rPr lang="fr-FR" sz="1800" b="1" dirty="0"/>
              <a:t>hémolymphe. Dix paires d</a:t>
            </a:r>
            <a:r>
              <a:rPr lang="fr-FR" altLang="fr-FR" sz="1800" b="1" dirty="0"/>
              <a:t>’</a:t>
            </a:r>
            <a:r>
              <a:rPr lang="fr-FR" sz="1800" b="1" dirty="0"/>
              <a:t>ouvertures respiratoires, les stigmates, se trouvent sur les deux côtés du thorax et abdomen ( 3 sur thorax – 7 sur abdomen).</a:t>
            </a:r>
            <a:r>
              <a:rPr lang="fr-FR" sz="1800" b="1" baseline="0" dirty="0"/>
              <a:t> </a:t>
            </a:r>
            <a:r>
              <a:rPr lang="fr-FR" sz="1800" b="1" dirty="0"/>
              <a:t>Derrière les stigmates les trachées s</a:t>
            </a:r>
            <a:r>
              <a:rPr lang="fr-FR" altLang="fr-FR" sz="1800" b="1" dirty="0"/>
              <a:t>’</a:t>
            </a:r>
            <a:r>
              <a:rPr lang="fr-FR" sz="1800" b="1" dirty="0"/>
              <a:t>unissent en sac à air.</a:t>
            </a:r>
            <a:r>
              <a:rPr lang="fr-FR" sz="1800" b="1" baseline="0" dirty="0"/>
              <a:t> </a:t>
            </a:r>
            <a:r>
              <a:rPr lang="fr-FR" sz="1800" b="1" dirty="0"/>
              <a:t>Les trachées se divisent en trachéales qui entourent les organes  et assurent la diffusion de l</a:t>
            </a:r>
            <a:r>
              <a:rPr lang="fr-FR" altLang="fr-FR" sz="1800" b="1" dirty="0"/>
              <a:t>’</a:t>
            </a:r>
            <a:r>
              <a:rPr lang="fr-FR" sz="1800" b="1" dirty="0"/>
              <a:t>air dans les organes.</a:t>
            </a:r>
          </a:p>
          <a:p>
            <a:pPr eaLnBrk="1" hangingPunct="1">
              <a:spcBef>
                <a:spcPct val="0"/>
              </a:spcBef>
              <a:buFontTx/>
              <a:buChar char="•"/>
            </a:pPr>
            <a:r>
              <a:rPr lang="fr-FR" sz="1800" b="1" dirty="0"/>
              <a:t> </a:t>
            </a:r>
            <a:r>
              <a:rPr lang="fr-FR" sz="1800" b="1" u="sng" dirty="0"/>
              <a:t>Une chaine nerveuse</a:t>
            </a:r>
            <a:r>
              <a:rPr lang="fr-FR" sz="1800" dirty="0"/>
              <a:t> :  </a:t>
            </a:r>
          </a:p>
          <a:p>
            <a:pPr eaLnBrk="1" hangingPunct="1">
              <a:spcBef>
                <a:spcPct val="0"/>
              </a:spcBef>
              <a:buFontTx/>
              <a:buChar char="•"/>
            </a:pPr>
            <a:r>
              <a:rPr lang="fr-FR" sz="1800" b="1" dirty="0"/>
              <a:t>Un cordon nerveux double passe dans la partie centrale et relie les ganglions nerveux </a:t>
            </a:r>
          </a:p>
          <a:p>
            <a:pPr eaLnBrk="1" hangingPunct="1">
              <a:spcBef>
                <a:spcPct val="0"/>
              </a:spcBef>
              <a:buFontTx/>
              <a:buChar char="•"/>
            </a:pPr>
            <a:r>
              <a:rPr lang="fr-FR" sz="1800" b="1" dirty="0"/>
              <a:t>Cible des insecticides</a:t>
            </a:r>
          </a:p>
          <a:p>
            <a:pPr eaLnBrk="1" hangingPunct="1">
              <a:spcBef>
                <a:spcPct val="0"/>
              </a:spcBef>
            </a:pPr>
            <a:endParaRPr lang="fr-FR" sz="1800" b="1" dirty="0"/>
          </a:p>
          <a:p>
            <a:pPr eaLnBrk="1" hangingPunct="1">
              <a:spcBef>
                <a:spcPct val="0"/>
              </a:spcBef>
            </a:pPr>
            <a:endParaRPr lang="fr-FR" sz="1800" b="1" dirty="0"/>
          </a:p>
          <a:p>
            <a:pPr eaLnBrk="1" hangingPunct="1">
              <a:spcBef>
                <a:spcPct val="0"/>
              </a:spcBef>
            </a:pPr>
            <a:endParaRPr lang="fr-FR" sz="1800" dirty="0"/>
          </a:p>
          <a:p>
            <a:pPr eaLnBrk="1" hangingPunct="1">
              <a:spcBef>
                <a:spcPct val="0"/>
              </a:spcBef>
            </a:pPr>
            <a:r>
              <a:rPr lang="fr-FR" sz="1800" dirty="0"/>
              <a:t> </a:t>
            </a:r>
          </a:p>
        </p:txBody>
      </p:sp>
      <p:sp>
        <p:nvSpPr>
          <p:cNvPr id="33795" name="Espace réservé du numéro de diapositive 3"/>
          <p:cNvSpPr>
            <a:spLocks noGrp="1"/>
          </p:cNvSpPr>
          <p:nvPr>
            <p:ph type="sldNum" sz="quarter" idx="5"/>
          </p:nvPr>
        </p:nvSpPr>
        <p:spPr bwMode="auto">
          <a:noFill/>
          <a:ln>
            <a:miter lim="800000"/>
            <a:headEnd/>
            <a:tailEnd/>
          </a:ln>
        </p:spPr>
        <p:txBody>
          <a:bodyPr/>
          <a:lstStyle/>
          <a:p>
            <a:fld id="{A6E0D0B6-32C6-4B36-BAA8-EC3787BEE448}" type="slidenum">
              <a:rPr lang="fr-FR"/>
              <a:pPr/>
              <a:t>14</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5842" name="Espace réservé des commentaires 2"/>
          <p:cNvSpPr>
            <a:spLocks noGrp="1"/>
          </p:cNvSpPr>
          <p:nvPr>
            <p:ph type="body" idx="1"/>
          </p:nvPr>
        </p:nvSpPr>
        <p:spPr bwMode="auto">
          <a:xfrm>
            <a:off x="620713" y="4140200"/>
            <a:ext cx="5486400" cy="5003800"/>
          </a:xfrm>
          <a:noFill/>
        </p:spPr>
        <p:txBody>
          <a:bodyPr/>
          <a:lstStyle/>
          <a:p>
            <a:pPr eaLnBrk="1" hangingPunct="1">
              <a:lnSpc>
                <a:spcPct val="80000"/>
              </a:lnSpc>
              <a:spcBef>
                <a:spcPct val="0"/>
              </a:spcBef>
              <a:buFontTx/>
              <a:buChar char="•"/>
            </a:pPr>
            <a:r>
              <a:rPr lang="fr-FR" sz="1800" b="1" u="sng" dirty="0"/>
              <a:t>se compose d</a:t>
            </a:r>
            <a:r>
              <a:rPr lang="fr-FR" altLang="fr-FR" sz="1800" b="1" u="sng" dirty="0"/>
              <a:t>’u</a:t>
            </a:r>
            <a:r>
              <a:rPr lang="fr-FR" sz="1800" b="1" u="sng" dirty="0"/>
              <a:t>n tube intestinal  q</a:t>
            </a:r>
            <a:r>
              <a:rPr lang="fr-FR" sz="1800" b="1" dirty="0"/>
              <a:t>ui débute juste après la bouche  et traverse toute l</a:t>
            </a:r>
            <a:r>
              <a:rPr lang="fr-FR" altLang="fr-FR" sz="1800" b="1" dirty="0"/>
              <a:t>’</a:t>
            </a:r>
            <a:r>
              <a:rPr lang="fr-FR" sz="1800" b="1" dirty="0"/>
              <a:t>abeille ;On distingue 3 parties ; L</a:t>
            </a:r>
            <a:r>
              <a:rPr lang="fr-FR" altLang="fr-FR" sz="1800" b="1" dirty="0"/>
              <a:t>’</a:t>
            </a:r>
            <a:r>
              <a:rPr lang="fr-FR" sz="1800" b="1" dirty="0"/>
              <a:t>intestin antérieur débute juste après la bouche et comprend , le pharynx sert de système de pompage pour aspirer la nourriture liquide, l</a:t>
            </a:r>
            <a:r>
              <a:rPr lang="fr-FR" altLang="fr-FR" sz="1800" b="1" dirty="0"/>
              <a:t>’</a:t>
            </a:r>
            <a:r>
              <a:rPr lang="fr-FR" sz="1800" b="1" dirty="0"/>
              <a:t>œsophage  qui s</a:t>
            </a:r>
            <a:r>
              <a:rPr lang="fr-FR" altLang="fr-FR" sz="1800" b="1" dirty="0"/>
              <a:t>’</a:t>
            </a:r>
            <a:r>
              <a:rPr lang="fr-FR" sz="1800" b="1" dirty="0"/>
              <a:t>élargie pour former , le jabot qui est extensible et qui sert à transporter et à stocker la nourriture, L</a:t>
            </a:r>
            <a:r>
              <a:rPr lang="fr-FR" altLang="fr-FR" sz="1800" b="1" dirty="0"/>
              <a:t>’</a:t>
            </a:r>
            <a:r>
              <a:rPr lang="fr-FR" sz="1800" b="1" dirty="0"/>
              <a:t>abeille peut volontairement régurgiter le contenu du jabot en exercent  une  pression dessus et ainsi nourrir les larves ou se nourrir pendant le vol. Le proventricule sépare l</a:t>
            </a:r>
            <a:r>
              <a:rPr lang="fr-FR" altLang="fr-FR" sz="1800" b="1" dirty="0"/>
              <a:t>’</a:t>
            </a:r>
            <a:r>
              <a:rPr lang="fr-FR" sz="1800" b="1" dirty="0"/>
              <a:t>intestin moyen de l</a:t>
            </a:r>
            <a:r>
              <a:rPr lang="fr-FR" altLang="fr-FR" sz="1800" b="1" dirty="0"/>
              <a:t>’</a:t>
            </a:r>
            <a:r>
              <a:rPr lang="fr-FR" sz="1800" b="1" dirty="0"/>
              <a:t>intestin antérieur il est constitué de 4 clapets ciliés, il permet de filtrer les composants solides ( pollen spores de loques …)du contenu du jabot.</a:t>
            </a:r>
            <a:r>
              <a:rPr lang="fr-FR" sz="1800" b="1" baseline="0" dirty="0"/>
              <a:t> L</a:t>
            </a:r>
            <a:r>
              <a:rPr lang="fr-FR" sz="1800" b="1" dirty="0"/>
              <a:t>es particules sont mélangées avec un peu de nectar et ainsi passent dans l</a:t>
            </a:r>
            <a:r>
              <a:rPr lang="fr-FR" altLang="fr-FR" sz="1800" b="1" dirty="0"/>
              <a:t>’</a:t>
            </a:r>
            <a:r>
              <a:rPr lang="fr-FR" sz="1800" b="1" dirty="0"/>
              <a:t>intestin moyen par portion.</a:t>
            </a:r>
            <a:r>
              <a:rPr lang="fr-FR" sz="1800" b="1" baseline="0" dirty="0"/>
              <a:t> I</a:t>
            </a:r>
            <a:r>
              <a:rPr lang="fr-FR" sz="1800" b="1" dirty="0"/>
              <a:t>mportance pour la santé de l’abeille : le proventricule,</a:t>
            </a:r>
            <a:r>
              <a:rPr lang="fr-FR" sz="1800" b="1" baseline="0" dirty="0"/>
              <a:t> </a:t>
            </a:r>
            <a:r>
              <a:rPr lang="fr-FR" sz="1800" b="1" dirty="0"/>
              <a:t>bouche de l</a:t>
            </a:r>
            <a:r>
              <a:rPr lang="fr-FR" altLang="fr-FR" sz="1800" b="1" dirty="0"/>
              <a:t>’</a:t>
            </a:r>
            <a:r>
              <a:rPr lang="fr-FR" sz="1800" b="1" dirty="0"/>
              <a:t>estomac, s</a:t>
            </a:r>
            <a:r>
              <a:rPr lang="fr-FR" altLang="fr-FR" sz="1800" b="1" dirty="0"/>
              <a:t>’</a:t>
            </a:r>
            <a:r>
              <a:rPr lang="fr-FR" sz="1800" b="1" dirty="0"/>
              <a:t>ouvre et se ferme à volonté et fait passer ou non la nourriture dans l</a:t>
            </a:r>
            <a:r>
              <a:rPr lang="fr-FR" altLang="fr-FR" sz="1800" b="1" dirty="0"/>
              <a:t>’</a:t>
            </a:r>
            <a:r>
              <a:rPr lang="fr-FR" sz="1800" b="1" dirty="0"/>
              <a:t>estomac.</a:t>
            </a:r>
          </a:p>
          <a:p>
            <a:pPr eaLnBrk="1" hangingPunct="1">
              <a:lnSpc>
                <a:spcPct val="80000"/>
              </a:lnSpc>
              <a:spcBef>
                <a:spcPct val="0"/>
              </a:spcBef>
            </a:pPr>
            <a:endParaRPr lang="fr-FR" sz="1100" dirty="0"/>
          </a:p>
          <a:p>
            <a:pPr eaLnBrk="1" hangingPunct="1">
              <a:lnSpc>
                <a:spcPct val="80000"/>
              </a:lnSpc>
              <a:spcBef>
                <a:spcPct val="0"/>
              </a:spcBef>
            </a:pPr>
            <a:endParaRPr lang="fr-FR" sz="1100" dirty="0"/>
          </a:p>
        </p:txBody>
      </p:sp>
      <p:sp>
        <p:nvSpPr>
          <p:cNvPr id="35843" name="Espace réservé du numéro de diapositive 3"/>
          <p:cNvSpPr>
            <a:spLocks noGrp="1"/>
          </p:cNvSpPr>
          <p:nvPr>
            <p:ph type="sldNum" sz="quarter" idx="5"/>
          </p:nvPr>
        </p:nvSpPr>
        <p:spPr bwMode="auto">
          <a:noFill/>
          <a:ln>
            <a:miter lim="800000"/>
            <a:headEnd/>
            <a:tailEnd/>
          </a:ln>
        </p:spPr>
        <p:txBody>
          <a:bodyPr/>
          <a:lstStyle/>
          <a:p>
            <a:fld id="{0E6FACC1-FCD4-44AC-9A1A-5507C2F518D4}" type="slidenum">
              <a:rPr lang="fr-FR"/>
              <a:pPr/>
              <a:t>15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7890" name="Espace réservé des commentaires 2"/>
          <p:cNvSpPr>
            <a:spLocks noGrp="1"/>
          </p:cNvSpPr>
          <p:nvPr>
            <p:ph type="body" idx="1"/>
          </p:nvPr>
        </p:nvSpPr>
        <p:spPr bwMode="auto">
          <a:xfrm>
            <a:off x="620713" y="4140200"/>
            <a:ext cx="5486400" cy="5003800"/>
          </a:xfrm>
          <a:noFill/>
        </p:spPr>
        <p:txBody>
          <a:bodyPr/>
          <a:lstStyle/>
          <a:p>
            <a:pPr eaLnBrk="1" hangingPunct="1">
              <a:lnSpc>
                <a:spcPct val="80000"/>
              </a:lnSpc>
              <a:spcBef>
                <a:spcPct val="0"/>
              </a:spcBef>
              <a:buFontTx/>
              <a:buChar char="•"/>
            </a:pPr>
            <a:r>
              <a:rPr lang="fr-FR" sz="1800" b="1" u="sng" dirty="0"/>
              <a:t>se compose d</a:t>
            </a:r>
            <a:r>
              <a:rPr lang="fr-FR" altLang="fr-FR" sz="1800" b="1" u="sng" dirty="0"/>
              <a:t>’u</a:t>
            </a:r>
            <a:r>
              <a:rPr lang="fr-FR" sz="1800" b="1" u="sng" dirty="0"/>
              <a:t>n tube intestinal  q</a:t>
            </a:r>
            <a:r>
              <a:rPr lang="fr-FR" sz="1800" b="1" dirty="0"/>
              <a:t>ui débute juste après la bouche  et traverse toute l</a:t>
            </a:r>
            <a:r>
              <a:rPr lang="fr-FR" altLang="fr-FR" sz="1800" b="1" dirty="0"/>
              <a:t>’</a:t>
            </a:r>
            <a:r>
              <a:rPr lang="fr-FR" sz="1800" b="1" dirty="0"/>
              <a:t>abeille ;On distingue 3 parties ; L</a:t>
            </a:r>
            <a:r>
              <a:rPr lang="fr-FR" altLang="fr-FR" sz="1800" b="1" dirty="0"/>
              <a:t>’</a:t>
            </a:r>
            <a:r>
              <a:rPr lang="fr-FR" sz="1800" b="1" dirty="0"/>
              <a:t>intestin antérieur débute juste après la bouche et comprend , le pharynx sert de système de pompage pour aspirer la nourriture liquide, l</a:t>
            </a:r>
            <a:r>
              <a:rPr lang="fr-FR" altLang="fr-FR" sz="1800" b="1" dirty="0"/>
              <a:t>’</a:t>
            </a:r>
            <a:r>
              <a:rPr lang="fr-FR" sz="1800" b="1" dirty="0"/>
              <a:t>œsophage  qui s</a:t>
            </a:r>
            <a:r>
              <a:rPr lang="fr-FR" altLang="fr-FR" sz="1800" b="1" dirty="0"/>
              <a:t>’</a:t>
            </a:r>
            <a:r>
              <a:rPr lang="fr-FR" sz="1800" b="1" dirty="0"/>
              <a:t>élargie pour former , le jabot qui est extensible et qui sert à transporter et à stocker la nourriture, L</a:t>
            </a:r>
            <a:r>
              <a:rPr lang="fr-FR" altLang="fr-FR" sz="1800" b="1" dirty="0"/>
              <a:t>’</a:t>
            </a:r>
            <a:r>
              <a:rPr lang="fr-FR" sz="1800" b="1" dirty="0"/>
              <a:t>abeille peut volontairement régurgiter le contenu du jabot en exercent  une  pression dessus et ainsi nourrir les larves ou se nourrir pendant le vol. Le proventricule sépare l</a:t>
            </a:r>
            <a:r>
              <a:rPr lang="fr-FR" altLang="fr-FR" sz="1800" b="1" dirty="0"/>
              <a:t>’</a:t>
            </a:r>
            <a:r>
              <a:rPr lang="fr-FR" sz="1800" b="1" dirty="0"/>
              <a:t>intestin moyen de l</a:t>
            </a:r>
            <a:r>
              <a:rPr lang="fr-FR" altLang="fr-FR" sz="1800" b="1" dirty="0"/>
              <a:t>’</a:t>
            </a:r>
            <a:r>
              <a:rPr lang="fr-FR" sz="1800" b="1" dirty="0"/>
              <a:t>intestin antérieur il est constitué de 4 clapets ciliés, il permet de filtrer les composants solides ( pollen spores de loques …)du contenu du jabot.</a:t>
            </a:r>
            <a:r>
              <a:rPr lang="fr-FR" sz="1800" b="1" baseline="0" dirty="0"/>
              <a:t> L</a:t>
            </a:r>
            <a:r>
              <a:rPr lang="fr-FR" sz="1800" b="1" dirty="0"/>
              <a:t>es particules sont mélangées avec un peu de nectar et ainsi passent dans l</a:t>
            </a:r>
            <a:r>
              <a:rPr lang="fr-FR" altLang="fr-FR" sz="1800" b="1" dirty="0"/>
              <a:t>’</a:t>
            </a:r>
            <a:r>
              <a:rPr lang="fr-FR" sz="1800" b="1" dirty="0"/>
              <a:t>intestin moyen par portion.</a:t>
            </a:r>
            <a:r>
              <a:rPr lang="fr-FR" sz="1800" b="1" baseline="0" dirty="0"/>
              <a:t> I</a:t>
            </a:r>
            <a:r>
              <a:rPr lang="fr-FR" sz="1800" b="1" dirty="0"/>
              <a:t>mportance pour la santé de l’abeille : le proventricule,</a:t>
            </a:r>
            <a:r>
              <a:rPr lang="fr-FR" sz="1800" b="1" baseline="0" dirty="0"/>
              <a:t> </a:t>
            </a:r>
            <a:r>
              <a:rPr lang="fr-FR" sz="1800" b="1" dirty="0"/>
              <a:t>bouche de l</a:t>
            </a:r>
            <a:r>
              <a:rPr lang="fr-FR" altLang="fr-FR" sz="1800" b="1" dirty="0"/>
              <a:t>’</a:t>
            </a:r>
            <a:r>
              <a:rPr lang="fr-FR" sz="1800" b="1" dirty="0"/>
              <a:t>estomac, s</a:t>
            </a:r>
            <a:r>
              <a:rPr lang="fr-FR" altLang="fr-FR" sz="1800" b="1" dirty="0"/>
              <a:t>’</a:t>
            </a:r>
            <a:r>
              <a:rPr lang="fr-FR" sz="1800" b="1" dirty="0"/>
              <a:t>ouvre et se ferme à volonté et fait passer ou non la nourriture dans l</a:t>
            </a:r>
            <a:r>
              <a:rPr lang="fr-FR" altLang="fr-FR" sz="1800" b="1" dirty="0"/>
              <a:t>’</a:t>
            </a:r>
            <a:r>
              <a:rPr lang="fr-FR" sz="1800" b="1" dirty="0"/>
              <a:t>estomac.</a:t>
            </a:r>
          </a:p>
          <a:p>
            <a:pPr eaLnBrk="1" hangingPunct="1">
              <a:lnSpc>
                <a:spcPct val="80000"/>
              </a:lnSpc>
              <a:spcBef>
                <a:spcPct val="0"/>
              </a:spcBef>
            </a:pPr>
            <a:endParaRPr lang="fr-FR" sz="1100" dirty="0"/>
          </a:p>
          <a:p>
            <a:pPr eaLnBrk="1" hangingPunct="1">
              <a:lnSpc>
                <a:spcPct val="80000"/>
              </a:lnSpc>
              <a:spcBef>
                <a:spcPct val="0"/>
              </a:spcBef>
            </a:pPr>
            <a:endParaRPr lang="fr-FR" sz="1100" dirty="0"/>
          </a:p>
          <a:p>
            <a:pPr eaLnBrk="1" hangingPunct="1">
              <a:lnSpc>
                <a:spcPct val="80000"/>
              </a:lnSpc>
              <a:spcBef>
                <a:spcPct val="0"/>
              </a:spcBef>
            </a:pPr>
            <a:endParaRPr lang="fr-FR" sz="1100" dirty="0"/>
          </a:p>
          <a:p>
            <a:pPr eaLnBrk="1" hangingPunct="1">
              <a:lnSpc>
                <a:spcPct val="80000"/>
              </a:lnSpc>
              <a:spcBef>
                <a:spcPct val="0"/>
              </a:spcBef>
            </a:pPr>
            <a:endParaRPr lang="fr-FR" sz="1100" dirty="0"/>
          </a:p>
        </p:txBody>
      </p:sp>
      <p:sp>
        <p:nvSpPr>
          <p:cNvPr id="37891" name="Espace réservé du numéro de diapositive 3"/>
          <p:cNvSpPr>
            <a:spLocks noGrp="1"/>
          </p:cNvSpPr>
          <p:nvPr>
            <p:ph type="sldNum" sz="quarter" idx="5"/>
          </p:nvPr>
        </p:nvSpPr>
        <p:spPr bwMode="auto">
          <a:noFill/>
          <a:ln>
            <a:miter lim="800000"/>
            <a:headEnd/>
            <a:tailEnd/>
          </a:ln>
        </p:spPr>
        <p:txBody>
          <a:bodyPr/>
          <a:lstStyle/>
          <a:p>
            <a:fld id="{CCEF44DA-F15F-4088-986E-30BBF4C5F819}" type="slidenum">
              <a:rPr lang="fr-FR"/>
              <a:pPr/>
              <a:t>16</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78850" name="Espace réservé des commentaires 2"/>
          <p:cNvSpPr>
            <a:spLocks noGrp="1"/>
          </p:cNvSpPr>
          <p:nvPr>
            <p:ph type="body" idx="1"/>
          </p:nvPr>
        </p:nvSpPr>
        <p:spPr bwMode="auto">
          <a:noFill/>
        </p:spPr>
        <p:txBody>
          <a:bodyPr/>
          <a:lstStyle/>
          <a:p>
            <a:pPr eaLnBrk="1" hangingPunct="1">
              <a:spcBef>
                <a:spcPct val="0"/>
              </a:spcBef>
            </a:pPr>
            <a:r>
              <a:rPr lang="fr-FR" sz="2000" b="0" dirty="0"/>
              <a:t>Le proventricule : bouche entre le jabot et le ventricule</a:t>
            </a:r>
            <a:r>
              <a:rPr lang="fr-FR" sz="2000" b="0" baseline="0" dirty="0"/>
              <a:t> </a:t>
            </a:r>
            <a:r>
              <a:rPr lang="fr-FR" sz="2000" b="0" dirty="0"/>
              <a:t>(estomac). Il agit comme une soupape régulatrice : Il peut s</a:t>
            </a:r>
            <a:r>
              <a:rPr lang="fr-FR" altLang="fr-FR" sz="2000" b="0" dirty="0"/>
              <a:t>’</a:t>
            </a:r>
            <a:r>
              <a:rPr lang="fr-FR" sz="2000" b="0" dirty="0"/>
              <a:t>ouvrir ou se fermer à volonté grâce à 4 soupapes qui permettent à la nourriture de passer ou non dans le ventricule mais pas dans le sens inverse (passer du ventricule vers le jabot). </a:t>
            </a:r>
            <a:r>
              <a:rPr lang="fr-FR" sz="2000" b="0" baseline="0" dirty="0"/>
              <a:t>Quand le proventricule est fermé l</a:t>
            </a:r>
            <a:r>
              <a:rPr lang="fr-FR" sz="2000" b="0" dirty="0"/>
              <a:t>e nectar peut être ainsi soit régurgité du jabot vers une autre ouvrière (trophallaxie)  ou stocké dans l</a:t>
            </a:r>
            <a:r>
              <a:rPr lang="fr-FR" altLang="fr-FR" sz="2000" b="0" dirty="0"/>
              <a:t>’</a:t>
            </a:r>
            <a:r>
              <a:rPr lang="fr-FR" sz="2000" b="0" dirty="0"/>
              <a:t>alvéole d</a:t>
            </a:r>
            <a:r>
              <a:rPr lang="fr-FR" altLang="fr-FR" sz="2000" b="0" dirty="0"/>
              <a:t>’</a:t>
            </a:r>
            <a:r>
              <a:rPr lang="fr-FR" sz="2000" b="0" dirty="0"/>
              <a:t>un  cadre.</a:t>
            </a:r>
          </a:p>
        </p:txBody>
      </p:sp>
      <p:sp>
        <p:nvSpPr>
          <p:cNvPr id="78851" name="Espace réservé du numéro de diapositive 3"/>
          <p:cNvSpPr>
            <a:spLocks noGrp="1"/>
          </p:cNvSpPr>
          <p:nvPr>
            <p:ph type="sldNum" sz="quarter" idx="5"/>
          </p:nvPr>
        </p:nvSpPr>
        <p:spPr bwMode="auto">
          <a:noFill/>
          <a:ln>
            <a:miter lim="800000"/>
            <a:headEnd/>
            <a:tailEnd/>
          </a:ln>
        </p:spPr>
        <p:txBody>
          <a:bodyPr/>
          <a:lstStyle/>
          <a:p>
            <a:fld id="{BCA8A32E-F8B9-4AFB-B7C9-1561063B8C1E}" type="slidenum">
              <a:rPr lang="fr-FR"/>
              <a:pPr/>
              <a:t>17</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a:bodyPr>
          <a:lstStyle/>
          <a:p>
            <a:pPr>
              <a:lnSpc>
                <a:spcPct val="80000"/>
              </a:lnSpc>
              <a:spcBef>
                <a:spcPct val="0"/>
              </a:spcBef>
            </a:pPr>
            <a:r>
              <a:rPr lang="fr-FR" sz="500" b="0" u="none" dirty="0"/>
              <a:t>2 yeux latéraux à facettes,</a:t>
            </a:r>
            <a:r>
              <a:rPr lang="fr-FR" sz="500" b="0" u="none" baseline="0" dirty="0"/>
              <a:t> </a:t>
            </a:r>
            <a:r>
              <a:rPr lang="fr-FR" sz="500" b="0" u="none" dirty="0"/>
              <a:t>bombés,</a:t>
            </a:r>
            <a:r>
              <a:rPr lang="fr-FR" sz="500" b="0" u="none" baseline="0" dirty="0"/>
              <a:t> </a:t>
            </a:r>
            <a:r>
              <a:rPr lang="fr-FR" sz="500" b="0" u="none" dirty="0"/>
              <a:t>noirs,</a:t>
            </a:r>
            <a:r>
              <a:rPr lang="fr-FR" sz="500" b="0" u="none" baseline="0" dirty="0"/>
              <a:t> </a:t>
            </a:r>
            <a:r>
              <a:rPr lang="fr-FR" sz="500" b="0" u="none" dirty="0"/>
              <a:t>poilus,</a:t>
            </a:r>
            <a:r>
              <a:rPr lang="fr-FR" sz="500" b="0" u="none" baseline="0" dirty="0"/>
              <a:t> c</a:t>
            </a:r>
            <a:r>
              <a:rPr lang="fr-FR" sz="500" b="0" u="none" dirty="0"/>
              <a:t>omposés d’éléments juxtaposés (facettes hexagonales).</a:t>
            </a:r>
            <a:r>
              <a:rPr lang="fr-FR" sz="500" b="0" u="none" baseline="0" dirty="0"/>
              <a:t> C</a:t>
            </a:r>
            <a:r>
              <a:rPr lang="fr-FR" sz="500" b="0" u="none" dirty="0"/>
              <a:t>haque</a:t>
            </a:r>
            <a:r>
              <a:rPr lang="fr-FR" sz="500" b="0" u="none" baseline="0" dirty="0"/>
              <a:t> facette</a:t>
            </a:r>
            <a:r>
              <a:rPr lang="fr-FR" sz="500" b="0" u="none" dirty="0"/>
              <a:t> perçoit une petite partie de l</a:t>
            </a:r>
            <a:r>
              <a:rPr lang="fr-FR" altLang="fr-FR" sz="500" b="0" u="none" dirty="0"/>
              <a:t>’</a:t>
            </a:r>
            <a:r>
              <a:rPr lang="fr-FR" sz="500" b="0" u="none" dirty="0"/>
              <a:t>image comme un point.</a:t>
            </a:r>
            <a:r>
              <a:rPr lang="fr-FR" sz="500" b="0" u="none" baseline="0" dirty="0"/>
              <a:t> Ils servent </a:t>
            </a:r>
            <a:r>
              <a:rPr lang="fr-FR" sz="500" b="0" u="none" dirty="0"/>
              <a:t>pour la vision lointaine en dehors de la ruche et pour l</a:t>
            </a:r>
            <a:r>
              <a:rPr lang="fr-FR" altLang="fr-FR" sz="500" b="0" u="none" dirty="0"/>
              <a:t>’</a:t>
            </a:r>
            <a:r>
              <a:rPr lang="fr-FR" sz="500" b="0" u="none" dirty="0"/>
              <a:t>orientation du vol par rapport au soleil.</a:t>
            </a:r>
            <a:r>
              <a:rPr lang="fr-FR" sz="500" b="0" u="none" baseline="0" dirty="0"/>
              <a:t> Ils p</a:t>
            </a:r>
            <a:r>
              <a:rPr lang="fr-FR" sz="500" b="0" u="none" dirty="0"/>
              <a:t>ermettent un grand champ visuel sans tourner la tête.</a:t>
            </a:r>
            <a:r>
              <a:rPr lang="fr-FR" sz="500" b="0" u="none" baseline="0" dirty="0"/>
              <a:t> Ils</a:t>
            </a:r>
            <a:r>
              <a:rPr lang="fr-FR" sz="500" b="0" u="none" dirty="0"/>
              <a:t> distinguent les couleurs : ultraviolet - violet - bleu – vert- jaune et blanc  – mais ne perçoivent pas le rouge.</a:t>
            </a:r>
            <a:r>
              <a:rPr lang="fr-FR" sz="500" b="0" u="none" baseline="0" dirty="0"/>
              <a:t> Ils p</a:t>
            </a:r>
            <a:r>
              <a:rPr lang="fr-FR" sz="500" b="0" u="none" dirty="0"/>
              <a:t>erçoivent les formes en particulier les figures massives ou découpées.</a:t>
            </a:r>
            <a:r>
              <a:rPr lang="fr-FR" sz="500" b="0" u="none" baseline="0" dirty="0"/>
              <a:t> La v</a:t>
            </a:r>
            <a:r>
              <a:rPr lang="fr-FR" sz="500" b="0" u="none" dirty="0"/>
              <a:t>ue de l’abeille est plus faible que celle de l</a:t>
            </a:r>
            <a:r>
              <a:rPr lang="fr-FR" altLang="fr-FR" sz="500" b="0" u="none" dirty="0"/>
              <a:t>’</a:t>
            </a:r>
            <a:r>
              <a:rPr lang="fr-FR" sz="500" b="0" u="none" dirty="0"/>
              <a:t>homme (elle perçoit difficilement les toiles d</a:t>
            </a:r>
            <a:r>
              <a:rPr lang="fr-FR" altLang="fr-FR" sz="500" b="0" u="none" dirty="0"/>
              <a:t>’</a:t>
            </a:r>
            <a:r>
              <a:rPr lang="fr-FR" sz="500" b="0" u="none" dirty="0"/>
              <a:t>araignées).</a:t>
            </a:r>
            <a:r>
              <a:rPr lang="fr-FR" sz="500" b="0" u="none" baseline="0" dirty="0"/>
              <a:t> L’abeillaud</a:t>
            </a:r>
            <a:r>
              <a:rPr lang="fr-FR" sz="500" b="0" u="none" dirty="0"/>
              <a:t> ne voit pas le jaune.</a:t>
            </a:r>
          </a:p>
        </p:txBody>
      </p:sp>
      <p:sp>
        <p:nvSpPr>
          <p:cNvPr id="40963" name="Espace réservé du numéro de diapositive 3"/>
          <p:cNvSpPr>
            <a:spLocks noGrp="1"/>
          </p:cNvSpPr>
          <p:nvPr>
            <p:ph type="sldNum" sz="quarter" idx="5"/>
          </p:nvPr>
        </p:nvSpPr>
        <p:spPr bwMode="auto">
          <a:noFill/>
          <a:ln>
            <a:miter lim="800000"/>
            <a:headEnd/>
            <a:tailEnd/>
          </a:ln>
        </p:spPr>
        <p:txBody>
          <a:bodyPr/>
          <a:lstStyle/>
          <a:p>
            <a:fld id="{CA1BD273-D141-41CB-9371-535D63E4EEA7}" type="slidenum">
              <a:rPr lang="fr-FR"/>
              <a:pPr/>
              <a:t>19</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a:bodyPr>
          <a:lstStyle/>
          <a:p>
            <a:pPr>
              <a:lnSpc>
                <a:spcPct val="80000"/>
              </a:lnSpc>
              <a:spcBef>
                <a:spcPct val="0"/>
              </a:spcBef>
            </a:pPr>
            <a:r>
              <a:rPr lang="fr-FR" sz="500" b="0" u="none" dirty="0"/>
              <a:t>2 yeux latéraux à facettes,</a:t>
            </a:r>
            <a:r>
              <a:rPr lang="fr-FR" sz="500" b="0" u="none" baseline="0" dirty="0"/>
              <a:t> </a:t>
            </a:r>
            <a:r>
              <a:rPr lang="fr-FR" sz="500" b="0" u="none" dirty="0"/>
              <a:t>bombés,</a:t>
            </a:r>
            <a:r>
              <a:rPr lang="fr-FR" sz="500" b="0" u="none" baseline="0" dirty="0"/>
              <a:t> </a:t>
            </a:r>
            <a:r>
              <a:rPr lang="fr-FR" sz="500" b="0" u="none" dirty="0"/>
              <a:t>noirs,</a:t>
            </a:r>
            <a:r>
              <a:rPr lang="fr-FR" sz="500" b="0" u="none" baseline="0" dirty="0"/>
              <a:t> </a:t>
            </a:r>
            <a:r>
              <a:rPr lang="fr-FR" sz="500" b="0" u="none" dirty="0"/>
              <a:t>poilus,</a:t>
            </a:r>
            <a:r>
              <a:rPr lang="fr-FR" sz="500" b="0" u="none" baseline="0" dirty="0"/>
              <a:t> c</a:t>
            </a:r>
            <a:r>
              <a:rPr lang="fr-FR" sz="500" b="0" u="none" dirty="0"/>
              <a:t>omposés d’éléments juxtaposés (facettes hexagonales).</a:t>
            </a:r>
            <a:r>
              <a:rPr lang="fr-FR" sz="500" b="0" u="none" baseline="0" dirty="0"/>
              <a:t> C</a:t>
            </a:r>
            <a:r>
              <a:rPr lang="fr-FR" sz="500" b="0" u="none" dirty="0"/>
              <a:t>haque</a:t>
            </a:r>
            <a:r>
              <a:rPr lang="fr-FR" sz="500" b="0" u="none" baseline="0" dirty="0"/>
              <a:t> facette</a:t>
            </a:r>
            <a:r>
              <a:rPr lang="fr-FR" sz="500" b="0" u="none" dirty="0"/>
              <a:t> perçoit une petite partie de l</a:t>
            </a:r>
            <a:r>
              <a:rPr lang="fr-FR" altLang="fr-FR" sz="500" b="0" u="none" dirty="0"/>
              <a:t>’</a:t>
            </a:r>
            <a:r>
              <a:rPr lang="fr-FR" sz="500" b="0" u="none" dirty="0"/>
              <a:t>image comme un point.</a:t>
            </a:r>
            <a:r>
              <a:rPr lang="fr-FR" sz="500" b="0" u="none" baseline="0" dirty="0"/>
              <a:t> Ils servent </a:t>
            </a:r>
            <a:r>
              <a:rPr lang="fr-FR" sz="500" b="0" u="none" dirty="0"/>
              <a:t>pour la vision lointaine en dehors de la ruche et pour l</a:t>
            </a:r>
            <a:r>
              <a:rPr lang="fr-FR" altLang="fr-FR" sz="500" b="0" u="none" dirty="0"/>
              <a:t>’</a:t>
            </a:r>
            <a:r>
              <a:rPr lang="fr-FR" sz="500" b="0" u="none" dirty="0"/>
              <a:t>orientation du vol par rapport au soleil.</a:t>
            </a:r>
            <a:r>
              <a:rPr lang="fr-FR" sz="500" b="0" u="none" baseline="0" dirty="0"/>
              <a:t> Ils p</a:t>
            </a:r>
            <a:r>
              <a:rPr lang="fr-FR" sz="500" b="0" u="none" dirty="0"/>
              <a:t>ermettent un grand champ visuel sans tourner la tête.</a:t>
            </a:r>
            <a:r>
              <a:rPr lang="fr-FR" sz="500" b="0" u="none" baseline="0" dirty="0"/>
              <a:t> Ils</a:t>
            </a:r>
            <a:r>
              <a:rPr lang="fr-FR" sz="500" b="0" u="none" dirty="0"/>
              <a:t> distinguent les couleurs : ultraviolet - violet - bleu – vert- jaune et blanc  – mais ne perçoivent pas le rouge.</a:t>
            </a:r>
            <a:r>
              <a:rPr lang="fr-FR" sz="500" b="0" u="none" baseline="0" dirty="0"/>
              <a:t> Ils p</a:t>
            </a:r>
            <a:r>
              <a:rPr lang="fr-FR" sz="500" b="0" u="none" dirty="0"/>
              <a:t>erçoivent les formes en particulier les figures massives ou découpées.</a:t>
            </a:r>
            <a:r>
              <a:rPr lang="fr-FR" sz="500" b="0" u="none" baseline="0" dirty="0"/>
              <a:t> La v</a:t>
            </a:r>
            <a:r>
              <a:rPr lang="fr-FR" sz="500" b="0" u="none" dirty="0"/>
              <a:t>ue de l’abeille est plus faible que celle de l</a:t>
            </a:r>
            <a:r>
              <a:rPr lang="fr-FR" altLang="fr-FR" sz="500" b="0" u="none" dirty="0"/>
              <a:t>’</a:t>
            </a:r>
            <a:r>
              <a:rPr lang="fr-FR" sz="500" b="0" u="none" dirty="0"/>
              <a:t>homme (elle perçoit difficilement les toiles d</a:t>
            </a:r>
            <a:r>
              <a:rPr lang="fr-FR" altLang="fr-FR" sz="500" b="0" u="none" dirty="0"/>
              <a:t>’</a:t>
            </a:r>
            <a:r>
              <a:rPr lang="fr-FR" sz="500" b="0" u="none" dirty="0"/>
              <a:t>araignées).</a:t>
            </a:r>
            <a:r>
              <a:rPr lang="fr-FR" sz="500" b="0" u="none" baseline="0" dirty="0"/>
              <a:t> L’abeillaud</a:t>
            </a:r>
            <a:r>
              <a:rPr lang="fr-FR" sz="500" b="0" u="none" dirty="0"/>
              <a:t> ne voit pas le jaune.</a:t>
            </a:r>
          </a:p>
        </p:txBody>
      </p:sp>
      <p:sp>
        <p:nvSpPr>
          <p:cNvPr id="40963" name="Espace réservé du numéro de diapositive 3"/>
          <p:cNvSpPr>
            <a:spLocks noGrp="1"/>
          </p:cNvSpPr>
          <p:nvPr>
            <p:ph type="sldNum" sz="quarter" idx="5"/>
          </p:nvPr>
        </p:nvSpPr>
        <p:spPr bwMode="auto">
          <a:noFill/>
          <a:ln>
            <a:miter lim="800000"/>
            <a:headEnd/>
            <a:tailEnd/>
          </a:ln>
        </p:spPr>
        <p:txBody>
          <a:bodyPr/>
          <a:lstStyle/>
          <a:p>
            <a:fld id="{CA1BD273-D141-41CB-9371-535D63E4EEA7}" type="slidenum">
              <a:rPr lang="fr-FR"/>
              <a:pPr/>
              <a:t>20</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a:bodyPr>
          <a:lstStyle/>
          <a:p>
            <a:pPr>
              <a:lnSpc>
                <a:spcPct val="80000"/>
              </a:lnSpc>
              <a:spcBef>
                <a:spcPct val="0"/>
              </a:spcBef>
            </a:pPr>
            <a:r>
              <a:rPr lang="fr-FR" sz="800" dirty="0"/>
              <a:t> </a:t>
            </a:r>
          </a:p>
          <a:p>
            <a:pPr>
              <a:lnSpc>
                <a:spcPct val="80000"/>
              </a:lnSpc>
              <a:spcBef>
                <a:spcPct val="0"/>
              </a:spcBef>
            </a:pPr>
            <a:r>
              <a:rPr lang="fr-FR" sz="1700" u="sng" dirty="0"/>
              <a:t>3 yeux simples ou </a:t>
            </a:r>
            <a:r>
              <a:rPr lang="fr-FR" sz="1700" b="1" u="sng" dirty="0"/>
              <a:t>ocelles</a:t>
            </a:r>
            <a:r>
              <a:rPr lang="fr-FR" sz="1700" b="1" dirty="0"/>
              <a:t> : </a:t>
            </a:r>
            <a:r>
              <a:rPr lang="fr-FR" sz="1700" dirty="0"/>
              <a:t>positionnés sur le dessus de la tête en triangle </a:t>
            </a:r>
          </a:p>
          <a:p>
            <a:pPr>
              <a:lnSpc>
                <a:spcPct val="80000"/>
              </a:lnSpc>
              <a:spcBef>
                <a:spcPct val="0"/>
              </a:spcBef>
              <a:buFontTx/>
              <a:buChar char="•"/>
            </a:pPr>
            <a:r>
              <a:rPr lang="fr-FR" sz="1700" dirty="0"/>
              <a:t>Servent à la vision rapprochée dans la ruche </a:t>
            </a:r>
          </a:p>
          <a:p>
            <a:pPr>
              <a:lnSpc>
                <a:spcPct val="80000"/>
              </a:lnSpc>
              <a:spcBef>
                <a:spcPct val="0"/>
              </a:spcBef>
              <a:buFontTx/>
              <a:buChar char="•"/>
            </a:pPr>
            <a:r>
              <a:rPr lang="fr-FR" sz="1700" dirty="0"/>
              <a:t>Stimulent les yeux composés aux</a:t>
            </a:r>
            <a:r>
              <a:rPr lang="fr-FR" sz="1700" b="0" dirty="0"/>
              <a:t> intensités lumineuses plus basses ( crépuscule et aube ) </a:t>
            </a:r>
          </a:p>
          <a:p>
            <a:pPr>
              <a:lnSpc>
                <a:spcPct val="80000"/>
              </a:lnSpc>
              <a:spcBef>
                <a:spcPct val="0"/>
              </a:spcBef>
              <a:buFontTx/>
              <a:buChar char="•"/>
            </a:pPr>
            <a:r>
              <a:rPr lang="fr-FR" sz="1700" b="0" dirty="0"/>
              <a:t>Réagissent aux différences de clarté donc à la lumière </a:t>
            </a:r>
          </a:p>
          <a:p>
            <a:pPr>
              <a:lnSpc>
                <a:spcPct val="80000"/>
              </a:lnSpc>
              <a:spcBef>
                <a:spcPct val="0"/>
              </a:spcBef>
            </a:pPr>
            <a:r>
              <a:rPr lang="fr-FR" sz="1700" b="0" dirty="0"/>
              <a:t> Au crépuscule les ocelles permettent aux abeilles de prévoir le degré d</a:t>
            </a:r>
            <a:r>
              <a:rPr lang="fr-FR" altLang="fr-FR" sz="1700" b="0" dirty="0"/>
              <a:t>’</a:t>
            </a:r>
            <a:r>
              <a:rPr lang="fr-FR" sz="1700" b="0" dirty="0"/>
              <a:t>assombrissement à venir </a:t>
            </a:r>
          </a:p>
          <a:p>
            <a:pPr>
              <a:lnSpc>
                <a:spcPct val="80000"/>
              </a:lnSpc>
              <a:spcBef>
                <a:spcPct val="0"/>
              </a:spcBef>
            </a:pPr>
            <a:r>
              <a:rPr lang="fr-FR" sz="1700" b="0" dirty="0"/>
              <a:t> (Ainsi les abeilles qui butinent loin de leur ruche cessent leurs allées et venues avant celles qui travaillent à proximité : donc essayer de placer les ruches près d</a:t>
            </a:r>
            <a:r>
              <a:rPr lang="fr-FR" altLang="fr-FR" sz="1700" b="0" dirty="0"/>
              <a:t>’</a:t>
            </a:r>
            <a:r>
              <a:rPr lang="fr-FR" sz="1700" b="0" dirty="0"/>
              <a:t>une source de fleurs) </a:t>
            </a:r>
          </a:p>
          <a:p>
            <a:pPr>
              <a:lnSpc>
                <a:spcPct val="80000"/>
              </a:lnSpc>
              <a:spcBef>
                <a:spcPct val="0"/>
              </a:spcBef>
              <a:buFontTx/>
              <a:buChar char="•"/>
            </a:pPr>
            <a:r>
              <a:rPr lang="fr-FR" sz="1700" b="0" dirty="0"/>
              <a:t>Réagissent  aux changements de direction</a:t>
            </a:r>
          </a:p>
          <a:p>
            <a:pPr>
              <a:lnSpc>
                <a:spcPct val="80000"/>
              </a:lnSpc>
              <a:spcBef>
                <a:spcPct val="0"/>
              </a:spcBef>
              <a:buFontTx/>
              <a:buChar char="•"/>
            </a:pPr>
            <a:r>
              <a:rPr lang="fr-FR" sz="1700" b="0" dirty="0"/>
              <a:t>La longueur des jours est également mesurée à l</a:t>
            </a:r>
            <a:r>
              <a:rPr lang="fr-FR" altLang="fr-FR" sz="1700" b="0" dirty="0"/>
              <a:t>’</a:t>
            </a:r>
            <a:r>
              <a:rPr lang="fr-FR" sz="1700" b="0" dirty="0"/>
              <a:t>aide des ocelles ce qui permet à la colonie de se développer conformément aux saisons </a:t>
            </a:r>
          </a:p>
          <a:p>
            <a:pPr>
              <a:lnSpc>
                <a:spcPct val="80000"/>
              </a:lnSpc>
              <a:spcBef>
                <a:spcPct val="0"/>
              </a:spcBef>
            </a:pPr>
            <a:r>
              <a:rPr lang="fr-FR" sz="1700" dirty="0"/>
              <a:t> </a:t>
            </a:r>
          </a:p>
          <a:p>
            <a:pPr>
              <a:lnSpc>
                <a:spcPct val="80000"/>
              </a:lnSpc>
              <a:spcBef>
                <a:spcPct val="0"/>
              </a:spcBef>
              <a:buFontTx/>
              <a:buChar char="•"/>
            </a:pPr>
            <a:r>
              <a:rPr lang="fr-FR" sz="1700" dirty="0"/>
              <a:t>Ils ne donnent pas d</a:t>
            </a:r>
            <a:r>
              <a:rPr lang="fr-FR" altLang="fr-FR" sz="1700" dirty="0"/>
              <a:t>’</a:t>
            </a:r>
            <a:r>
              <a:rPr lang="fr-FR" sz="1700" dirty="0"/>
              <a:t>image nette </a:t>
            </a:r>
          </a:p>
          <a:p>
            <a:pPr>
              <a:lnSpc>
                <a:spcPct val="80000"/>
              </a:lnSpc>
              <a:spcBef>
                <a:spcPct val="0"/>
              </a:spcBef>
              <a:buFontTx/>
              <a:buChar char="•"/>
            </a:pPr>
            <a:endParaRPr lang="fr-FR" sz="1700" dirty="0"/>
          </a:p>
          <a:p>
            <a:pPr>
              <a:lnSpc>
                <a:spcPct val="80000"/>
              </a:lnSpc>
              <a:spcBef>
                <a:spcPct val="0"/>
              </a:spcBef>
              <a:buFontTx/>
              <a:buChar char="•"/>
            </a:pPr>
            <a:endParaRPr lang="fr-FR" sz="800" dirty="0"/>
          </a:p>
        </p:txBody>
      </p:sp>
      <p:sp>
        <p:nvSpPr>
          <p:cNvPr id="43011" name="Espace réservé du numéro de diapositive 3"/>
          <p:cNvSpPr>
            <a:spLocks noGrp="1"/>
          </p:cNvSpPr>
          <p:nvPr>
            <p:ph type="sldNum" sz="quarter" idx="5"/>
          </p:nvPr>
        </p:nvSpPr>
        <p:spPr bwMode="auto">
          <a:noFill/>
          <a:ln>
            <a:miter lim="800000"/>
            <a:headEnd/>
            <a:tailEnd/>
          </a:ln>
        </p:spPr>
        <p:txBody>
          <a:bodyPr/>
          <a:lstStyle/>
          <a:p>
            <a:fld id="{AFE56267-B3FD-40AC-8C17-6844AF0D0D8A}" type="slidenum">
              <a:rPr lang="fr-FR"/>
              <a:pPr/>
              <a:t>21</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5058" name="Espace réservé des commentaires 2"/>
          <p:cNvSpPr>
            <a:spLocks noGrp="1"/>
          </p:cNvSpPr>
          <p:nvPr>
            <p:ph type="body" idx="1"/>
          </p:nvPr>
        </p:nvSpPr>
        <p:spPr bwMode="auto">
          <a:xfrm>
            <a:off x="692150" y="4343400"/>
            <a:ext cx="5486400" cy="4800600"/>
          </a:xfrm>
          <a:noFill/>
        </p:spPr>
        <p:txBody>
          <a:bodyPr/>
          <a:lstStyle/>
          <a:p>
            <a:pPr>
              <a:spcBef>
                <a:spcPct val="0"/>
              </a:spcBef>
            </a:pPr>
            <a:r>
              <a:rPr lang="fr-FR" sz="1600" dirty="0"/>
              <a:t>Orientables et siège principal de l</a:t>
            </a:r>
            <a:r>
              <a:rPr lang="fr-FR" altLang="fr-FR" sz="1600" dirty="0"/>
              <a:t>’</a:t>
            </a:r>
            <a:r>
              <a:rPr lang="fr-FR" sz="1600" dirty="0"/>
              <a:t>odorat. Elles portent des dizaines de milliers d</a:t>
            </a:r>
            <a:r>
              <a:rPr lang="fr-FR" altLang="fr-FR" sz="1600" dirty="0"/>
              <a:t>’</a:t>
            </a:r>
            <a:r>
              <a:rPr lang="fr-FR" sz="1600" dirty="0"/>
              <a:t>organes sensibles </a:t>
            </a:r>
            <a:r>
              <a:rPr lang="fr-FR" sz="1600" b="1" dirty="0"/>
              <a:t>(poils cavités plaques poreuses).</a:t>
            </a:r>
            <a:r>
              <a:rPr lang="fr-FR" sz="1600" b="1" baseline="0" dirty="0"/>
              <a:t> </a:t>
            </a:r>
            <a:r>
              <a:rPr lang="fr-FR" sz="1600" u="sng" dirty="0"/>
              <a:t>Les odeurs</a:t>
            </a:r>
            <a:r>
              <a:rPr lang="fr-FR" sz="1600" dirty="0"/>
              <a:t>: elles</a:t>
            </a:r>
            <a:r>
              <a:rPr lang="fr-FR" sz="1600" baseline="0" dirty="0"/>
              <a:t> </a:t>
            </a:r>
            <a:r>
              <a:rPr lang="fr-FR" sz="1600" dirty="0"/>
              <a:t>captent et analyses les substances chimiques : parfums, ennemis, miel, copines. Sensibles aux contacts: communiquent entre elles en se touchant avec leurs antennes;  Contrôle la forme des cellules de cire et l</a:t>
            </a:r>
            <a:r>
              <a:rPr lang="fr-FR" altLang="fr-FR" sz="1600" dirty="0"/>
              <a:t>’</a:t>
            </a:r>
            <a:r>
              <a:rPr lang="fr-FR" sz="1600" dirty="0"/>
              <a:t>épaisseur des parois.</a:t>
            </a:r>
            <a:r>
              <a:rPr lang="fr-FR" sz="1600" baseline="0" dirty="0"/>
              <a:t> Elles sont</a:t>
            </a:r>
            <a:r>
              <a:rPr lang="fr-FR" sz="1800" dirty="0"/>
              <a:t> constituées de 3 parties mobiles; Flagellum: composé de 10 articles chez la reine et l</a:t>
            </a:r>
            <a:r>
              <a:rPr lang="fr-FR" altLang="fr-FR" sz="1800" dirty="0"/>
              <a:t>’</a:t>
            </a:r>
            <a:r>
              <a:rPr lang="fr-FR" sz="1800" dirty="0"/>
              <a:t>ouvrière de 11 articles chez le mâle; Les organes sensoriels se trouvent sur la surface du flagellum ; chez l’abeillaud nombreux poils sensoriels qui réagissent à la substance de la reine  et aux phéromones sexuelles de la glande de Nassanov. Pédicelle</a:t>
            </a:r>
            <a:r>
              <a:rPr lang="fr-FR" sz="1800" baseline="0" dirty="0"/>
              <a:t> : p</a:t>
            </a:r>
            <a:r>
              <a:rPr lang="fr-FR" sz="1800" dirty="0"/>
              <a:t>ièce intermédiaire ou se trouve </a:t>
            </a:r>
            <a:r>
              <a:rPr lang="fr-FR" sz="1200" kern="1200" dirty="0">
                <a:solidFill>
                  <a:schemeClr val="tx1"/>
                </a:solidFill>
                <a:latin typeface="+mn-lt"/>
                <a:ea typeface="MS PGothic" pitchFamily="34" charset="-128"/>
                <a:cs typeface="ＭＳ Ｐゴシック" charset="0"/>
              </a:rPr>
              <a:t>l’organe de Johnston, qui capte les plus infimes mouvements du flagelle et participe au sens de l’équilibre</a:t>
            </a:r>
            <a:r>
              <a:rPr lang="fr-FR" sz="1800" dirty="0"/>
              <a:t>. Scape ou tronc, il est relié à la tête. </a:t>
            </a:r>
          </a:p>
          <a:p>
            <a:pPr>
              <a:spcBef>
                <a:spcPct val="0"/>
              </a:spcBef>
            </a:pPr>
            <a:endParaRPr lang="fr-FR" dirty="0"/>
          </a:p>
        </p:txBody>
      </p:sp>
      <p:sp>
        <p:nvSpPr>
          <p:cNvPr id="45059" name="Espace réservé du numéro de diapositive 3"/>
          <p:cNvSpPr>
            <a:spLocks noGrp="1"/>
          </p:cNvSpPr>
          <p:nvPr>
            <p:ph type="sldNum" sz="quarter" idx="5"/>
          </p:nvPr>
        </p:nvSpPr>
        <p:spPr bwMode="auto">
          <a:noFill/>
          <a:ln>
            <a:miter lim="800000"/>
            <a:headEnd/>
            <a:tailEnd/>
          </a:ln>
        </p:spPr>
        <p:txBody>
          <a:bodyPr/>
          <a:lstStyle/>
          <a:p>
            <a:fld id="{EB21234C-7570-4D8A-A55B-C664407BD606}" type="slidenum">
              <a:rPr lang="fr-FR"/>
              <a:pPr/>
              <a:t>22</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7106" name="Espace réservé des commentaires 2"/>
          <p:cNvSpPr>
            <a:spLocks noGrp="1"/>
          </p:cNvSpPr>
          <p:nvPr>
            <p:ph type="body" idx="1"/>
          </p:nvPr>
        </p:nvSpPr>
        <p:spPr bwMode="auto">
          <a:xfrm>
            <a:off x="685800" y="4140200"/>
            <a:ext cx="5486400" cy="5003800"/>
          </a:xfrm>
          <a:noFill/>
        </p:spPr>
        <p:txBody>
          <a:bodyPr/>
          <a:lstStyle/>
          <a:p>
            <a:pPr>
              <a:lnSpc>
                <a:spcPct val="80000"/>
              </a:lnSpc>
              <a:spcBef>
                <a:spcPct val="0"/>
              </a:spcBef>
            </a:pPr>
            <a:r>
              <a:rPr lang="fr-FR" sz="400" b="0" dirty="0"/>
              <a:t> </a:t>
            </a:r>
            <a:r>
              <a:rPr lang="fr-FR" sz="400" b="0" u="sng" dirty="0">
                <a:latin typeface="Arial" pitchFamily="34" charset="0"/>
              </a:rPr>
              <a:t>Les mandibules </a:t>
            </a:r>
            <a:r>
              <a:rPr lang="fr-FR" sz="400" b="0" dirty="0">
                <a:latin typeface="Arial" pitchFamily="34" charset="0"/>
              </a:rPr>
              <a:t>: pince en forme de bec qui bougent latéralement :elles</a:t>
            </a:r>
            <a:r>
              <a:rPr lang="fr-FR" sz="400" b="0" baseline="0" dirty="0">
                <a:latin typeface="Arial" pitchFamily="34" charset="0"/>
              </a:rPr>
              <a:t> t</a:t>
            </a:r>
            <a:r>
              <a:rPr lang="fr-FR" sz="400" b="0" dirty="0">
                <a:latin typeface="Arial" pitchFamily="34" charset="0"/>
              </a:rPr>
              <a:t>ravaillent le pollen,</a:t>
            </a:r>
            <a:r>
              <a:rPr lang="fr-FR" sz="400" b="0" baseline="0" dirty="0">
                <a:latin typeface="Arial" pitchFamily="34" charset="0"/>
              </a:rPr>
              <a:t> l</a:t>
            </a:r>
            <a:r>
              <a:rPr lang="fr-FR" sz="400" b="0" dirty="0">
                <a:latin typeface="Arial" pitchFamily="34" charset="0"/>
              </a:rPr>
              <a:t>a propolis,</a:t>
            </a:r>
            <a:r>
              <a:rPr lang="fr-FR" sz="400" b="0" baseline="0" dirty="0">
                <a:latin typeface="Arial" pitchFamily="34" charset="0"/>
              </a:rPr>
              <a:t> l</a:t>
            </a:r>
            <a:r>
              <a:rPr lang="fr-FR" sz="400" b="0" dirty="0">
                <a:latin typeface="Arial" pitchFamily="34" charset="0"/>
              </a:rPr>
              <a:t>es plaquettes de cire,</a:t>
            </a:r>
            <a:r>
              <a:rPr lang="fr-FR" sz="400" b="0" baseline="0" dirty="0">
                <a:latin typeface="Arial" pitchFamily="34" charset="0"/>
              </a:rPr>
              <a:t> l</a:t>
            </a:r>
            <a:r>
              <a:rPr lang="fr-FR" sz="400" b="0" dirty="0">
                <a:latin typeface="Arial" pitchFamily="34" charset="0"/>
              </a:rPr>
              <a:t>es parois des alvéoles.</a:t>
            </a:r>
            <a:r>
              <a:rPr lang="fr-FR" sz="400" b="0" baseline="0" dirty="0">
                <a:latin typeface="Arial" pitchFamily="34" charset="0"/>
              </a:rPr>
              <a:t> Elles a</a:t>
            </a:r>
            <a:r>
              <a:rPr lang="fr-FR" sz="400" b="0" dirty="0">
                <a:latin typeface="Arial" pitchFamily="34" charset="0"/>
              </a:rPr>
              <a:t>ttrapent les larves, les miettes.</a:t>
            </a:r>
            <a:r>
              <a:rPr lang="fr-FR" sz="400" b="0" baseline="0" dirty="0">
                <a:latin typeface="Arial" pitchFamily="34" charset="0"/>
              </a:rPr>
              <a:t> Elles p</a:t>
            </a:r>
            <a:r>
              <a:rPr lang="fr-FR" sz="400" b="0" dirty="0">
                <a:latin typeface="Arial" pitchFamily="34" charset="0"/>
              </a:rPr>
              <a:t>résentent des dents chez la reine et l’abeillaud pour découper l</a:t>
            </a:r>
            <a:r>
              <a:rPr lang="fr-FR" altLang="fr-FR" sz="400" b="0" dirty="0">
                <a:latin typeface="Arial" pitchFamily="34" charset="0"/>
              </a:rPr>
              <a:t>’</a:t>
            </a:r>
            <a:r>
              <a:rPr lang="fr-FR" sz="400" b="0" dirty="0">
                <a:latin typeface="Arial" pitchFamily="34" charset="0"/>
              </a:rPr>
              <a:t>opercule de l</a:t>
            </a:r>
            <a:r>
              <a:rPr lang="fr-FR" altLang="fr-FR" sz="400" b="0" dirty="0">
                <a:latin typeface="Arial" pitchFamily="34" charset="0"/>
              </a:rPr>
              <a:t>’</a:t>
            </a:r>
            <a:r>
              <a:rPr lang="fr-FR" sz="400" b="0" dirty="0">
                <a:latin typeface="Arial" pitchFamily="34" charset="0"/>
              </a:rPr>
              <a:t>alvéole  à leur naissance</a:t>
            </a:r>
            <a:r>
              <a:rPr lang="fr-FR" sz="400" b="0" baseline="0" dirty="0">
                <a:latin typeface="Arial" pitchFamily="34" charset="0"/>
              </a:rPr>
              <a:t> et p</a:t>
            </a:r>
            <a:r>
              <a:rPr lang="fr-FR" sz="400" b="0" dirty="0">
                <a:latin typeface="Arial" pitchFamily="34" charset="0"/>
              </a:rPr>
              <a:t>our la reine, pour lutter contre ses rivales.</a:t>
            </a:r>
            <a:r>
              <a:rPr lang="fr-FR" sz="400" b="0" baseline="0" dirty="0">
                <a:latin typeface="Arial" pitchFamily="34" charset="0"/>
              </a:rPr>
              <a:t> </a:t>
            </a:r>
            <a:r>
              <a:rPr lang="fr-FR" sz="400" b="0" dirty="0">
                <a:latin typeface="Arial" pitchFamily="34" charset="0"/>
              </a:rPr>
              <a:t>Les ouvrières ne possèdent pas de dents, elles</a:t>
            </a:r>
            <a:r>
              <a:rPr lang="fr-FR" sz="400" b="0" baseline="0" dirty="0">
                <a:latin typeface="Arial" pitchFamily="34" charset="0"/>
              </a:rPr>
              <a:t> dissolvent</a:t>
            </a:r>
            <a:r>
              <a:rPr lang="fr-FR" sz="400" b="0" dirty="0">
                <a:latin typeface="Arial" pitchFamily="34" charset="0"/>
              </a:rPr>
              <a:t> la cire par sécrétion des glandes mandibulaires,</a:t>
            </a:r>
            <a:r>
              <a:rPr lang="fr-FR" sz="400" b="0" baseline="0" dirty="0">
                <a:latin typeface="Arial" pitchFamily="34" charset="0"/>
              </a:rPr>
              <a:t> m</a:t>
            </a:r>
            <a:r>
              <a:rPr lang="fr-FR" sz="400" b="0" dirty="0">
                <a:latin typeface="Arial" pitchFamily="34" charset="0"/>
              </a:rPr>
              <a:t>ais ne peuvent entamer la peau des fruits à la différence des mandibules de guêpe.</a:t>
            </a:r>
          </a:p>
          <a:p>
            <a:pPr>
              <a:lnSpc>
                <a:spcPct val="80000"/>
              </a:lnSpc>
              <a:spcBef>
                <a:spcPct val="0"/>
              </a:spcBef>
            </a:pPr>
            <a:r>
              <a:rPr lang="fr-FR" sz="400" b="0" u="sng" kern="1200" dirty="0">
                <a:solidFill>
                  <a:schemeClr val="tx1"/>
                </a:solidFill>
                <a:latin typeface="Arial" pitchFamily="34" charset="0"/>
                <a:ea typeface="MS PGothic" pitchFamily="34" charset="-128"/>
                <a:cs typeface="ＭＳ Ｐゴシック" charset="0"/>
              </a:rPr>
              <a:t>Mâchoire inférieure</a:t>
            </a:r>
            <a:r>
              <a:rPr lang="fr-FR" sz="400" b="0" dirty="0">
                <a:latin typeface="Arial" pitchFamily="34" charset="0"/>
              </a:rPr>
              <a:t>,</a:t>
            </a:r>
            <a:r>
              <a:rPr lang="fr-FR" sz="400" b="0" baseline="0" dirty="0">
                <a:latin typeface="Arial" pitchFamily="34" charset="0"/>
              </a:rPr>
              <a:t> (</a:t>
            </a:r>
            <a:r>
              <a:rPr lang="fr-FR" sz="400" b="0" dirty="0">
                <a:latin typeface="Arial" pitchFamily="34" charset="0"/>
              </a:rPr>
              <a:t>les maxilles)</a:t>
            </a:r>
            <a:r>
              <a:rPr lang="fr-FR" sz="400" b="0" baseline="0" dirty="0">
                <a:latin typeface="Arial" pitchFamily="34" charset="0"/>
              </a:rPr>
              <a:t> :</a:t>
            </a:r>
            <a:r>
              <a:rPr lang="fr-FR" sz="400" b="0" dirty="0">
                <a:latin typeface="Arial" pitchFamily="34" charset="0"/>
              </a:rPr>
              <a:t> elle est prolongée par une trompe adaptée à la récolte du nectar.</a:t>
            </a:r>
            <a:endParaRPr lang="fr-FR" sz="1800" b="0" dirty="0">
              <a:latin typeface="Arial" pitchFamily="34" charset="0"/>
            </a:endParaRPr>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a:p>
            <a:pPr>
              <a:lnSpc>
                <a:spcPct val="80000"/>
              </a:lnSpc>
              <a:spcBef>
                <a:spcPct val="0"/>
              </a:spcBef>
            </a:pPr>
            <a:endParaRPr lang="fr-FR" sz="1800" dirty="0"/>
          </a:p>
        </p:txBody>
      </p:sp>
      <p:sp>
        <p:nvSpPr>
          <p:cNvPr id="47107" name="Espace réservé du numéro de diapositive 3"/>
          <p:cNvSpPr>
            <a:spLocks noGrp="1"/>
          </p:cNvSpPr>
          <p:nvPr>
            <p:ph type="sldNum" sz="quarter" idx="5"/>
          </p:nvPr>
        </p:nvSpPr>
        <p:spPr bwMode="auto">
          <a:noFill/>
          <a:ln>
            <a:miter lim="800000"/>
            <a:headEnd/>
            <a:tailEnd/>
          </a:ln>
        </p:spPr>
        <p:txBody>
          <a:bodyPr/>
          <a:lstStyle/>
          <a:p>
            <a:fld id="{2061295A-0C17-4EDE-9CC7-DBF1A14DC05F}" type="slidenum">
              <a:rPr lang="fr-FR"/>
              <a:pPr/>
              <a:t>23</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Espace réservé de l'image des diapositives 1"/>
          <p:cNvSpPr>
            <a:spLocks noGrp="1" noRot="1" noChangeAspect="1"/>
          </p:cNvSpPr>
          <p:nvPr>
            <p:ph type="sldImg"/>
          </p:nvPr>
        </p:nvSpPr>
        <p:spPr bwMode="auto">
          <a:xfrm>
            <a:off x="1052513" y="323850"/>
            <a:ext cx="4572000" cy="3429000"/>
          </a:xfrm>
          <a:noFill/>
          <a:ln>
            <a:solidFill>
              <a:srgbClr val="000000"/>
            </a:solidFill>
            <a:miter lim="800000"/>
            <a:headEnd/>
            <a:tailEnd/>
          </a:ln>
        </p:spPr>
      </p:sp>
      <p:sp>
        <p:nvSpPr>
          <p:cNvPr id="49154" name="Espace réservé des commentaires 2"/>
          <p:cNvSpPr>
            <a:spLocks noGrp="1"/>
          </p:cNvSpPr>
          <p:nvPr>
            <p:ph type="body" idx="1"/>
          </p:nvPr>
        </p:nvSpPr>
        <p:spPr bwMode="auto">
          <a:xfrm>
            <a:off x="685800" y="3854450"/>
            <a:ext cx="5486400" cy="4678363"/>
          </a:xfrm>
          <a:noFill/>
        </p:spPr>
        <p:txBody>
          <a:bodyPr/>
          <a:lstStyle/>
          <a:p>
            <a:pPr>
              <a:spcBef>
                <a:spcPct val="0"/>
              </a:spcBef>
            </a:pPr>
            <a:r>
              <a:rPr lang="fr-FR" sz="1800" b="0" dirty="0"/>
              <a:t>Langue </a:t>
            </a:r>
            <a:r>
              <a:rPr lang="fr-FR" sz="1800" b="0" dirty="0" err="1"/>
              <a:t>proboscis</a:t>
            </a:r>
            <a:r>
              <a:rPr lang="fr-FR" sz="1800" b="0" dirty="0"/>
              <a:t> fortement poilue possède un cuilleron qui peut lécher des petites gouttes de nectar qui monte ensuite  par force de capillarité le long des poils de la langue ;Pour prendre plus de nectar les maxilles et les palpes labiaux se rejoignent pour former un tube d</a:t>
            </a:r>
            <a:r>
              <a:rPr lang="fr-FR" altLang="fr-FR" sz="1800" b="0" dirty="0"/>
              <a:t>’</a:t>
            </a:r>
            <a:r>
              <a:rPr lang="fr-FR" sz="1800" b="0" dirty="0"/>
              <a:t>aspiration : la trompe (eau miellat miel);A l</a:t>
            </a:r>
            <a:r>
              <a:rPr lang="fr-FR" altLang="fr-FR" sz="1800" b="0" dirty="0"/>
              <a:t>’</a:t>
            </a:r>
            <a:r>
              <a:rPr lang="fr-FR" sz="1800" b="0" dirty="0"/>
              <a:t>intérieur la langue avance et recule et pompe le liquide dans le pharynx l</a:t>
            </a:r>
            <a:r>
              <a:rPr lang="fr-FR" altLang="fr-FR" sz="1800" b="0" dirty="0"/>
              <a:t>’</a:t>
            </a:r>
            <a:r>
              <a:rPr lang="fr-FR" sz="1800" b="0" dirty="0"/>
              <a:t>œsophage et le jabot ;A la base de la langue se trouve la gouttière linguale qui ferme le voile du palais pendant la succion ;Si l</a:t>
            </a:r>
            <a:r>
              <a:rPr lang="fr-FR" altLang="fr-FR" sz="1800" b="0" dirty="0"/>
              <a:t>’</a:t>
            </a:r>
            <a:r>
              <a:rPr lang="fr-FR" sz="1800" b="0" dirty="0"/>
              <a:t>abeille ouvre la gouttière linguale elle peut offrir à ses compagnes le contenu de son estomac </a:t>
            </a:r>
          </a:p>
          <a:p>
            <a:pPr>
              <a:spcBef>
                <a:spcPct val="0"/>
              </a:spcBef>
            </a:pPr>
            <a:endParaRPr lang="fr-FR" sz="2000" dirty="0"/>
          </a:p>
        </p:txBody>
      </p:sp>
      <p:sp>
        <p:nvSpPr>
          <p:cNvPr id="49155" name="Espace réservé du numéro de diapositive 3"/>
          <p:cNvSpPr>
            <a:spLocks noGrp="1"/>
          </p:cNvSpPr>
          <p:nvPr>
            <p:ph type="sldNum" sz="quarter" idx="5"/>
          </p:nvPr>
        </p:nvSpPr>
        <p:spPr bwMode="auto">
          <a:noFill/>
          <a:ln>
            <a:miter lim="800000"/>
            <a:headEnd/>
            <a:tailEnd/>
          </a:ln>
        </p:spPr>
        <p:txBody>
          <a:bodyPr/>
          <a:lstStyle/>
          <a:p>
            <a:fld id="{40667686-94B4-4F17-B580-FBCC859AB578}" type="slidenum">
              <a:rPr lang="fr-FR"/>
              <a:pPr/>
              <a:t>24</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5298" name="Espace réservé des commentaires 2"/>
          <p:cNvSpPr>
            <a:spLocks noGrp="1"/>
          </p:cNvSpPr>
          <p:nvPr>
            <p:ph type="body" idx="1"/>
          </p:nvPr>
        </p:nvSpPr>
        <p:spPr bwMode="auto">
          <a:noFill/>
        </p:spPr>
        <p:txBody>
          <a:bodyPr/>
          <a:lstStyle/>
          <a:p>
            <a:pPr>
              <a:spcBef>
                <a:spcPct val="0"/>
              </a:spcBef>
            </a:pPr>
            <a:r>
              <a:rPr lang="fr-FR" sz="2400" b="1" dirty="0"/>
              <a:t>La fonction principale du thorax est locomotrice ;Le thorax est formé de 3 segments soudés dont le 1</a:t>
            </a:r>
            <a:r>
              <a:rPr lang="fr-FR" sz="2400" b="1" baseline="30000" dirty="0"/>
              <a:t>er</a:t>
            </a:r>
            <a:r>
              <a:rPr lang="fr-FR" sz="2400" b="1" dirty="0"/>
              <a:t> s'appelle le propendium.</a:t>
            </a:r>
          </a:p>
          <a:p>
            <a:pPr>
              <a:spcBef>
                <a:spcPct val="0"/>
              </a:spcBef>
            </a:pPr>
            <a:r>
              <a:rPr lang="fr-FR" sz="2400" b="1" dirty="0"/>
              <a:t>Chaque segment porte une paire de pattes.</a:t>
            </a:r>
          </a:p>
          <a:p>
            <a:pPr>
              <a:spcBef>
                <a:spcPct val="0"/>
              </a:spcBef>
            </a:pPr>
            <a:r>
              <a:rPr lang="fr-FR" sz="2400" b="1" dirty="0"/>
              <a:t> Le 2 e et 3 e segment portent chacun une paire d'ailes.</a:t>
            </a:r>
          </a:p>
        </p:txBody>
      </p:sp>
      <p:sp>
        <p:nvSpPr>
          <p:cNvPr id="55299" name="Espace réservé du numéro de diapositive 3"/>
          <p:cNvSpPr>
            <a:spLocks noGrp="1"/>
          </p:cNvSpPr>
          <p:nvPr>
            <p:ph type="sldNum" sz="quarter" idx="5"/>
          </p:nvPr>
        </p:nvSpPr>
        <p:spPr bwMode="auto">
          <a:noFill/>
          <a:ln>
            <a:miter lim="800000"/>
            <a:headEnd/>
            <a:tailEnd/>
          </a:ln>
        </p:spPr>
        <p:txBody>
          <a:bodyPr/>
          <a:lstStyle/>
          <a:p>
            <a:fld id="{4BE33885-C0ED-4D9E-A93F-64EB5DC6E45F}" type="slidenum">
              <a:rPr lang="fr-FR"/>
              <a:pPr/>
              <a:t>26</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3250" name="Espace réservé des commentaires 2"/>
          <p:cNvSpPr>
            <a:spLocks noGrp="1"/>
          </p:cNvSpPr>
          <p:nvPr>
            <p:ph type="body" idx="1"/>
          </p:nvPr>
        </p:nvSpPr>
        <p:spPr bwMode="auto">
          <a:noFill/>
        </p:spPr>
        <p:txBody>
          <a:bodyPr/>
          <a:lstStyle/>
          <a:p>
            <a:pPr eaLnBrk="1" hangingPunct="1">
              <a:spcBef>
                <a:spcPct val="0"/>
              </a:spcBef>
            </a:pPr>
            <a:r>
              <a:rPr lang="fr-FR" sz="2000" b="0" dirty="0"/>
              <a:t>Les ailes :2 ailes de chaque côté ;Les ailes sont formées de membranes transparentes placées à l</a:t>
            </a:r>
            <a:r>
              <a:rPr lang="fr-FR" altLang="fr-FR" sz="2000" b="0" dirty="0"/>
              <a:t>’</a:t>
            </a:r>
            <a:r>
              <a:rPr lang="fr-FR" sz="2000" b="0" dirty="0"/>
              <a:t>intérieur d</a:t>
            </a:r>
            <a:r>
              <a:rPr lang="fr-FR" altLang="fr-FR" sz="2000" b="0" dirty="0"/>
              <a:t>’</a:t>
            </a:r>
            <a:r>
              <a:rPr lang="fr-FR" sz="2000" b="0" dirty="0"/>
              <a:t>un réseau de nervures rigides et creuses. Nervures qui   permettent de déterminer la sous espèce de l</a:t>
            </a:r>
            <a:r>
              <a:rPr lang="fr-FR" altLang="fr-FR" sz="2000" b="0" dirty="0"/>
              <a:t>’</a:t>
            </a:r>
            <a:r>
              <a:rPr lang="fr-FR" sz="2000" b="0" dirty="0"/>
              <a:t>abeille : indice cubital : calcul du  rapport des longueurs de certaines nervures; Les ailes antérieures fixées sur le 2 </a:t>
            </a:r>
            <a:r>
              <a:rPr lang="fr-FR" sz="2000" b="0" dirty="0" err="1"/>
              <a:t>ème</a:t>
            </a:r>
            <a:r>
              <a:rPr lang="fr-FR" sz="2000" b="0" dirty="0"/>
              <a:t> anneau du thorax;  Les ailes postérieures  sur le 3 </a:t>
            </a:r>
            <a:r>
              <a:rPr lang="fr-FR" sz="2000" b="0" dirty="0" err="1"/>
              <a:t>ème</a:t>
            </a:r>
            <a:r>
              <a:rPr lang="fr-FR" sz="2000" b="0" dirty="0"/>
              <a:t> anneau;  Les ailes antérieures sont plus grandes que les ailes postérieures </a:t>
            </a:r>
          </a:p>
          <a:p>
            <a:pPr eaLnBrk="1" hangingPunct="1">
              <a:spcBef>
                <a:spcPct val="0"/>
              </a:spcBef>
            </a:pPr>
            <a:endParaRPr lang="fr-FR" sz="2000" dirty="0"/>
          </a:p>
        </p:txBody>
      </p:sp>
      <p:sp>
        <p:nvSpPr>
          <p:cNvPr id="53251" name="Espace réservé du numéro de diapositive 3"/>
          <p:cNvSpPr>
            <a:spLocks noGrp="1"/>
          </p:cNvSpPr>
          <p:nvPr>
            <p:ph type="sldNum" sz="quarter" idx="5"/>
          </p:nvPr>
        </p:nvSpPr>
        <p:spPr bwMode="auto">
          <a:noFill/>
          <a:ln>
            <a:miter lim="800000"/>
            <a:headEnd/>
            <a:tailEnd/>
          </a:ln>
        </p:spPr>
        <p:txBody>
          <a:bodyPr/>
          <a:lstStyle/>
          <a:p>
            <a:fld id="{B800450D-F1C9-4A1C-A79C-42A4FA55580B}" type="slidenum">
              <a:rPr lang="fr-FR"/>
              <a:pPr/>
              <a:t>27</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7346" name="Espace réservé des commentaires 2"/>
          <p:cNvSpPr>
            <a:spLocks noGrp="1"/>
          </p:cNvSpPr>
          <p:nvPr>
            <p:ph type="body" idx="1"/>
          </p:nvPr>
        </p:nvSpPr>
        <p:spPr bwMode="auto">
          <a:xfrm>
            <a:off x="685800" y="4343400"/>
            <a:ext cx="5486400" cy="4657725"/>
          </a:xfrm>
          <a:noFill/>
        </p:spPr>
        <p:txBody>
          <a:bodyPr/>
          <a:lstStyle/>
          <a:p>
            <a:pPr>
              <a:spcBef>
                <a:spcPct val="0"/>
              </a:spcBef>
            </a:pPr>
            <a:r>
              <a:rPr lang="fr-FR" sz="1800" b="1"/>
              <a:t>Les pattes </a:t>
            </a:r>
          </a:p>
          <a:p>
            <a:pPr>
              <a:spcBef>
                <a:spcPct val="0"/>
              </a:spcBef>
            </a:pPr>
            <a:r>
              <a:rPr lang="fr-FR" sz="1800" b="1"/>
              <a:t>Les pattes servent à la locomotion, à la récolte du pollen et de la propolis, au soin du corps et à la construction des rayons </a:t>
            </a:r>
          </a:p>
          <a:p>
            <a:pPr>
              <a:spcBef>
                <a:spcPct val="0"/>
              </a:spcBef>
            </a:pPr>
            <a:r>
              <a:rPr lang="fr-FR" sz="1800" b="1"/>
              <a:t> Ne peuvent se mouvoir que d</a:t>
            </a:r>
            <a:r>
              <a:rPr lang="fr-FR" altLang="fr-FR" sz="1800" b="1"/>
              <a:t>’</a:t>
            </a:r>
            <a:r>
              <a:rPr lang="fr-FR" sz="1800" b="1"/>
              <a:t>avant en arrière </a:t>
            </a:r>
          </a:p>
          <a:p>
            <a:pPr>
              <a:spcBef>
                <a:spcPct val="0"/>
              </a:spcBef>
            </a:pPr>
            <a:r>
              <a:rPr lang="fr-FR" sz="1800" b="1"/>
              <a:t>Elles se composent de 6 segments articulés entre eux.  </a:t>
            </a:r>
          </a:p>
          <a:p>
            <a:pPr>
              <a:spcBef>
                <a:spcPct val="0"/>
              </a:spcBef>
            </a:pPr>
            <a:r>
              <a:rPr lang="fr-FR" sz="1800" b="1"/>
              <a:t>Le dernier article se prolonge par deux griffes avec un coussinet entre les deux griffes  (qui permet le maintient de l</a:t>
            </a:r>
            <a:r>
              <a:rPr lang="fr-FR" altLang="fr-FR" sz="1800" b="1"/>
              <a:t>’</a:t>
            </a:r>
            <a:r>
              <a:rPr lang="fr-FR" sz="1800" b="1"/>
              <a:t>abeille sur des supports rugueux ou lisses) et où débouche la glande d</a:t>
            </a:r>
            <a:r>
              <a:rPr lang="fr-FR" altLang="fr-FR" sz="1800" b="1"/>
              <a:t>’</a:t>
            </a:r>
            <a:r>
              <a:rPr lang="fr-FR" altLang="ja-JP" sz="1800" b="1"/>
              <a:t>Anhardt qui augmente l</a:t>
            </a:r>
            <a:r>
              <a:rPr lang="fr-FR" altLang="fr-FR" sz="1800" b="1"/>
              <a:t>’</a:t>
            </a:r>
            <a:r>
              <a:rPr lang="fr-FR" altLang="ja-JP" sz="1800" b="1"/>
              <a:t>adhésion et  qui joue un rôle dans la communication chimique.( phéromone qui indique l</a:t>
            </a:r>
            <a:r>
              <a:rPr lang="fr-FR" altLang="fr-FR" sz="1800" b="1"/>
              <a:t>’</a:t>
            </a:r>
            <a:r>
              <a:rPr lang="fr-FR" altLang="ja-JP" sz="1800" b="1"/>
              <a:t>entrée de la ruche ( chez la reine indique sa présence ainsi que phéromone des glandes mandibulaires )</a:t>
            </a:r>
          </a:p>
          <a:p>
            <a:pPr>
              <a:spcBef>
                <a:spcPct val="0"/>
              </a:spcBef>
            </a:pPr>
            <a:r>
              <a:rPr lang="fr-FR" sz="1800" b="1"/>
              <a:t>les tarses possèdent des récepteurs sensoriels gustatifs capables d</a:t>
            </a:r>
            <a:r>
              <a:rPr lang="fr-FR" altLang="fr-FR" sz="1800" b="1"/>
              <a:t>’</a:t>
            </a:r>
            <a:r>
              <a:rPr lang="fr-FR" sz="1800" b="1"/>
              <a:t>apprécier la concentration et la qualité de solutions sucrées </a:t>
            </a:r>
          </a:p>
          <a:p>
            <a:pPr>
              <a:spcBef>
                <a:spcPct val="0"/>
              </a:spcBef>
            </a:pPr>
            <a:r>
              <a:rPr lang="fr-FR" sz="1800" b="1"/>
              <a:t> </a:t>
            </a:r>
          </a:p>
          <a:p>
            <a:pPr>
              <a:spcBef>
                <a:spcPct val="0"/>
              </a:spcBef>
            </a:pPr>
            <a:endParaRPr lang="fr-FR" sz="1800"/>
          </a:p>
        </p:txBody>
      </p:sp>
      <p:sp>
        <p:nvSpPr>
          <p:cNvPr id="57347" name="Espace réservé du numéro de diapositive 3"/>
          <p:cNvSpPr>
            <a:spLocks noGrp="1"/>
          </p:cNvSpPr>
          <p:nvPr>
            <p:ph type="sldNum" sz="quarter" idx="5"/>
          </p:nvPr>
        </p:nvSpPr>
        <p:spPr bwMode="auto">
          <a:noFill/>
          <a:ln>
            <a:miter lim="800000"/>
            <a:headEnd/>
            <a:tailEnd/>
          </a:ln>
        </p:spPr>
        <p:txBody>
          <a:bodyPr/>
          <a:lstStyle/>
          <a:p>
            <a:fld id="{57AA51B5-F107-4CCD-8CD6-79A8FCD82BCD}" type="slidenum">
              <a:rPr lang="fr-FR"/>
              <a:pPr/>
              <a:t>28</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9394" name="Espace réservé des commentaires 2"/>
          <p:cNvSpPr>
            <a:spLocks noGrp="1"/>
          </p:cNvSpPr>
          <p:nvPr>
            <p:ph type="body" idx="1"/>
          </p:nvPr>
        </p:nvSpPr>
        <p:spPr bwMode="auto">
          <a:xfrm>
            <a:off x="685800" y="4143375"/>
            <a:ext cx="5486400" cy="4714875"/>
          </a:xfrm>
          <a:noFill/>
        </p:spPr>
        <p:txBody>
          <a:bodyPr/>
          <a:lstStyle/>
          <a:p>
            <a:pPr>
              <a:spcBef>
                <a:spcPct val="0"/>
              </a:spcBef>
            </a:pPr>
            <a:r>
              <a:rPr lang="fr-FR" sz="2400" b="1" dirty="0"/>
              <a:t>Chaque patte est spécialisée </a:t>
            </a:r>
          </a:p>
          <a:p>
            <a:pPr>
              <a:spcBef>
                <a:spcPct val="0"/>
              </a:spcBef>
            </a:pPr>
            <a:r>
              <a:rPr lang="fr-FR" sz="2400" b="1" dirty="0"/>
              <a:t>La première paire</a:t>
            </a:r>
            <a:r>
              <a:rPr lang="fr-FR" sz="2400" dirty="0"/>
              <a:t> possède une encoche au niveau du premier article du tarse (sur le grand article) qui englobe un peigne «  mouchoir à antennes »avec petits poils fins   </a:t>
            </a:r>
            <a:endParaRPr lang="fr-FR" sz="2400" b="1" dirty="0"/>
          </a:p>
          <a:p>
            <a:pPr>
              <a:spcBef>
                <a:spcPct val="0"/>
              </a:spcBef>
            </a:pPr>
            <a:r>
              <a:rPr lang="fr-FR" sz="2400" b="1" dirty="0"/>
              <a:t> </a:t>
            </a:r>
            <a:r>
              <a:rPr lang="fr-FR" sz="2400" dirty="0"/>
              <a:t>l</a:t>
            </a:r>
            <a:r>
              <a:rPr lang="fr-FR" altLang="fr-FR" sz="2400" dirty="0"/>
              <a:t>’</a:t>
            </a:r>
            <a:r>
              <a:rPr lang="fr-FR" sz="2400" dirty="0"/>
              <a:t>éperon se referme sur le peigne et  permet aux abeilles de nettoyer leurs</a:t>
            </a:r>
            <a:r>
              <a:rPr lang="fr-FR" sz="2400" baseline="0" dirty="0"/>
              <a:t> antennes.</a:t>
            </a:r>
            <a:r>
              <a:rPr lang="fr-FR" sz="2400" dirty="0"/>
              <a:t> (Elles sont tirées à travers le peigne fermé.  </a:t>
            </a:r>
            <a:r>
              <a:rPr lang="fr-FR" sz="2400" b="1" dirty="0"/>
              <a:t>(Ceci est important puisque les antennes portent de nombreux organes sensoriels ce nettoyage se fait en permanence même quand les antennes ne sont pas souillées .)</a:t>
            </a:r>
          </a:p>
          <a:p>
            <a:pPr>
              <a:spcBef>
                <a:spcPct val="0"/>
              </a:spcBef>
            </a:pPr>
            <a:endParaRPr lang="fr-FR" sz="2400" b="1" dirty="0"/>
          </a:p>
        </p:txBody>
      </p:sp>
      <p:sp>
        <p:nvSpPr>
          <p:cNvPr id="59395" name="Espace réservé du numéro de diapositive 3"/>
          <p:cNvSpPr>
            <a:spLocks noGrp="1"/>
          </p:cNvSpPr>
          <p:nvPr>
            <p:ph type="sldNum" sz="quarter" idx="5"/>
          </p:nvPr>
        </p:nvSpPr>
        <p:spPr bwMode="auto">
          <a:noFill/>
          <a:ln>
            <a:miter lim="800000"/>
            <a:headEnd/>
            <a:tailEnd/>
          </a:ln>
        </p:spPr>
        <p:txBody>
          <a:bodyPr/>
          <a:lstStyle/>
          <a:p>
            <a:fld id="{DFCF016C-EDFE-4786-9F21-22F893E9F4CD}" type="slidenum">
              <a:rPr lang="fr-FR"/>
              <a:pPr/>
              <a:t>29</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normAutofit/>
          </a:bodyPr>
          <a:lstStyle/>
          <a:p>
            <a:pPr>
              <a:lnSpc>
                <a:spcPct val="90000"/>
              </a:lnSpc>
              <a:spcBef>
                <a:spcPct val="0"/>
              </a:spcBef>
            </a:pPr>
            <a:r>
              <a:rPr lang="fr-FR" sz="2000" b="1" dirty="0"/>
              <a:t>La seconde paire de pattes</a:t>
            </a:r>
            <a:r>
              <a:rPr lang="fr-FR" sz="2000" b="1" baseline="0" dirty="0"/>
              <a:t> : </a:t>
            </a:r>
            <a:r>
              <a:rPr lang="fr-FR" sz="2000" b="1" dirty="0"/>
              <a:t>au niveau du tarse le premier article est très élargi et possède sur sa face interne 10 rangs de poils : brosse à pollen (pour toutes les pattes) ; au niveau du tibia l’abeille porte sur le côté une épine qui permet à la butineuse de détacher les pelotes de pollen apportées dans la ruche pour être travaillées par les mandibules.</a:t>
            </a:r>
          </a:p>
        </p:txBody>
      </p:sp>
      <p:sp>
        <p:nvSpPr>
          <p:cNvPr id="61443" name="Espace réservé du numéro de diapositive 3"/>
          <p:cNvSpPr>
            <a:spLocks noGrp="1"/>
          </p:cNvSpPr>
          <p:nvPr>
            <p:ph type="sldNum" sz="quarter" idx="5"/>
          </p:nvPr>
        </p:nvSpPr>
        <p:spPr bwMode="auto">
          <a:noFill/>
          <a:ln>
            <a:miter lim="800000"/>
            <a:headEnd/>
            <a:tailEnd/>
          </a:ln>
        </p:spPr>
        <p:txBody>
          <a:bodyPr/>
          <a:lstStyle/>
          <a:p>
            <a:fld id="{C7F45AC8-8358-4F80-83E2-5896A7F0B438}" type="slidenum">
              <a:rPr lang="fr-FR"/>
              <a:pPr/>
              <a:t>30</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3490" name="Espace réservé des commentaires 2"/>
          <p:cNvSpPr>
            <a:spLocks noGrp="1"/>
          </p:cNvSpPr>
          <p:nvPr>
            <p:ph type="body" idx="1"/>
          </p:nvPr>
        </p:nvSpPr>
        <p:spPr bwMode="auto">
          <a:noFill/>
        </p:spPr>
        <p:txBody>
          <a:bodyPr/>
          <a:lstStyle/>
          <a:p>
            <a:pPr>
              <a:spcBef>
                <a:spcPct val="0"/>
              </a:spcBef>
            </a:pPr>
            <a:r>
              <a:rPr lang="fr-FR" sz="1800" b="1" u="sng" dirty="0"/>
              <a:t>La dernière paire</a:t>
            </a:r>
            <a:r>
              <a:rPr lang="fr-FR" sz="1800" b="1" dirty="0"/>
              <a:t> : la plus spécialisée,</a:t>
            </a:r>
            <a:r>
              <a:rPr lang="fr-FR" sz="1800" b="1" baseline="0" dirty="0"/>
              <a:t> </a:t>
            </a:r>
            <a:r>
              <a:rPr lang="fr-FR" sz="1800" b="1" dirty="0"/>
              <a:t>toutes les pattes comportent des poils qui forment une sorte de brosse mais sur les pattes postérieures ces poils sont alignés en 10 rangées transversales qui servent à récupérer les plaquettes de cire,</a:t>
            </a:r>
            <a:r>
              <a:rPr lang="fr-FR" sz="1800" b="1" baseline="0" dirty="0"/>
              <a:t> </a:t>
            </a:r>
            <a:r>
              <a:rPr lang="fr-FR" sz="1800" b="1" dirty="0"/>
              <a:t>elles sont ensuite récupérées par les pattes antérieures pour être travaillées avec les mandibules. Le tibia et le tarse s</a:t>
            </a:r>
            <a:r>
              <a:rPr lang="fr-FR" altLang="fr-FR" sz="1800" b="1" dirty="0"/>
              <a:t>’</a:t>
            </a:r>
            <a:r>
              <a:rPr lang="fr-FR" sz="1800" b="1" dirty="0"/>
              <a:t>articulent en formant </a:t>
            </a:r>
            <a:r>
              <a:rPr lang="fr-FR" sz="1800" b="1" u="sng" dirty="0"/>
              <a:t>une pince à cire</a:t>
            </a:r>
            <a:r>
              <a:rPr lang="fr-FR" sz="1800" b="1" dirty="0"/>
              <a:t> : La cire suinte à travers les miroirs et l</a:t>
            </a:r>
            <a:r>
              <a:rPr lang="fr-FR" altLang="fr-FR" sz="1800" b="1" dirty="0"/>
              <a:t>’</a:t>
            </a:r>
            <a:r>
              <a:rPr lang="fr-FR" sz="1800" b="1" dirty="0"/>
              <a:t>abeille prélève celle-ci avec ses pattes arrière pour les passer dans sa bouche ; les pattes postérieures ont aussi pour fonction le stockage du pollen.</a:t>
            </a:r>
          </a:p>
        </p:txBody>
      </p:sp>
      <p:sp>
        <p:nvSpPr>
          <p:cNvPr id="63491" name="Espace réservé du numéro de diapositive 3"/>
          <p:cNvSpPr>
            <a:spLocks noGrp="1"/>
          </p:cNvSpPr>
          <p:nvPr>
            <p:ph type="sldNum" sz="quarter" idx="5"/>
          </p:nvPr>
        </p:nvSpPr>
        <p:spPr bwMode="auto">
          <a:noFill/>
          <a:ln>
            <a:miter lim="800000"/>
            <a:headEnd/>
            <a:tailEnd/>
          </a:ln>
        </p:spPr>
        <p:txBody>
          <a:bodyPr/>
          <a:lstStyle/>
          <a:p>
            <a:fld id="{14D06C70-DD28-40BC-8C47-9F95659F016D}" type="slidenum">
              <a:rPr lang="fr-FR"/>
              <a:pPr/>
              <a:t>31</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Espace réservé de l'image des diapositives 1"/>
          <p:cNvSpPr>
            <a:spLocks noGrp="1" noRot="1" noChangeAspect="1"/>
          </p:cNvSpPr>
          <p:nvPr>
            <p:ph type="sldImg"/>
          </p:nvPr>
        </p:nvSpPr>
        <p:spPr bwMode="auto">
          <a:xfrm>
            <a:off x="1143000" y="285750"/>
            <a:ext cx="4572000" cy="3429000"/>
          </a:xfrm>
          <a:noFill/>
          <a:ln>
            <a:solidFill>
              <a:srgbClr val="000000"/>
            </a:solidFill>
            <a:miter lim="800000"/>
            <a:headEnd/>
            <a:tailEnd/>
          </a:ln>
        </p:spPr>
      </p:sp>
      <p:sp>
        <p:nvSpPr>
          <p:cNvPr id="66562" name="Espace réservé des commentaires 2"/>
          <p:cNvSpPr>
            <a:spLocks noGrp="1"/>
          </p:cNvSpPr>
          <p:nvPr>
            <p:ph type="body" idx="1"/>
          </p:nvPr>
        </p:nvSpPr>
        <p:spPr bwMode="auto">
          <a:xfrm>
            <a:off x="685800" y="3857625"/>
            <a:ext cx="5486400" cy="5286375"/>
          </a:xfrm>
          <a:noFill/>
        </p:spPr>
        <p:txBody>
          <a:bodyPr/>
          <a:lstStyle/>
          <a:p>
            <a:pPr eaLnBrk="1" hangingPunct="1">
              <a:spcBef>
                <a:spcPct val="0"/>
              </a:spcBef>
            </a:pPr>
            <a:r>
              <a:rPr lang="fr-FR" sz="1900" b="1" dirty="0"/>
              <a:t>Pendant le vol, les paires d'ailes antérieures et postérieures s'attachent les unes aux autres ce qui réduit les turbulences pendant le vol. (L</a:t>
            </a:r>
            <a:r>
              <a:rPr lang="fr-FR" altLang="fr-FR" sz="1900" b="1" dirty="0"/>
              <a:t>’</a:t>
            </a:r>
            <a:r>
              <a:rPr lang="fr-FR" sz="1900" b="1" dirty="0"/>
              <a:t>aile postérieure présente 20 crochets : </a:t>
            </a:r>
            <a:r>
              <a:rPr lang="fr-FR" sz="1900" b="1" u="sng" dirty="0"/>
              <a:t>hamuli </a:t>
            </a:r>
            <a:r>
              <a:rPr lang="fr-FR" sz="1900" b="1" dirty="0"/>
              <a:t>sur le bord avant ; Ceux-ci  s</a:t>
            </a:r>
            <a:r>
              <a:rPr lang="fr-FR" altLang="fr-FR" sz="1900" b="1" dirty="0"/>
              <a:t>’</a:t>
            </a:r>
            <a:r>
              <a:rPr lang="fr-FR" sz="1900" b="1" dirty="0"/>
              <a:t>engagent dans un repli en gouttière présent au bord arrière des ailes antérieures) </a:t>
            </a:r>
          </a:p>
          <a:p>
            <a:pPr eaLnBrk="1" hangingPunct="1">
              <a:spcBef>
                <a:spcPct val="0"/>
              </a:spcBef>
            </a:pPr>
            <a:r>
              <a:rPr lang="fr-FR" sz="1900" b="1" dirty="0"/>
              <a:t>Avant le vol, l'abeille se gorge de miel. Elle le consomme au fur et à mesure du vol. Pendant le vol, la température du thorax peut monter à 46 °C. Le trop plein de chaleur est redirigé vers la tête où il est éliminé en régurgitant des gouttelettes d'eau extraites du miel.</a:t>
            </a:r>
          </a:p>
          <a:p>
            <a:pPr eaLnBrk="1" hangingPunct="1">
              <a:spcBef>
                <a:spcPct val="0"/>
              </a:spcBef>
            </a:pPr>
            <a:endParaRPr lang="fr-FR" sz="2000" dirty="0"/>
          </a:p>
          <a:p>
            <a:pPr eaLnBrk="1" hangingPunct="1">
              <a:spcBef>
                <a:spcPct val="0"/>
              </a:spcBef>
            </a:pPr>
            <a:endParaRPr lang="fr-FR" dirty="0"/>
          </a:p>
        </p:txBody>
      </p:sp>
      <p:sp>
        <p:nvSpPr>
          <p:cNvPr id="66563" name="Espace réservé du numéro de diapositive 3"/>
          <p:cNvSpPr>
            <a:spLocks noGrp="1"/>
          </p:cNvSpPr>
          <p:nvPr>
            <p:ph type="sldNum" sz="quarter" idx="5"/>
          </p:nvPr>
        </p:nvSpPr>
        <p:spPr bwMode="auto">
          <a:noFill/>
          <a:ln>
            <a:miter lim="800000"/>
            <a:headEnd/>
            <a:tailEnd/>
          </a:ln>
        </p:spPr>
        <p:txBody>
          <a:bodyPr/>
          <a:lstStyle/>
          <a:p>
            <a:fld id="{968DD8B0-B335-479C-89E0-2B568076378C}" type="slidenum">
              <a:rPr lang="fr-FR"/>
              <a:pPr/>
              <a:t>32</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8610" name="Espace réservé des commentaires 2"/>
          <p:cNvSpPr>
            <a:spLocks noGrp="1"/>
          </p:cNvSpPr>
          <p:nvPr>
            <p:ph type="body" idx="1"/>
          </p:nvPr>
        </p:nvSpPr>
        <p:spPr bwMode="auto">
          <a:noFill/>
        </p:spPr>
        <p:txBody>
          <a:bodyPr/>
          <a:lstStyle/>
          <a:p>
            <a:r>
              <a:rPr lang="fr-FR" dirty="0"/>
              <a:t>1 cellule radiale</a:t>
            </a:r>
          </a:p>
          <a:p>
            <a:r>
              <a:rPr lang="fr-FR" dirty="0"/>
              <a:t>3 cellules cubitales</a:t>
            </a:r>
          </a:p>
          <a:p>
            <a:r>
              <a:rPr lang="fr-FR" dirty="0"/>
              <a:t>1 cellule discoïdale</a:t>
            </a:r>
          </a:p>
          <a:p>
            <a:r>
              <a:rPr lang="fr-FR" sz="1200" b="0" i="0" kern="1200" dirty="0">
                <a:solidFill>
                  <a:schemeClr val="tx1"/>
                </a:solidFill>
                <a:latin typeface="+mn-lt"/>
                <a:ea typeface="MS PGothic" pitchFamily="34" charset="-128"/>
                <a:cs typeface="ＭＳ Ｐゴシック" charset="0"/>
              </a:rPr>
              <a:t>La</a:t>
            </a:r>
            <a:r>
              <a:rPr lang="fr-FR" sz="1200" b="0" i="0" kern="1200" baseline="0" dirty="0">
                <a:solidFill>
                  <a:schemeClr val="tx1"/>
                </a:solidFill>
                <a:latin typeface="+mn-lt"/>
                <a:ea typeface="MS PGothic" pitchFamily="34" charset="-128"/>
                <a:cs typeface="ＭＳ Ｐゴシック" charset="0"/>
              </a:rPr>
              <a:t> mise</a:t>
            </a:r>
            <a:r>
              <a:rPr lang="fr-FR" sz="1200" b="0" i="0" kern="1200" dirty="0">
                <a:solidFill>
                  <a:schemeClr val="tx1"/>
                </a:solidFill>
                <a:latin typeface="+mn-lt"/>
                <a:ea typeface="MS PGothic" pitchFamily="34" charset="-128"/>
                <a:cs typeface="ＭＳ Ｐゴシック" charset="0"/>
              </a:rPr>
              <a:t> au point un système expert </a:t>
            </a:r>
            <a:r>
              <a:rPr lang="fr-FR" sz="1200" b="1" i="0" kern="1200" dirty="0">
                <a:solidFill>
                  <a:schemeClr val="tx1"/>
                </a:solidFill>
                <a:latin typeface="+mn-lt"/>
                <a:ea typeface="MS PGothic" pitchFamily="34" charset="-128"/>
                <a:cs typeface="ＭＳ Ｐゴシック" charset="0"/>
              </a:rPr>
              <a:t>de morphométrie</a:t>
            </a:r>
            <a:r>
              <a:rPr lang="fr-FR" sz="1200" b="0" i="0" kern="1200" dirty="0">
                <a:solidFill>
                  <a:schemeClr val="tx1"/>
                </a:solidFill>
                <a:latin typeface="+mn-lt"/>
                <a:ea typeface="MS PGothic" pitchFamily="34" charset="-128"/>
                <a:cs typeface="ＭＳ Ｐゴシック" charset="0"/>
              </a:rPr>
              <a:t> géométrique basé sur </a:t>
            </a:r>
            <a:r>
              <a:rPr lang="fr-FR" sz="1200" b="1" i="0" kern="1200" dirty="0">
                <a:solidFill>
                  <a:schemeClr val="tx1"/>
                </a:solidFill>
                <a:latin typeface="+mn-lt"/>
                <a:ea typeface="MS PGothic" pitchFamily="34" charset="-128"/>
                <a:cs typeface="ＭＳ Ｐゴシック" charset="0"/>
              </a:rPr>
              <a:t>l'analyse des ailes des abeilles</a:t>
            </a:r>
            <a:r>
              <a:rPr lang="fr-FR" sz="1200" b="0" i="0" kern="1200" dirty="0">
                <a:solidFill>
                  <a:schemeClr val="tx1"/>
                </a:solidFill>
                <a:latin typeface="+mn-lt"/>
                <a:ea typeface="MS PGothic" pitchFamily="34" charset="-128"/>
                <a:cs typeface="ＭＳ Ｐゴシック" charset="0"/>
              </a:rPr>
              <a:t> a</a:t>
            </a:r>
            <a:r>
              <a:rPr lang="fr-FR" sz="1200" b="0" i="0" kern="1200" baseline="0" dirty="0">
                <a:solidFill>
                  <a:schemeClr val="tx1"/>
                </a:solidFill>
                <a:latin typeface="+mn-lt"/>
                <a:ea typeface="MS PGothic" pitchFamily="34" charset="-128"/>
                <a:cs typeface="ＭＳ Ｐゴシック" charset="0"/>
              </a:rPr>
              <a:t> pour</a:t>
            </a:r>
            <a:r>
              <a:rPr lang="fr-FR" sz="1200" b="0" i="0" kern="1200" dirty="0">
                <a:solidFill>
                  <a:schemeClr val="tx1"/>
                </a:solidFill>
                <a:latin typeface="+mn-lt"/>
                <a:ea typeface="MS PGothic" pitchFamily="34" charset="-128"/>
                <a:cs typeface="ＭＳ Ｐゴシック" charset="0"/>
              </a:rPr>
              <a:t> but de déterminer facilement et à moindre coût leur origine génétique. ... Pour valider ce type d’analyse, on se réfère à</a:t>
            </a:r>
            <a:r>
              <a:rPr lang="fr-FR" sz="1200" b="0" i="0" kern="1200" baseline="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un marqueur moléculaire de l'ADN mitochondrial (ADNmt) des abeilles.</a:t>
            </a:r>
          </a:p>
          <a:p>
            <a:endParaRPr lang="fr-FR" sz="1200" b="0" i="0" kern="1200" dirty="0">
              <a:solidFill>
                <a:schemeClr val="tx1"/>
              </a:solidFill>
              <a:latin typeface="+mn-lt"/>
              <a:ea typeface="MS PGothic" pitchFamily="34" charset="-128"/>
              <a:cs typeface="ＭＳ Ｐゴシック" charset="0"/>
            </a:endParaRPr>
          </a:p>
          <a:p>
            <a:r>
              <a:rPr lang="fr-FR" sz="1200" b="0" i="0" kern="1200" dirty="0">
                <a:solidFill>
                  <a:schemeClr val="tx1"/>
                </a:solidFill>
                <a:latin typeface="+mn-lt"/>
                <a:ea typeface="MS PGothic" pitchFamily="34" charset="-128"/>
                <a:cs typeface="ＭＳ Ｐゴシック" charset="0"/>
              </a:rPr>
              <a:t>Pour l’abeille noir :</a:t>
            </a:r>
          </a:p>
          <a:p>
            <a:r>
              <a:rPr lang="fr-FR" sz="1200" b="0" i="0" kern="1200" dirty="0">
                <a:solidFill>
                  <a:schemeClr val="tx1"/>
                </a:solidFill>
                <a:latin typeface="+mn-lt"/>
                <a:ea typeface="MS PGothic" pitchFamily="34" charset="-128"/>
                <a:cs typeface="ＭＳ Ｐゴシック" charset="0"/>
              </a:rPr>
              <a:t>L’indice cubitale, a/b doit</a:t>
            </a:r>
            <a:r>
              <a:rPr lang="fr-FR" sz="1200" b="0" i="0" kern="1200" baseline="0" dirty="0">
                <a:solidFill>
                  <a:schemeClr val="tx1"/>
                </a:solidFill>
                <a:latin typeface="+mn-lt"/>
                <a:ea typeface="MS PGothic" pitchFamily="34" charset="-128"/>
                <a:cs typeface="ＭＳ Ｐゴシック" charset="0"/>
              </a:rPr>
              <a:t> être inférieure à 2 (voir 1,9)</a:t>
            </a:r>
          </a:p>
          <a:p>
            <a:r>
              <a:rPr lang="fr-FR" sz="1200" b="0" i="0" kern="1200" baseline="0" dirty="0">
                <a:solidFill>
                  <a:schemeClr val="tx1"/>
                </a:solidFill>
                <a:latin typeface="+mn-lt"/>
                <a:ea typeface="MS PGothic" pitchFamily="34" charset="-128"/>
                <a:cs typeface="ＭＳ Ｐゴシック" charset="0"/>
              </a:rPr>
              <a:t>Le décalage discoïdal doit être négatif (à gauche du point A)</a:t>
            </a:r>
            <a:endParaRPr lang="fr-FR" sz="1200" b="0" i="0" kern="1200" dirty="0">
              <a:solidFill>
                <a:schemeClr val="tx1"/>
              </a:solidFill>
              <a:latin typeface="+mn-lt"/>
              <a:ea typeface="MS PGothic" pitchFamily="34" charset="-128"/>
              <a:cs typeface="ＭＳ Ｐゴシック" charset="0"/>
            </a:endParaRPr>
          </a:p>
          <a:p>
            <a:endParaRPr lang="fr-FR" dirty="0"/>
          </a:p>
          <a:p>
            <a:r>
              <a:rPr lang="fr-FR" dirty="0"/>
              <a:t>Flügel-Index : 8 points de référence.</a:t>
            </a:r>
          </a:p>
          <a:p>
            <a:r>
              <a:rPr lang="fr-FR" dirty="0"/>
              <a:t>ApiClass : 19 points de référence.</a:t>
            </a:r>
          </a:p>
        </p:txBody>
      </p:sp>
      <p:sp>
        <p:nvSpPr>
          <p:cNvPr id="68611" name="Espace réservé du numéro de diapositive 3"/>
          <p:cNvSpPr>
            <a:spLocks noGrp="1"/>
          </p:cNvSpPr>
          <p:nvPr>
            <p:ph type="sldNum" sz="quarter" idx="5"/>
          </p:nvPr>
        </p:nvSpPr>
        <p:spPr bwMode="auto">
          <a:noFill/>
          <a:ln>
            <a:miter lim="800000"/>
            <a:headEnd/>
            <a:tailEnd/>
          </a:ln>
        </p:spPr>
        <p:txBody>
          <a:bodyPr/>
          <a:lstStyle/>
          <a:p>
            <a:fld id="{4AA6FA98-D406-4DF2-8979-BADB242DD539}" type="slidenum">
              <a:rPr lang="fr-FR"/>
              <a:pPr/>
              <a:t>33</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70658" name="Espace réservé des commentaires 2"/>
          <p:cNvSpPr>
            <a:spLocks noGrp="1"/>
          </p:cNvSpPr>
          <p:nvPr>
            <p:ph type="body" idx="1"/>
          </p:nvPr>
        </p:nvSpPr>
        <p:spPr bwMode="auto">
          <a:noFill/>
        </p:spPr>
        <p:txBody>
          <a:bodyPr/>
          <a:lstStyle/>
          <a:p>
            <a:pPr eaLnBrk="1" hangingPunct="1">
              <a:spcBef>
                <a:spcPct val="0"/>
              </a:spcBef>
            </a:pPr>
            <a:r>
              <a:rPr lang="fr-FR" sz="2000" b="1" dirty="0"/>
              <a:t>L</a:t>
            </a:r>
            <a:r>
              <a:rPr lang="fr-FR" altLang="fr-FR" sz="2000" b="1" dirty="0"/>
              <a:t>’</a:t>
            </a:r>
            <a:r>
              <a:rPr lang="fr-FR" sz="2000" b="1" dirty="0"/>
              <a:t>abdomen possède 6 segments  chez les femelles, 7 chez les mâles.</a:t>
            </a:r>
          </a:p>
          <a:p>
            <a:pPr eaLnBrk="1" hangingPunct="1">
              <a:spcBef>
                <a:spcPct val="0"/>
              </a:spcBef>
            </a:pPr>
            <a:r>
              <a:rPr lang="fr-FR" sz="2000" b="1" dirty="0"/>
              <a:t>Le premier segment : Propodeum ,</a:t>
            </a:r>
            <a:r>
              <a:rPr lang="fr-FR" sz="2000" b="1" baseline="0" dirty="0"/>
              <a:t> </a:t>
            </a:r>
            <a:r>
              <a:rPr lang="fr-FR" sz="2000" b="1" dirty="0"/>
              <a:t>rétréci, unit le thorax à l</a:t>
            </a:r>
            <a:r>
              <a:rPr lang="fr-FR" altLang="fr-FR" sz="2000" b="1" dirty="0"/>
              <a:t>’</a:t>
            </a:r>
            <a:r>
              <a:rPr lang="fr-FR" sz="2000" b="1" dirty="0"/>
              <a:t>abdomen . Il permet les mouvements dans toutes les directions.</a:t>
            </a:r>
          </a:p>
          <a:p>
            <a:pPr eaLnBrk="1" hangingPunct="1">
              <a:spcBef>
                <a:spcPct val="0"/>
              </a:spcBef>
            </a:pPr>
            <a:r>
              <a:rPr lang="fr-FR" sz="2000" dirty="0"/>
              <a:t> </a:t>
            </a:r>
          </a:p>
          <a:p>
            <a:pPr eaLnBrk="1" hangingPunct="1">
              <a:spcBef>
                <a:spcPct val="0"/>
              </a:spcBef>
            </a:pPr>
            <a:endParaRPr lang="fr-FR" sz="2000" dirty="0"/>
          </a:p>
        </p:txBody>
      </p:sp>
      <p:sp>
        <p:nvSpPr>
          <p:cNvPr id="70659" name="Espace réservé du numéro de diapositive 3"/>
          <p:cNvSpPr>
            <a:spLocks noGrp="1"/>
          </p:cNvSpPr>
          <p:nvPr>
            <p:ph type="sldNum" sz="quarter" idx="5"/>
          </p:nvPr>
        </p:nvSpPr>
        <p:spPr bwMode="auto">
          <a:noFill/>
          <a:ln>
            <a:miter lim="800000"/>
            <a:headEnd/>
            <a:tailEnd/>
          </a:ln>
        </p:spPr>
        <p:txBody>
          <a:bodyPr/>
          <a:lstStyle/>
          <a:p>
            <a:fld id="{47ADE227-84CD-46B6-B572-2EB4B1621FF1}" type="slidenum">
              <a:rPr lang="fr-FR"/>
              <a:pPr/>
              <a:t>34</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72706" name="Espace réservé des commentaires 2"/>
          <p:cNvSpPr>
            <a:spLocks noGrp="1"/>
          </p:cNvSpPr>
          <p:nvPr>
            <p:ph type="body" idx="1"/>
          </p:nvPr>
        </p:nvSpPr>
        <p:spPr bwMode="auto">
          <a:noFill/>
        </p:spPr>
        <p:txBody>
          <a:bodyPr/>
          <a:lstStyle/>
          <a:p>
            <a:pPr eaLnBrk="1" hangingPunct="1">
              <a:spcBef>
                <a:spcPct val="0"/>
              </a:spcBef>
              <a:buFontTx/>
              <a:buChar char="•"/>
            </a:pPr>
            <a:r>
              <a:rPr lang="fr-FR" sz="2000" b="1" dirty="0"/>
              <a:t>Les autres segments abdominau</a:t>
            </a:r>
            <a:r>
              <a:rPr lang="fr-FR" sz="2000" dirty="0"/>
              <a:t>x possèdent chacun deux parties sclérifiées (rigidifiées) :</a:t>
            </a:r>
          </a:p>
          <a:p>
            <a:pPr lvl="1" eaLnBrk="1" hangingPunct="1">
              <a:spcBef>
                <a:spcPct val="0"/>
              </a:spcBef>
              <a:buFontTx/>
              <a:buChar char="•"/>
            </a:pPr>
            <a:r>
              <a:rPr lang="fr-FR" sz="2000" dirty="0"/>
              <a:t>Une</a:t>
            </a:r>
            <a:r>
              <a:rPr lang="fr-FR" sz="2000" baseline="0" dirty="0"/>
              <a:t> p</a:t>
            </a:r>
            <a:r>
              <a:rPr lang="fr-FR" sz="2000" dirty="0"/>
              <a:t>laque dorsale ou supérieure : </a:t>
            </a:r>
            <a:r>
              <a:rPr lang="fr-FR" sz="2000" b="1" dirty="0"/>
              <a:t>le tergite</a:t>
            </a:r>
          </a:p>
          <a:p>
            <a:pPr lvl="1" eaLnBrk="1" hangingPunct="1">
              <a:spcBef>
                <a:spcPct val="0"/>
              </a:spcBef>
              <a:buFontTx/>
              <a:buChar char="•"/>
            </a:pPr>
            <a:r>
              <a:rPr lang="fr-FR" sz="2000" dirty="0"/>
              <a:t>Une</a:t>
            </a:r>
            <a:r>
              <a:rPr lang="fr-FR" sz="2000" baseline="0" dirty="0"/>
              <a:t> p</a:t>
            </a:r>
            <a:r>
              <a:rPr lang="fr-FR" sz="2000" dirty="0"/>
              <a:t>laque ventrale ou inférieure : </a:t>
            </a:r>
            <a:r>
              <a:rPr lang="fr-FR" sz="2000" b="1" dirty="0"/>
              <a:t>le sternite</a:t>
            </a:r>
          </a:p>
          <a:p>
            <a:pPr lvl="1" eaLnBrk="1" hangingPunct="1">
              <a:spcBef>
                <a:spcPct val="0"/>
              </a:spcBef>
              <a:buFontTx/>
              <a:buNone/>
            </a:pPr>
            <a:endParaRPr lang="fr-FR" sz="2000" dirty="0"/>
          </a:p>
          <a:p>
            <a:pPr eaLnBrk="1" hangingPunct="1">
              <a:spcBef>
                <a:spcPct val="0"/>
              </a:spcBef>
              <a:buFontTx/>
              <a:buChar char="•"/>
            </a:pPr>
            <a:r>
              <a:rPr lang="fr-FR" sz="2000" dirty="0"/>
              <a:t>Elles sont reliées entre elles par une membrane inter segmentaire extensible ce qui permet une mobilité et une dilatation  en largeur et en longueur</a:t>
            </a:r>
            <a:r>
              <a:rPr lang="fr-FR" sz="2000" baseline="0" dirty="0"/>
              <a:t>:</a:t>
            </a:r>
          </a:p>
          <a:p>
            <a:pPr lvl="1" eaLnBrk="1" hangingPunct="1">
              <a:spcBef>
                <a:spcPct val="0"/>
              </a:spcBef>
              <a:buFontTx/>
              <a:buChar char="•"/>
            </a:pPr>
            <a:r>
              <a:rPr lang="fr-FR" sz="2000" baseline="0" dirty="0"/>
              <a:t>pour la </a:t>
            </a:r>
            <a:r>
              <a:rPr lang="fr-FR" sz="2000" dirty="0"/>
              <a:t>respiration</a:t>
            </a:r>
          </a:p>
          <a:p>
            <a:pPr lvl="1" eaLnBrk="1" hangingPunct="1">
              <a:spcBef>
                <a:spcPct val="0"/>
              </a:spcBef>
              <a:buFontTx/>
              <a:buChar char="•"/>
            </a:pPr>
            <a:r>
              <a:rPr lang="fr-FR" sz="2000" dirty="0"/>
              <a:t>et pour l'expansion de l'abdomen quand l'abeille se gorge de miel, de nectar ou d'eau.</a:t>
            </a:r>
          </a:p>
          <a:p>
            <a:pPr eaLnBrk="1" hangingPunct="1">
              <a:spcBef>
                <a:spcPct val="0"/>
              </a:spcBef>
            </a:pPr>
            <a:endParaRPr lang="fr-FR" sz="2400" dirty="0"/>
          </a:p>
        </p:txBody>
      </p:sp>
      <p:sp>
        <p:nvSpPr>
          <p:cNvPr id="72707" name="Espace réservé du numéro de diapositive 3"/>
          <p:cNvSpPr>
            <a:spLocks noGrp="1"/>
          </p:cNvSpPr>
          <p:nvPr>
            <p:ph type="sldNum" sz="quarter" idx="5"/>
          </p:nvPr>
        </p:nvSpPr>
        <p:spPr bwMode="auto">
          <a:noFill/>
          <a:ln>
            <a:miter lim="800000"/>
            <a:headEnd/>
            <a:tailEnd/>
          </a:ln>
        </p:spPr>
        <p:txBody>
          <a:bodyPr/>
          <a:lstStyle/>
          <a:p>
            <a:fld id="{6A8B9FE5-1242-4F12-8A37-1A26C977E255}" type="slidenum">
              <a:rPr lang="fr-FR"/>
              <a:pPr/>
              <a:t>35</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76802" name="Espace réservé des commentaires 2"/>
          <p:cNvSpPr>
            <a:spLocks noGrp="1"/>
          </p:cNvSpPr>
          <p:nvPr>
            <p:ph type="body" idx="1"/>
          </p:nvPr>
        </p:nvSpPr>
        <p:spPr bwMode="auto">
          <a:noFill/>
        </p:spPr>
        <p:txBody>
          <a:bodyPr/>
          <a:lstStyle/>
          <a:p>
            <a:pPr eaLnBrk="1" hangingPunct="1">
              <a:spcBef>
                <a:spcPct val="0"/>
              </a:spcBef>
            </a:pPr>
            <a:r>
              <a:rPr lang="fr-FR" sz="1800" b="1" dirty="0"/>
              <a:t>Le dernier segment à son extrémité possède un aiguillon venimeux le dard qui sort quand l</a:t>
            </a:r>
            <a:r>
              <a:rPr lang="fr-FR" altLang="fr-FR" sz="1800" b="1" dirty="0"/>
              <a:t>’</a:t>
            </a:r>
            <a:r>
              <a:rPr lang="fr-FR" sz="1800" b="1" dirty="0"/>
              <a:t>ouvrière se défend : aiguillon droit et barbelé pour l</a:t>
            </a:r>
            <a:r>
              <a:rPr lang="fr-FR" altLang="fr-FR" sz="1800" b="1" dirty="0"/>
              <a:t>’</a:t>
            </a:r>
            <a:r>
              <a:rPr lang="fr-FR" sz="1800" b="1" dirty="0"/>
              <a:t>ouvrière,</a:t>
            </a:r>
            <a:r>
              <a:rPr lang="fr-FR" sz="1800" b="1" baseline="0" dirty="0"/>
              <a:t> </a:t>
            </a:r>
            <a:r>
              <a:rPr lang="fr-FR" sz="1800" b="1" dirty="0"/>
              <a:t>courbe et lisse pour la reine et abs pour le mâle. Les barbelures empêchent  l</a:t>
            </a:r>
            <a:r>
              <a:rPr lang="fr-FR" altLang="fr-FR" sz="1800" b="1" dirty="0"/>
              <a:t>’</a:t>
            </a:r>
            <a:r>
              <a:rPr lang="fr-FR" sz="1800" b="1" dirty="0"/>
              <a:t>abeille de retirer son dard quand elle pique un mammifère mais  quand elle pique un autre insecte elle peut le retirer. Le ganglion nerveux reste fixé au dard et continue à fonctionner et finit d</a:t>
            </a:r>
            <a:r>
              <a:rPr lang="fr-FR" altLang="fr-FR" sz="1800" b="1" dirty="0"/>
              <a:t>’</a:t>
            </a:r>
            <a:r>
              <a:rPr lang="fr-FR" sz="1800" b="1" dirty="0"/>
              <a:t>injecter tout le venin. Pour le retirer il faut donc éviter de le pincer ce qui finirait par injecter le reste du venin. Il faut le gratter avec l</a:t>
            </a:r>
            <a:r>
              <a:rPr lang="fr-FR" altLang="fr-FR" sz="1800" b="1" dirty="0"/>
              <a:t>’</a:t>
            </a:r>
            <a:r>
              <a:rPr lang="fr-FR" sz="1800" b="1" dirty="0"/>
              <a:t>ongle au ras de la peau.</a:t>
            </a:r>
            <a:r>
              <a:rPr lang="fr-FR" sz="1800" b="1" baseline="0" dirty="0"/>
              <a:t> </a:t>
            </a:r>
            <a:r>
              <a:rPr lang="fr-FR" sz="1800" b="1" dirty="0"/>
              <a:t>Le sac à venin est vide lors de la naissance et se remplit petit à petit. Il est à son maximum chez les gardiennes </a:t>
            </a:r>
          </a:p>
          <a:p>
            <a:pPr eaLnBrk="1" hangingPunct="1">
              <a:spcBef>
                <a:spcPct val="0"/>
              </a:spcBef>
            </a:pPr>
            <a:r>
              <a:rPr lang="fr-FR" sz="1800" b="1" dirty="0"/>
              <a:t>Chez la reine le sac à venin se dessèche au cours de la première année. </a:t>
            </a:r>
          </a:p>
          <a:p>
            <a:pPr eaLnBrk="1" hangingPunct="1">
              <a:spcBef>
                <a:spcPct val="0"/>
              </a:spcBef>
            </a:pPr>
            <a:endParaRPr lang="fr-FR" sz="2000" b="1" dirty="0"/>
          </a:p>
        </p:txBody>
      </p:sp>
      <p:sp>
        <p:nvSpPr>
          <p:cNvPr id="76803" name="Espace réservé du numéro de diapositive 3"/>
          <p:cNvSpPr>
            <a:spLocks noGrp="1"/>
          </p:cNvSpPr>
          <p:nvPr>
            <p:ph type="sldNum" sz="quarter" idx="5"/>
          </p:nvPr>
        </p:nvSpPr>
        <p:spPr bwMode="auto">
          <a:noFill/>
          <a:ln>
            <a:miter lim="800000"/>
            <a:headEnd/>
            <a:tailEnd/>
          </a:ln>
        </p:spPr>
        <p:txBody>
          <a:bodyPr/>
          <a:lstStyle/>
          <a:p>
            <a:fld id="{B3814EDA-A8E4-480A-B909-DF4D909B05E0}" type="slidenum">
              <a:rPr lang="fr-FR"/>
              <a:pPr/>
              <a:t>36</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0898" name="Espace réservé des commentaires 2"/>
          <p:cNvSpPr>
            <a:spLocks noGrp="1"/>
          </p:cNvSpPr>
          <p:nvPr>
            <p:ph type="body" idx="1"/>
          </p:nvPr>
        </p:nvSpPr>
        <p:spPr bwMode="auto">
          <a:noFill/>
        </p:spPr>
        <p:txBody>
          <a:bodyPr/>
          <a:lstStyle/>
          <a:p>
            <a:pPr eaLnBrk="1" hangingPunct="1">
              <a:spcBef>
                <a:spcPct val="0"/>
              </a:spcBef>
            </a:pPr>
            <a:r>
              <a:rPr lang="fr-FR" sz="2000" dirty="0"/>
              <a:t>Cellules spécialisées qui se développent sous l</a:t>
            </a:r>
            <a:r>
              <a:rPr lang="fr-FR" altLang="fr-FR" sz="2000" dirty="0"/>
              <a:t>’</a:t>
            </a:r>
            <a:r>
              <a:rPr lang="fr-FR" sz="2000" dirty="0"/>
              <a:t>influence de la constitution de la nourriture au stade larvaire et de la jeune abeille </a:t>
            </a:r>
          </a:p>
          <a:p>
            <a:pPr eaLnBrk="1" hangingPunct="1">
              <a:spcBef>
                <a:spcPct val="0"/>
              </a:spcBef>
            </a:pPr>
            <a:r>
              <a:rPr lang="fr-FR" sz="2000" dirty="0"/>
              <a:t>Quand il ya un manque de protéine de vitamine d</a:t>
            </a:r>
            <a:r>
              <a:rPr lang="fr-FR" altLang="fr-FR" sz="2000" dirty="0"/>
              <a:t>’</a:t>
            </a:r>
            <a:r>
              <a:rPr lang="fr-FR" sz="2000" dirty="0"/>
              <a:t>hydrate de carbone ou d</a:t>
            </a:r>
            <a:r>
              <a:rPr lang="fr-FR" altLang="fr-FR" sz="2000" dirty="0"/>
              <a:t>’</a:t>
            </a:r>
            <a:r>
              <a:rPr lang="fr-FR" altLang="ja-JP" sz="2000" dirty="0"/>
              <a:t>oligoéléments elles se résorbent </a:t>
            </a:r>
          </a:p>
          <a:p>
            <a:pPr eaLnBrk="1" hangingPunct="1">
              <a:spcBef>
                <a:spcPct val="0"/>
              </a:spcBef>
            </a:pPr>
            <a:r>
              <a:rPr lang="fr-FR" sz="2000" dirty="0"/>
              <a:t>Deux sortes de glandes les glandes exocrines et endocrines </a:t>
            </a:r>
          </a:p>
          <a:p>
            <a:pPr eaLnBrk="1" hangingPunct="1">
              <a:spcBef>
                <a:spcPct val="0"/>
              </a:spcBef>
            </a:pPr>
            <a:r>
              <a:rPr lang="fr-FR" sz="2000" dirty="0"/>
              <a:t>Les glandes exocrines secrètent à la surface </a:t>
            </a:r>
          </a:p>
          <a:p>
            <a:pPr eaLnBrk="1" hangingPunct="1">
              <a:spcBef>
                <a:spcPct val="0"/>
              </a:spcBef>
            </a:pPr>
            <a:r>
              <a:rPr lang="fr-FR" sz="2000" dirty="0"/>
              <a:t>Les glandes endocrines font parvenir leur secrétions à l</a:t>
            </a:r>
            <a:r>
              <a:rPr lang="fr-FR" altLang="fr-FR" sz="2000" dirty="0"/>
              <a:t>’</a:t>
            </a:r>
            <a:r>
              <a:rPr lang="fr-FR" sz="2000" dirty="0"/>
              <a:t>hémolymphe : hormones</a:t>
            </a:r>
          </a:p>
          <a:p>
            <a:pPr eaLnBrk="1" hangingPunct="1">
              <a:spcBef>
                <a:spcPct val="0"/>
              </a:spcBef>
            </a:pPr>
            <a:endParaRPr lang="fr-FR" sz="2000" dirty="0"/>
          </a:p>
          <a:p>
            <a:pPr fontAlgn="base"/>
            <a:r>
              <a:rPr lang="fr-FR" dirty="0"/>
              <a:t> </a:t>
            </a:r>
            <a:r>
              <a:rPr lang="fr-FR" sz="1200" b="0" i="0" kern="1200" dirty="0">
                <a:solidFill>
                  <a:schemeClr val="tx1"/>
                </a:solidFill>
                <a:latin typeface="+mn-lt"/>
                <a:ea typeface="MS PGothic" pitchFamily="34" charset="-128"/>
                <a:cs typeface="ＭＳ Ｐゴシック" charset="0"/>
              </a:rPr>
              <a:t>Le langage chimique (</a:t>
            </a:r>
            <a:r>
              <a:rPr lang="fr-FR" sz="1200" b="1" i="0" kern="1200" dirty="0">
                <a:solidFill>
                  <a:schemeClr val="tx1"/>
                </a:solidFill>
                <a:latin typeface="+mn-lt"/>
                <a:ea typeface="MS PGothic" pitchFamily="34" charset="-128"/>
                <a:cs typeface="ＭＳ Ｐゴシック" charset="0"/>
              </a:rPr>
              <a:t>phéromones</a:t>
            </a:r>
            <a:r>
              <a:rPr lang="fr-FR" sz="1200" b="0" i="0" kern="1200" dirty="0">
                <a:solidFill>
                  <a:schemeClr val="tx1"/>
                </a:solidFill>
                <a:latin typeface="+mn-lt"/>
                <a:ea typeface="MS PGothic" pitchFamily="34" charset="-128"/>
                <a:cs typeface="ＭＳ Ｐゴシック" charset="0"/>
              </a:rPr>
              <a:t>)  chez l’abeille supplée au manque de détection des sens. Le système glandulaire de l’abeille est particulièrement intéressant et il remplit plusieurs fonctions essentielles à la vie et survie d’un essaim.</a:t>
            </a:r>
          </a:p>
          <a:p>
            <a:pPr fontAlgn="base"/>
            <a:r>
              <a:rPr lang="fr-FR" sz="1200" b="0" i="0" kern="1200" dirty="0">
                <a:solidFill>
                  <a:schemeClr val="tx1"/>
                </a:solidFill>
                <a:latin typeface="+mn-lt"/>
                <a:ea typeface="MS PGothic" pitchFamily="34" charset="-128"/>
                <a:cs typeface="ＭＳ Ｐゴシック" charset="0"/>
              </a:rPr>
              <a:t> </a:t>
            </a:r>
          </a:p>
          <a:p>
            <a:pPr fontAlgn="base"/>
            <a:r>
              <a:rPr lang="fr-FR" sz="1200" b="1" i="0" u="sng" kern="1200" dirty="0">
                <a:solidFill>
                  <a:schemeClr val="tx1"/>
                </a:solidFill>
                <a:latin typeface="+mn-lt"/>
                <a:ea typeface="MS PGothic" pitchFamily="34" charset="-128"/>
                <a:cs typeface="ＭＳ Ｐゴシック" charset="0"/>
              </a:rPr>
              <a:t>La glande de Nazonov</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au niveau du dernier segment abdominal de l’abeille ouvrière, les phéromones émises sont des marqueurs qui permettent de battre le rappel des abeilles. C’est une phéromone d’orientation. On observe ce processus lorsqu’il n’y a plus de reine, lors du vol de fécondation d’une jeune reine ou si les abeilles ont été éloignées de la colonie. Les abeilles soulèvent leur abdomen et agitent leurs ailes pour disperser les substances dans l’air (Ne pas confondre avec le battement d’ailes de ventilation à l’entrée de la ruche).</a:t>
            </a:r>
          </a:p>
          <a:p>
            <a:pPr fontAlgn="base"/>
            <a:r>
              <a:rPr lang="fr-FR" sz="1200" b="1" i="0" u="sng" kern="1200" dirty="0">
                <a:solidFill>
                  <a:schemeClr val="tx1"/>
                </a:solidFill>
                <a:latin typeface="+mn-lt"/>
                <a:ea typeface="MS PGothic" pitchFamily="34" charset="-128"/>
                <a:cs typeface="ＭＳ Ｐゴシック" charset="0"/>
              </a:rPr>
              <a:t>Les glandes mandibulaires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Situées de part et d’autre de la tête, leur sécrétion permet de nourrir les larves. Il s’agit aussi d’une substance d’alarme chez les abeilles les plus âgées.</a:t>
            </a:r>
          </a:p>
          <a:p>
            <a:pPr fontAlgn="base"/>
            <a:r>
              <a:rPr lang="fr-FR" sz="1200" b="1" i="0" u="sng" kern="1200" dirty="0">
                <a:solidFill>
                  <a:schemeClr val="tx1"/>
                </a:solidFill>
                <a:latin typeface="+mn-lt"/>
                <a:ea typeface="MS PGothic" pitchFamily="34" charset="-128"/>
                <a:cs typeface="ＭＳ Ｐゴシック" charset="0"/>
              </a:rPr>
              <a:t>Les glandes hypopharyngiennes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derrière la face, le contenu arrive à la base de la langue. Ces glandes secrètent des vitamines, des lipides et des protéines destinées à l’alimentation des larves. Elles permettent aussi la transformation du nectar en miel.</a:t>
            </a:r>
          </a:p>
          <a:p>
            <a:pPr fontAlgn="base"/>
            <a:r>
              <a:rPr lang="fr-FR" sz="1200" b="1" i="0" u="sng" kern="1200" dirty="0">
                <a:solidFill>
                  <a:schemeClr val="tx1"/>
                </a:solidFill>
                <a:latin typeface="+mn-lt"/>
                <a:ea typeface="MS PGothic" pitchFamily="34" charset="-128"/>
                <a:cs typeface="ＭＳ Ｐゴシック" charset="0"/>
              </a:rPr>
              <a:t>Les glandes salivaires ou labiales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Elles participent avec les glandes mandibulaires et hypopharyngiennes à la sécrétion de la gelée royale destinée à nourrir les premiers jours des larves de la colonie.</a:t>
            </a:r>
          </a:p>
          <a:p>
            <a:pPr fontAlgn="base"/>
            <a:r>
              <a:rPr lang="fr-FR" sz="1200" b="1" i="0" u="sng" kern="1200" dirty="0">
                <a:solidFill>
                  <a:schemeClr val="tx1"/>
                </a:solidFill>
                <a:latin typeface="+mn-lt"/>
                <a:ea typeface="MS PGothic" pitchFamily="34" charset="-128"/>
                <a:cs typeface="ＭＳ Ｐゴシック" charset="0"/>
              </a:rPr>
              <a:t>Les glandes cirières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8 glandes cirières se développent jusqu’au 12ème jour et s’atrophient chez les abeilles butineuses. Pour que les glandes fonctionnent bien, les abeilles doivent avoir </a:t>
            </a:r>
            <a:r>
              <a:rPr lang="fr-FR" sz="1200" b="0" i="0" kern="1200" dirty="0" err="1">
                <a:solidFill>
                  <a:schemeClr val="tx1"/>
                </a:solidFill>
                <a:latin typeface="+mn-lt"/>
                <a:ea typeface="MS PGothic" pitchFamily="34" charset="-128"/>
                <a:cs typeface="ＭＳ Ｐゴシック" charset="0"/>
              </a:rPr>
              <a:t>reçudu</a:t>
            </a:r>
            <a:r>
              <a:rPr lang="fr-FR" sz="1200" b="0" i="0" kern="1200" dirty="0">
                <a:solidFill>
                  <a:schemeClr val="tx1"/>
                </a:solidFill>
                <a:latin typeface="+mn-lt"/>
                <a:ea typeface="MS PGothic" pitchFamily="34" charset="-128"/>
                <a:cs typeface="ＭＳ Ｐゴシック" charset="0"/>
              </a:rPr>
              <a:t> pollen en bonne quantité les 6 premiers jours de leur vie.</a:t>
            </a:r>
          </a:p>
          <a:p>
            <a:pPr fontAlgn="base"/>
            <a:r>
              <a:rPr lang="fr-FR" sz="1200" b="1" i="0" u="sng" kern="1200" dirty="0">
                <a:solidFill>
                  <a:schemeClr val="tx1"/>
                </a:solidFill>
                <a:latin typeface="+mn-lt"/>
                <a:ea typeface="MS PGothic" pitchFamily="34" charset="-128"/>
                <a:cs typeface="ＭＳ Ｐゴシック" charset="0"/>
              </a:rPr>
              <a:t>La glande à venin</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Dès qu’une ouvrière pique, le venin est libéré par le dard. L’abeille perd son dard et elle meurt quelques instants plus tard</a:t>
            </a:r>
          </a:p>
          <a:p>
            <a:pPr fontAlgn="base"/>
            <a:r>
              <a:rPr lang="fr-FR" sz="1200" b="1" i="0" u="sng" kern="1200" dirty="0">
                <a:solidFill>
                  <a:schemeClr val="tx1"/>
                </a:solidFill>
                <a:latin typeface="+mn-lt"/>
                <a:ea typeface="MS PGothic" pitchFamily="34" charset="-128"/>
                <a:cs typeface="ＭＳ Ｐゴシック" charset="0"/>
              </a:rPr>
              <a:t>La glande de Dufour</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sécrétions servent surtout de marqueur répulsif de courte durée pour indiquer par exemple les fleurs qui viennent d’être visitées.</a:t>
            </a:r>
          </a:p>
          <a:p>
            <a:pPr fontAlgn="base"/>
            <a:r>
              <a:rPr lang="fr-FR" sz="1200" b="1" i="0" u="sng" kern="1200" dirty="0">
                <a:solidFill>
                  <a:schemeClr val="tx1"/>
                </a:solidFill>
                <a:latin typeface="+mn-lt"/>
                <a:ea typeface="MS PGothic" pitchFamily="34" charset="-128"/>
                <a:cs typeface="ＭＳ Ｐゴシック" charset="0"/>
              </a:rPr>
              <a:t>Les glandes d’</a:t>
            </a:r>
            <a:r>
              <a:rPr lang="fr-FR" sz="1200" b="1" i="0" u="sng" kern="1200" dirty="0" err="1">
                <a:solidFill>
                  <a:schemeClr val="tx1"/>
                </a:solidFill>
                <a:latin typeface="+mn-lt"/>
                <a:ea typeface="MS PGothic" pitchFamily="34" charset="-128"/>
                <a:cs typeface="ＭＳ Ｐゴシック" charset="0"/>
              </a:rPr>
              <a:t>Arnhart</a:t>
            </a:r>
            <a:r>
              <a:rPr lang="fr-FR" sz="1200" b="1" i="0" u="sng" kern="1200" dirty="0">
                <a:solidFill>
                  <a:schemeClr val="tx1"/>
                </a:solidFill>
                <a:latin typeface="+mn-lt"/>
                <a:ea typeface="MS PGothic" pitchFamily="34" charset="-128"/>
                <a:cs typeface="ＭＳ Ｐゴシック" charset="0"/>
              </a:rPr>
              <a:t> ou tarsiales</a:t>
            </a:r>
            <a:r>
              <a:rPr lang="fr-FR" sz="1200" b="1" i="0" kern="1200" dirty="0">
                <a:solidFill>
                  <a:schemeClr val="tx1"/>
                </a:solidFill>
                <a:latin typeface="+mn-lt"/>
                <a:ea typeface="MS PGothic" pitchFamily="34" charset="-128"/>
                <a:cs typeface="ＭＳ Ｐゴシック" charset="0"/>
              </a:rPr>
              <a:t>:</a:t>
            </a:r>
            <a:r>
              <a:rPr lang="fr-FR" sz="1200" b="0" i="0" kern="1200" dirty="0">
                <a:solidFill>
                  <a:schemeClr val="tx1"/>
                </a:solidFill>
                <a:latin typeface="+mn-lt"/>
                <a:ea typeface="MS PGothic" pitchFamily="34" charset="-128"/>
                <a:cs typeface="ＭＳ Ｐゴシック" charset="0"/>
              </a:rPr>
              <a:t> une phéromone d’empreinte, un marquage du pied laissé sur les fleurs butinées et à l’entrée de la ruche.</a:t>
            </a:r>
          </a:p>
          <a:p>
            <a:pPr eaLnBrk="1" hangingPunct="1">
              <a:spcBef>
                <a:spcPct val="0"/>
              </a:spcBef>
            </a:pPr>
            <a:endParaRPr lang="fr-FR" dirty="0"/>
          </a:p>
        </p:txBody>
      </p:sp>
      <p:sp>
        <p:nvSpPr>
          <p:cNvPr id="80899" name="Espace réservé du numéro de diapositive 3"/>
          <p:cNvSpPr>
            <a:spLocks noGrp="1"/>
          </p:cNvSpPr>
          <p:nvPr>
            <p:ph type="sldNum" sz="quarter" idx="5"/>
          </p:nvPr>
        </p:nvSpPr>
        <p:spPr bwMode="auto">
          <a:noFill/>
          <a:ln>
            <a:miter lim="800000"/>
            <a:headEnd/>
            <a:tailEnd/>
          </a:ln>
        </p:spPr>
        <p:txBody>
          <a:bodyPr/>
          <a:lstStyle/>
          <a:p>
            <a:fld id="{2F8FA4FF-61BE-4D88-B81A-2B0F48B54CB5}" type="slidenum">
              <a:rPr lang="fr-FR"/>
              <a:pPr/>
              <a:t>37</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0898" name="Espace réservé des commentaires 2"/>
          <p:cNvSpPr>
            <a:spLocks noGrp="1"/>
          </p:cNvSpPr>
          <p:nvPr>
            <p:ph type="body" idx="1"/>
          </p:nvPr>
        </p:nvSpPr>
        <p:spPr bwMode="auto">
          <a:noFill/>
        </p:spPr>
        <p:txBody>
          <a:bodyPr/>
          <a:lstStyle/>
          <a:p>
            <a:pPr eaLnBrk="1" hangingPunct="1">
              <a:spcBef>
                <a:spcPct val="0"/>
              </a:spcBef>
            </a:pPr>
            <a:r>
              <a:rPr lang="fr-FR" sz="2000" dirty="0"/>
              <a:t>Cellules spécialisées qui se développent sous l</a:t>
            </a:r>
            <a:r>
              <a:rPr lang="fr-FR" altLang="fr-FR" sz="2000" dirty="0"/>
              <a:t>’</a:t>
            </a:r>
            <a:r>
              <a:rPr lang="fr-FR" sz="2000" dirty="0"/>
              <a:t>influence de la constitution de la nourriture au stade larvaire et de la jeune abeille </a:t>
            </a:r>
          </a:p>
          <a:p>
            <a:pPr eaLnBrk="1" hangingPunct="1">
              <a:spcBef>
                <a:spcPct val="0"/>
              </a:spcBef>
            </a:pPr>
            <a:r>
              <a:rPr lang="fr-FR" sz="2000" dirty="0"/>
              <a:t>Quand il ya un manque de protéine de vitamine d</a:t>
            </a:r>
            <a:r>
              <a:rPr lang="fr-FR" altLang="fr-FR" sz="2000" dirty="0"/>
              <a:t>’</a:t>
            </a:r>
            <a:r>
              <a:rPr lang="fr-FR" sz="2000" dirty="0"/>
              <a:t>hydrate de carbone ou d</a:t>
            </a:r>
            <a:r>
              <a:rPr lang="fr-FR" altLang="fr-FR" sz="2000" dirty="0"/>
              <a:t>’</a:t>
            </a:r>
            <a:r>
              <a:rPr lang="fr-FR" altLang="ja-JP" sz="2000" dirty="0"/>
              <a:t>oligoéléments elles se résorbent </a:t>
            </a:r>
          </a:p>
          <a:p>
            <a:pPr eaLnBrk="1" hangingPunct="1">
              <a:spcBef>
                <a:spcPct val="0"/>
              </a:spcBef>
            </a:pPr>
            <a:r>
              <a:rPr lang="fr-FR" sz="2000" dirty="0"/>
              <a:t>Deux sortes de glandes les glandes exocrines et endocrines </a:t>
            </a:r>
          </a:p>
          <a:p>
            <a:pPr eaLnBrk="1" hangingPunct="1">
              <a:spcBef>
                <a:spcPct val="0"/>
              </a:spcBef>
            </a:pPr>
            <a:r>
              <a:rPr lang="fr-FR" sz="2000" dirty="0"/>
              <a:t>Les glandes exocrines secrètent à la surface </a:t>
            </a:r>
          </a:p>
          <a:p>
            <a:pPr eaLnBrk="1" hangingPunct="1">
              <a:spcBef>
                <a:spcPct val="0"/>
              </a:spcBef>
            </a:pPr>
            <a:r>
              <a:rPr lang="fr-FR" sz="2000" dirty="0"/>
              <a:t>Les glandes endocrines font parvenir leur secrétions à l</a:t>
            </a:r>
            <a:r>
              <a:rPr lang="fr-FR" altLang="fr-FR" sz="2000" dirty="0"/>
              <a:t>’</a:t>
            </a:r>
            <a:r>
              <a:rPr lang="fr-FR" sz="2000" dirty="0"/>
              <a:t>hémolymphe : hormones</a:t>
            </a:r>
          </a:p>
          <a:p>
            <a:pPr eaLnBrk="1" hangingPunct="1">
              <a:spcBef>
                <a:spcPct val="0"/>
              </a:spcBef>
            </a:pPr>
            <a:endParaRPr lang="fr-FR" sz="2000" dirty="0"/>
          </a:p>
          <a:p>
            <a:pPr fontAlgn="base"/>
            <a:r>
              <a:rPr lang="fr-FR" dirty="0"/>
              <a:t> </a:t>
            </a:r>
            <a:r>
              <a:rPr lang="fr-FR" sz="1200" b="0" i="0" kern="1200" dirty="0">
                <a:solidFill>
                  <a:schemeClr val="tx1"/>
                </a:solidFill>
                <a:latin typeface="+mn-lt"/>
                <a:ea typeface="MS PGothic" pitchFamily="34" charset="-128"/>
                <a:cs typeface="ＭＳ Ｐゴシック" charset="0"/>
              </a:rPr>
              <a:t>Le langage chimique (</a:t>
            </a:r>
            <a:r>
              <a:rPr lang="fr-FR" sz="1200" b="1" i="0" kern="1200" dirty="0">
                <a:solidFill>
                  <a:schemeClr val="tx1"/>
                </a:solidFill>
                <a:latin typeface="+mn-lt"/>
                <a:ea typeface="MS PGothic" pitchFamily="34" charset="-128"/>
                <a:cs typeface="ＭＳ Ｐゴシック" charset="0"/>
              </a:rPr>
              <a:t>phéromones</a:t>
            </a:r>
            <a:r>
              <a:rPr lang="fr-FR" sz="1200" b="0" i="0" kern="1200" dirty="0">
                <a:solidFill>
                  <a:schemeClr val="tx1"/>
                </a:solidFill>
                <a:latin typeface="+mn-lt"/>
                <a:ea typeface="MS PGothic" pitchFamily="34" charset="-128"/>
                <a:cs typeface="ＭＳ Ｐゴシック" charset="0"/>
              </a:rPr>
              <a:t>)  chez l’abeille supplée au manque de détection des sens. Le système glandulaire de l’abeille est particulièrement intéressant et il remplit plusieurs fonctions essentielles à la vie et survie d’un essaim.</a:t>
            </a:r>
          </a:p>
          <a:p>
            <a:pPr fontAlgn="base"/>
            <a:r>
              <a:rPr lang="fr-FR" sz="1200" b="0" i="0" kern="1200" dirty="0">
                <a:solidFill>
                  <a:schemeClr val="tx1"/>
                </a:solidFill>
                <a:latin typeface="+mn-lt"/>
                <a:ea typeface="MS PGothic" pitchFamily="34" charset="-128"/>
                <a:cs typeface="ＭＳ Ｐゴシック" charset="0"/>
              </a:rPr>
              <a:t> </a:t>
            </a:r>
          </a:p>
          <a:p>
            <a:pPr fontAlgn="base"/>
            <a:r>
              <a:rPr lang="fr-FR" sz="1200" b="1" i="0" u="sng" kern="1200" dirty="0">
                <a:solidFill>
                  <a:schemeClr val="tx1"/>
                </a:solidFill>
                <a:latin typeface="+mn-lt"/>
                <a:ea typeface="MS PGothic" pitchFamily="34" charset="-128"/>
                <a:cs typeface="ＭＳ Ｐゴシック" charset="0"/>
              </a:rPr>
              <a:t>La glande de Nazonov</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au niveau du dernier segment abdominal de l’abeille ouvrière, les phéromones émises sont des marqueurs qui permettent de battre le rappel des abeilles. C’est une phéromone d’orientation. On observe ce processus lorsqu’il n’y a plus de reine, lors du vol de fécondation d’une jeune reine ou si les abeilles ont été éloignées de la colonie. Les abeilles soulèvent leur abdomen et agitent leurs ailes pour disperser les substances dans l’air (Ne pas confondre avec le battement d’ailes de ventilation à l’entrée de la ruche).</a:t>
            </a:r>
          </a:p>
          <a:p>
            <a:pPr fontAlgn="base"/>
            <a:r>
              <a:rPr lang="fr-FR" sz="1200" b="1" i="0" u="sng" kern="1200" dirty="0">
                <a:solidFill>
                  <a:schemeClr val="tx1"/>
                </a:solidFill>
                <a:latin typeface="+mn-lt"/>
                <a:ea typeface="MS PGothic" pitchFamily="34" charset="-128"/>
                <a:cs typeface="ＭＳ Ｐゴシック" charset="0"/>
              </a:rPr>
              <a:t>Les glandes mandibulaires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Situées de part et d’autre de la tête, leur sécrétion permet de nourrir les larves. Il s’agit aussi d’une substance d’alarme chez les abeilles les plus âgées.</a:t>
            </a:r>
          </a:p>
          <a:p>
            <a:pPr fontAlgn="base"/>
            <a:r>
              <a:rPr lang="fr-FR" sz="1200" b="1" i="0" u="sng" kern="1200" dirty="0">
                <a:solidFill>
                  <a:schemeClr val="tx1"/>
                </a:solidFill>
                <a:latin typeface="+mn-lt"/>
                <a:ea typeface="MS PGothic" pitchFamily="34" charset="-128"/>
                <a:cs typeface="ＭＳ Ｐゴシック" charset="0"/>
              </a:rPr>
              <a:t>Les glandes hypopharyngiennes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derrière la face, le contenu arrive à la base de la langue. Ces glandes secrètent des vitamines, des lipides et des protéines destinées à l’alimentation des larves. Elles permettent aussi la transformation du nectar en miel.</a:t>
            </a:r>
          </a:p>
          <a:p>
            <a:pPr fontAlgn="base"/>
            <a:r>
              <a:rPr lang="fr-FR" sz="1200" b="1" i="0" u="sng" kern="1200" dirty="0">
                <a:solidFill>
                  <a:schemeClr val="tx1"/>
                </a:solidFill>
                <a:latin typeface="+mn-lt"/>
                <a:ea typeface="MS PGothic" pitchFamily="34" charset="-128"/>
                <a:cs typeface="ＭＳ Ｐゴシック" charset="0"/>
              </a:rPr>
              <a:t>Les glandes salivaires ou labiales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Elles participent avec les glandes mandibulaires et hypopharyngiennes à la sécrétion de la gelée royale destinée à nourrir les premiers jours des larves de la colonie.</a:t>
            </a:r>
          </a:p>
          <a:p>
            <a:pPr fontAlgn="base"/>
            <a:r>
              <a:rPr lang="fr-FR" sz="1200" b="1" i="0" u="sng" kern="1200" dirty="0">
                <a:solidFill>
                  <a:schemeClr val="tx1"/>
                </a:solidFill>
                <a:latin typeface="+mn-lt"/>
                <a:ea typeface="MS PGothic" pitchFamily="34" charset="-128"/>
                <a:cs typeface="ＭＳ Ｐゴシック" charset="0"/>
              </a:rPr>
              <a:t>Les glandes cirières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8 glandes cirières se développent jusqu’au 12ème jour et s’atrophient chez les abeilles butineuses. Pour que les glandes fonctionnent bien, les abeilles doivent avoir </a:t>
            </a:r>
            <a:r>
              <a:rPr lang="fr-FR" sz="1200" b="0" i="0" kern="1200" dirty="0" err="1">
                <a:solidFill>
                  <a:schemeClr val="tx1"/>
                </a:solidFill>
                <a:latin typeface="+mn-lt"/>
                <a:ea typeface="MS PGothic" pitchFamily="34" charset="-128"/>
                <a:cs typeface="ＭＳ Ｐゴシック" charset="0"/>
              </a:rPr>
              <a:t>reçudu</a:t>
            </a:r>
            <a:r>
              <a:rPr lang="fr-FR" sz="1200" b="0" i="0" kern="1200" dirty="0">
                <a:solidFill>
                  <a:schemeClr val="tx1"/>
                </a:solidFill>
                <a:latin typeface="+mn-lt"/>
                <a:ea typeface="MS PGothic" pitchFamily="34" charset="-128"/>
                <a:cs typeface="ＭＳ Ｐゴシック" charset="0"/>
              </a:rPr>
              <a:t> pollen en bonne quantité les 6 premiers jours de leur vie.</a:t>
            </a:r>
          </a:p>
          <a:p>
            <a:pPr fontAlgn="base"/>
            <a:r>
              <a:rPr lang="fr-FR" sz="1200" b="1" i="0" u="sng" kern="1200" dirty="0">
                <a:solidFill>
                  <a:schemeClr val="tx1"/>
                </a:solidFill>
                <a:latin typeface="+mn-lt"/>
                <a:ea typeface="MS PGothic" pitchFamily="34" charset="-128"/>
                <a:cs typeface="ＭＳ Ｐゴシック" charset="0"/>
              </a:rPr>
              <a:t>La glande à venin</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Dès qu’une ouvrière pique, le venin est libéré par le dard. L’abeille perd son dard et elle meurt quelques instants plus tard</a:t>
            </a:r>
          </a:p>
          <a:p>
            <a:pPr fontAlgn="base"/>
            <a:r>
              <a:rPr lang="fr-FR" sz="1200" b="1" i="0" u="sng" kern="1200" dirty="0">
                <a:solidFill>
                  <a:schemeClr val="tx1"/>
                </a:solidFill>
                <a:latin typeface="+mn-lt"/>
                <a:ea typeface="MS PGothic" pitchFamily="34" charset="-128"/>
                <a:cs typeface="ＭＳ Ｐゴシック" charset="0"/>
              </a:rPr>
              <a:t>La glande de Dufour</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sécrétions servent surtout de marqueur répulsif de courte durée pour indiquer par exemple les fleurs qui viennent d’être visitées.</a:t>
            </a:r>
          </a:p>
          <a:p>
            <a:pPr fontAlgn="base"/>
            <a:r>
              <a:rPr lang="fr-FR" sz="1200" b="1" i="0" u="sng" kern="1200" dirty="0">
                <a:solidFill>
                  <a:schemeClr val="tx1"/>
                </a:solidFill>
                <a:latin typeface="+mn-lt"/>
                <a:ea typeface="MS PGothic" pitchFamily="34" charset="-128"/>
                <a:cs typeface="ＭＳ Ｐゴシック" charset="0"/>
              </a:rPr>
              <a:t>Les glandes d’</a:t>
            </a:r>
            <a:r>
              <a:rPr lang="fr-FR" sz="1200" b="1" i="0" u="sng" kern="1200" dirty="0" err="1">
                <a:solidFill>
                  <a:schemeClr val="tx1"/>
                </a:solidFill>
                <a:latin typeface="+mn-lt"/>
                <a:ea typeface="MS PGothic" pitchFamily="34" charset="-128"/>
                <a:cs typeface="ＭＳ Ｐゴシック" charset="0"/>
              </a:rPr>
              <a:t>Arnhart</a:t>
            </a:r>
            <a:r>
              <a:rPr lang="fr-FR" sz="1200" b="1" i="0" u="sng" kern="1200" dirty="0">
                <a:solidFill>
                  <a:schemeClr val="tx1"/>
                </a:solidFill>
                <a:latin typeface="+mn-lt"/>
                <a:ea typeface="MS PGothic" pitchFamily="34" charset="-128"/>
                <a:cs typeface="ＭＳ Ｐゴシック" charset="0"/>
              </a:rPr>
              <a:t> ou tarsiales</a:t>
            </a:r>
            <a:r>
              <a:rPr lang="fr-FR" sz="1200" b="1" i="0" kern="1200" dirty="0">
                <a:solidFill>
                  <a:schemeClr val="tx1"/>
                </a:solidFill>
                <a:latin typeface="+mn-lt"/>
                <a:ea typeface="MS PGothic" pitchFamily="34" charset="-128"/>
                <a:cs typeface="ＭＳ Ｐゴシック" charset="0"/>
              </a:rPr>
              <a:t>:</a:t>
            </a:r>
            <a:r>
              <a:rPr lang="fr-FR" sz="1200" b="0" i="0" kern="1200" dirty="0">
                <a:solidFill>
                  <a:schemeClr val="tx1"/>
                </a:solidFill>
                <a:latin typeface="+mn-lt"/>
                <a:ea typeface="MS PGothic" pitchFamily="34" charset="-128"/>
                <a:cs typeface="ＭＳ Ｐゴシック" charset="0"/>
              </a:rPr>
              <a:t> une phéromone d’empreinte, un marquage du pied laissé sur les fleurs butinées et à l’entrée de la ruche.</a:t>
            </a:r>
          </a:p>
          <a:p>
            <a:pPr eaLnBrk="1" hangingPunct="1">
              <a:spcBef>
                <a:spcPct val="0"/>
              </a:spcBef>
            </a:pPr>
            <a:endParaRPr lang="fr-FR" dirty="0"/>
          </a:p>
        </p:txBody>
      </p:sp>
      <p:sp>
        <p:nvSpPr>
          <p:cNvPr id="80899" name="Espace réservé du numéro de diapositive 3"/>
          <p:cNvSpPr>
            <a:spLocks noGrp="1"/>
          </p:cNvSpPr>
          <p:nvPr>
            <p:ph type="sldNum" sz="quarter" idx="5"/>
          </p:nvPr>
        </p:nvSpPr>
        <p:spPr bwMode="auto">
          <a:noFill/>
          <a:ln>
            <a:miter lim="800000"/>
            <a:headEnd/>
            <a:tailEnd/>
          </a:ln>
        </p:spPr>
        <p:txBody>
          <a:bodyPr/>
          <a:lstStyle/>
          <a:p>
            <a:fld id="{2F8FA4FF-61BE-4D88-B81A-2B0F48B54CB5}" type="slidenum">
              <a:rPr lang="fr-FR"/>
              <a:pPr/>
              <a:t>38</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0898" name="Espace réservé des commentaires 2"/>
          <p:cNvSpPr>
            <a:spLocks noGrp="1"/>
          </p:cNvSpPr>
          <p:nvPr>
            <p:ph type="body" idx="1"/>
          </p:nvPr>
        </p:nvSpPr>
        <p:spPr bwMode="auto">
          <a:noFill/>
        </p:spPr>
        <p:txBody>
          <a:bodyPr/>
          <a:lstStyle/>
          <a:p>
            <a:pPr eaLnBrk="1" hangingPunct="1">
              <a:spcBef>
                <a:spcPct val="0"/>
              </a:spcBef>
            </a:pPr>
            <a:r>
              <a:rPr lang="fr-FR" sz="2000" dirty="0"/>
              <a:t>Cellules spécialisées qui se développent sous l</a:t>
            </a:r>
            <a:r>
              <a:rPr lang="fr-FR" altLang="fr-FR" sz="2000" dirty="0"/>
              <a:t>’</a:t>
            </a:r>
            <a:r>
              <a:rPr lang="fr-FR" sz="2000" dirty="0"/>
              <a:t>influence de la constitution de la nourriture au stade larvaire et de la jeune abeille </a:t>
            </a:r>
          </a:p>
          <a:p>
            <a:pPr eaLnBrk="1" hangingPunct="1">
              <a:spcBef>
                <a:spcPct val="0"/>
              </a:spcBef>
            </a:pPr>
            <a:r>
              <a:rPr lang="fr-FR" sz="2000" dirty="0"/>
              <a:t>Quand il ya un manque de protéine de vitamine d</a:t>
            </a:r>
            <a:r>
              <a:rPr lang="fr-FR" altLang="fr-FR" sz="2000" dirty="0"/>
              <a:t>’</a:t>
            </a:r>
            <a:r>
              <a:rPr lang="fr-FR" sz="2000" dirty="0"/>
              <a:t>hydrate de carbone ou d</a:t>
            </a:r>
            <a:r>
              <a:rPr lang="fr-FR" altLang="fr-FR" sz="2000" dirty="0"/>
              <a:t>’</a:t>
            </a:r>
            <a:r>
              <a:rPr lang="fr-FR" altLang="ja-JP" sz="2000" dirty="0"/>
              <a:t>oligoéléments elles se résorbent </a:t>
            </a:r>
          </a:p>
          <a:p>
            <a:pPr eaLnBrk="1" hangingPunct="1">
              <a:spcBef>
                <a:spcPct val="0"/>
              </a:spcBef>
            </a:pPr>
            <a:r>
              <a:rPr lang="fr-FR" sz="2000" dirty="0"/>
              <a:t>Deux sortes de glandes les glandes exocrines et endocrines </a:t>
            </a:r>
          </a:p>
          <a:p>
            <a:pPr eaLnBrk="1" hangingPunct="1">
              <a:spcBef>
                <a:spcPct val="0"/>
              </a:spcBef>
            </a:pPr>
            <a:r>
              <a:rPr lang="fr-FR" sz="2000" dirty="0"/>
              <a:t>Les glandes exocrines secrètent à la surface </a:t>
            </a:r>
          </a:p>
          <a:p>
            <a:pPr eaLnBrk="1" hangingPunct="1">
              <a:spcBef>
                <a:spcPct val="0"/>
              </a:spcBef>
            </a:pPr>
            <a:r>
              <a:rPr lang="fr-FR" sz="2000" dirty="0"/>
              <a:t>Les glandes endocrines font parvenir leur secrétions à l</a:t>
            </a:r>
            <a:r>
              <a:rPr lang="fr-FR" altLang="fr-FR" sz="2000" dirty="0"/>
              <a:t>’</a:t>
            </a:r>
            <a:r>
              <a:rPr lang="fr-FR" sz="2000" dirty="0"/>
              <a:t>hémolymphe : hormones</a:t>
            </a:r>
          </a:p>
          <a:p>
            <a:pPr eaLnBrk="1" hangingPunct="1">
              <a:spcBef>
                <a:spcPct val="0"/>
              </a:spcBef>
            </a:pPr>
            <a:endParaRPr lang="fr-FR" sz="2000" dirty="0"/>
          </a:p>
          <a:p>
            <a:pPr fontAlgn="base"/>
            <a:r>
              <a:rPr lang="fr-FR" dirty="0"/>
              <a:t> </a:t>
            </a:r>
            <a:r>
              <a:rPr lang="fr-FR" sz="1200" b="0" i="0" kern="1200" dirty="0">
                <a:solidFill>
                  <a:schemeClr val="tx1"/>
                </a:solidFill>
                <a:latin typeface="+mn-lt"/>
                <a:ea typeface="MS PGothic" pitchFamily="34" charset="-128"/>
                <a:cs typeface="ＭＳ Ｐゴシック" charset="0"/>
              </a:rPr>
              <a:t>Le langage chimique (</a:t>
            </a:r>
            <a:r>
              <a:rPr lang="fr-FR" sz="1200" b="1" i="0" kern="1200" dirty="0">
                <a:solidFill>
                  <a:schemeClr val="tx1"/>
                </a:solidFill>
                <a:latin typeface="+mn-lt"/>
                <a:ea typeface="MS PGothic" pitchFamily="34" charset="-128"/>
                <a:cs typeface="ＭＳ Ｐゴシック" charset="0"/>
              </a:rPr>
              <a:t>phéromones</a:t>
            </a:r>
            <a:r>
              <a:rPr lang="fr-FR" sz="1200" b="0" i="0" kern="1200" dirty="0">
                <a:solidFill>
                  <a:schemeClr val="tx1"/>
                </a:solidFill>
                <a:latin typeface="+mn-lt"/>
                <a:ea typeface="MS PGothic" pitchFamily="34" charset="-128"/>
                <a:cs typeface="ＭＳ Ｐゴシック" charset="0"/>
              </a:rPr>
              <a:t>)  chez l’abeille supplée au manque de détection des sens. Le système glandulaire de l’abeille est particulièrement intéressant et il remplit plusieurs fonctions essentielles à la vie et survie d’un essaim.</a:t>
            </a:r>
          </a:p>
          <a:p>
            <a:pPr fontAlgn="base"/>
            <a:r>
              <a:rPr lang="fr-FR" sz="1200" b="0" i="0" kern="1200" dirty="0">
                <a:solidFill>
                  <a:schemeClr val="tx1"/>
                </a:solidFill>
                <a:latin typeface="+mn-lt"/>
                <a:ea typeface="MS PGothic" pitchFamily="34" charset="-128"/>
                <a:cs typeface="ＭＳ Ｐゴシック" charset="0"/>
              </a:rPr>
              <a:t> </a:t>
            </a:r>
          </a:p>
          <a:p>
            <a:pPr fontAlgn="base"/>
            <a:r>
              <a:rPr lang="fr-FR" sz="1200" b="1" i="0" u="sng" kern="1200" dirty="0">
                <a:solidFill>
                  <a:schemeClr val="tx1"/>
                </a:solidFill>
                <a:latin typeface="+mn-lt"/>
                <a:ea typeface="MS PGothic" pitchFamily="34" charset="-128"/>
                <a:cs typeface="ＭＳ Ｐゴシック" charset="0"/>
              </a:rPr>
              <a:t>La glande de Nazonov</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au niveau du dernier segment abdominal de l’abeille ouvrière, les phéromones émises sont des marqueurs qui permettent de battre le rappel des abeilles. C’est une phéromone d’orientation. On observe ce processus lorsqu’il n’y a plus de reine, lors du vol de fécondation d’une jeune reine ou si les abeilles ont été éloignées de la colonie. Les abeilles soulèvent leur abdomen et agitent leurs ailes pour disperser les substances dans l’air (Ne pas confondre avec le battement d’ailes de ventilation à l’entrée de la ruche).</a:t>
            </a:r>
          </a:p>
          <a:p>
            <a:pPr fontAlgn="base"/>
            <a:r>
              <a:rPr lang="fr-FR" sz="1200" b="1" i="0" u="sng" kern="1200" dirty="0">
                <a:solidFill>
                  <a:schemeClr val="tx1"/>
                </a:solidFill>
                <a:latin typeface="+mn-lt"/>
                <a:ea typeface="MS PGothic" pitchFamily="34" charset="-128"/>
                <a:cs typeface="ＭＳ Ｐゴシック" charset="0"/>
              </a:rPr>
              <a:t>Les glandes mandibulaires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Situées de part et d’autre de la tête, leur sécrétion permet de nourrir les larves. Il s’agit aussi d’une substance d’alarme chez les abeilles les plus âgées.</a:t>
            </a:r>
          </a:p>
          <a:p>
            <a:pPr fontAlgn="base"/>
            <a:r>
              <a:rPr lang="fr-FR" sz="1200" b="1" i="0" u="sng" kern="1200" dirty="0">
                <a:solidFill>
                  <a:schemeClr val="tx1"/>
                </a:solidFill>
                <a:latin typeface="+mn-lt"/>
                <a:ea typeface="MS PGothic" pitchFamily="34" charset="-128"/>
                <a:cs typeface="ＭＳ Ｐゴシック" charset="0"/>
              </a:rPr>
              <a:t>Les glandes hypopharyngiennes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Située derrière la face, le contenu arrive à la base de la langue. Ces glandes secrètent des vitamines, des lipides et des protéines destinées à l’alimentation des larves. Elles permettent aussi la transformation du nectar en miel.</a:t>
            </a:r>
          </a:p>
          <a:p>
            <a:pPr fontAlgn="base"/>
            <a:r>
              <a:rPr lang="fr-FR" sz="1200" b="1" i="0" u="sng" kern="1200" dirty="0">
                <a:solidFill>
                  <a:schemeClr val="tx1"/>
                </a:solidFill>
                <a:latin typeface="+mn-lt"/>
                <a:ea typeface="MS PGothic" pitchFamily="34" charset="-128"/>
                <a:cs typeface="ＭＳ Ｐゴシック" charset="0"/>
              </a:rPr>
              <a:t>Les glandes salivaires ou labiales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Elles participent avec les glandes mandibulaires et hypopharyngiennes à la sécrétion de la gelée royale destinée à nourrir les premiers jours des larves de la colonie.</a:t>
            </a:r>
          </a:p>
          <a:p>
            <a:pPr fontAlgn="base"/>
            <a:r>
              <a:rPr lang="fr-FR" sz="1200" b="1" i="0" u="sng" kern="1200" dirty="0">
                <a:solidFill>
                  <a:schemeClr val="tx1"/>
                </a:solidFill>
                <a:latin typeface="+mn-lt"/>
                <a:ea typeface="MS PGothic" pitchFamily="34" charset="-128"/>
                <a:cs typeface="ＭＳ Ｐゴシック" charset="0"/>
              </a:rPr>
              <a:t>Les glandes cirières</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8 glandes cirières se développent jusqu’au 12ème jour et s’atrophient chez les abeilles butineuses. Pour que les glandes fonctionnent bien, les abeilles doivent avoir </a:t>
            </a:r>
            <a:r>
              <a:rPr lang="fr-FR" sz="1200" b="0" i="0" kern="1200" dirty="0" err="1">
                <a:solidFill>
                  <a:schemeClr val="tx1"/>
                </a:solidFill>
                <a:latin typeface="+mn-lt"/>
                <a:ea typeface="MS PGothic" pitchFamily="34" charset="-128"/>
                <a:cs typeface="ＭＳ Ｐゴシック" charset="0"/>
              </a:rPr>
              <a:t>reçudu</a:t>
            </a:r>
            <a:r>
              <a:rPr lang="fr-FR" sz="1200" b="0" i="0" kern="1200" dirty="0">
                <a:solidFill>
                  <a:schemeClr val="tx1"/>
                </a:solidFill>
                <a:latin typeface="+mn-lt"/>
                <a:ea typeface="MS PGothic" pitchFamily="34" charset="-128"/>
                <a:cs typeface="ＭＳ Ｐゴシック" charset="0"/>
              </a:rPr>
              <a:t> pollen en bonne quantité les 6 premiers jours de leur vie.</a:t>
            </a:r>
          </a:p>
          <a:p>
            <a:pPr fontAlgn="base"/>
            <a:r>
              <a:rPr lang="fr-FR" sz="1200" b="1" i="0" u="sng" kern="1200" dirty="0">
                <a:solidFill>
                  <a:schemeClr val="tx1"/>
                </a:solidFill>
                <a:latin typeface="+mn-lt"/>
                <a:ea typeface="MS PGothic" pitchFamily="34" charset="-128"/>
                <a:cs typeface="ＭＳ Ｐゴシック" charset="0"/>
              </a:rPr>
              <a:t>La glande à venin</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Dès qu’une ouvrière pique, le venin est libéré par le dard. L’abeille perd son dard et elle meurt quelques instants plus tard</a:t>
            </a:r>
          </a:p>
          <a:p>
            <a:pPr fontAlgn="base"/>
            <a:r>
              <a:rPr lang="fr-FR" sz="1200" b="1" i="0" u="sng" kern="1200" dirty="0">
                <a:solidFill>
                  <a:schemeClr val="tx1"/>
                </a:solidFill>
                <a:latin typeface="+mn-lt"/>
                <a:ea typeface="MS PGothic" pitchFamily="34" charset="-128"/>
                <a:cs typeface="ＭＳ Ｐゴシック" charset="0"/>
              </a:rPr>
              <a:t>La glande de Dufour</a:t>
            </a:r>
            <a:r>
              <a:rPr lang="fr-FR" sz="1200" b="1" i="0" kern="1200" dirty="0">
                <a:solidFill>
                  <a:schemeClr val="tx1"/>
                </a:solidFill>
                <a:latin typeface="+mn-lt"/>
                <a:ea typeface="MS PGothic" pitchFamily="34" charset="-128"/>
                <a:cs typeface="ＭＳ Ｐゴシック" charset="0"/>
              </a:rPr>
              <a:t>: </a:t>
            </a:r>
            <a:r>
              <a:rPr lang="fr-FR" sz="1200" b="0" i="0" kern="1200" dirty="0">
                <a:solidFill>
                  <a:schemeClr val="tx1"/>
                </a:solidFill>
                <a:latin typeface="+mn-lt"/>
                <a:ea typeface="MS PGothic" pitchFamily="34" charset="-128"/>
                <a:cs typeface="ＭＳ Ｐゴシック" charset="0"/>
              </a:rPr>
              <a:t>Les sécrétions servent surtout de marqueur répulsif de courte durée pour indiquer par exemple les fleurs qui viennent d’être visitées.</a:t>
            </a:r>
          </a:p>
          <a:p>
            <a:pPr fontAlgn="base"/>
            <a:r>
              <a:rPr lang="fr-FR" sz="1200" b="1" i="0" u="sng" kern="1200" dirty="0">
                <a:solidFill>
                  <a:schemeClr val="tx1"/>
                </a:solidFill>
                <a:latin typeface="+mn-lt"/>
                <a:ea typeface="MS PGothic" pitchFamily="34" charset="-128"/>
                <a:cs typeface="ＭＳ Ｐゴシック" charset="0"/>
              </a:rPr>
              <a:t>Les glandes d’</a:t>
            </a:r>
            <a:r>
              <a:rPr lang="fr-FR" sz="1200" b="1" i="0" u="sng" kern="1200" dirty="0" err="1">
                <a:solidFill>
                  <a:schemeClr val="tx1"/>
                </a:solidFill>
                <a:latin typeface="+mn-lt"/>
                <a:ea typeface="MS PGothic" pitchFamily="34" charset="-128"/>
                <a:cs typeface="ＭＳ Ｐゴシック" charset="0"/>
              </a:rPr>
              <a:t>Arnhart</a:t>
            </a:r>
            <a:r>
              <a:rPr lang="fr-FR" sz="1200" b="1" i="0" u="sng" kern="1200" dirty="0">
                <a:solidFill>
                  <a:schemeClr val="tx1"/>
                </a:solidFill>
                <a:latin typeface="+mn-lt"/>
                <a:ea typeface="MS PGothic" pitchFamily="34" charset="-128"/>
                <a:cs typeface="ＭＳ Ｐゴシック" charset="0"/>
              </a:rPr>
              <a:t> ou tarsiales</a:t>
            </a:r>
            <a:r>
              <a:rPr lang="fr-FR" sz="1200" b="1" i="0" kern="1200" dirty="0">
                <a:solidFill>
                  <a:schemeClr val="tx1"/>
                </a:solidFill>
                <a:latin typeface="+mn-lt"/>
                <a:ea typeface="MS PGothic" pitchFamily="34" charset="-128"/>
                <a:cs typeface="ＭＳ Ｐゴシック" charset="0"/>
              </a:rPr>
              <a:t>:</a:t>
            </a:r>
            <a:r>
              <a:rPr lang="fr-FR" sz="1200" b="0" i="0" kern="1200" dirty="0">
                <a:solidFill>
                  <a:schemeClr val="tx1"/>
                </a:solidFill>
                <a:latin typeface="+mn-lt"/>
                <a:ea typeface="MS PGothic" pitchFamily="34" charset="-128"/>
                <a:cs typeface="ＭＳ Ｐゴシック" charset="0"/>
              </a:rPr>
              <a:t> une phéromone d’empreinte, un marquage du pied laissé sur les fleurs butinées et à l’entrée de la ruche.</a:t>
            </a:r>
          </a:p>
          <a:p>
            <a:pPr eaLnBrk="1" hangingPunct="1">
              <a:spcBef>
                <a:spcPct val="0"/>
              </a:spcBef>
            </a:pPr>
            <a:endParaRPr lang="fr-FR" dirty="0"/>
          </a:p>
        </p:txBody>
      </p:sp>
      <p:sp>
        <p:nvSpPr>
          <p:cNvPr id="80899" name="Espace réservé du numéro de diapositive 3"/>
          <p:cNvSpPr>
            <a:spLocks noGrp="1"/>
          </p:cNvSpPr>
          <p:nvPr>
            <p:ph type="sldNum" sz="quarter" idx="5"/>
          </p:nvPr>
        </p:nvSpPr>
        <p:spPr bwMode="auto">
          <a:noFill/>
          <a:ln>
            <a:miter lim="800000"/>
            <a:headEnd/>
            <a:tailEnd/>
          </a:ln>
        </p:spPr>
        <p:txBody>
          <a:bodyPr/>
          <a:lstStyle/>
          <a:p>
            <a:fld id="{2F8FA4FF-61BE-4D88-B81A-2B0F48B54CB5}" type="slidenum">
              <a:rPr lang="fr-FR"/>
              <a:pPr/>
              <a:t>39</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40</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41</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42</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4994" name="Espace réservé des commentaires 2"/>
          <p:cNvSpPr>
            <a:spLocks noGrp="1"/>
          </p:cNvSpPr>
          <p:nvPr>
            <p:ph type="body" idx="1"/>
          </p:nvPr>
        </p:nvSpPr>
        <p:spPr bwMode="auto">
          <a:noFill/>
        </p:spPr>
        <p:txBody>
          <a:bodyPr/>
          <a:lstStyle/>
          <a:p>
            <a:pPr eaLnBrk="1" hangingPunct="1">
              <a:spcBef>
                <a:spcPct val="0"/>
              </a:spcBef>
            </a:pPr>
            <a:r>
              <a:rPr lang="fr-FR" sz="2000" dirty="0"/>
              <a:t>En plein vol l</a:t>
            </a:r>
            <a:r>
              <a:rPr lang="fr-FR" altLang="fr-FR" sz="2000" dirty="0"/>
              <a:t>’</a:t>
            </a:r>
            <a:r>
              <a:rPr lang="fr-FR" sz="2000" dirty="0"/>
              <a:t>après midi par beau temps.</a:t>
            </a:r>
          </a:p>
          <a:p>
            <a:pPr eaLnBrk="1" hangingPunct="1">
              <a:spcBef>
                <a:spcPct val="0"/>
              </a:spcBef>
            </a:pPr>
            <a:r>
              <a:rPr lang="fr-FR" sz="2000" dirty="0"/>
              <a:t>Le mucus durci et forme un bouchon  (orange)ce qui empêche une perte du sperme </a:t>
            </a:r>
          </a:p>
          <a:p>
            <a:pPr eaLnBrk="1" hangingPunct="1">
              <a:spcBef>
                <a:spcPct val="0"/>
              </a:spcBef>
            </a:pPr>
            <a:r>
              <a:rPr lang="fr-FR" sz="2000" dirty="0"/>
              <a:t>Des poils spéciaux sur l</a:t>
            </a:r>
            <a:r>
              <a:rPr lang="fr-FR" altLang="fr-FR" sz="2000" dirty="0"/>
              <a:t>’</a:t>
            </a:r>
            <a:r>
              <a:rPr lang="fr-FR" altLang="ja-JP" sz="2000" dirty="0"/>
              <a:t>endophallus permettent au prochain faux bourdon d</a:t>
            </a:r>
            <a:r>
              <a:rPr lang="fr-FR" altLang="fr-FR" sz="2000" dirty="0"/>
              <a:t>’</a:t>
            </a:r>
            <a:r>
              <a:rPr lang="fr-FR" altLang="ja-JP" sz="2000" dirty="0"/>
              <a:t>enlever ce bouchon </a:t>
            </a:r>
            <a:endParaRPr lang="fr-FR" sz="2000" dirty="0"/>
          </a:p>
        </p:txBody>
      </p:sp>
      <p:sp>
        <p:nvSpPr>
          <p:cNvPr id="84995" name="Espace réservé du numéro de diapositive 3"/>
          <p:cNvSpPr>
            <a:spLocks noGrp="1"/>
          </p:cNvSpPr>
          <p:nvPr>
            <p:ph type="sldNum" sz="quarter" idx="5"/>
          </p:nvPr>
        </p:nvSpPr>
        <p:spPr bwMode="auto">
          <a:noFill/>
          <a:ln>
            <a:miter lim="800000"/>
            <a:headEnd/>
            <a:tailEnd/>
          </a:ln>
        </p:spPr>
        <p:txBody>
          <a:bodyPr/>
          <a:lstStyle/>
          <a:p>
            <a:fld id="{C319AB47-ADBD-45DF-BEDD-8691CBD1564A}" type="slidenum">
              <a:rPr lang="fr-FR"/>
              <a:pPr/>
              <a:t>43</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4994" name="Espace réservé des commentaires 2"/>
          <p:cNvSpPr>
            <a:spLocks noGrp="1"/>
          </p:cNvSpPr>
          <p:nvPr>
            <p:ph type="body" idx="1"/>
          </p:nvPr>
        </p:nvSpPr>
        <p:spPr bwMode="auto">
          <a:noFill/>
        </p:spPr>
        <p:txBody>
          <a:bodyPr/>
          <a:lstStyle/>
          <a:p>
            <a:pPr eaLnBrk="1" hangingPunct="1">
              <a:spcBef>
                <a:spcPct val="0"/>
              </a:spcBef>
            </a:pPr>
            <a:r>
              <a:rPr lang="fr-FR" sz="2000"/>
              <a:t>En plein vol l</a:t>
            </a:r>
            <a:r>
              <a:rPr lang="fr-FR" altLang="fr-FR" sz="2000"/>
              <a:t>’</a:t>
            </a:r>
            <a:r>
              <a:rPr lang="fr-FR" sz="2000"/>
              <a:t>après midi par beau temps </a:t>
            </a:r>
          </a:p>
          <a:p>
            <a:pPr eaLnBrk="1" hangingPunct="1">
              <a:spcBef>
                <a:spcPct val="0"/>
              </a:spcBef>
            </a:pPr>
            <a:r>
              <a:rPr lang="fr-FR" sz="2000"/>
              <a:t>Le mucus durci et forme un bouchon  (orange)ce qui empêche une perte du sperme </a:t>
            </a:r>
          </a:p>
          <a:p>
            <a:pPr eaLnBrk="1" hangingPunct="1">
              <a:spcBef>
                <a:spcPct val="0"/>
              </a:spcBef>
            </a:pPr>
            <a:r>
              <a:rPr lang="fr-FR" sz="2000"/>
              <a:t>Des poils spéciaux sur l</a:t>
            </a:r>
            <a:r>
              <a:rPr lang="fr-FR" altLang="fr-FR" sz="2000"/>
              <a:t>’</a:t>
            </a:r>
            <a:r>
              <a:rPr lang="fr-FR" altLang="ja-JP" sz="2000"/>
              <a:t>endophallus permettent au prochain faux bourdon d</a:t>
            </a:r>
            <a:r>
              <a:rPr lang="fr-FR" altLang="fr-FR" sz="2000"/>
              <a:t>’</a:t>
            </a:r>
            <a:r>
              <a:rPr lang="fr-FR" altLang="ja-JP" sz="2000"/>
              <a:t>enlever ce bouchon </a:t>
            </a:r>
            <a:endParaRPr lang="fr-FR" sz="2000"/>
          </a:p>
        </p:txBody>
      </p:sp>
      <p:sp>
        <p:nvSpPr>
          <p:cNvPr id="84995" name="Espace réservé du numéro de diapositive 3"/>
          <p:cNvSpPr>
            <a:spLocks noGrp="1"/>
          </p:cNvSpPr>
          <p:nvPr>
            <p:ph type="sldNum" sz="quarter" idx="5"/>
          </p:nvPr>
        </p:nvSpPr>
        <p:spPr bwMode="auto">
          <a:noFill/>
          <a:ln>
            <a:miter lim="800000"/>
            <a:headEnd/>
            <a:tailEnd/>
          </a:ln>
        </p:spPr>
        <p:txBody>
          <a:bodyPr/>
          <a:lstStyle/>
          <a:p>
            <a:fld id="{C319AB47-ADBD-45DF-BEDD-8691CBD1564A}" type="slidenum">
              <a:rPr lang="fr-FR"/>
              <a:pPr/>
              <a:t>44</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4994" name="Espace réservé des commentaires 2"/>
          <p:cNvSpPr>
            <a:spLocks noGrp="1"/>
          </p:cNvSpPr>
          <p:nvPr>
            <p:ph type="body" idx="1"/>
          </p:nvPr>
        </p:nvSpPr>
        <p:spPr bwMode="auto">
          <a:noFill/>
        </p:spPr>
        <p:txBody>
          <a:bodyPr/>
          <a:lstStyle/>
          <a:p>
            <a:pPr eaLnBrk="1" hangingPunct="1">
              <a:spcBef>
                <a:spcPct val="0"/>
              </a:spcBef>
            </a:pPr>
            <a:r>
              <a:rPr lang="fr-FR" sz="2000" dirty="0"/>
              <a:t>En plein vol l</a:t>
            </a:r>
            <a:r>
              <a:rPr lang="fr-FR" altLang="fr-FR" sz="2000" dirty="0"/>
              <a:t>’</a:t>
            </a:r>
            <a:r>
              <a:rPr lang="fr-FR" sz="2000" dirty="0"/>
              <a:t>après midi par beau temps.</a:t>
            </a:r>
          </a:p>
          <a:p>
            <a:pPr eaLnBrk="1" hangingPunct="1">
              <a:spcBef>
                <a:spcPct val="0"/>
              </a:spcBef>
            </a:pPr>
            <a:r>
              <a:rPr lang="fr-FR" sz="2000" dirty="0"/>
              <a:t>Le mucus durci et forme un bouchon (orange) ce qui empêche une perte du sperme.</a:t>
            </a:r>
          </a:p>
          <a:p>
            <a:pPr eaLnBrk="1" hangingPunct="1">
              <a:spcBef>
                <a:spcPct val="0"/>
              </a:spcBef>
            </a:pPr>
            <a:r>
              <a:rPr lang="fr-FR" sz="2000" dirty="0"/>
              <a:t>Des poils spéciaux sur l</a:t>
            </a:r>
            <a:r>
              <a:rPr lang="fr-FR" altLang="fr-FR" sz="2000" dirty="0"/>
              <a:t>’</a:t>
            </a:r>
            <a:r>
              <a:rPr lang="fr-FR" altLang="ja-JP" sz="2000" dirty="0"/>
              <a:t>endophallus permettent au prochain abeillaud</a:t>
            </a:r>
            <a:r>
              <a:rPr lang="fr-FR" altLang="ja-JP" sz="2000" baseline="0" dirty="0"/>
              <a:t> </a:t>
            </a:r>
            <a:r>
              <a:rPr lang="fr-FR" altLang="ja-JP" sz="2000" dirty="0"/>
              <a:t>d</a:t>
            </a:r>
            <a:r>
              <a:rPr lang="fr-FR" altLang="fr-FR" sz="2000" dirty="0"/>
              <a:t>’</a:t>
            </a:r>
            <a:r>
              <a:rPr lang="fr-FR" altLang="ja-JP" sz="2000" dirty="0"/>
              <a:t>enlever ce bouchon.</a:t>
            </a:r>
            <a:endParaRPr lang="fr-FR" sz="2000" dirty="0"/>
          </a:p>
        </p:txBody>
      </p:sp>
      <p:sp>
        <p:nvSpPr>
          <p:cNvPr id="84995" name="Espace réservé du numéro de diapositive 3"/>
          <p:cNvSpPr>
            <a:spLocks noGrp="1"/>
          </p:cNvSpPr>
          <p:nvPr>
            <p:ph type="sldNum" sz="quarter" idx="5"/>
          </p:nvPr>
        </p:nvSpPr>
        <p:spPr bwMode="auto">
          <a:noFill/>
          <a:ln>
            <a:miter lim="800000"/>
            <a:headEnd/>
            <a:tailEnd/>
          </a:ln>
        </p:spPr>
        <p:txBody>
          <a:bodyPr/>
          <a:lstStyle/>
          <a:p>
            <a:fld id="{C319AB47-ADBD-45DF-BEDD-8691CBD1564A}" type="slidenum">
              <a:rPr lang="fr-FR"/>
              <a:pPr/>
              <a:t>45</a:t>
            </a:fld>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84994" name="Espace réservé des commentaires 2"/>
          <p:cNvSpPr>
            <a:spLocks noGrp="1"/>
          </p:cNvSpPr>
          <p:nvPr>
            <p:ph type="body" idx="1"/>
          </p:nvPr>
        </p:nvSpPr>
        <p:spPr bwMode="auto">
          <a:noFill/>
        </p:spPr>
        <p:txBody>
          <a:bodyPr/>
          <a:lstStyle/>
          <a:p>
            <a:pPr eaLnBrk="1" hangingPunct="1">
              <a:spcBef>
                <a:spcPct val="0"/>
              </a:spcBef>
            </a:pPr>
            <a:r>
              <a:rPr lang="fr-FR" sz="2000" dirty="0"/>
              <a:t>En plein vol l</a:t>
            </a:r>
            <a:r>
              <a:rPr lang="fr-FR" altLang="fr-FR" sz="2000" dirty="0"/>
              <a:t>’</a:t>
            </a:r>
            <a:r>
              <a:rPr lang="fr-FR" sz="2000" dirty="0"/>
              <a:t>après midi par beau temps.</a:t>
            </a:r>
          </a:p>
          <a:p>
            <a:pPr eaLnBrk="1" hangingPunct="1">
              <a:spcBef>
                <a:spcPct val="0"/>
              </a:spcBef>
            </a:pPr>
            <a:r>
              <a:rPr lang="fr-FR" sz="2000" dirty="0"/>
              <a:t>Le mucus durci et forme un bouchon (orange) ce qui empêche une perte du sperme.</a:t>
            </a:r>
          </a:p>
          <a:p>
            <a:pPr eaLnBrk="1" hangingPunct="1">
              <a:spcBef>
                <a:spcPct val="0"/>
              </a:spcBef>
            </a:pPr>
            <a:r>
              <a:rPr lang="fr-FR" sz="2000" dirty="0"/>
              <a:t>Des poils spéciaux sur l</a:t>
            </a:r>
            <a:r>
              <a:rPr lang="fr-FR" altLang="fr-FR" sz="2000" dirty="0"/>
              <a:t>’</a:t>
            </a:r>
            <a:r>
              <a:rPr lang="fr-FR" altLang="ja-JP" sz="2000" dirty="0"/>
              <a:t>endophallus permettent au prochain abeillaud</a:t>
            </a:r>
            <a:r>
              <a:rPr lang="fr-FR" altLang="ja-JP" sz="2000" baseline="0" dirty="0"/>
              <a:t> </a:t>
            </a:r>
            <a:r>
              <a:rPr lang="fr-FR" altLang="ja-JP" sz="2000" dirty="0"/>
              <a:t>d</a:t>
            </a:r>
            <a:r>
              <a:rPr lang="fr-FR" altLang="fr-FR" sz="2000" dirty="0"/>
              <a:t>’</a:t>
            </a:r>
            <a:r>
              <a:rPr lang="fr-FR" altLang="ja-JP" sz="2000" dirty="0"/>
              <a:t>enlever ce bouchon.</a:t>
            </a:r>
            <a:endParaRPr lang="fr-FR" sz="2000" dirty="0"/>
          </a:p>
        </p:txBody>
      </p:sp>
      <p:sp>
        <p:nvSpPr>
          <p:cNvPr id="84995" name="Espace réservé du numéro de diapositive 3"/>
          <p:cNvSpPr>
            <a:spLocks noGrp="1"/>
          </p:cNvSpPr>
          <p:nvPr>
            <p:ph type="sldNum" sz="quarter" idx="5"/>
          </p:nvPr>
        </p:nvSpPr>
        <p:spPr bwMode="auto">
          <a:noFill/>
          <a:ln>
            <a:miter lim="800000"/>
            <a:headEnd/>
            <a:tailEnd/>
          </a:ln>
        </p:spPr>
        <p:txBody>
          <a:bodyPr/>
          <a:lstStyle/>
          <a:p>
            <a:fld id="{C319AB47-ADBD-45DF-BEDD-8691CBD1564A}" type="slidenum">
              <a:rPr lang="fr-FR"/>
              <a:pPr/>
              <a:t>46</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50</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93186" name="Espace réservé des commentaires 2"/>
          <p:cNvSpPr>
            <a:spLocks noGrp="1"/>
          </p:cNvSpPr>
          <p:nvPr>
            <p:ph type="body" idx="1"/>
          </p:nvPr>
        </p:nvSpPr>
        <p:spPr bwMode="auto">
          <a:noFill/>
        </p:spPr>
        <p:txBody>
          <a:bodyPr/>
          <a:lstStyle/>
          <a:p>
            <a:r>
              <a:rPr lang="fr-FR" b="1"/>
              <a:t>La ponte commence 2 à 5 jours après l</a:t>
            </a:r>
            <a:r>
              <a:rPr lang="fr-FR" altLang="fr-FR" b="1"/>
              <a:t>’</a:t>
            </a:r>
            <a:r>
              <a:rPr lang="fr-FR" altLang="ja-JP" b="1"/>
              <a:t>accouplement;La reine pond un œuf par cellule</a:t>
            </a:r>
            <a:r>
              <a:rPr lang="fr-FR" altLang="ja-JP" b="1" u="sng"/>
              <a:t> .</a:t>
            </a:r>
            <a:r>
              <a:rPr lang="fr-FR" altLang="ja-JP" b="1"/>
              <a:t>Elle Ne se fait pas tout le long de l</a:t>
            </a:r>
            <a:r>
              <a:rPr lang="fr-FR" altLang="fr-FR" b="1"/>
              <a:t>’</a:t>
            </a:r>
            <a:r>
              <a:rPr lang="fr-FR" altLang="ja-JP" b="1"/>
              <a:t>année : arrêt en hiver et parfois en été : dure 8 mois de février à début octobre. Elle  peut varier en fonction des régions ,Interrompue par :La disette ,Le froid ,La sécheresse ,Le manque de place , En gros,  Froid ou sécheresse : repos de la reine ;Douceur et humidité : ponte .Il est nécessaire de connaitre le moment où la ponte s</a:t>
            </a:r>
            <a:r>
              <a:rPr lang="fr-FR" altLang="fr-FR" b="1"/>
              <a:t>’</a:t>
            </a:r>
            <a:r>
              <a:rPr lang="fr-FR" altLang="ja-JP" b="1"/>
              <a:t>arrête pour commencer les traitements ,fécondité de la reine décroit à partir de la 3 eme année </a:t>
            </a:r>
          </a:p>
          <a:p>
            <a:endParaRPr lang="fr-FR"/>
          </a:p>
        </p:txBody>
      </p:sp>
      <p:sp>
        <p:nvSpPr>
          <p:cNvPr id="93187" name="Espace réservé du numéro de diapositive 3"/>
          <p:cNvSpPr>
            <a:spLocks noGrp="1"/>
          </p:cNvSpPr>
          <p:nvPr>
            <p:ph type="sldNum" sz="quarter" idx="5"/>
          </p:nvPr>
        </p:nvSpPr>
        <p:spPr bwMode="auto">
          <a:noFill/>
          <a:ln>
            <a:miter lim="800000"/>
            <a:headEnd/>
            <a:tailEnd/>
          </a:ln>
        </p:spPr>
        <p:txBody>
          <a:bodyPr/>
          <a:lstStyle/>
          <a:p>
            <a:fld id="{8BE7151B-9D22-4219-BC2F-769CCEC13AF4}" type="slidenum">
              <a:rPr lang="fr-FR"/>
              <a:pPr/>
              <a:t>52</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93186" name="Espace réservé des commentaires 2"/>
          <p:cNvSpPr>
            <a:spLocks noGrp="1"/>
          </p:cNvSpPr>
          <p:nvPr>
            <p:ph type="body" idx="1"/>
          </p:nvPr>
        </p:nvSpPr>
        <p:spPr bwMode="auto">
          <a:noFill/>
        </p:spPr>
        <p:txBody>
          <a:bodyPr/>
          <a:lstStyle/>
          <a:p>
            <a:r>
              <a:rPr lang="fr-FR" b="1"/>
              <a:t>La ponte commence 2 à 5 jours après l</a:t>
            </a:r>
            <a:r>
              <a:rPr lang="fr-FR" altLang="fr-FR" b="1"/>
              <a:t>’</a:t>
            </a:r>
            <a:r>
              <a:rPr lang="fr-FR" altLang="ja-JP" b="1"/>
              <a:t>accouplement;La reine pond un œuf par cellule</a:t>
            </a:r>
            <a:r>
              <a:rPr lang="fr-FR" altLang="ja-JP" b="1" u="sng"/>
              <a:t> .</a:t>
            </a:r>
            <a:r>
              <a:rPr lang="fr-FR" altLang="ja-JP" b="1"/>
              <a:t>Elle Ne se fait pas tout le long de l</a:t>
            </a:r>
            <a:r>
              <a:rPr lang="fr-FR" altLang="fr-FR" b="1"/>
              <a:t>’</a:t>
            </a:r>
            <a:r>
              <a:rPr lang="fr-FR" altLang="ja-JP" b="1"/>
              <a:t>année : arrêt en hiver et parfois en été : dure 8 mois de février à début octobre. Elle  peut varier en fonction des régions ,Interrompue par :La disette ,Le froid ,La sécheresse ,Le manque de place , En gros,  Froid ou sécheresse : repos de la reine ;Douceur et humidité : ponte .Il est nécessaire de connaitre le moment où la ponte s</a:t>
            </a:r>
            <a:r>
              <a:rPr lang="fr-FR" altLang="fr-FR" b="1"/>
              <a:t>’</a:t>
            </a:r>
            <a:r>
              <a:rPr lang="fr-FR" altLang="ja-JP" b="1"/>
              <a:t>arrête pour commencer les traitements ,fécondité de la reine décroit à partir de la 3 eme année </a:t>
            </a:r>
          </a:p>
          <a:p>
            <a:endParaRPr lang="fr-FR"/>
          </a:p>
        </p:txBody>
      </p:sp>
      <p:sp>
        <p:nvSpPr>
          <p:cNvPr id="93187" name="Espace réservé du numéro de diapositive 3"/>
          <p:cNvSpPr>
            <a:spLocks noGrp="1"/>
          </p:cNvSpPr>
          <p:nvPr>
            <p:ph type="sldNum" sz="quarter" idx="5"/>
          </p:nvPr>
        </p:nvSpPr>
        <p:spPr bwMode="auto">
          <a:noFill/>
          <a:ln>
            <a:miter lim="800000"/>
            <a:headEnd/>
            <a:tailEnd/>
          </a:ln>
        </p:spPr>
        <p:txBody>
          <a:bodyPr/>
          <a:lstStyle/>
          <a:p>
            <a:fld id="{8BE7151B-9D22-4219-BC2F-769CCEC13AF4}" type="slidenum">
              <a:rPr lang="fr-FR"/>
              <a:pPr/>
              <a:t>53</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386" name="Espace réservé des commentaires 2"/>
          <p:cNvSpPr>
            <a:spLocks noGrp="1"/>
          </p:cNvSpPr>
          <p:nvPr>
            <p:ph type="body" idx="1"/>
          </p:nvPr>
        </p:nvSpPr>
        <p:spPr bwMode="auto">
          <a:noFill/>
        </p:spPr>
        <p:txBody>
          <a:bodyPr/>
          <a:lstStyle/>
          <a:p>
            <a:pPr>
              <a:lnSpc>
                <a:spcPct val="80000"/>
              </a:lnSpc>
              <a:spcBef>
                <a:spcPct val="0"/>
              </a:spcBef>
            </a:pPr>
            <a:r>
              <a:rPr lang="fr-FR" b="1"/>
              <a:t>Les faux bourdons : </a:t>
            </a:r>
          </a:p>
          <a:p>
            <a:pPr>
              <a:lnSpc>
                <a:spcPct val="80000"/>
              </a:lnSpc>
              <a:spcBef>
                <a:spcPct val="0"/>
              </a:spcBef>
            </a:pPr>
            <a:r>
              <a:rPr lang="fr-FR" b="1"/>
              <a:t>15 mm- naissance 24 jours –  Durée de vie 50 à 60 jours (1 à 2 mois)  du printemps à l</a:t>
            </a:r>
            <a:r>
              <a:rPr lang="fr-FR" altLang="fr-FR" b="1"/>
              <a:t>’</a:t>
            </a:r>
            <a:r>
              <a:rPr lang="fr-FR" b="1"/>
              <a:t>automne fin avril à fin août : essaim artificiel jusqu</a:t>
            </a:r>
            <a:r>
              <a:rPr lang="fr-FR" altLang="fr-FR" b="1"/>
              <a:t>’</a:t>
            </a:r>
            <a:r>
              <a:rPr lang="fr-FR" b="1"/>
              <a:t>à juin -en automne il est chassé de la ruche ou tué  </a:t>
            </a:r>
          </a:p>
          <a:p>
            <a:pPr>
              <a:lnSpc>
                <a:spcPct val="80000"/>
              </a:lnSpc>
              <a:spcBef>
                <a:spcPct val="0"/>
              </a:spcBef>
            </a:pPr>
            <a:r>
              <a:rPr lang="fr-FR" b="1"/>
              <a:t>1500 à 2000 dans la ruche; </a:t>
            </a:r>
            <a:r>
              <a:rPr lang="fr-FR" b="1" u="sng"/>
              <a:t>naissance en avril ;</a:t>
            </a:r>
            <a:r>
              <a:rPr lang="fr-FR" b="1"/>
              <a:t>Proviennent d</a:t>
            </a:r>
            <a:r>
              <a:rPr lang="fr-FR" altLang="fr-FR" b="1"/>
              <a:t>’</a:t>
            </a:r>
            <a:r>
              <a:rPr lang="fr-FR" b="1"/>
              <a:t>un œuf non fécondé par la reine. Peuvent  aussi provenir d</a:t>
            </a:r>
            <a:r>
              <a:rPr lang="fr-FR" altLang="fr-FR" b="1"/>
              <a:t>’</a:t>
            </a:r>
            <a:r>
              <a:rPr lang="fr-FR" b="1"/>
              <a:t>un œuf produit par des abeilles quand  la ruche est orpheline mais dans ce cas ils sont plus petits car proviennent de cellules d</a:t>
            </a:r>
            <a:r>
              <a:rPr lang="fr-FR" altLang="fr-FR" b="1"/>
              <a:t>’</a:t>
            </a:r>
            <a:r>
              <a:rPr lang="fr-FR" b="1"/>
              <a:t>ouvrières. Ils sont alors de la même taille que les ouvrières et se distinguent d</a:t>
            </a:r>
            <a:r>
              <a:rPr lang="fr-FR" altLang="fr-FR" b="1"/>
              <a:t>’</a:t>
            </a:r>
            <a:r>
              <a:rPr lang="fr-FR" b="1"/>
              <a:t>elles par leurs yeux continus, leur abdomen rectangulaire et l</a:t>
            </a:r>
            <a:r>
              <a:rPr lang="fr-FR" altLang="fr-FR" b="1"/>
              <a:t>’</a:t>
            </a:r>
            <a:r>
              <a:rPr lang="fr-FR" b="1"/>
              <a:t>abs d</a:t>
            </a:r>
            <a:r>
              <a:rPr lang="fr-FR" altLang="fr-FR" b="1"/>
              <a:t>’</a:t>
            </a:r>
            <a:r>
              <a:rPr lang="fr-FR" b="1"/>
              <a:t>aiguillon</a:t>
            </a:r>
            <a:r>
              <a:rPr lang="fr-FR" b="1" u="sng"/>
              <a:t> </a:t>
            </a:r>
            <a:r>
              <a:rPr lang="fr-FR" b="1"/>
              <a:t>  la larve est nourrie 2 jours à la gelée royale puis au mélange miel – nectar –eau. Au départ ils sont alimentés par les ouvrières, à partir de 4 jours ;  Ils ne peuvent pas butiner les fleurs du fait d</a:t>
            </a:r>
            <a:r>
              <a:rPr lang="fr-FR" altLang="fr-FR" b="1"/>
              <a:t>’</a:t>
            </a:r>
            <a:r>
              <a:rPr lang="fr-FR" b="1"/>
              <a:t>une langue trop courte et sont donc généralement nourris par les ouvrières bien qu</a:t>
            </a:r>
            <a:r>
              <a:rPr lang="fr-FR" altLang="fr-FR" b="1"/>
              <a:t>’</a:t>
            </a:r>
            <a:r>
              <a:rPr lang="fr-FR" b="1"/>
              <a:t>ils peuvent puiser eux-mêmes dans les alvéoles;  9 à 12 jours après la naissance sortie de la ruche : vol de propreté et orientation ;Ne sortent que si</a:t>
            </a:r>
          </a:p>
          <a:p>
            <a:pPr>
              <a:lnSpc>
                <a:spcPct val="80000"/>
              </a:lnSpc>
              <a:spcBef>
                <a:spcPct val="0"/>
              </a:spcBef>
            </a:pPr>
            <a:r>
              <a:rPr lang="fr-FR" b="1"/>
              <a:t>La température est supérieure à 19 °  et ne dépasse pas 38° et rejoignent des zones de congrégation qui peuvent rassembler 25 000 mâles provenant de 200 ruches différentes( 5000 mâles par ruches) provenir de ruches à 6-8 km</a:t>
            </a:r>
          </a:p>
          <a:p>
            <a:endParaRPr lang="fr-FR"/>
          </a:p>
        </p:txBody>
      </p:sp>
      <p:sp>
        <p:nvSpPr>
          <p:cNvPr id="16387" name="Espace réservé du numéro de diapositive 3"/>
          <p:cNvSpPr>
            <a:spLocks noGrp="1"/>
          </p:cNvSpPr>
          <p:nvPr>
            <p:ph type="sldNum" sz="quarter" idx="5"/>
          </p:nvPr>
        </p:nvSpPr>
        <p:spPr bwMode="auto">
          <a:noFill/>
          <a:ln>
            <a:miter lim="800000"/>
            <a:headEnd/>
            <a:tailEnd/>
          </a:ln>
        </p:spPr>
        <p:txBody>
          <a:bodyPr/>
          <a:lstStyle/>
          <a:p>
            <a:fld id="{7EEFF4B0-F197-427E-8D99-B86DD2F2BA06}" type="slidenum">
              <a:rPr lang="fr-FR">
                <a:solidFill>
                  <a:prstClr val="black"/>
                </a:solidFill>
              </a:rPr>
              <a:pPr/>
              <a:t>54</a:t>
            </a:fld>
            <a:endParaRPr lang="fr-FR">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95234" name="Espace réservé des commentaires 2"/>
          <p:cNvSpPr>
            <a:spLocks noGrp="1"/>
          </p:cNvSpPr>
          <p:nvPr>
            <p:ph type="body" idx="1"/>
          </p:nvPr>
        </p:nvSpPr>
        <p:spPr bwMode="auto">
          <a:noFill/>
        </p:spPr>
        <p:txBody>
          <a:bodyPr/>
          <a:lstStyle/>
          <a:p>
            <a:pPr>
              <a:spcBef>
                <a:spcPct val="0"/>
              </a:spcBef>
            </a:pPr>
            <a:r>
              <a:rPr lang="fr-FR"/>
              <a:t> la larve se trouve dans une cellule de grande dimension : cellule royale positionnée soit en périphérie soit au milieu du cadre</a:t>
            </a:r>
          </a:p>
          <a:p>
            <a:pPr>
              <a:spcBef>
                <a:spcPct val="0"/>
              </a:spcBef>
            </a:pPr>
            <a:r>
              <a:rPr lang="fr-FR"/>
              <a:t> </a:t>
            </a:r>
            <a:r>
              <a:rPr lang="fr-FR" b="1"/>
              <a:t>Dans l</a:t>
            </a:r>
            <a:r>
              <a:rPr lang="fr-FR" altLang="fr-FR" b="1"/>
              <a:t>’</a:t>
            </a:r>
            <a:r>
              <a:rPr lang="fr-FR" b="1"/>
              <a:t>élevage spontané</a:t>
            </a:r>
            <a:r>
              <a:rPr lang="fr-FR"/>
              <a:t> les alvéoles </a:t>
            </a:r>
            <a:r>
              <a:rPr lang="fr-FR" b="1"/>
              <a:t>occupent les bords</a:t>
            </a:r>
            <a:r>
              <a:rPr lang="fr-FR"/>
              <a:t> latéraux ou le bas du rayon. Leur construction débute avant la ponte de l</a:t>
            </a:r>
            <a:r>
              <a:rPr lang="fr-FR" altLang="fr-FR"/>
              <a:t>’</a:t>
            </a:r>
            <a:r>
              <a:rPr lang="fr-FR"/>
              <a:t>œuf </a:t>
            </a:r>
          </a:p>
          <a:p>
            <a:endParaRPr lang="fr-FR"/>
          </a:p>
        </p:txBody>
      </p:sp>
      <p:sp>
        <p:nvSpPr>
          <p:cNvPr id="95235" name="Espace réservé du numéro de diapositive 3"/>
          <p:cNvSpPr>
            <a:spLocks noGrp="1"/>
          </p:cNvSpPr>
          <p:nvPr>
            <p:ph type="sldNum" sz="quarter" idx="5"/>
          </p:nvPr>
        </p:nvSpPr>
        <p:spPr bwMode="auto">
          <a:noFill/>
          <a:ln>
            <a:miter lim="800000"/>
            <a:headEnd/>
            <a:tailEnd/>
          </a:ln>
        </p:spPr>
        <p:txBody>
          <a:bodyPr/>
          <a:lstStyle/>
          <a:p>
            <a:fld id="{91C96711-1C40-4187-90EA-F173A7D8998B}" type="slidenum">
              <a:rPr lang="fr-FR"/>
              <a:pPr/>
              <a:t>56</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97282" name="Espace réservé des commentaires 2"/>
          <p:cNvSpPr>
            <a:spLocks noGrp="1"/>
          </p:cNvSpPr>
          <p:nvPr>
            <p:ph type="body" idx="1"/>
          </p:nvPr>
        </p:nvSpPr>
        <p:spPr bwMode="auto">
          <a:noFill/>
        </p:spPr>
        <p:txBody>
          <a:bodyPr/>
          <a:lstStyle/>
          <a:p>
            <a:pPr>
              <a:spcBef>
                <a:spcPct val="0"/>
              </a:spcBef>
            </a:pPr>
            <a:r>
              <a:rPr lang="fr-FR" b="1" dirty="0"/>
              <a:t>L</a:t>
            </a:r>
            <a:r>
              <a:rPr lang="fr-FR" altLang="fr-FR" b="1" dirty="0"/>
              <a:t>’</a:t>
            </a:r>
            <a:r>
              <a:rPr lang="fr-FR" b="1" dirty="0"/>
              <a:t>œuf : 3 jours ;</a:t>
            </a:r>
            <a:r>
              <a:rPr lang="fr-FR" dirty="0"/>
              <a:t>On parle ici d</a:t>
            </a:r>
            <a:r>
              <a:rPr lang="fr-FR" altLang="fr-FR" dirty="0"/>
              <a:t>’</a:t>
            </a:r>
            <a:r>
              <a:rPr lang="fr-FR" dirty="0"/>
              <a:t>œuf aussi bien pour l</a:t>
            </a:r>
            <a:r>
              <a:rPr lang="fr-FR" altLang="fr-FR" dirty="0"/>
              <a:t>’</a:t>
            </a:r>
            <a:r>
              <a:rPr lang="fr-FR" dirty="0"/>
              <a:t>œuf véritable (fécondé : ovule + spermatozoïdes, pour les ouvrières ou la reine,</a:t>
            </a:r>
            <a:r>
              <a:rPr lang="fr-FR" baseline="0" dirty="0"/>
              <a:t> l</a:t>
            </a:r>
            <a:r>
              <a:rPr lang="fr-FR" altLang="fr-FR" dirty="0"/>
              <a:t>’</a:t>
            </a:r>
            <a:r>
              <a:rPr lang="fr-FR" dirty="0"/>
              <a:t>œuf est  fécondé au moment de son passage devant la spermathèque)  </a:t>
            </a:r>
          </a:p>
          <a:p>
            <a:pPr>
              <a:spcBef>
                <a:spcPct val="0"/>
              </a:spcBef>
            </a:pPr>
            <a:r>
              <a:rPr lang="fr-FR" dirty="0"/>
              <a:t>que de l</a:t>
            </a:r>
            <a:r>
              <a:rPr lang="fr-FR" altLang="fr-FR" dirty="0"/>
              <a:t>’</a:t>
            </a:r>
            <a:r>
              <a:rPr lang="fr-FR" dirty="0"/>
              <a:t>ovule (non fécondée, parthénogénèse pour les abeillaud. Les deux éclosent. L</a:t>
            </a:r>
            <a:r>
              <a:rPr lang="fr-FR" altLang="fr-FR" dirty="0"/>
              <a:t>’</a:t>
            </a:r>
            <a:r>
              <a:rPr lang="fr-FR" dirty="0"/>
              <a:t>œuf de l</a:t>
            </a:r>
            <a:r>
              <a:rPr lang="fr-FR" altLang="fr-FR" dirty="0"/>
              <a:t>’</a:t>
            </a:r>
            <a:r>
              <a:rPr lang="fr-FR" dirty="0"/>
              <a:t>abeille est un bâtonnet blanc de 1.5mm de longueur,  Il est collé par sa partie effilé au fond de l</a:t>
            </a:r>
            <a:r>
              <a:rPr lang="fr-FR" altLang="fr-FR" dirty="0"/>
              <a:t>’</a:t>
            </a:r>
            <a:r>
              <a:rPr lang="fr-FR" dirty="0"/>
              <a:t>alvéole par la reine. A l</a:t>
            </a:r>
            <a:r>
              <a:rPr lang="fr-FR" altLang="fr-FR" dirty="0"/>
              <a:t>’</a:t>
            </a:r>
            <a:r>
              <a:rPr lang="fr-FR" dirty="0"/>
              <a:t>extrémité la plus grosse présence d</a:t>
            </a:r>
            <a:r>
              <a:rPr lang="fr-FR" altLang="fr-FR" dirty="0"/>
              <a:t>’</a:t>
            </a:r>
            <a:r>
              <a:rPr lang="fr-FR" dirty="0"/>
              <a:t>un orifice qui laisse passer la semence que la reine déposera en fonction du choix fait : abeillaud, sans semence – ouvrière avec semence – reine avec semence.</a:t>
            </a:r>
          </a:p>
          <a:p>
            <a:pPr>
              <a:spcBef>
                <a:spcPct val="0"/>
              </a:spcBef>
            </a:pPr>
            <a:r>
              <a:rPr lang="fr-FR" dirty="0"/>
              <a:t>L</a:t>
            </a:r>
            <a:r>
              <a:rPr lang="fr-FR" altLang="fr-FR" dirty="0"/>
              <a:t>’</a:t>
            </a:r>
            <a:r>
              <a:rPr lang="fr-FR" dirty="0"/>
              <a:t>œuf se développe dans une alvéole : une larve éclot au bout de 3 jours après la ponte: </a:t>
            </a:r>
            <a:r>
              <a:rPr lang="fr-FR" b="1" dirty="0"/>
              <a:t>Elle deviendra  un abeillaud si l’œuf est non fécondé ,Elle deviendra  une ouvrière ou une reine  s’il est fécondée et selon la nourriture. </a:t>
            </a:r>
            <a:r>
              <a:rPr lang="fr-FR" dirty="0"/>
              <a:t>On peut trouver deux œufs dans une même alvéole : Petite colonie= nid à couvain petit= pas de place pour la ponte, La reine a disparu les ouvrières orphelines se mettent à pon</a:t>
            </a:r>
            <a:r>
              <a:rPr lang="fr-FR" sz="1400" dirty="0"/>
              <a:t>dre,</a:t>
            </a:r>
            <a:r>
              <a:rPr lang="fr-FR" sz="1400" baseline="0" dirty="0"/>
              <a:t> ou jeune reine non expérimentée.</a:t>
            </a:r>
            <a:endParaRPr lang="fr-FR" sz="1400" b="1" dirty="0"/>
          </a:p>
          <a:p>
            <a:pPr>
              <a:spcBef>
                <a:spcPct val="0"/>
              </a:spcBef>
            </a:pPr>
            <a:r>
              <a:rPr lang="fr-FR" sz="1400" b="1" dirty="0"/>
              <a:t>Stade larvaire : 6 jours </a:t>
            </a:r>
            <a:r>
              <a:rPr lang="fr-FR" sz="1400" dirty="0"/>
              <a:t>:Le 4</a:t>
            </a:r>
            <a:r>
              <a:rPr lang="fr-FR" sz="1400" baseline="30000" dirty="0"/>
              <a:t>ème</a:t>
            </a:r>
            <a:r>
              <a:rPr lang="fr-FR" sz="1400" baseline="0" dirty="0"/>
              <a:t> </a:t>
            </a:r>
            <a:r>
              <a:rPr lang="fr-FR" sz="1400" dirty="0"/>
              <a:t>jour la larve sort de l</a:t>
            </a:r>
            <a:r>
              <a:rPr lang="fr-FR" altLang="fr-FR" sz="1400" dirty="0"/>
              <a:t>’</a:t>
            </a:r>
            <a:r>
              <a:rPr lang="fr-FR" sz="1400" dirty="0"/>
              <a:t>œuf. La larve au départ est couchée dans une gouttelette de gelée royale. Elle se courbe et dès le 3</a:t>
            </a:r>
            <a:r>
              <a:rPr lang="fr-FR" sz="1400" baseline="30000" dirty="0"/>
              <a:t>ème</a:t>
            </a:r>
            <a:r>
              <a:rPr lang="fr-FR" sz="1400" baseline="0" dirty="0"/>
              <a:t> </a:t>
            </a:r>
            <a:r>
              <a:rPr lang="fr-FR" sz="1400" dirty="0"/>
              <a:t>jour les extrémités se rejoignent  en forme de croissant. Pendant toute son évolution la larve retient ses excréments ce qui permet de ne pas souiller la gelée royale qui l</a:t>
            </a:r>
            <a:r>
              <a:rPr lang="fr-FR" altLang="fr-FR" sz="1400" dirty="0"/>
              <a:t>’</a:t>
            </a:r>
            <a:r>
              <a:rPr lang="fr-FR" sz="1400" dirty="0"/>
              <a:t>entoure.  Les excréments seront expulsés avant la transformation en nymphe (nymphose) au moment du filage du cocon.</a:t>
            </a:r>
          </a:p>
          <a:p>
            <a:pPr>
              <a:spcBef>
                <a:spcPct val="0"/>
              </a:spcBef>
            </a:pPr>
            <a:r>
              <a:rPr lang="fr-FR" sz="1400" dirty="0"/>
              <a:t>La larve est très sensible aux rayons de soleil (donc peu d</a:t>
            </a:r>
            <a:r>
              <a:rPr lang="fr-FR" altLang="fr-FR" sz="1400" dirty="0"/>
              <a:t>’</a:t>
            </a:r>
            <a:r>
              <a:rPr lang="fr-FR" sz="1400" dirty="0"/>
              <a:t>exposition quand on retire un cadre à couvain). Une hormone de croissance permet à la larve de grandir .</a:t>
            </a:r>
            <a:r>
              <a:rPr lang="fr-FR" sz="1400" u="sng" dirty="0"/>
              <a:t>Les deux premiers jours de vie des larves,</a:t>
            </a:r>
            <a:r>
              <a:rPr lang="fr-FR" sz="1400" u="sng" baseline="0" dirty="0"/>
              <a:t> t</a:t>
            </a:r>
            <a:r>
              <a:rPr lang="fr-FR" sz="1400" dirty="0"/>
              <a:t>outes reçoivent de la gelée royale, sans pollen pour les reines et quelques grains de pollen et miel pour les ouvrières et les mâles : </a:t>
            </a:r>
            <a:r>
              <a:rPr lang="fr-FR" sz="1400" u="sng" dirty="0"/>
              <a:t>Au 3</a:t>
            </a:r>
            <a:r>
              <a:rPr lang="fr-FR" sz="1400" u="sng" baseline="30000" dirty="0"/>
              <a:t>ème</a:t>
            </a:r>
            <a:r>
              <a:rPr lang="fr-FR" sz="1400" u="sng" baseline="0" dirty="0"/>
              <a:t> </a:t>
            </a:r>
            <a:r>
              <a:rPr lang="fr-FR" sz="1400" u="sng" dirty="0"/>
              <a:t>jour  </a:t>
            </a:r>
            <a:r>
              <a:rPr lang="fr-FR" sz="1400" dirty="0"/>
              <a:t> l</a:t>
            </a:r>
            <a:r>
              <a:rPr lang="fr-FR" altLang="fr-FR" sz="1400" dirty="0"/>
              <a:t>’</a:t>
            </a:r>
            <a:r>
              <a:rPr lang="fr-FR" sz="1400" dirty="0"/>
              <a:t>alimentation  spécifique va différencier l</a:t>
            </a:r>
            <a:r>
              <a:rPr lang="fr-FR" altLang="fr-FR" sz="1400" dirty="0"/>
              <a:t>’</a:t>
            </a:r>
            <a:r>
              <a:rPr lang="fr-FR" sz="1400" dirty="0"/>
              <a:t>évolution de la larve,  </a:t>
            </a:r>
            <a:r>
              <a:rPr lang="fr-FR" sz="1400" b="1" dirty="0"/>
              <a:t>Les ouvrières</a:t>
            </a:r>
            <a:r>
              <a:rPr lang="fr-FR" sz="1400" dirty="0"/>
              <a:t> et mâles ont une bouillie de miel +de pain de pollen+eau qu’on appelle du pain d’abeille. Ce régime entraine  le développement restreint des organes génitaux des ouvrières. </a:t>
            </a:r>
            <a:r>
              <a:rPr lang="fr-FR" sz="1400" b="1" dirty="0"/>
              <a:t>La future reine </a:t>
            </a:r>
            <a:r>
              <a:rPr lang="fr-FR" sz="1400" dirty="0"/>
              <a:t>a de </a:t>
            </a:r>
            <a:r>
              <a:rPr lang="fr-FR" sz="1400" b="1" dirty="0"/>
              <a:t>la gelée royale</a:t>
            </a:r>
            <a:r>
              <a:rPr lang="fr-FR" sz="1400" dirty="0"/>
              <a:t> pendant toute son existence (jusqu</a:t>
            </a:r>
            <a:r>
              <a:rPr lang="fr-FR" altLang="fr-FR" sz="1400" dirty="0"/>
              <a:t>’</a:t>
            </a:r>
            <a:r>
              <a:rPr lang="fr-FR" sz="1400" dirty="0"/>
              <a:t>à 25 fois par heure).</a:t>
            </a:r>
          </a:p>
          <a:p>
            <a:pPr>
              <a:spcBef>
                <a:spcPct val="0"/>
              </a:spcBef>
            </a:pPr>
            <a:r>
              <a:rPr lang="fr-FR" sz="1400" dirty="0"/>
              <a:t>Une hormone juvénile maintient l</a:t>
            </a:r>
            <a:r>
              <a:rPr lang="fr-FR" altLang="fr-FR" sz="1400" dirty="0"/>
              <a:t>’</a:t>
            </a:r>
            <a:r>
              <a:rPr lang="fr-FR" sz="1400" dirty="0"/>
              <a:t>état larvaire et s</a:t>
            </a:r>
            <a:r>
              <a:rPr lang="fr-FR" altLang="fr-FR" sz="1400" dirty="0"/>
              <a:t>’</a:t>
            </a:r>
            <a:r>
              <a:rPr lang="fr-FR" sz="1400" dirty="0"/>
              <a:t>oppose à la nymphose.</a:t>
            </a:r>
          </a:p>
          <a:p>
            <a:pPr>
              <a:spcBef>
                <a:spcPct val="0"/>
              </a:spcBef>
            </a:pPr>
            <a:endParaRPr lang="fr-FR" sz="1400" dirty="0"/>
          </a:p>
          <a:p>
            <a:pPr>
              <a:spcBef>
                <a:spcPct val="0"/>
              </a:spcBef>
            </a:pPr>
            <a:endParaRPr lang="fr-FR" sz="1400" dirty="0"/>
          </a:p>
          <a:p>
            <a:endParaRPr lang="fr-FR" dirty="0"/>
          </a:p>
        </p:txBody>
      </p:sp>
      <p:sp>
        <p:nvSpPr>
          <p:cNvPr id="97283" name="Espace réservé du numéro de diapositive 3"/>
          <p:cNvSpPr>
            <a:spLocks noGrp="1"/>
          </p:cNvSpPr>
          <p:nvPr>
            <p:ph type="sldNum" sz="quarter" idx="5"/>
          </p:nvPr>
        </p:nvSpPr>
        <p:spPr bwMode="auto">
          <a:noFill/>
          <a:ln>
            <a:miter lim="800000"/>
            <a:headEnd/>
            <a:tailEnd/>
          </a:ln>
        </p:spPr>
        <p:txBody>
          <a:bodyPr/>
          <a:lstStyle/>
          <a:p>
            <a:fld id="{18CE2685-8195-497D-9BDF-E7C3FC871005}" type="slidenum">
              <a:rPr lang="fr-FR"/>
              <a:pPr/>
              <a:t>57</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99330" name="Espace réservé des commentaires 2"/>
          <p:cNvSpPr>
            <a:spLocks noGrp="1"/>
          </p:cNvSpPr>
          <p:nvPr>
            <p:ph type="body" idx="1"/>
          </p:nvPr>
        </p:nvSpPr>
        <p:spPr bwMode="auto">
          <a:noFill/>
        </p:spPr>
        <p:txBody>
          <a:bodyPr/>
          <a:lstStyle/>
          <a:p>
            <a:r>
              <a:rPr lang="fr-FR" b="1" dirty="0"/>
              <a:t>Une hormone de mue va provoquer la nymphose : transformation de la larve en nymphe :</a:t>
            </a:r>
            <a:r>
              <a:rPr lang="fr-FR" dirty="0"/>
              <a:t> La larve se retourne tête à la surface du rayon et file un cocon de soie par sa bouche et émet une phéromone qui provoque l</a:t>
            </a:r>
            <a:r>
              <a:rPr lang="fr-FR" altLang="fr-FR" dirty="0"/>
              <a:t>’</a:t>
            </a:r>
            <a:r>
              <a:rPr lang="fr-FR" altLang="ja-JP" dirty="0"/>
              <a:t>operculation de la cellule par les ouvrières. Les ouvrières recouvrent progressivement l</a:t>
            </a:r>
            <a:r>
              <a:rPr lang="fr-FR" altLang="fr-FR" dirty="0"/>
              <a:t>’</a:t>
            </a:r>
            <a:r>
              <a:rPr lang="fr-FR" altLang="ja-JP" dirty="0"/>
              <a:t>alvéole d</a:t>
            </a:r>
            <a:r>
              <a:rPr lang="fr-FR" altLang="fr-FR" dirty="0"/>
              <a:t>’</a:t>
            </a:r>
            <a:r>
              <a:rPr lang="fr-FR" altLang="ja-JP" dirty="0"/>
              <a:t>une plaque poreuse : l</a:t>
            </a:r>
            <a:r>
              <a:rPr lang="fr-FR" altLang="fr-FR" dirty="0"/>
              <a:t>’</a:t>
            </a:r>
            <a:r>
              <a:rPr lang="fr-FR" altLang="ja-JP" dirty="0"/>
              <a:t>opercule avec cire poreuse et mate. La larve consomme alors la nourriture contenue au fond de la cellule et file un cocon de soie,  Elle expulse ensuite les déchets de son intestin et subit sa dernière mue</a:t>
            </a:r>
            <a:r>
              <a:rPr lang="fr-FR" altLang="ja-JP"/>
              <a:t>. Le </a:t>
            </a:r>
            <a:r>
              <a:rPr lang="fr-FR" altLang="ja-JP" dirty="0"/>
              <a:t>lendemain de son operculation la larve ne bouge plus, devient une nymphe et se transforme en abeille complète. </a:t>
            </a:r>
          </a:p>
          <a:p>
            <a:endParaRPr lang="fr-FR" dirty="0"/>
          </a:p>
        </p:txBody>
      </p:sp>
      <p:sp>
        <p:nvSpPr>
          <p:cNvPr id="99331" name="Espace réservé du numéro de diapositive 3"/>
          <p:cNvSpPr>
            <a:spLocks noGrp="1"/>
          </p:cNvSpPr>
          <p:nvPr>
            <p:ph type="sldNum" sz="quarter" idx="5"/>
          </p:nvPr>
        </p:nvSpPr>
        <p:spPr bwMode="auto">
          <a:noFill/>
          <a:ln>
            <a:miter lim="800000"/>
            <a:headEnd/>
            <a:tailEnd/>
          </a:ln>
        </p:spPr>
        <p:txBody>
          <a:bodyPr/>
          <a:lstStyle/>
          <a:p>
            <a:fld id="{F2143075-787E-49ED-A3EA-B65AAD143757}" type="slidenum">
              <a:rPr lang="fr-FR"/>
              <a:pPr/>
              <a:t>58</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ATTENTION !</a:t>
            </a:r>
            <a:r>
              <a:rPr lang="fr-FR" baseline="0" dirty="0"/>
              <a:t> Décompte à partir de la ponte.</a:t>
            </a:r>
          </a:p>
          <a:p>
            <a:r>
              <a:rPr lang="fr-FR" baseline="0" dirty="0"/>
              <a:t>En général les éleveurs font leur décompte à partir de l’éclosion, du jour de greffage.</a:t>
            </a:r>
            <a:endParaRPr lang="fr-FR" dirty="0"/>
          </a:p>
        </p:txBody>
      </p:sp>
      <p:sp>
        <p:nvSpPr>
          <p:cNvPr id="4" name="Espace réservé du numéro de diapositive 3"/>
          <p:cNvSpPr>
            <a:spLocks noGrp="1"/>
          </p:cNvSpPr>
          <p:nvPr>
            <p:ph type="sldNum" sz="quarter" idx="10"/>
          </p:nvPr>
        </p:nvSpPr>
        <p:spPr/>
        <p:txBody>
          <a:bodyPr/>
          <a:lstStyle/>
          <a:p>
            <a:fld id="{C8F8E8AB-B9E1-43DC-AEEC-6991926AD785}" type="slidenum">
              <a:rPr lang="fr-FR" smtClean="0"/>
              <a:pPr/>
              <a:t>59</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01378" name="Espace réservé des commentaires 2"/>
          <p:cNvSpPr>
            <a:spLocks noGrp="1"/>
          </p:cNvSpPr>
          <p:nvPr>
            <p:ph type="body" idx="1"/>
          </p:nvPr>
        </p:nvSpPr>
        <p:spPr bwMode="auto">
          <a:noFill/>
        </p:spPr>
        <p:txBody>
          <a:bodyPr/>
          <a:lstStyle/>
          <a:p>
            <a:pPr>
              <a:spcBef>
                <a:spcPct val="0"/>
              </a:spcBef>
            </a:pPr>
            <a:r>
              <a:rPr lang="fr-FR" b="1"/>
              <a:t>L</a:t>
            </a:r>
            <a:r>
              <a:rPr lang="fr-FR" altLang="fr-FR" b="1"/>
              <a:t>’</a:t>
            </a:r>
            <a:r>
              <a:rPr lang="fr-FR" b="1"/>
              <a:t>ensemble des cellules qui contiennent des œufs ou des larves ou des nymphes s</a:t>
            </a:r>
            <a:r>
              <a:rPr lang="fr-FR" altLang="fr-FR" b="1"/>
              <a:t>’</a:t>
            </a:r>
            <a:r>
              <a:rPr lang="fr-FR" b="1"/>
              <a:t>appelle le couvain </a:t>
            </a:r>
          </a:p>
          <a:p>
            <a:pPr>
              <a:spcBef>
                <a:spcPct val="0"/>
              </a:spcBef>
            </a:pPr>
            <a:r>
              <a:rPr lang="fr-FR" b="1"/>
              <a:t>Le couvain se trouve au centre de la ruche dans un espace ellipsoïdale  et est entretenu par les jeunes abeilles. Il est entouré de pollen et de miel .</a:t>
            </a:r>
          </a:p>
          <a:p>
            <a:endParaRPr lang="fr-FR"/>
          </a:p>
        </p:txBody>
      </p:sp>
      <p:sp>
        <p:nvSpPr>
          <p:cNvPr id="101379" name="Espace réservé du numéro de diapositive 3"/>
          <p:cNvSpPr>
            <a:spLocks noGrp="1"/>
          </p:cNvSpPr>
          <p:nvPr>
            <p:ph type="sldNum" sz="quarter" idx="5"/>
          </p:nvPr>
        </p:nvSpPr>
        <p:spPr bwMode="auto">
          <a:noFill/>
          <a:ln>
            <a:miter lim="800000"/>
            <a:headEnd/>
            <a:tailEnd/>
          </a:ln>
        </p:spPr>
        <p:txBody>
          <a:bodyPr/>
          <a:lstStyle/>
          <a:p>
            <a:fld id="{09EB5658-2740-47DA-BE2C-917D6A042776}" type="slidenum">
              <a:rPr lang="fr-FR"/>
              <a:pPr/>
              <a:t>60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A81E7D69-62ED-4480-A72A-8D3D8C344B4D}"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78DFEF2A-3BFD-4A8C-864F-C367ED37BF8D}" type="slidenum">
              <a:rPr lang="fr-FR"/>
              <a:pPr/>
              <a:t>‹N°›</a:t>
            </a:fld>
            <a:endParaRPr lang="fr-F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677A3F7D-AAB2-4EE0-8D86-8E027394B1DD}"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37CF07C5-ED6B-4B92-8AE9-72543A1F9E64}" type="slidenum">
              <a:rPr lang="fr-FR"/>
              <a:pPr/>
              <a:t>‹N°›</a:t>
            </a:fld>
            <a:endParaRPr lang="fr-F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4E1E5F6A-7C70-41E0-8E56-1E879E07DCA7}"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A21F0E70-F1FA-437F-A155-7F6FE0F4CC24}" type="slidenum">
              <a:rPr lang="fr-FR"/>
              <a:pPr/>
              <a:t>‹N°›</a:t>
            </a:fld>
            <a:endParaRPr lang="fr-F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3"/>
          <p:cNvSpPr>
            <a:spLocks noGrp="1"/>
          </p:cNvSpPr>
          <p:nvPr>
            <p:ph type="dt" sz="half" idx="10"/>
          </p:nvPr>
        </p:nvSpPr>
        <p:spPr/>
        <p:txBody>
          <a:bodyPr/>
          <a:lstStyle>
            <a:lvl1pPr>
              <a:defRPr/>
            </a:lvl1pPr>
          </a:lstStyle>
          <a:p>
            <a:fld id="{ED5927E9-FECE-493F-9637-A43D0DE341E8}"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26A8714B-C950-418D-9AE7-04471C40D4E0}" type="slidenum">
              <a:rPr lang="fr-FR"/>
              <a:pPr/>
              <a:t>‹N°›</a:t>
            </a:fld>
            <a:endParaRPr lang="fr-F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3"/>
          <p:cNvSpPr>
            <a:spLocks noGrp="1"/>
          </p:cNvSpPr>
          <p:nvPr>
            <p:ph type="dt" sz="half" idx="10"/>
          </p:nvPr>
        </p:nvSpPr>
        <p:spPr/>
        <p:txBody>
          <a:bodyPr/>
          <a:lstStyle>
            <a:lvl1pPr>
              <a:defRPr/>
            </a:lvl1pPr>
          </a:lstStyle>
          <a:p>
            <a:fld id="{725CC142-617F-4D0E-AC4F-4E296ADB094E}" type="datetimeFigureOut">
              <a:rPr lang="fr-FR"/>
              <a:pPr/>
              <a:t>05/03/2024</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fld id="{4D77746A-02E0-411A-95FB-A68BE594A866}" type="slidenum">
              <a:rPr lang="fr-FR"/>
              <a:pPr/>
              <a:t>‹N°›</a:t>
            </a:fld>
            <a:endParaRPr lang="fr-F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3"/>
          <p:cNvSpPr>
            <a:spLocks noGrp="1"/>
          </p:cNvSpPr>
          <p:nvPr>
            <p:ph type="dt" sz="half" idx="10"/>
          </p:nvPr>
        </p:nvSpPr>
        <p:spPr/>
        <p:txBody>
          <a:bodyPr/>
          <a:lstStyle>
            <a:lvl1pPr>
              <a:defRPr/>
            </a:lvl1pPr>
          </a:lstStyle>
          <a:p>
            <a:fld id="{B8E27798-EE20-49DC-9B2C-C3FCDB684506}" type="datetimeFigureOut">
              <a:rPr lang="fr-FR"/>
              <a:pPr/>
              <a:t>05/03/2024</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fld id="{809961CE-4108-4A42-B7DD-A47EA9626E94}" type="slidenum">
              <a:rPr lang="fr-FR"/>
              <a:pPr/>
              <a:t>‹N°›</a:t>
            </a:fld>
            <a:endParaRPr lang="fr-F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D51F213-FAA6-4A00-A4B6-40C6D5D1781C}" type="datetimeFigureOut">
              <a:rPr lang="fr-FR"/>
              <a:pPr/>
              <a:t>05/03/2024</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fld id="{4D2EDCC8-536B-489F-8149-0594152EF115}" type="slidenum">
              <a:rPr lang="fr-FR"/>
              <a:pPr/>
              <a:t>‹N°›</a:t>
            </a:fld>
            <a:endParaRPr lang="fr-F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4EB5BED5-55A0-4522-A758-576FB984AD09}"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4BA9828B-7459-4B69-B5F4-F272A1C30B58}" type="slidenum">
              <a:rPr lang="fr-FR"/>
              <a:pPr/>
              <a:t>‹N°›</a:t>
            </a:fld>
            <a:endParaRPr lang="fr-F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A5ADD5EF-301F-4100-B9E1-A55E22CE46D2}"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fld id="{11CE50C1-8F47-4E11-AD4F-C521EF4174BA}" type="slidenum">
              <a:rPr lang="fr-FR"/>
              <a:pPr/>
              <a:t>‹N°›</a:t>
            </a:fld>
            <a:endParaRPr lang="fr-F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269ACCD0-0730-4DA6-BFEA-21C772D5DDED}"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65CFF617-4861-49EB-885C-886B4B346BF5}" type="slidenum">
              <a:rPr lang="fr-FR"/>
              <a:pPr/>
              <a:t>‹N°›</a:t>
            </a:fld>
            <a:endParaRPr lang="fr-F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6D4EA33C-38BF-483C-8916-2A63C827997C}"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fld id="{EC6B0201-0DBF-47AB-A8EE-6648CBCF7DB6}" type="slidenum">
              <a:rPr lang="fr-FR"/>
              <a:pPr/>
              <a:t>‹N°›</a:t>
            </a:fld>
            <a:endParaRPr lang="fr-F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Date Placeholder 3"/>
          <p:cNvSpPr>
            <a:spLocks noGrp="1"/>
          </p:cNvSpPr>
          <p:nvPr>
            <p:ph type="dt" sz="half" idx="10"/>
          </p:nvPr>
        </p:nvSpPr>
        <p:spPr/>
        <p:txBody>
          <a:bodyPr/>
          <a:lstStyle>
            <a:lvl1pPr>
              <a:defRPr/>
            </a:lvl1pPr>
          </a:lstStyle>
          <a:p>
            <a:fld id="{06CD3995-1FFE-465F-95EC-64086DE8E5CF}"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31F33BC-3294-4927-B87E-8395FD4015EB}" type="slidenum">
              <a:rPr lang="fr-FR"/>
              <a:pPr/>
              <a:t>‹N°›</a:t>
            </a:fld>
            <a:endParaRPr lang="fr-FR"/>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D49379D6-A09A-46D3-8FE8-F96BE7180B5F}"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2B52227-E25F-48B6-9048-0EFEF9E18DD6}" type="slidenum">
              <a:rPr lang="fr-FR"/>
              <a:pPr/>
              <a:t>‹N°›</a:t>
            </a:fld>
            <a:endParaRPr lang="fr-FR"/>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857EE565-8C3E-475B-B0B9-1F40A2F58E31}"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0C30123-79BC-4452-829D-68E74AA8D68C}" type="slidenum">
              <a:rPr lang="fr-FR"/>
              <a:pPr/>
              <a:t>‹N°›</a:t>
            </a:fld>
            <a:endParaRPr lang="fr-FR"/>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3"/>
          <p:cNvSpPr>
            <a:spLocks noGrp="1"/>
          </p:cNvSpPr>
          <p:nvPr>
            <p:ph type="dt" sz="half" idx="10"/>
          </p:nvPr>
        </p:nvSpPr>
        <p:spPr/>
        <p:txBody>
          <a:bodyPr/>
          <a:lstStyle>
            <a:lvl1pPr>
              <a:defRPr/>
            </a:lvl1pPr>
          </a:lstStyle>
          <a:p>
            <a:fld id="{616E5E84-E195-4A18-AC67-D338B4CC522C}"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514D6DE-790C-402E-B2A3-BB53118FCF1C}" type="slidenum">
              <a:rPr lang="fr-FR"/>
              <a:pPr/>
              <a:t>‹N°›</a:t>
            </a:fld>
            <a:endParaRPr lang="fr-FR"/>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3"/>
          <p:cNvSpPr>
            <a:spLocks noGrp="1"/>
          </p:cNvSpPr>
          <p:nvPr>
            <p:ph type="dt" sz="half" idx="10"/>
          </p:nvPr>
        </p:nvSpPr>
        <p:spPr/>
        <p:txBody>
          <a:bodyPr/>
          <a:lstStyle>
            <a:lvl1pPr>
              <a:defRPr/>
            </a:lvl1pPr>
          </a:lstStyle>
          <a:p>
            <a:fld id="{B25E555B-40E8-43D9-8800-FD44924A69FD}" type="datetimeFigureOut">
              <a:rPr lang="fr-FR"/>
              <a:pPr/>
              <a:t>05/03/2024</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685507A-5AF4-4A80-9A93-3625736B9830}" type="slidenum">
              <a:rPr lang="fr-FR"/>
              <a:pPr/>
              <a:t>‹N°›</a:t>
            </a:fld>
            <a:endParaRPr lang="fr-FR"/>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3"/>
          <p:cNvSpPr>
            <a:spLocks noGrp="1"/>
          </p:cNvSpPr>
          <p:nvPr>
            <p:ph type="dt" sz="half" idx="10"/>
          </p:nvPr>
        </p:nvSpPr>
        <p:spPr/>
        <p:txBody>
          <a:bodyPr/>
          <a:lstStyle>
            <a:lvl1pPr>
              <a:defRPr/>
            </a:lvl1pPr>
          </a:lstStyle>
          <a:p>
            <a:fld id="{FAEF3669-7A4B-4B5B-91D2-DC8B8B77C9E9}" type="datetimeFigureOut">
              <a:rPr lang="fr-FR"/>
              <a:pPr/>
              <a:t>05/03/2024</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82D2E2B3-F68B-497C-A174-EF6C51825C99}" type="slidenum">
              <a:rPr lang="fr-FR"/>
              <a:pPr/>
              <a:t>‹N°›</a:t>
            </a:fld>
            <a:endParaRPr lang="fr-FR"/>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96F204F-9274-4B23-A7FD-700B4C5889BC}" type="datetimeFigureOut">
              <a:rPr lang="fr-FR"/>
              <a:pPr/>
              <a:t>05/03/2024</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489551C-40BE-4214-840C-F444C04E5B0B}" type="slidenum">
              <a:rPr lang="fr-FR"/>
              <a:pPr/>
              <a:t>‹N°›</a:t>
            </a:fld>
            <a:endParaRPr lang="fr-FR"/>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26900C22-835F-4B4E-B848-199DCA4F35C8}"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73A748D-1AED-413D-B49D-EEFA13FE7A7C}" type="slidenum">
              <a:rPr lang="fr-FR"/>
              <a:pPr/>
              <a:t>‹N°›</a:t>
            </a:fld>
            <a:endParaRPr lang="fr-FR"/>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fld id="{6C495036-491B-4876-B905-6C0F47031FBE}" type="datetimeFigureOut">
              <a:rPr lang="fr-FR"/>
              <a:pPr/>
              <a:t>05/03/2024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6D6ACD7-21FD-4F6F-A502-931E8A1C5C7B}" type="slidenum">
              <a:rPr lang="fr-FR"/>
              <a:pPr/>
              <a:t>‹N°›</a:t>
            </a:fld>
            <a:endParaRPr lang="fr-FR"/>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EB723DA0-8321-4959-8C83-9E96FD1AC6F9}"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D21CF15-1465-40E4-BB89-10F7BC077439}" type="slidenum">
              <a:rPr lang="fr-FR"/>
              <a:pPr/>
              <a:t>‹N°›</a:t>
            </a:fld>
            <a:endParaRPr lang="fr-FR"/>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lvl1pPr>
              <a:defRPr/>
            </a:lvl1pPr>
          </a:lstStyle>
          <a:p>
            <a:fld id="{DF5B1BF7-73B1-4222-924A-96390CF9EF95}" type="datetimeFigureOut">
              <a:rPr lang="fr-FR"/>
              <a:pPr/>
              <a:t>05/03/2024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AC1C272-E6F3-4AF3-9C40-EA1E6BE932B5}" type="slidenum">
              <a:rPr lang="fr-FR"/>
              <a:pPr/>
              <a:t>‹N°›</a:t>
            </a:fld>
            <a:endParaRPr lang="fr-F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9AFC017A-4CD0-4A43-8762-3B41A8CED767}" type="datetimeFigureOut">
              <a:rPr lang="fr-FR"/>
              <a:pPr/>
              <a:t>05/03/2024</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5F39C6E4-8BFE-47E9-B66D-D526DD998FF5}" type="slidenum">
              <a:rPr lang="fr-FR"/>
              <a:pPr/>
              <a:t>‹N°›</a:t>
            </a:fld>
            <a:endParaRPr lang="fr-FR"/>
          </a:p>
        </p:txBody>
      </p:sp>
    </p:spTree>
  </p:cSld>
  <p:clrMap bg1="dk1" tx1="lt1" bg2="dk2" tx2="lt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ransition/>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4FF24F1B-482F-49A7-81D7-5ED9DA4CCE2F}" type="datetimeFigureOut">
              <a:rPr lang="fr-FR"/>
              <a:pPr/>
              <a:t>05/03/2024</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ＭＳ Ｐゴシック" charset="0"/>
                <a:cs typeface="ＭＳ Ｐゴシック" charset="0"/>
              </a:defRPr>
            </a:lvl1pPr>
          </a:lstStyle>
          <a:p>
            <a:pPr>
              <a:defRPr/>
            </a:pPr>
            <a:endParaRPr lang="fr-FR">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795EA396-D2E0-4C2C-B23B-7E406C5B194B}" type="slidenum">
              <a:rPr lang="fr-FR"/>
              <a:pPr/>
              <a:t>‹N°›</a:t>
            </a:fld>
            <a:endParaRPr lang="fr-FR"/>
          </a:p>
        </p:txBody>
      </p:sp>
    </p:spTree>
  </p:cSld>
  <p:clrMap bg1="dk1" tx1="lt1" bg2="dk2" tx2="lt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spd="slow"/>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ctrTitle"/>
          </p:nvPr>
        </p:nvSpPr>
        <p:spPr>
          <a:xfrm>
            <a:off x="635151" y="138321"/>
            <a:ext cx="7772400" cy="109640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defRPr/>
            </a:pPr>
            <a:r>
              <a:rPr lang="fr-FR" sz="6000"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a:t>
            </a:r>
          </a:p>
        </p:txBody>
      </p:sp>
      <p:sp>
        <p:nvSpPr>
          <p:cNvPr id="3" name="Sous-titre 2"/>
          <p:cNvSpPr>
            <a:spLocks noGrp="1"/>
          </p:cNvSpPr>
          <p:nvPr>
            <p:ph type="subTitle" idx="1"/>
          </p:nvPr>
        </p:nvSpPr>
        <p:spPr>
          <a:xfrm>
            <a:off x="3566159" y="1118894"/>
            <a:ext cx="4182667" cy="763889"/>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a:bodyPr>
          <a:lstStyle/>
          <a:p>
            <a:pPr eaLnBrk="1" fontAlgn="auto" hangingPunct="1">
              <a:spcAft>
                <a:spcPts val="0"/>
              </a:spcAft>
              <a:buFont typeface="Arial"/>
              <a:buNone/>
              <a:defRPr/>
            </a:pP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Niveau 1 – 2</a:t>
            </a:r>
            <a:r>
              <a:rPr lang="fr-FR" b="1" baseline="30000"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ème</a:t>
            </a:r>
            <a:r>
              <a:rPr lang="fr-FR" b="1" dirty="0">
                <a:ln w="900" cmpd="sng">
                  <a:noFill/>
                  <a:prstDash val="solid"/>
                </a:ln>
                <a:gradFill flip="none" rotWithShape="1">
                  <a:gsLst>
                    <a:gs pos="0">
                      <a:schemeClr val="accent6">
                        <a:lumMod val="75000"/>
                      </a:schemeClr>
                    </a:gs>
                    <a:gs pos="48000">
                      <a:schemeClr val="accent6">
                        <a:lumMod val="75000"/>
                      </a:schemeClr>
                    </a:gs>
                    <a:gs pos="68000">
                      <a:srgbClr val="FFFF00"/>
                    </a:gs>
                    <a:gs pos="84000">
                      <a:schemeClr val="accent6">
                        <a:lumMod val="75000"/>
                      </a:schemeClr>
                    </a:gs>
                  </a:gsLst>
                  <a:path path="shape">
                    <a:fillToRect l="50000" t="50000" r="50000" b="50000"/>
                  </a:path>
                  <a:tileRect/>
                </a:gradFill>
                <a:ea typeface="+mn-ea"/>
                <a:cs typeface="+mn-cs"/>
              </a:rPr>
              <a:t> partie</a:t>
            </a:r>
          </a:p>
        </p:txBody>
      </p:sp>
      <p:pic>
        <p:nvPicPr>
          <p:cNvPr id="6" name="Image 5"/>
          <p:cNvPicPr>
            <a:picLocks noChangeAspect="1"/>
          </p:cNvPicPr>
          <p:nvPr/>
        </p:nvPicPr>
        <p:blipFill>
          <a:blip r:embed="rId2"/>
          <a:srcRect/>
          <a:stretch>
            <a:fillRect/>
          </a:stretch>
        </p:blipFill>
        <p:spPr bwMode="auto">
          <a:xfrm>
            <a:off x="932293" y="1728787"/>
            <a:ext cx="7018338" cy="4973638"/>
          </a:xfrm>
          <a:prstGeom prst="rect">
            <a:avLst/>
          </a:prstGeom>
          <a:noFill/>
          <a:ln w="53975">
            <a:solidFill>
              <a:srgbClr val="000000"/>
            </a:solidFill>
            <a:miter lim="800000"/>
            <a:headEnd/>
            <a:tailEnd/>
          </a:ln>
        </p:spPr>
      </p:pic>
      <p:pic>
        <p:nvPicPr>
          <p:cNvPr id="14344" name="Image 10"/>
          <p:cNvPicPr>
            <a:picLocks noChangeAspect="1"/>
          </p:cNvPicPr>
          <p:nvPr/>
        </p:nvPicPr>
        <p:blipFill>
          <a:blip r:embed="rId3"/>
          <a:srcRect/>
          <a:stretch>
            <a:fillRect/>
          </a:stretch>
        </p:blipFill>
        <p:spPr bwMode="auto">
          <a:xfrm>
            <a:off x="7785100" y="106363"/>
            <a:ext cx="1200150" cy="869950"/>
          </a:xfrm>
          <a:prstGeom prst="rect">
            <a:avLst/>
          </a:prstGeom>
          <a:noFill/>
          <a:ln w="9525">
            <a:noFill/>
            <a:miter lim="800000"/>
            <a:headEnd/>
            <a:tailEnd/>
          </a:ln>
        </p:spPr>
      </p:pic>
      <p:pic>
        <p:nvPicPr>
          <p:cNvPr id="14345" name="Imag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8113" y="155575"/>
            <a:ext cx="817562" cy="906463"/>
          </a:xfrm>
          <a:prstGeom prst="rect">
            <a:avLst/>
          </a:prstGeom>
          <a:noFill/>
          <a:ln w="9525">
            <a:noFill/>
            <a:miter lim="800000"/>
            <a:headEnd/>
            <a:tailEnd/>
          </a:ln>
        </p:spPr>
      </p:pic>
      <p:sp>
        <p:nvSpPr>
          <p:cNvPr id="5" name="Rectangle 4">
            <a:extLst>
              <a:ext uri="{FF2B5EF4-FFF2-40B4-BE49-F238E27FC236}">
                <a16:creationId xmlns:a16="http://schemas.microsoft.com/office/drawing/2014/main" id="{F7F798A1-8FC3-8965-2E98-124AE641A3CF}"/>
              </a:ext>
            </a:extLst>
          </p:cNvPr>
          <p:cNvSpPr/>
          <p:nvPr/>
        </p:nvSpPr>
        <p:spPr>
          <a:xfrm>
            <a:off x="1149781" y="1728787"/>
            <a:ext cx="1185862" cy="9096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9367823-4FF1-25F7-50BE-A11714954953}"/>
              </a:ext>
            </a:extLst>
          </p:cNvPr>
          <p:cNvPicPr>
            <a:picLocks noChangeAspect="1"/>
          </p:cNvPicPr>
          <p:nvPr/>
        </p:nvPicPr>
        <p:blipFill>
          <a:blip r:embed="rId5" cstate="screen">
            <a:extLst>
              <a:ext uri="{28A0092B-C50C-407E-A947-70E740481C1C}">
                <a14:useLocalDpi xmlns:a14="http://schemas.microsoft.com/office/drawing/2010/main"/>
              </a:ext>
            </a:extLst>
          </a:blip>
          <a:srcRect l="-171" t="-166" r="-171" b="-166"/>
          <a:stretch>
            <a:fillRect/>
          </a:stretch>
        </p:blipFill>
        <p:spPr bwMode="auto">
          <a:xfrm>
            <a:off x="1194108" y="1855063"/>
            <a:ext cx="990600" cy="1001395"/>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circle(out)">
                                      <p:cBhvr>
                                        <p:cTn id="7" dur="500"/>
                                        <p:tgtEl>
                                          <p:spTgt spid="14345"/>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par>
                          <p:cTn id="11" fill="hold" nodeType="afterGroup">
                            <p:stCondLst>
                              <p:cond delay="1000"/>
                            </p:stCondLst>
                            <p:childTnLst>
                              <p:par>
                                <p:cTn id="12" presetID="21" presetClass="entr" presetSubtype="1" fill="hold" nodeType="afterEffect">
                                  <p:stCondLst>
                                    <p:cond delay="0"/>
                                  </p:stCondLst>
                                  <p:childTnLst>
                                    <p:set>
                                      <p:cBhvr>
                                        <p:cTn id="13" dur="1" fill="hold">
                                          <p:stCondLst>
                                            <p:cond delay="0"/>
                                          </p:stCondLst>
                                        </p:cTn>
                                        <p:tgtEl>
                                          <p:spTgt spid="14344"/>
                                        </p:tgtEl>
                                        <p:attrNameLst>
                                          <p:attrName>style.visibility</p:attrName>
                                        </p:attrNameLst>
                                      </p:cBhvr>
                                      <p:to>
                                        <p:strVal val="visible"/>
                                      </p:to>
                                    </p:set>
                                    <p:animEffect transition="in" filter="wheel(1)">
                                      <p:cBhvr>
                                        <p:cTn id="14" dur="500"/>
                                        <p:tgtEl>
                                          <p:spTgt spid="14344"/>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APPROCHONS</a:t>
            </a: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L’ABEILLE</a:t>
            </a:r>
          </a:p>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130175" y="864706"/>
            <a:ext cx="4759325" cy="1081087"/>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Ses Origines ? :</a:t>
            </a:r>
          </a:p>
          <a:p>
            <a:pPr algn="ctr">
              <a:spcBef>
                <a:spcPct val="20000"/>
              </a:spcBef>
              <a:buFont typeface="Arial" pitchFamily="34" charset="0"/>
              <a:buNone/>
            </a:pPr>
            <a:r>
              <a:rPr lang="fr-FR" sz="2000" dirty="0">
                <a:solidFill>
                  <a:srgbClr val="FFFF00"/>
                </a:solidFill>
              </a:rPr>
              <a:t>Son rôle dans l</a:t>
            </a:r>
            <a:r>
              <a:rPr lang="fr-FR" altLang="fr-FR" sz="2000" dirty="0">
                <a:solidFill>
                  <a:srgbClr val="FFFF00"/>
                </a:solidFill>
              </a:rPr>
              <a:t>’</a:t>
            </a:r>
            <a:r>
              <a:rPr lang="fr-FR" sz="2000" dirty="0">
                <a:solidFill>
                  <a:srgbClr val="FFFF00"/>
                </a:solidFill>
              </a:rPr>
              <a:t>écosystème ? :</a:t>
            </a:r>
          </a:p>
          <a:p>
            <a:pPr algn="ctr">
              <a:spcBef>
                <a:spcPct val="20000"/>
              </a:spcBef>
              <a:buFont typeface="Arial" pitchFamily="34" charset="0"/>
              <a:buNone/>
            </a:pPr>
            <a:r>
              <a:rPr lang="fr-FR" sz="2000" dirty="0">
                <a:solidFill>
                  <a:srgbClr val="FFFF00"/>
                </a:solidFill>
              </a:rPr>
              <a:t>Sa place dans les civilisations ? :</a:t>
            </a:r>
            <a:endParaRPr lang="fr-FR" sz="3600" dirty="0">
              <a:solidFill>
                <a:srgbClr val="FFFF00"/>
              </a:solidFill>
            </a:endParaRPr>
          </a:p>
          <a:p>
            <a:pPr algn="ctr">
              <a:spcBef>
                <a:spcPct val="20000"/>
              </a:spcBef>
              <a:buFont typeface="Arial" pitchFamily="34" charset="0"/>
              <a:buNone/>
            </a:pPr>
            <a:r>
              <a:rPr lang="fr-FR" sz="3600" b="1" dirty="0">
                <a:solidFill>
                  <a:srgbClr val="FFFF00"/>
                </a:solidFill>
              </a:rPr>
              <a:t> </a:t>
            </a:r>
          </a:p>
        </p:txBody>
      </p:sp>
      <p:sp>
        <p:nvSpPr>
          <p:cNvPr id="6" name="Sous-titre 2"/>
          <p:cNvSpPr txBox="1">
            <a:spLocks/>
          </p:cNvSpPr>
          <p:nvPr/>
        </p:nvSpPr>
        <p:spPr bwMode="auto">
          <a:xfrm>
            <a:off x="130175" y="2158300"/>
            <a:ext cx="4681538" cy="20796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L</a:t>
            </a:r>
            <a:r>
              <a:rPr lang="fr-FR" altLang="fr-FR" sz="2000" dirty="0">
                <a:solidFill>
                  <a:srgbClr val="FFFF00"/>
                </a:solidFill>
              </a:rPr>
              <a:t>’</a:t>
            </a:r>
            <a:r>
              <a:rPr lang="fr-FR" sz="2000" dirty="0">
                <a:solidFill>
                  <a:srgbClr val="FFFF00"/>
                </a:solidFill>
              </a:rPr>
              <a:t>apiculture  « UNE PASSION ».</a:t>
            </a:r>
          </a:p>
          <a:p>
            <a:pPr algn="ctr">
              <a:spcBef>
                <a:spcPct val="20000"/>
              </a:spcBef>
              <a:buFont typeface="Arial" pitchFamily="34" charset="0"/>
              <a:buNone/>
            </a:pPr>
            <a:r>
              <a:rPr lang="fr-FR" sz="2000" dirty="0">
                <a:solidFill>
                  <a:srgbClr val="FFFF00"/>
                </a:solidFill>
              </a:rPr>
              <a:t>Nos « avettes » nous les Aimons.</a:t>
            </a:r>
          </a:p>
          <a:p>
            <a:pPr algn="ctr">
              <a:spcBef>
                <a:spcPct val="20000"/>
              </a:spcBef>
              <a:buFont typeface="Arial" pitchFamily="34" charset="0"/>
              <a:buNone/>
            </a:pPr>
            <a:r>
              <a:rPr lang="fr-FR" sz="2000" dirty="0">
                <a:solidFill>
                  <a:srgbClr val="FFFF00"/>
                </a:solidFill>
              </a:rPr>
              <a:t>Tous ensemble, protégeons les ! </a:t>
            </a:r>
          </a:p>
          <a:p>
            <a:pPr algn="ctr">
              <a:spcBef>
                <a:spcPct val="20000"/>
              </a:spcBef>
              <a:buFont typeface="Arial" pitchFamily="34" charset="0"/>
              <a:buNone/>
            </a:pPr>
            <a:r>
              <a:rPr lang="fr-FR" sz="2000" dirty="0">
                <a:solidFill>
                  <a:srgbClr val="FFFF00"/>
                </a:solidFill>
              </a:rPr>
              <a:t>Nous sommes leurs « Bergers/es »</a:t>
            </a: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endParaRPr lang="fr-FR" sz="2000" dirty="0">
              <a:solidFill>
                <a:srgbClr val="FFFF00"/>
              </a:solidFill>
            </a:endParaRPr>
          </a:p>
          <a:p>
            <a:pPr algn="ctr">
              <a:spcBef>
                <a:spcPct val="20000"/>
              </a:spcBef>
              <a:buFont typeface="Arial" pitchFamily="34" charset="0"/>
              <a:buNone/>
            </a:pPr>
            <a:r>
              <a:rPr lang="fr-FR" sz="2800" dirty="0">
                <a:solidFill>
                  <a:srgbClr val="FFFF00"/>
                </a:solidFill>
              </a:rPr>
              <a:t>L</a:t>
            </a:r>
            <a:r>
              <a:rPr lang="fr-FR" altLang="fr-FR" sz="2800" dirty="0">
                <a:solidFill>
                  <a:srgbClr val="FFFF00"/>
                </a:solidFill>
              </a:rPr>
              <a:t>’</a:t>
            </a:r>
            <a:r>
              <a:rPr lang="fr-FR" sz="2800" dirty="0">
                <a:solidFill>
                  <a:srgbClr val="FFFF00"/>
                </a:solidFill>
              </a:rPr>
              <a:t> U.A.O et le C.E.T. A </a:t>
            </a:r>
          </a:p>
          <a:p>
            <a:pPr algn="ctr">
              <a:spcBef>
                <a:spcPct val="20000"/>
              </a:spcBef>
              <a:buFont typeface="Arial" pitchFamily="34" charset="0"/>
              <a:buNone/>
            </a:pPr>
            <a:r>
              <a:rPr lang="fr-FR" sz="2000" dirty="0">
                <a:solidFill>
                  <a:srgbClr val="FFFF00"/>
                </a:solidFill>
              </a:rPr>
              <a:t>y participent activement</a:t>
            </a:r>
            <a:endParaRPr lang="fr-FR" sz="3600" dirty="0">
              <a:solidFill>
                <a:srgbClr val="FFFF00"/>
              </a:solidFill>
            </a:endParaRPr>
          </a:p>
          <a:p>
            <a:pPr algn="ctr">
              <a:spcBef>
                <a:spcPct val="20000"/>
              </a:spcBef>
              <a:buFont typeface="Arial" pitchFamily="34" charset="0"/>
              <a:buNone/>
            </a:pPr>
            <a:r>
              <a:rPr lang="fr-FR" sz="3600" b="1" dirty="0">
                <a:solidFill>
                  <a:srgbClr val="FFFF00"/>
                </a:solidFill>
              </a:rPr>
              <a:t> </a:t>
            </a:r>
          </a:p>
        </p:txBody>
      </p:sp>
      <p:pic>
        <p:nvPicPr>
          <p:cNvPr id="7" name="Espace réservé du contenu 7"/>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578917" y="834930"/>
            <a:ext cx="4550142" cy="3525828"/>
          </a:xfrm>
          <a:scene3d>
            <a:camera prst="orthographicFront">
              <a:rot lat="0" lon="10799977" rev="0"/>
            </a:camera>
            <a:lightRig rig="threePt" dir="t"/>
          </a:scene3d>
        </p:spPr>
      </p:pic>
      <p:sp>
        <p:nvSpPr>
          <p:cNvPr id="3" name="ZoneTexte 2">
            <a:extLst>
              <a:ext uri="{FF2B5EF4-FFF2-40B4-BE49-F238E27FC236}">
                <a16:creationId xmlns:a16="http://schemas.microsoft.com/office/drawing/2014/main" id="{925EEC0E-6C3A-F37C-E588-D1794E1E1E02}"/>
              </a:ext>
            </a:extLst>
          </p:cNvPr>
          <p:cNvSpPr txBox="1"/>
          <p:nvPr/>
        </p:nvSpPr>
        <p:spPr>
          <a:xfrm>
            <a:off x="4519564" y="4379501"/>
            <a:ext cx="4624436" cy="369332"/>
          </a:xfrm>
          <a:prstGeom prst="rect">
            <a:avLst/>
          </a:prstGeom>
          <a:noFill/>
        </p:spPr>
        <p:txBody>
          <a:bodyPr wrap="square" rtlCol="0">
            <a:spAutoFit/>
          </a:bodyPr>
          <a:lstStyle/>
          <a:p>
            <a:r>
              <a:rPr lang="fr-FR" dirty="0"/>
              <a:t>Abeillaud                Ouvrière                    Reine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APPROCHONS</a:t>
            </a: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L’ABEILLE</a:t>
            </a:r>
          </a:p>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6386" name="Image 2"/>
          <p:cNvPicPr>
            <a:picLocks noChangeAspect="1"/>
          </p:cNvPicPr>
          <p:nvPr/>
        </p:nvPicPr>
        <p:blipFill>
          <a:blip r:embed="rId2"/>
          <a:srcRect/>
          <a:stretch>
            <a:fillRect/>
          </a:stretch>
        </p:blipFill>
        <p:spPr bwMode="auto">
          <a:xfrm>
            <a:off x="0" y="776288"/>
            <a:ext cx="9144000" cy="60912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Espace réservé du contenu 2"/>
          <p:cNvSpPr>
            <a:spLocks noGrp="1"/>
          </p:cNvSpPr>
          <p:nvPr>
            <p:ph idx="1"/>
          </p:nvPr>
        </p:nvSpPr>
        <p:spPr>
          <a:xfrm>
            <a:off x="4694830" y="104775"/>
            <a:ext cx="4449170" cy="6753225"/>
          </a:xfrm>
        </p:spPr>
        <p:txBody>
          <a:bodyPr/>
          <a:lstStyle/>
          <a:p>
            <a:pPr>
              <a:buFont typeface="Wingdings" pitchFamily="2" charset="2"/>
              <a:buChar char="Ø"/>
            </a:pPr>
            <a:r>
              <a:rPr lang="fr-FR" sz="1700" dirty="0">
                <a:solidFill>
                  <a:srgbClr val="FFFF00"/>
                </a:solidFill>
              </a:rPr>
              <a:t>l'abeille est un </a:t>
            </a:r>
            <a:r>
              <a:rPr lang="fr-FR" sz="2000" u="sng" dirty="0">
                <a:solidFill>
                  <a:srgbClr val="FFFF00"/>
                </a:solidFill>
              </a:rPr>
              <a:t>hyménoptère</a:t>
            </a:r>
            <a:r>
              <a:rPr lang="fr-FR" sz="1700" u="sng" dirty="0">
                <a:solidFill>
                  <a:srgbClr val="FFFF00"/>
                </a:solidFill>
              </a:rPr>
              <a:t> </a:t>
            </a:r>
            <a:r>
              <a:rPr lang="fr-FR" sz="1700" dirty="0">
                <a:solidFill>
                  <a:srgbClr val="FFFF00"/>
                </a:solidFill>
              </a:rPr>
              <a:t> du sous ordre des </a:t>
            </a:r>
            <a:r>
              <a:rPr lang="fr-FR" sz="2000" u="sng" dirty="0">
                <a:solidFill>
                  <a:srgbClr val="FFFF00"/>
                </a:solidFill>
              </a:rPr>
              <a:t>apocrites</a:t>
            </a:r>
            <a:r>
              <a:rPr lang="fr-FR" sz="1700" dirty="0">
                <a:solidFill>
                  <a:srgbClr val="FFFF00"/>
                </a:solidFill>
              </a:rPr>
              <a:t>  qui se divise en 2.</a:t>
            </a:r>
          </a:p>
          <a:p>
            <a:pPr>
              <a:buFont typeface="Wingdings" pitchFamily="2" charset="2"/>
              <a:buChar char="Ø"/>
            </a:pPr>
            <a:r>
              <a:rPr lang="fr-FR" sz="1700" dirty="0">
                <a:solidFill>
                  <a:srgbClr val="FFFF00"/>
                </a:solidFill>
              </a:rPr>
              <a:t>les insectes sans aiguillons  les  </a:t>
            </a:r>
            <a:r>
              <a:rPr lang="fr-FR" sz="2000" u="sng" dirty="0">
                <a:solidFill>
                  <a:srgbClr val="FFFF00"/>
                </a:solidFill>
              </a:rPr>
              <a:t>térébrants</a:t>
            </a:r>
            <a:r>
              <a:rPr lang="fr-FR" sz="1700" dirty="0">
                <a:solidFill>
                  <a:srgbClr val="FFFF00"/>
                </a:solidFill>
              </a:rPr>
              <a:t> et les insectes avec aiguillons : les </a:t>
            </a:r>
            <a:r>
              <a:rPr lang="fr-FR" sz="2000" u="sng" dirty="0">
                <a:solidFill>
                  <a:srgbClr val="FFFF00"/>
                </a:solidFill>
              </a:rPr>
              <a:t>aculéates</a:t>
            </a:r>
            <a:r>
              <a:rPr lang="fr-FR" sz="1700" dirty="0">
                <a:solidFill>
                  <a:srgbClr val="FFFF00"/>
                </a:solidFill>
              </a:rPr>
              <a:t>.</a:t>
            </a:r>
          </a:p>
          <a:p>
            <a:pPr>
              <a:buFont typeface="Wingdings" pitchFamily="2" charset="2"/>
              <a:buChar char="Ø"/>
            </a:pPr>
            <a:r>
              <a:rPr lang="fr-FR" sz="1700" dirty="0">
                <a:solidFill>
                  <a:srgbClr val="FFFF00"/>
                </a:solidFill>
              </a:rPr>
              <a:t>parmi les aculéates  il y a 5 super familles dont :</a:t>
            </a:r>
          </a:p>
          <a:p>
            <a:pPr>
              <a:buFont typeface="Wingdings" pitchFamily="2" charset="2"/>
              <a:buChar char="Ø"/>
            </a:pPr>
            <a:r>
              <a:rPr lang="fr-FR" sz="1700" dirty="0">
                <a:solidFill>
                  <a:srgbClr val="FFFF00"/>
                </a:solidFill>
              </a:rPr>
              <a:t>les formicidé qui donnent les fourmis </a:t>
            </a:r>
          </a:p>
          <a:p>
            <a:pPr>
              <a:buFont typeface="Wingdings" pitchFamily="2" charset="2"/>
              <a:buChar char="Ø"/>
            </a:pPr>
            <a:r>
              <a:rPr lang="fr-FR" sz="1700" dirty="0">
                <a:solidFill>
                  <a:srgbClr val="FFFF00"/>
                </a:solidFill>
              </a:rPr>
              <a:t>les vespidés qui donnent les frelons et les guêpes </a:t>
            </a:r>
          </a:p>
          <a:p>
            <a:pPr>
              <a:buFont typeface="Wingdings" pitchFamily="2" charset="2"/>
              <a:buChar char="Ø"/>
            </a:pPr>
            <a:r>
              <a:rPr lang="fr-FR" sz="2000" dirty="0">
                <a:solidFill>
                  <a:srgbClr val="FFFF00"/>
                </a:solidFill>
              </a:rPr>
              <a:t>les apoïdea </a:t>
            </a:r>
            <a:r>
              <a:rPr lang="fr-FR" sz="1700" dirty="0">
                <a:solidFill>
                  <a:srgbClr val="FFFF00"/>
                </a:solidFill>
              </a:rPr>
              <a:t>qui donnent les abeilles.</a:t>
            </a:r>
          </a:p>
          <a:p>
            <a:pPr>
              <a:buFont typeface="Wingdings" pitchFamily="2" charset="2"/>
              <a:buChar char="Ø"/>
            </a:pPr>
            <a:r>
              <a:rPr lang="fr-FR" sz="1700" dirty="0">
                <a:solidFill>
                  <a:srgbClr val="FFFF00"/>
                </a:solidFill>
              </a:rPr>
              <a:t>Cette super famille des apoïdea se divise en 4 familles dont une donne des apinae (apidae) supérieurs qui vont donner 4 sous familles dont </a:t>
            </a:r>
          </a:p>
          <a:p>
            <a:pPr>
              <a:buFont typeface="Wingdings" pitchFamily="2" charset="2"/>
              <a:buChar char="Ø"/>
            </a:pPr>
            <a:r>
              <a:rPr lang="fr-FR" sz="1700" dirty="0">
                <a:solidFill>
                  <a:srgbClr val="FFFF00"/>
                </a:solidFill>
              </a:rPr>
              <a:t>famille des bourdons </a:t>
            </a:r>
          </a:p>
          <a:p>
            <a:pPr>
              <a:buFont typeface="Wingdings" pitchFamily="2" charset="2"/>
              <a:buChar char="Ø"/>
            </a:pPr>
            <a:r>
              <a:rPr lang="fr-FR" sz="1700" dirty="0">
                <a:solidFill>
                  <a:srgbClr val="FFFF00"/>
                </a:solidFill>
              </a:rPr>
              <a:t>famille mélipone ( abeilles sans dard : Mexique) </a:t>
            </a:r>
          </a:p>
          <a:p>
            <a:pPr>
              <a:buFont typeface="Wingdings" pitchFamily="2" charset="2"/>
              <a:buChar char="Ø"/>
            </a:pPr>
            <a:r>
              <a:rPr lang="fr-FR" sz="1700" dirty="0">
                <a:solidFill>
                  <a:srgbClr val="FFFF00"/>
                </a:solidFill>
              </a:rPr>
              <a:t>famille apis ( différentes espèces et sous espèces )</a:t>
            </a:r>
          </a:p>
        </p:txBody>
      </p:sp>
      <p:pic>
        <p:nvPicPr>
          <p:cNvPr id="91140" name="Picture 4" descr="http://www.mellifica.be/wordpress/wp-content/uploads/2013/09/F12_classific_abeille.png"/>
          <p:cNvPicPr>
            <a:picLocks noChangeAspect="1" noChangeArrowheads="1"/>
          </p:cNvPicPr>
          <p:nvPr/>
        </p:nvPicPr>
        <p:blipFill>
          <a:blip r:embed="rId3"/>
          <a:srcRect/>
          <a:stretch>
            <a:fillRect/>
          </a:stretch>
        </p:blipFill>
        <p:spPr bwMode="auto">
          <a:xfrm>
            <a:off x="204697" y="112860"/>
            <a:ext cx="4544312" cy="623335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6321">
                                            <p:txEl>
                                              <p:pRg st="0" end="0"/>
                                            </p:txEl>
                                          </p:spTgt>
                                        </p:tgtEl>
                                        <p:attrNameLst>
                                          <p:attrName>style.visibility</p:attrName>
                                        </p:attrNameLst>
                                      </p:cBhvr>
                                      <p:to>
                                        <p:strVal val="visible"/>
                                      </p:to>
                                    </p:set>
                                    <p:animEffect transition="in" filter="blinds(horizontal)">
                                      <p:cBhvr>
                                        <p:cTn id="7" dur="2000"/>
                                        <p:tgtEl>
                                          <p:spTgt spid="56321">
                                            <p:txEl>
                                              <p:pRg st="0" end="0"/>
                                            </p:txEl>
                                          </p:spTgt>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56321">
                                            <p:txEl>
                                              <p:pRg st="1" end="1"/>
                                            </p:txEl>
                                          </p:spTgt>
                                        </p:tgtEl>
                                        <p:attrNameLst>
                                          <p:attrName>style.visibility</p:attrName>
                                        </p:attrNameLst>
                                      </p:cBhvr>
                                      <p:to>
                                        <p:strVal val="visible"/>
                                      </p:to>
                                    </p:set>
                                    <p:animEffect transition="in" filter="blinds(horizontal)">
                                      <p:cBhvr>
                                        <p:cTn id="11" dur="2000"/>
                                        <p:tgtEl>
                                          <p:spTgt spid="56321">
                                            <p:txEl>
                                              <p:pRg st="1" end="1"/>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56321">
                                            <p:txEl>
                                              <p:pRg st="2" end="2"/>
                                            </p:txEl>
                                          </p:spTgt>
                                        </p:tgtEl>
                                        <p:attrNameLst>
                                          <p:attrName>style.visibility</p:attrName>
                                        </p:attrNameLst>
                                      </p:cBhvr>
                                      <p:to>
                                        <p:strVal val="visible"/>
                                      </p:to>
                                    </p:set>
                                    <p:animEffect transition="in" filter="blinds(horizontal)">
                                      <p:cBhvr>
                                        <p:cTn id="15" dur="2000"/>
                                        <p:tgtEl>
                                          <p:spTgt spid="56321">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56321">
                                            <p:txEl>
                                              <p:pRg st="3" end="3"/>
                                            </p:txEl>
                                          </p:spTgt>
                                        </p:tgtEl>
                                        <p:attrNameLst>
                                          <p:attrName>style.visibility</p:attrName>
                                        </p:attrNameLst>
                                      </p:cBhvr>
                                      <p:to>
                                        <p:strVal val="visible"/>
                                      </p:to>
                                    </p:set>
                                    <p:animEffect transition="in" filter="blinds(horizontal)">
                                      <p:cBhvr>
                                        <p:cTn id="19" dur="2000"/>
                                        <p:tgtEl>
                                          <p:spTgt spid="56321">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56321">
                                            <p:txEl>
                                              <p:pRg st="4" end="4"/>
                                            </p:txEl>
                                          </p:spTgt>
                                        </p:tgtEl>
                                        <p:attrNameLst>
                                          <p:attrName>style.visibility</p:attrName>
                                        </p:attrNameLst>
                                      </p:cBhvr>
                                      <p:to>
                                        <p:strVal val="visible"/>
                                      </p:to>
                                    </p:set>
                                    <p:animEffect transition="in" filter="blinds(horizontal)">
                                      <p:cBhvr>
                                        <p:cTn id="23" dur="2000"/>
                                        <p:tgtEl>
                                          <p:spTgt spid="56321">
                                            <p:txEl>
                                              <p:pRg st="4" end="4"/>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56321">
                                            <p:txEl>
                                              <p:pRg st="5" end="5"/>
                                            </p:txEl>
                                          </p:spTgt>
                                        </p:tgtEl>
                                        <p:attrNameLst>
                                          <p:attrName>style.visibility</p:attrName>
                                        </p:attrNameLst>
                                      </p:cBhvr>
                                      <p:to>
                                        <p:strVal val="visible"/>
                                      </p:to>
                                    </p:set>
                                    <p:animEffect transition="in" filter="blinds(horizontal)">
                                      <p:cBhvr>
                                        <p:cTn id="27" dur="2000"/>
                                        <p:tgtEl>
                                          <p:spTgt spid="56321">
                                            <p:txEl>
                                              <p:pRg st="5" end="5"/>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56321">
                                            <p:txEl>
                                              <p:pRg st="6" end="6"/>
                                            </p:txEl>
                                          </p:spTgt>
                                        </p:tgtEl>
                                        <p:attrNameLst>
                                          <p:attrName>style.visibility</p:attrName>
                                        </p:attrNameLst>
                                      </p:cBhvr>
                                      <p:to>
                                        <p:strVal val="visible"/>
                                      </p:to>
                                    </p:set>
                                    <p:animEffect transition="in" filter="blinds(horizontal)">
                                      <p:cBhvr>
                                        <p:cTn id="31" dur="2000"/>
                                        <p:tgtEl>
                                          <p:spTgt spid="56321">
                                            <p:txEl>
                                              <p:pRg st="6" end="6"/>
                                            </p:txEl>
                                          </p:spTgt>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56321">
                                            <p:txEl>
                                              <p:pRg st="7" end="7"/>
                                            </p:txEl>
                                          </p:spTgt>
                                        </p:tgtEl>
                                        <p:attrNameLst>
                                          <p:attrName>style.visibility</p:attrName>
                                        </p:attrNameLst>
                                      </p:cBhvr>
                                      <p:to>
                                        <p:strVal val="visible"/>
                                      </p:to>
                                    </p:set>
                                    <p:animEffect transition="in" filter="blinds(horizontal)">
                                      <p:cBhvr>
                                        <p:cTn id="35" dur="2000"/>
                                        <p:tgtEl>
                                          <p:spTgt spid="56321">
                                            <p:txEl>
                                              <p:pRg st="7" end="7"/>
                                            </p:txEl>
                                          </p:spTgt>
                                        </p:tgtEl>
                                      </p:cBhvr>
                                    </p:animEffect>
                                  </p:childTnLst>
                                </p:cTn>
                              </p:par>
                            </p:childTnLst>
                          </p:cTn>
                        </p:par>
                        <p:par>
                          <p:cTn id="36" fill="hold" nodeType="afterGroup">
                            <p:stCondLst>
                              <p:cond delay="16000"/>
                            </p:stCondLst>
                            <p:childTnLst>
                              <p:par>
                                <p:cTn id="37" presetID="3" presetClass="entr" presetSubtype="10" fill="hold" grpId="0" nodeType="afterEffect">
                                  <p:stCondLst>
                                    <p:cond delay="0"/>
                                  </p:stCondLst>
                                  <p:childTnLst>
                                    <p:set>
                                      <p:cBhvr>
                                        <p:cTn id="38" dur="1" fill="hold">
                                          <p:stCondLst>
                                            <p:cond delay="0"/>
                                          </p:stCondLst>
                                        </p:cTn>
                                        <p:tgtEl>
                                          <p:spTgt spid="56321">
                                            <p:txEl>
                                              <p:pRg st="8" end="8"/>
                                            </p:txEl>
                                          </p:spTgt>
                                        </p:tgtEl>
                                        <p:attrNameLst>
                                          <p:attrName>style.visibility</p:attrName>
                                        </p:attrNameLst>
                                      </p:cBhvr>
                                      <p:to>
                                        <p:strVal val="visible"/>
                                      </p:to>
                                    </p:set>
                                    <p:animEffect transition="in" filter="blinds(horizontal)">
                                      <p:cBhvr>
                                        <p:cTn id="39" dur="2000"/>
                                        <p:tgtEl>
                                          <p:spTgt spid="56321">
                                            <p:txEl>
                                              <p:pRg st="8" end="8"/>
                                            </p:txEl>
                                          </p:spTgt>
                                        </p:tgtEl>
                                      </p:cBhvr>
                                    </p:animEffect>
                                  </p:childTnLst>
                                </p:cTn>
                              </p:par>
                            </p:childTnLst>
                          </p:cTn>
                        </p:par>
                        <p:par>
                          <p:cTn id="40" fill="hold" nodeType="afterGroup">
                            <p:stCondLst>
                              <p:cond delay="18000"/>
                            </p:stCondLst>
                            <p:childTnLst>
                              <p:par>
                                <p:cTn id="41" presetID="3" presetClass="entr" presetSubtype="10" fill="hold" grpId="0" nodeType="afterEffect">
                                  <p:stCondLst>
                                    <p:cond delay="0"/>
                                  </p:stCondLst>
                                  <p:childTnLst>
                                    <p:set>
                                      <p:cBhvr>
                                        <p:cTn id="42" dur="1" fill="hold">
                                          <p:stCondLst>
                                            <p:cond delay="0"/>
                                          </p:stCondLst>
                                        </p:cTn>
                                        <p:tgtEl>
                                          <p:spTgt spid="56321">
                                            <p:txEl>
                                              <p:pRg st="9" end="9"/>
                                            </p:txEl>
                                          </p:spTgt>
                                        </p:tgtEl>
                                        <p:attrNameLst>
                                          <p:attrName>style.visibility</p:attrName>
                                        </p:attrNameLst>
                                      </p:cBhvr>
                                      <p:to>
                                        <p:strVal val="visible"/>
                                      </p:to>
                                    </p:set>
                                    <p:animEffect transition="in" filter="blinds(horizontal)">
                                      <p:cBhvr>
                                        <p:cTn id="43" dur="2000"/>
                                        <p:tgtEl>
                                          <p:spTgt spid="5632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L’ABEILLE  </a:t>
            </a:r>
            <a:r>
              <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a:t>
            </a:r>
          </a:p>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9458" name="Image 1"/>
          <p:cNvPicPr>
            <a:picLocks noChangeAspect="1"/>
          </p:cNvPicPr>
          <p:nvPr/>
        </p:nvPicPr>
        <p:blipFill>
          <a:blip r:embed="rId3"/>
          <a:srcRect/>
          <a:stretch>
            <a:fillRect/>
          </a:stretch>
        </p:blipFill>
        <p:spPr bwMode="auto">
          <a:xfrm>
            <a:off x="565150" y="911225"/>
            <a:ext cx="7704138" cy="53943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607959"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L’ABEILLE  </a:t>
            </a:r>
            <a:r>
              <a:rPr lang="fr-FR" sz="20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a:t>
            </a:r>
          </a:p>
          <a:p>
            <a:pPr fontAlgn="auto">
              <a:spcAft>
                <a:spcPts val="0"/>
              </a:spcAft>
              <a:defRPr/>
            </a:pPr>
            <a:r>
              <a:rPr lang="fr-FR" sz="3600" b="1" spc="50" dirty="0">
                <a:ln w="11430">
                  <a:noFill/>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698500" y="845953"/>
            <a:ext cx="7980363" cy="1516063"/>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Elle est apparue  il y a  40  000  000 à 50  000  </a:t>
            </a:r>
            <a:r>
              <a:rPr lang="fr-FR" sz="2000" dirty="0" err="1">
                <a:solidFill>
                  <a:srgbClr val="FFFF00"/>
                </a:solidFill>
              </a:rPr>
              <a:t>000</a:t>
            </a:r>
            <a:r>
              <a:rPr lang="fr-FR" sz="2000" dirty="0">
                <a:solidFill>
                  <a:srgbClr val="FFFF00"/>
                </a:solidFill>
              </a:rPr>
              <a:t>  d’année.</a:t>
            </a:r>
          </a:p>
          <a:p>
            <a:pPr algn="ctr">
              <a:spcBef>
                <a:spcPct val="20000"/>
              </a:spcBef>
              <a:buFont typeface="Arial" pitchFamily="34" charset="0"/>
              <a:buNone/>
            </a:pPr>
            <a:r>
              <a:rPr lang="fr-FR" sz="2000" dirty="0">
                <a:solidFill>
                  <a:srgbClr val="FFFF00"/>
                </a:solidFill>
              </a:rPr>
              <a:t>Depuis cette époque, elle contribue à la pollinisation des fleurs ( donc à la production de fruits et de graines ) … et donc à la chaine alimentaire.</a:t>
            </a:r>
            <a:endParaRPr lang="fr-FR" sz="3600" dirty="0">
              <a:solidFill>
                <a:srgbClr val="FFFF00"/>
              </a:solidFill>
            </a:endParaRPr>
          </a:p>
          <a:p>
            <a:pPr algn="ctr">
              <a:spcBef>
                <a:spcPct val="20000"/>
              </a:spcBef>
              <a:buFont typeface="Arial" pitchFamily="34" charset="0"/>
              <a:buNone/>
            </a:pPr>
            <a:r>
              <a:rPr lang="fr-FR" sz="3600" dirty="0">
                <a:solidFill>
                  <a:srgbClr val="FFFF00"/>
                </a:solidFill>
              </a:rPr>
              <a:t> </a:t>
            </a:r>
          </a:p>
        </p:txBody>
      </p:sp>
      <p:sp>
        <p:nvSpPr>
          <p:cNvPr id="6" name="Sous-titre 2"/>
          <p:cNvSpPr txBox="1">
            <a:spLocks/>
          </p:cNvSpPr>
          <p:nvPr/>
        </p:nvSpPr>
        <p:spPr bwMode="auto">
          <a:xfrm>
            <a:off x="1466850" y="2172326"/>
            <a:ext cx="6608763" cy="2078038"/>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Depuis la nuit des temps, l</a:t>
            </a:r>
            <a:r>
              <a:rPr lang="fr-FR" altLang="fr-FR" sz="2000" dirty="0">
                <a:solidFill>
                  <a:srgbClr val="FFFF00"/>
                </a:solidFill>
              </a:rPr>
              <a:t>’</a:t>
            </a:r>
            <a:r>
              <a:rPr lang="fr-FR" sz="2000" dirty="0">
                <a:solidFill>
                  <a:srgbClr val="FFFF00"/>
                </a:solidFill>
              </a:rPr>
              <a:t>abeille fascine l</a:t>
            </a:r>
            <a:r>
              <a:rPr lang="fr-FR" altLang="fr-FR" sz="2000" dirty="0">
                <a:solidFill>
                  <a:srgbClr val="FFFF00"/>
                </a:solidFill>
              </a:rPr>
              <a:t>’</a:t>
            </a:r>
            <a:r>
              <a:rPr lang="fr-FR" sz="2000" dirty="0">
                <a:solidFill>
                  <a:srgbClr val="FFFF00"/>
                </a:solidFill>
              </a:rPr>
              <a:t>homme.</a:t>
            </a:r>
          </a:p>
          <a:p>
            <a:pPr algn="ctr">
              <a:spcBef>
                <a:spcPct val="20000"/>
              </a:spcBef>
              <a:buFont typeface="Arial" pitchFamily="34" charset="0"/>
              <a:buNone/>
            </a:pPr>
            <a:r>
              <a:rPr lang="fr-FR" sz="2000" dirty="0">
                <a:solidFill>
                  <a:srgbClr val="FFFF00"/>
                </a:solidFill>
              </a:rPr>
              <a:t>Les civilisations anciennes l</a:t>
            </a:r>
            <a:r>
              <a:rPr lang="fr-FR" altLang="fr-FR" sz="2000" dirty="0">
                <a:solidFill>
                  <a:srgbClr val="FFFF00"/>
                </a:solidFill>
              </a:rPr>
              <a:t>’</a:t>
            </a:r>
            <a:r>
              <a:rPr lang="fr-FR" sz="2000" dirty="0">
                <a:solidFill>
                  <a:srgbClr val="FFFF00"/>
                </a:solidFill>
              </a:rPr>
              <a:t>ont très souvent vénérée.</a:t>
            </a:r>
          </a:p>
          <a:p>
            <a:pPr algn="ctr">
              <a:spcBef>
                <a:spcPct val="20000"/>
              </a:spcBef>
              <a:buFont typeface="Arial" pitchFamily="34" charset="0"/>
              <a:buNone/>
            </a:pPr>
            <a:r>
              <a:rPr lang="fr-FR" sz="2000" dirty="0">
                <a:solidFill>
                  <a:srgbClr val="FFFF00"/>
                </a:solidFill>
              </a:rPr>
              <a:t>Elle est présente sur de nombreux emblèmes.</a:t>
            </a:r>
          </a:p>
          <a:p>
            <a:pPr algn="ctr">
              <a:spcBef>
                <a:spcPct val="20000"/>
              </a:spcBef>
              <a:buFont typeface="Arial" pitchFamily="34" charset="0"/>
              <a:buNone/>
            </a:pPr>
            <a:r>
              <a:rPr lang="fr-FR" sz="2000" dirty="0">
                <a:solidFill>
                  <a:srgbClr val="FFFF00"/>
                </a:solidFill>
              </a:rPr>
              <a:t>Aujourd</a:t>
            </a:r>
            <a:r>
              <a:rPr lang="fr-FR" altLang="fr-FR" sz="2000" dirty="0">
                <a:solidFill>
                  <a:srgbClr val="FFFF00"/>
                </a:solidFill>
              </a:rPr>
              <a:t>’</a:t>
            </a:r>
            <a:r>
              <a:rPr lang="fr-FR" sz="2000" dirty="0">
                <a:solidFill>
                  <a:srgbClr val="FFFF00"/>
                </a:solidFill>
              </a:rPr>
              <a:t>hui encore elle nous interpelle.</a:t>
            </a:r>
          </a:p>
          <a:p>
            <a:pPr algn="ctr">
              <a:spcBef>
                <a:spcPct val="20000"/>
              </a:spcBef>
              <a:buFont typeface="Arial" pitchFamily="34" charset="0"/>
              <a:buNone/>
            </a:pPr>
            <a:r>
              <a:rPr lang="fr-FR" sz="2000" dirty="0">
                <a:solidFill>
                  <a:srgbClr val="FFFF00"/>
                </a:solidFill>
              </a:rPr>
              <a:t>Une grande part de mystère  reste à décrypter.</a:t>
            </a:r>
            <a:endParaRPr lang="fr-FR" sz="3600" dirty="0">
              <a:solidFill>
                <a:srgbClr val="FFFF00"/>
              </a:solidFill>
            </a:endParaRPr>
          </a:p>
          <a:p>
            <a:pPr algn="ctr">
              <a:spcBef>
                <a:spcPct val="20000"/>
              </a:spcBef>
              <a:buFont typeface="Arial" pitchFamily="34" charset="0"/>
              <a:buNone/>
            </a:pPr>
            <a:r>
              <a:rPr lang="fr-FR" sz="3600" dirty="0">
                <a:solidFill>
                  <a:srgbClr val="FFFF00"/>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2"/>
          </p:nvPr>
        </p:nvSpPr>
        <p:spPr>
          <a:xfrm>
            <a:off x="228600" y="646862"/>
            <a:ext cx="4025900" cy="5429250"/>
          </a:xfrm>
        </p:spPr>
        <p:txBody>
          <a:bodyPr>
            <a:normAutofit/>
          </a:bodyPr>
          <a:lstStyle/>
          <a:p>
            <a:pPr>
              <a:buClr>
                <a:srgbClr val="9BBB59"/>
              </a:buClr>
              <a:buFont typeface="Wingdings" pitchFamily="2" charset="2"/>
              <a:buChar char="q"/>
            </a:pPr>
            <a:r>
              <a:rPr lang="fr-FR" sz="2000" dirty="0">
                <a:solidFill>
                  <a:srgbClr val="FFFF00"/>
                </a:solidFill>
              </a:rPr>
              <a:t> </a:t>
            </a:r>
            <a:r>
              <a:rPr lang="fr-FR" sz="2400" dirty="0">
                <a:solidFill>
                  <a:srgbClr val="FFFF00"/>
                </a:solidFill>
              </a:rPr>
              <a:t>Le corps de l</a:t>
            </a:r>
            <a:r>
              <a:rPr lang="fr-FR" altLang="fr-FR" sz="2400" dirty="0">
                <a:solidFill>
                  <a:srgbClr val="FFFF00"/>
                </a:solidFill>
              </a:rPr>
              <a:t>’</a:t>
            </a:r>
            <a:r>
              <a:rPr lang="fr-FR" sz="2400" dirty="0">
                <a:solidFill>
                  <a:srgbClr val="FFFF00"/>
                </a:solidFill>
              </a:rPr>
              <a:t>abeille est enveloppé  d</a:t>
            </a:r>
            <a:r>
              <a:rPr lang="fr-FR" altLang="fr-FR" sz="2400" dirty="0">
                <a:solidFill>
                  <a:srgbClr val="FFFF00"/>
                </a:solidFill>
              </a:rPr>
              <a:t>’</a:t>
            </a:r>
            <a:r>
              <a:rPr lang="fr-FR" sz="2400" dirty="0">
                <a:solidFill>
                  <a:srgbClr val="FFFF00"/>
                </a:solidFill>
              </a:rPr>
              <a:t>une peau imprégnée </a:t>
            </a:r>
            <a:r>
              <a:rPr lang="fr-FR" sz="2400" b="1" dirty="0">
                <a:solidFill>
                  <a:srgbClr val="FFFF00"/>
                </a:solidFill>
              </a:rPr>
              <a:t>de chitine  :</a:t>
            </a:r>
          </a:p>
          <a:p>
            <a:pPr>
              <a:buClr>
                <a:srgbClr val="9BBB59"/>
              </a:buClr>
              <a:buFont typeface="Wingdings" pitchFamily="2" charset="2"/>
              <a:buChar char="q"/>
            </a:pPr>
            <a:r>
              <a:rPr lang="fr-FR" sz="2400" b="1" dirty="0">
                <a:solidFill>
                  <a:srgbClr val="FFFF00"/>
                </a:solidFill>
              </a:rPr>
              <a:t>la cuticule</a:t>
            </a:r>
            <a:r>
              <a:rPr lang="fr-FR" sz="2400" dirty="0">
                <a:solidFill>
                  <a:srgbClr val="FFFF00"/>
                </a:solidFill>
              </a:rPr>
              <a:t> qui forme l</a:t>
            </a:r>
            <a:r>
              <a:rPr lang="fr-FR" altLang="fr-FR" sz="2400" dirty="0">
                <a:solidFill>
                  <a:srgbClr val="FFFF00"/>
                </a:solidFill>
              </a:rPr>
              <a:t>’</a:t>
            </a:r>
            <a:r>
              <a:rPr lang="fr-FR" altLang="ja-JP" sz="2400" b="1" dirty="0">
                <a:solidFill>
                  <a:srgbClr val="FFFF00"/>
                </a:solidFill>
              </a:rPr>
              <a:t>exosquelette</a:t>
            </a:r>
            <a:r>
              <a:rPr lang="fr-FR" altLang="ja-JP" sz="2400" dirty="0">
                <a:solidFill>
                  <a:srgbClr val="FFFF00"/>
                </a:solidFill>
              </a:rPr>
              <a:t> </a:t>
            </a:r>
          </a:p>
          <a:p>
            <a:pPr>
              <a:buClr>
                <a:srgbClr val="9BBB59"/>
              </a:buClr>
              <a:buFont typeface="Wingdings" pitchFamily="2" charset="2"/>
              <a:buChar char="q"/>
            </a:pPr>
            <a:endParaRPr lang="fr-FR" sz="800" dirty="0">
              <a:solidFill>
                <a:srgbClr val="FFFF00"/>
              </a:solidFill>
            </a:endParaRPr>
          </a:p>
          <a:p>
            <a:pPr>
              <a:buClr>
                <a:srgbClr val="9BBB59"/>
              </a:buClr>
              <a:buFont typeface="Wingdings" pitchFamily="2" charset="2"/>
              <a:buChar char="q"/>
            </a:pPr>
            <a:r>
              <a:rPr lang="fr-FR" sz="2400" dirty="0">
                <a:solidFill>
                  <a:srgbClr val="FFFF00"/>
                </a:solidFill>
              </a:rPr>
              <a:t>Il comprend 3 parties</a:t>
            </a:r>
          </a:p>
          <a:p>
            <a:pPr>
              <a:buClr>
                <a:srgbClr val="9BBB59"/>
              </a:buClr>
              <a:buFont typeface="Wingdings" pitchFamily="2" charset="2"/>
              <a:buChar char="Ø"/>
            </a:pPr>
            <a:r>
              <a:rPr lang="fr-FR" sz="2400" dirty="0">
                <a:solidFill>
                  <a:srgbClr val="FFFF00"/>
                </a:solidFill>
              </a:rPr>
              <a:t>La tête </a:t>
            </a:r>
          </a:p>
          <a:p>
            <a:pPr>
              <a:buClr>
                <a:srgbClr val="9BBB59"/>
              </a:buClr>
              <a:buFont typeface="Wingdings" pitchFamily="2" charset="2"/>
              <a:buChar char="Ø"/>
            </a:pPr>
            <a:r>
              <a:rPr lang="fr-FR" sz="2400" dirty="0">
                <a:solidFill>
                  <a:srgbClr val="FFFF00"/>
                </a:solidFill>
              </a:rPr>
              <a:t>Le thorax </a:t>
            </a:r>
          </a:p>
          <a:p>
            <a:pPr>
              <a:buClr>
                <a:srgbClr val="9BBB59"/>
              </a:buClr>
              <a:buFont typeface="Wingdings" pitchFamily="2" charset="2"/>
              <a:buChar char="Ø"/>
            </a:pPr>
            <a:r>
              <a:rPr lang="fr-FR" sz="2400" dirty="0">
                <a:solidFill>
                  <a:srgbClr val="FFFF00"/>
                </a:solidFill>
              </a:rPr>
              <a:t>L</a:t>
            </a:r>
            <a:r>
              <a:rPr lang="fr-FR" altLang="fr-FR" sz="2400" dirty="0">
                <a:solidFill>
                  <a:srgbClr val="FFFF00"/>
                </a:solidFill>
              </a:rPr>
              <a:t>’</a:t>
            </a:r>
            <a:r>
              <a:rPr lang="fr-FR" sz="2400" dirty="0">
                <a:solidFill>
                  <a:srgbClr val="FFFF00"/>
                </a:solidFill>
              </a:rPr>
              <a:t>abdomen</a:t>
            </a:r>
          </a:p>
          <a:p>
            <a:pPr>
              <a:buClr>
                <a:srgbClr val="9BBB59"/>
              </a:buClr>
              <a:buFont typeface="Wingdings 2" pitchFamily="18" charset="2"/>
              <a:buNone/>
            </a:pPr>
            <a:endParaRPr lang="fr-FR" sz="2000" dirty="0">
              <a:solidFill>
                <a:srgbClr val="FFFF00"/>
              </a:solidFill>
            </a:endParaRPr>
          </a:p>
        </p:txBody>
      </p:sp>
      <p:pic>
        <p:nvPicPr>
          <p:cNvPr id="59394" name="Espace réservé du contenu 6" descr="morphologie 3.jpg"/>
          <p:cNvPicPr>
            <a:picLocks noGrp="1"/>
          </p:cNvPicPr>
          <p:nvPr>
            <p:ph sz="half" idx="1"/>
          </p:nvPr>
        </p:nvPicPr>
        <p:blipFill>
          <a:blip r:embed="rId3"/>
          <a:srcRect/>
          <a:stretch>
            <a:fillRect/>
          </a:stretch>
        </p:blipFill>
        <p:spPr>
          <a:xfrm>
            <a:off x="3600450" y="614854"/>
            <a:ext cx="5319713" cy="4792717"/>
          </a:xfrm>
        </p:spPr>
      </p:pic>
      <p:sp>
        <p:nvSpPr>
          <p:cNvPr id="7"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MELLIFERA</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linds(horizontal)">
                                      <p:cBhvr>
                                        <p:cTn id="11" dur="2000"/>
                                        <p:tgtEl>
                                          <p:spTgt spid="6">
                                            <p:txEl>
                                              <p:pRg st="0" end="0"/>
                                            </p:txEl>
                                          </p:spTgt>
                                        </p:tgtEl>
                                      </p:cBhvr>
                                    </p:animEffect>
                                  </p:childTnLst>
                                </p:cTn>
                              </p:par>
                            </p:childTnLst>
                          </p:cTn>
                        </p:par>
                        <p:par>
                          <p:cTn id="12" fill="hold">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2000"/>
                                        <p:tgtEl>
                                          <p:spTgt spid="6">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blinds(horizontal)">
                                      <p:cBhvr>
                                        <p:cTn id="19" dur="2000"/>
                                        <p:tgtEl>
                                          <p:spTgt spid="6">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blinds(horizontal)">
                                      <p:cBhvr>
                                        <p:cTn id="23" dur="2000"/>
                                        <p:tgtEl>
                                          <p:spTgt spid="6">
                                            <p:txEl>
                                              <p:pRg st="4" end="4"/>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blinds(horizontal)">
                                      <p:cBhvr>
                                        <p:cTn id="27" dur="2000"/>
                                        <p:tgtEl>
                                          <p:spTgt spid="6">
                                            <p:txEl>
                                              <p:pRg st="5" end="5"/>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blinds(horizontal)">
                                      <p:cBhvr>
                                        <p:cTn id="31" dur="2000"/>
                                        <p:tgtEl>
                                          <p:spTgt spid="6">
                                            <p:txEl>
                                              <p:pRg st="6" end="6"/>
                                            </p:txEl>
                                          </p:spTgt>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59394"/>
                                        </p:tgtEl>
                                        <p:attrNameLst>
                                          <p:attrName>style.visibility</p:attrName>
                                        </p:attrNameLst>
                                      </p:cBhvr>
                                      <p:to>
                                        <p:strVal val="visible"/>
                                      </p:to>
                                    </p:set>
                                    <p:animEffect transition="in" filter="blinds(horizontal)">
                                      <p:cBhvr>
                                        <p:cTn id="35" dur="20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Espace réservé du contenu 4"/>
          <p:cNvPicPr>
            <a:picLocks noGrp="1" noChangeAspect="1"/>
          </p:cNvPicPr>
          <p:nvPr>
            <p:ph sz="half" idx="1"/>
          </p:nvPr>
        </p:nvPicPr>
        <p:blipFill>
          <a:blip r:embed="rId3"/>
          <a:srcRect/>
          <a:stretch>
            <a:fillRect/>
          </a:stretch>
        </p:blipFill>
        <p:spPr>
          <a:xfrm>
            <a:off x="312901" y="758372"/>
            <a:ext cx="3959225" cy="5657850"/>
          </a:xfrm>
        </p:spPr>
      </p:pic>
      <p:pic>
        <p:nvPicPr>
          <p:cNvPr id="61442" name="Espace réservé du contenu 7"/>
          <p:cNvPicPr>
            <a:picLocks noGrp="1" noChangeAspect="1"/>
          </p:cNvPicPr>
          <p:nvPr>
            <p:ph sz="half" idx="2"/>
          </p:nvPr>
        </p:nvPicPr>
        <p:blipFill>
          <a:blip r:embed="rId4" cstate="screen">
            <a:extLst>
              <a:ext uri="{28A0092B-C50C-407E-A947-70E740481C1C}">
                <a14:useLocalDpi xmlns:a14="http://schemas.microsoft.com/office/drawing/2010/main"/>
              </a:ext>
            </a:extLst>
          </a:blip>
          <a:srcRect/>
          <a:stretch>
            <a:fillRect/>
          </a:stretch>
        </p:blipFill>
        <p:spPr>
          <a:xfrm>
            <a:off x="4482820" y="1791791"/>
            <a:ext cx="4471988" cy="3536950"/>
          </a:xfrm>
        </p:spPr>
      </p:pic>
      <p:sp>
        <p:nvSpPr>
          <p:cNvPr id="5"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MELLIFERA</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6" name="Sous-titre 2"/>
          <p:cNvSpPr txBox="1">
            <a:spLocks/>
          </p:cNvSpPr>
          <p:nvPr/>
        </p:nvSpPr>
        <p:spPr bwMode="auto">
          <a:xfrm>
            <a:off x="4422278" y="837202"/>
            <a:ext cx="4471988" cy="1747838"/>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Son corps est également  entièrement recouvert de poils qu</a:t>
            </a:r>
            <a:r>
              <a:rPr lang="fr-FR" altLang="fr-FR" sz="2000" b="1" dirty="0">
                <a:solidFill>
                  <a:srgbClr val="FFFF00"/>
                </a:solidFill>
              </a:rPr>
              <a:t>’</a:t>
            </a:r>
            <a:r>
              <a:rPr lang="fr-FR" sz="2000" b="1" dirty="0">
                <a:solidFill>
                  <a:srgbClr val="FFFF00"/>
                </a:solidFill>
              </a:rPr>
              <a:t>elle perd avec l</a:t>
            </a:r>
            <a:r>
              <a:rPr lang="fr-FR" altLang="fr-FR" sz="2000" b="1" dirty="0">
                <a:solidFill>
                  <a:srgbClr val="FFFF00"/>
                </a:solidFill>
              </a:rPr>
              <a:t>’</a:t>
            </a:r>
            <a:r>
              <a:rPr lang="fr-FR" sz="2000" b="1" dirty="0">
                <a:solidFill>
                  <a:srgbClr val="FFFF00"/>
                </a:solidFill>
              </a:rPr>
              <a:t>âge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1442"/>
                                        </p:tgtEl>
                                        <p:attrNameLst>
                                          <p:attrName>style.visibility</p:attrName>
                                        </p:attrNameLst>
                                      </p:cBhvr>
                                      <p:to>
                                        <p:strVal val="visible"/>
                                      </p:to>
                                    </p:set>
                                    <p:animEffect transition="in" filter="blinds(horizontal)">
                                      <p:cBhvr>
                                        <p:cTn id="15" dur="2000"/>
                                        <p:tgtEl>
                                          <p:spTgt spid="61442"/>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61441"/>
                                        </p:tgtEl>
                                        <p:attrNameLst>
                                          <p:attrName>style.visibility</p:attrName>
                                        </p:attrNameLst>
                                      </p:cBhvr>
                                      <p:to>
                                        <p:strVal val="visible"/>
                                      </p:to>
                                    </p:set>
                                    <p:animEffect transition="in" filter="blinds(horizontal)">
                                      <p:cBhvr>
                                        <p:cTn id="19" dur="2000"/>
                                        <p:tgtEl>
                                          <p:spTgt spid="61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2"/>
          <p:cNvSpPr txBox="1">
            <a:spLocks/>
          </p:cNvSpPr>
          <p:nvPr/>
        </p:nvSpPr>
        <p:spPr>
          <a:xfrm>
            <a:off x="1034743" y="94076"/>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APIS MELLIFERA</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3" name="Sous-titre 2"/>
          <p:cNvSpPr txBox="1">
            <a:spLocks/>
          </p:cNvSpPr>
          <p:nvPr/>
        </p:nvSpPr>
        <p:spPr>
          <a:xfrm>
            <a:off x="1034743" y="1175993"/>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a:p>
            <a:pPr fontAlgn="auto">
              <a:spcAft>
                <a:spcPts val="0"/>
              </a:spcAft>
              <a:defRPr/>
            </a:pPr>
            <a:r>
              <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4" name="Sous-titre 2"/>
          <p:cNvSpPr txBox="1">
            <a:spLocks/>
          </p:cNvSpPr>
          <p:nvPr/>
        </p:nvSpPr>
        <p:spPr>
          <a:xfrm>
            <a:off x="881733" y="794062"/>
            <a:ext cx="4565263" cy="36550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SON FONCTIONNEMENT :</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1034744" y="2869089"/>
            <a:ext cx="1979467" cy="47312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solidFill>
                  <a:srgbClr val="FFFF00"/>
                </a:solidFill>
              </a:rPr>
              <a:t> </a:t>
            </a: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SES SENS :</a:t>
            </a:r>
          </a:p>
          <a:p>
            <a:pPr fontAlgn="auto">
              <a:spcAft>
                <a:spcPts val="0"/>
              </a:spcAft>
              <a:defRPr/>
            </a:pPr>
            <a:r>
              <a:rPr lang="fr-FR" sz="2800" b="1" dirty="0">
                <a:ln w="900" cmpd="sng">
                  <a:noFill/>
                  <a:prstDash val="solid"/>
                </a:ln>
                <a:solidFill>
                  <a:srgbClr val="FFFF00"/>
                </a:solidFill>
              </a:rPr>
              <a:t> </a:t>
            </a:r>
          </a:p>
        </p:txBody>
      </p:sp>
      <p:sp>
        <p:nvSpPr>
          <p:cNvPr id="6" name="Sous-titre 2"/>
          <p:cNvSpPr txBox="1">
            <a:spLocks/>
          </p:cNvSpPr>
          <p:nvPr/>
        </p:nvSpPr>
        <p:spPr bwMode="auto">
          <a:xfrm>
            <a:off x="1187450" y="1383414"/>
            <a:ext cx="6446838" cy="2111375"/>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Un système circulatoire ( hémolymphe = sang de l</a:t>
            </a:r>
            <a:r>
              <a:rPr lang="fr-FR" altLang="fr-FR" sz="2000" b="1" dirty="0">
                <a:solidFill>
                  <a:srgbClr val="FFFF00"/>
                </a:solidFill>
              </a:rPr>
              <a:t>’</a:t>
            </a:r>
            <a:r>
              <a:rPr lang="fr-FR" sz="2000" b="1" dirty="0">
                <a:solidFill>
                  <a:srgbClr val="FFFF00"/>
                </a:solidFill>
              </a:rPr>
              <a:t>abeille )</a:t>
            </a:r>
          </a:p>
          <a:p>
            <a:pPr algn="ctr">
              <a:spcBef>
                <a:spcPct val="20000"/>
              </a:spcBef>
              <a:buFont typeface="Arial" pitchFamily="34" charset="0"/>
              <a:buNone/>
            </a:pPr>
            <a:r>
              <a:rPr lang="fr-FR" sz="2000" b="1" dirty="0">
                <a:solidFill>
                  <a:srgbClr val="FFFF00"/>
                </a:solidFill>
              </a:rPr>
              <a:t>Un système nerveux ( cerveau, nerfs )</a:t>
            </a:r>
          </a:p>
          <a:p>
            <a:pPr algn="ctr">
              <a:spcBef>
                <a:spcPct val="20000"/>
              </a:spcBef>
              <a:buFont typeface="Arial" pitchFamily="34" charset="0"/>
              <a:buNone/>
            </a:pPr>
            <a:r>
              <a:rPr lang="fr-FR" sz="2000" b="1" dirty="0">
                <a:solidFill>
                  <a:srgbClr val="FFFF00"/>
                </a:solidFill>
              </a:rPr>
              <a:t>Un système respiratoire ( sacs aériens, stigmates, </a:t>
            </a:r>
            <a:r>
              <a:rPr lang="fr-FR" sz="2000" b="1" dirty="0" err="1">
                <a:solidFill>
                  <a:srgbClr val="FFFF00"/>
                </a:solidFill>
              </a:rPr>
              <a:t>etc</a:t>
            </a:r>
            <a:r>
              <a:rPr lang="fr-FR" sz="2000" b="1" dirty="0">
                <a:solidFill>
                  <a:srgbClr val="FFFF00"/>
                </a:solidFill>
              </a:rPr>
              <a:t>…)</a:t>
            </a:r>
          </a:p>
          <a:p>
            <a:pPr algn="ctr">
              <a:spcBef>
                <a:spcPct val="20000"/>
              </a:spcBef>
              <a:buFont typeface="Arial" pitchFamily="34" charset="0"/>
              <a:buNone/>
            </a:pPr>
            <a:r>
              <a:rPr lang="fr-FR" sz="2000" b="1" dirty="0">
                <a:solidFill>
                  <a:srgbClr val="FFFF00"/>
                </a:solidFill>
              </a:rPr>
              <a:t>Un système digestif </a:t>
            </a:r>
          </a:p>
        </p:txBody>
      </p:sp>
      <p:sp>
        <p:nvSpPr>
          <p:cNvPr id="7" name="Sous-titre 2"/>
          <p:cNvSpPr txBox="1">
            <a:spLocks/>
          </p:cNvSpPr>
          <p:nvPr/>
        </p:nvSpPr>
        <p:spPr bwMode="auto">
          <a:xfrm>
            <a:off x="1035050" y="3201539"/>
            <a:ext cx="7627938" cy="1681870"/>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L</a:t>
            </a:r>
            <a:r>
              <a:rPr lang="fr-FR" altLang="fr-FR" sz="2000" b="1" dirty="0">
                <a:solidFill>
                  <a:srgbClr val="FFFF00"/>
                </a:solidFill>
              </a:rPr>
              <a:t>’</a:t>
            </a:r>
            <a:r>
              <a:rPr lang="fr-FR" sz="2000" b="1" dirty="0">
                <a:solidFill>
                  <a:srgbClr val="FFFF00"/>
                </a:solidFill>
              </a:rPr>
              <a:t>Odorat : par les antennes</a:t>
            </a:r>
          </a:p>
          <a:p>
            <a:pPr algn="ctr">
              <a:spcBef>
                <a:spcPct val="20000"/>
              </a:spcBef>
              <a:buFont typeface="Arial" pitchFamily="34" charset="0"/>
              <a:buNone/>
            </a:pPr>
            <a:r>
              <a:rPr lang="fr-FR" sz="2000" b="1" dirty="0">
                <a:solidFill>
                  <a:srgbClr val="FFFF00"/>
                </a:solidFill>
              </a:rPr>
              <a:t>La Vue : 2 yeux latéraux à facettes. (5 000 facettes chacun) + 3 ocelles</a:t>
            </a:r>
          </a:p>
          <a:p>
            <a:pPr algn="ctr">
              <a:spcBef>
                <a:spcPct val="20000"/>
              </a:spcBef>
              <a:buFont typeface="Arial" pitchFamily="34" charset="0"/>
              <a:buNone/>
            </a:pPr>
            <a:r>
              <a:rPr lang="fr-FR" sz="2000" b="1" dirty="0">
                <a:solidFill>
                  <a:srgbClr val="FFFF00"/>
                </a:solidFill>
              </a:rPr>
              <a:t>Le Toucher : par les antennes et les poils (sensilles)</a:t>
            </a:r>
          </a:p>
          <a:p>
            <a:pPr algn="ctr">
              <a:spcBef>
                <a:spcPct val="20000"/>
              </a:spcBef>
              <a:buFont typeface="Arial" pitchFamily="34" charset="0"/>
              <a:buNone/>
            </a:pPr>
            <a:r>
              <a:rPr lang="fr-FR" sz="2000" b="1" dirty="0">
                <a:solidFill>
                  <a:srgbClr val="FFFF00"/>
                </a:solidFill>
              </a:rPr>
              <a:t>Le Gout : 3 récepteurs ( antennes, pattes avant , langue et la bouche )</a:t>
            </a:r>
          </a:p>
          <a:p>
            <a:pPr algn="ctr">
              <a:spcBef>
                <a:spcPct val="20000"/>
              </a:spcBef>
              <a:buFont typeface="Arial" pitchFamily="34" charset="0"/>
              <a:buNone/>
            </a:pPr>
            <a:r>
              <a:rPr lang="fr-FR" sz="2000" b="1" dirty="0">
                <a:solidFill>
                  <a:srgbClr val="FFFF00"/>
                </a:solidFill>
              </a:rPr>
              <a:t> </a:t>
            </a:r>
          </a:p>
        </p:txBody>
      </p:sp>
      <p:sp>
        <p:nvSpPr>
          <p:cNvPr id="8" name="Sous-titre 2"/>
          <p:cNvSpPr txBox="1">
            <a:spLocks/>
          </p:cNvSpPr>
          <p:nvPr/>
        </p:nvSpPr>
        <p:spPr bwMode="auto">
          <a:xfrm>
            <a:off x="681038" y="4694216"/>
            <a:ext cx="7981950" cy="795337"/>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Tout ceci fonctionne d</a:t>
            </a:r>
            <a:r>
              <a:rPr lang="fr-FR" altLang="fr-FR" sz="2000" b="1" dirty="0">
                <a:solidFill>
                  <a:srgbClr val="FFFF00"/>
                </a:solidFill>
              </a:rPr>
              <a:t>’</a:t>
            </a:r>
            <a:r>
              <a:rPr lang="fr-FR" sz="2000" b="1" dirty="0">
                <a:solidFill>
                  <a:srgbClr val="FFFF00"/>
                </a:solidFill>
              </a:rPr>
              <a:t>une manière TRES  COMPLEXE  ET  INTERACTIVE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2000"/>
                                        <p:tgtEl>
                                          <p:spTgt spid="4"/>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2000"/>
                                        <p:tgtEl>
                                          <p:spTgt spid="6"/>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2000"/>
                                        <p:tgtEl>
                                          <p:spTgt spid="7"/>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687293" y="29166"/>
            <a:ext cx="7993530" cy="230413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circulatoire</a:t>
            </a:r>
          </a:p>
          <a:p>
            <a:pPr algn="l">
              <a:spcBef>
                <a:spcPts val="0"/>
              </a:spcBef>
            </a:pPr>
            <a:r>
              <a:rPr lang="fr-FR" sz="2000" dirty="0">
                <a:solidFill>
                  <a:srgbClr val="FFFF00"/>
                </a:solidFill>
                <a:latin typeface="Calibri" pitchFamily="34" charset="0"/>
                <a:ea typeface="MS PGothic" pitchFamily="34" charset="-128"/>
              </a:rPr>
              <a:t>Un appareil circulatoire, équivalent du cœur, formé d’un long tube dorsal véhicule l’hémolymphe. Cette dernière est incolore, sans globule rouge, incoagulable, riche en magnésium, constitué d’eau, glucose, protéines, enzymes, acides aminés …</a:t>
            </a:r>
          </a:p>
        </p:txBody>
      </p:sp>
      <p:pic>
        <p:nvPicPr>
          <p:cNvPr id="3" name="Image 2"/>
          <p:cNvPicPr>
            <a:picLocks noChangeAspect="1"/>
          </p:cNvPicPr>
          <p:nvPr/>
        </p:nvPicPr>
        <p:blipFill>
          <a:blip r:embed="rId3">
            <a:lum bright="-19000"/>
          </a:blip>
          <a:srcRect/>
          <a:stretch>
            <a:fillRect/>
          </a:stretch>
        </p:blipFill>
        <p:spPr bwMode="auto">
          <a:xfrm>
            <a:off x="703059" y="1948078"/>
            <a:ext cx="7740869" cy="4894156"/>
          </a:xfrm>
          <a:prstGeom prst="rect">
            <a:avLst/>
          </a:prstGeom>
          <a:noFill/>
          <a:ln w="9525">
            <a:noFill/>
            <a:miter lim="800000"/>
            <a:headEnd/>
            <a:tailEnd/>
          </a:ln>
        </p:spPr>
      </p:pic>
      <p:sp>
        <p:nvSpPr>
          <p:cNvPr id="7" name="ZoneTexte 6"/>
          <p:cNvSpPr txBox="1"/>
          <p:nvPr/>
        </p:nvSpPr>
        <p:spPr>
          <a:xfrm>
            <a:off x="3626069" y="756744"/>
            <a:ext cx="2506717" cy="369332"/>
          </a:xfrm>
          <a:prstGeom prst="rect">
            <a:avLst/>
          </a:prstGeom>
          <a:noFill/>
        </p:spPr>
        <p:txBody>
          <a:bodyPr wrap="square" rtlCol="0">
            <a:spAutoFit/>
          </a:bodyPr>
          <a:lstStyle/>
          <a:p>
            <a:endParaRPr lang="fr-FR" dirty="0"/>
          </a:p>
        </p:txBody>
      </p:sp>
      <p:sp>
        <p:nvSpPr>
          <p:cNvPr id="8" name="ZoneTexte 7"/>
          <p:cNvSpPr txBox="1"/>
          <p:nvPr/>
        </p:nvSpPr>
        <p:spPr>
          <a:xfrm>
            <a:off x="3626069" y="756745"/>
            <a:ext cx="2506717" cy="369332"/>
          </a:xfrm>
          <a:prstGeom prst="rect">
            <a:avLst/>
          </a:prstGeom>
          <a:noFill/>
        </p:spPr>
        <p:txBody>
          <a:bodyPr wrap="square" rtlCol="0">
            <a:spAutoFit/>
          </a:bodyPr>
          <a:lstStyle/>
          <a:p>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687293" y="-88728"/>
            <a:ext cx="7993530" cy="640513"/>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circulatoire</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2" name="Rectangle 1"/>
          <p:cNvSpPr/>
          <p:nvPr/>
        </p:nvSpPr>
        <p:spPr>
          <a:xfrm>
            <a:off x="204959" y="457189"/>
            <a:ext cx="8918222" cy="3170099"/>
          </a:xfrm>
          <a:prstGeom prst="rect">
            <a:avLst/>
          </a:prstGeom>
        </p:spPr>
        <p:txBody>
          <a:bodyPr wrap="square">
            <a:spAutoFit/>
          </a:bodyPr>
          <a:lstStyle/>
          <a:p>
            <a:r>
              <a:rPr lang="fr-FR" sz="2000" dirty="0">
                <a:solidFill>
                  <a:srgbClr val="FFFF00"/>
                </a:solidFill>
              </a:rPr>
              <a:t>L’intestin qui baigne dans l’hémolymphe lui fourni </a:t>
            </a:r>
            <a:r>
              <a:rPr lang="fr-FR" sz="2000" u="sng" dirty="0">
                <a:solidFill>
                  <a:srgbClr val="FFFF00"/>
                </a:solidFill>
              </a:rPr>
              <a:t>différents éléments nutritifs</a:t>
            </a:r>
            <a:r>
              <a:rPr lang="fr-FR" sz="2000" dirty="0">
                <a:solidFill>
                  <a:srgbClr val="FFFF00"/>
                </a:solidFill>
              </a:rPr>
              <a:t>. L’hémolymphe irrigue tous les organes car les insectes possèdent un système circulatoire ouvert. De cette façon elle coule librement à l’intérieur du corps et </a:t>
            </a:r>
            <a:r>
              <a:rPr lang="fr-FR" sz="2000" u="sng" dirty="0">
                <a:solidFill>
                  <a:srgbClr val="FFFF00"/>
                </a:solidFill>
              </a:rPr>
              <a:t>approvisionne les tissus et les organes avec ces éléments nutritifs</a:t>
            </a:r>
            <a:r>
              <a:rPr lang="fr-FR" sz="2000" dirty="0">
                <a:solidFill>
                  <a:srgbClr val="FFFF00"/>
                </a:solidFill>
              </a:rPr>
              <a:t>.</a:t>
            </a:r>
          </a:p>
          <a:p>
            <a:r>
              <a:rPr lang="fr-FR" sz="2000" dirty="0">
                <a:solidFill>
                  <a:srgbClr val="FFFF00"/>
                </a:solidFill>
              </a:rPr>
              <a:t>La circulation de l’hémolymphe est assurée par le cœur tubulaire et par le diaphragme dorsal et ventral ainsi que par d’autres organes dans la tête et le thorax.</a:t>
            </a:r>
          </a:p>
          <a:p>
            <a:r>
              <a:rPr lang="fr-FR" sz="2000" dirty="0">
                <a:solidFill>
                  <a:srgbClr val="FFFF00"/>
                </a:solidFill>
              </a:rPr>
              <a:t>Le cœur tubulaire s’étend de la tête à l’abdomen où il s’élargit en ventricules.</a:t>
            </a:r>
          </a:p>
          <a:p>
            <a:r>
              <a:rPr lang="fr-FR" sz="2000" dirty="0">
                <a:solidFill>
                  <a:srgbClr val="FFFF00"/>
                </a:solidFill>
              </a:rPr>
              <a:t>Les impuretés collectées par l’hémolymphe sont rejetées grâce aux tubes de Malpighi qui est un peu l’équivalent de nos reins.</a:t>
            </a:r>
          </a:p>
          <a:p>
            <a:pPr>
              <a:defRPr/>
            </a:pPr>
            <a:r>
              <a:rPr lang="fr-FR" sz="2000" b="1" i="1" dirty="0">
                <a:gradFill flip="none" rotWithShape="1">
                  <a:gsLst>
                    <a:gs pos="2000">
                      <a:srgbClr val="FF6600"/>
                    </a:gs>
                    <a:gs pos="100000">
                      <a:srgbClr val="FFFFFF"/>
                    </a:gs>
                    <a:gs pos="63000">
                      <a:schemeClr val="accent6">
                        <a:lumMod val="75000"/>
                      </a:schemeClr>
                    </a:gs>
                    <a:gs pos="95000">
                      <a:srgbClr val="FFFF00"/>
                    </a:gs>
                  </a:gsLst>
                  <a:path path="rect">
                    <a:fillToRect l="100000" t="100000"/>
                  </a:path>
                  <a:tileRect r="-100000" b="-100000"/>
                </a:gradFill>
                <a:latin typeface="Calibri"/>
                <a:ea typeface="ＭＳ Ｐゴシック" charset="0"/>
                <a:cs typeface="ＭＳ Ｐゴシック" charset="0"/>
              </a:rPr>
              <a:t> </a:t>
            </a:r>
          </a:p>
        </p:txBody>
      </p:sp>
      <p:pic>
        <p:nvPicPr>
          <p:cNvPr id="28675" name="Image 5"/>
          <p:cNvPicPr>
            <a:picLocks noChangeAspect="1"/>
          </p:cNvPicPr>
          <p:nvPr/>
        </p:nvPicPr>
        <p:blipFill>
          <a:blip r:embed="rId3"/>
          <a:srcRect/>
          <a:stretch>
            <a:fillRect/>
          </a:stretch>
        </p:blipFill>
        <p:spPr bwMode="auto">
          <a:xfrm>
            <a:off x="346822" y="3341214"/>
            <a:ext cx="8450852" cy="351678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cooperative-apicole.fr/medias/sante_abeillle/santedelabeille16.jpg"/>
          <p:cNvPicPr>
            <a:picLocks noChangeAspect="1" noChangeArrowheads="1"/>
          </p:cNvPicPr>
          <p:nvPr/>
        </p:nvPicPr>
        <p:blipFill>
          <a:blip r:embed="rId2"/>
          <a:srcRect/>
          <a:stretch>
            <a:fillRect/>
          </a:stretch>
        </p:blipFill>
        <p:spPr bwMode="auto">
          <a:xfrm>
            <a:off x="1211346" y="839002"/>
            <a:ext cx="6826086" cy="3758044"/>
          </a:xfrm>
          <a:prstGeom prst="rect">
            <a:avLst/>
          </a:prstGeom>
          <a:noFill/>
        </p:spPr>
      </p:pic>
      <p:sp>
        <p:nvSpPr>
          <p:cNvPr id="5" name="Sous-titre 2"/>
          <p:cNvSpPr txBox="1">
            <a:spLocks/>
          </p:cNvSpPr>
          <p:nvPr/>
        </p:nvSpPr>
        <p:spPr bwMode="auto">
          <a:xfrm>
            <a:off x="349962" y="280155"/>
            <a:ext cx="7981950" cy="795337"/>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Le tube de Malpighi est un peu l’équivalent de nos reins.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Espace réservé du contenu 3" descr="système nerveux 2.jpg"/>
          <p:cNvPicPr>
            <a:picLocks noChangeAspect="1"/>
          </p:cNvPicPr>
          <p:nvPr/>
        </p:nvPicPr>
        <p:blipFill>
          <a:blip r:embed="rId3"/>
          <a:srcRect/>
          <a:stretch>
            <a:fillRect/>
          </a:stretch>
        </p:blipFill>
        <p:spPr bwMode="auto">
          <a:xfrm>
            <a:off x="5122863" y="239713"/>
            <a:ext cx="3924300" cy="6573837"/>
          </a:xfrm>
          <a:prstGeom prst="rect">
            <a:avLst/>
          </a:prstGeom>
          <a:noFill/>
          <a:ln w="9525">
            <a:noFill/>
            <a:miter lim="800000"/>
            <a:headEnd/>
            <a:tailEnd/>
          </a:ln>
        </p:spPr>
      </p:pic>
      <p:sp>
        <p:nvSpPr>
          <p:cNvPr id="7" name="Sous-titre 2"/>
          <p:cNvSpPr txBox="1">
            <a:spLocks/>
          </p:cNvSpPr>
          <p:nvPr/>
        </p:nvSpPr>
        <p:spPr>
          <a:xfrm>
            <a:off x="293842" y="-37133"/>
            <a:ext cx="4828485" cy="750182"/>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nerveux</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2" name="Rectangle 1"/>
          <p:cNvSpPr/>
          <p:nvPr/>
        </p:nvSpPr>
        <p:spPr>
          <a:xfrm>
            <a:off x="56443" y="187903"/>
            <a:ext cx="5122329" cy="6555641"/>
          </a:xfrm>
          <a:prstGeom prst="rect">
            <a:avLst/>
          </a:prstGeom>
        </p:spPr>
        <p:txBody>
          <a:bodyPr>
            <a:spAutoFit/>
          </a:bodyPr>
          <a:lstStyle/>
          <a:p>
            <a:pPr>
              <a:defRPr/>
            </a:pPr>
            <a:endParaRPr lang="fr-FR" sz="2000" b="1" i="1" dirty="0">
              <a:gradFill flip="none" rotWithShape="1">
                <a:gsLst>
                  <a:gs pos="0">
                    <a:srgbClr val="FFBF31"/>
                  </a:gs>
                  <a:gs pos="100000">
                    <a:srgbClr val="FFFFFF"/>
                  </a:gs>
                  <a:gs pos="50000">
                    <a:srgbClr val="FF6600"/>
                  </a:gs>
                  <a:gs pos="75000">
                    <a:srgbClr val="FFFF00"/>
                  </a:gs>
                </a:gsLst>
                <a:path path="rect">
                  <a:fillToRect l="100000" t="100000"/>
                </a:path>
                <a:tileRect r="-100000" b="-100000"/>
              </a:gradFill>
              <a:latin typeface="Calibri" charset="0"/>
              <a:ea typeface="ＭＳ Ｐゴシック" charset="0"/>
              <a:cs typeface="ＭＳ Ｐゴシック" charset="0"/>
            </a:endParaRPr>
          </a:p>
          <a:p>
            <a:pPr>
              <a:defRPr/>
            </a:pPr>
            <a:r>
              <a:rPr lang="fr-FR" sz="2000" dirty="0">
                <a:solidFill>
                  <a:srgbClr val="FFFF00"/>
                </a:solidFill>
              </a:rPr>
              <a:t>Le cerveau, logé dans la tête, constitue le principal élément d'une série de ganglions échelonnés le long du corps, côté ventral (au-dessous du tube digestif), et reliés entre eux. En principe, chez les insectes, un double cordon nerveux se renfle en une paire de gros ganglions dans chaque segment du corps.</a:t>
            </a:r>
          </a:p>
          <a:p>
            <a:pPr>
              <a:defRPr/>
            </a:pPr>
            <a:r>
              <a:rPr lang="fr-FR" sz="2000" dirty="0">
                <a:solidFill>
                  <a:srgbClr val="FFFF00"/>
                </a:solidFill>
              </a:rPr>
              <a:t>Du cerveau, rayonnent des nerfs vers les yeux, les ocelles, les antennes, les pièces buccales ; dans le thorax et l'abdomen, de nombreux nerfs se détachent également des ganglions et innervent pattes, ailes, appendices génitaux, cœur, etc...</a:t>
            </a:r>
          </a:p>
          <a:p>
            <a:r>
              <a:rPr lang="fr-FR" sz="2000" dirty="0">
                <a:solidFill>
                  <a:srgbClr val="FFFF00"/>
                </a:solidFill>
              </a:rPr>
              <a:t>Un nombre incroyable de terminaisons nerveuses aboutissent aux facettes (4 000 à </a:t>
            </a:r>
          </a:p>
          <a:p>
            <a:r>
              <a:rPr lang="fr-FR" sz="2000" dirty="0">
                <a:solidFill>
                  <a:srgbClr val="FFFF00"/>
                </a:solidFill>
              </a:rPr>
              <a:t>8 000) ou aux poils sensoriels des antennes </a:t>
            </a:r>
          </a:p>
          <a:p>
            <a:r>
              <a:rPr lang="fr-FR" sz="2000" dirty="0">
                <a:solidFill>
                  <a:srgbClr val="FFFF00"/>
                </a:solidFill>
              </a:rPr>
              <a:t>(3 000 à 30 000). Ceci donne une idée de la complexité du Système nerveux des insectes et de l'abeille en particulier.</a:t>
            </a:r>
          </a:p>
          <a:p>
            <a:pPr>
              <a:defRPr/>
            </a:pPr>
            <a:endParaRPr lang="fr-FR" sz="2000" b="1" i="1" dirty="0">
              <a:gradFill flip="none" rotWithShape="1">
                <a:gsLst>
                  <a:gs pos="0">
                    <a:srgbClr val="FFBF31"/>
                  </a:gs>
                  <a:gs pos="100000">
                    <a:srgbClr val="FFFFFF"/>
                  </a:gs>
                  <a:gs pos="50000">
                    <a:srgbClr val="FF6600"/>
                  </a:gs>
                  <a:gs pos="75000">
                    <a:srgbClr val="FFFF00"/>
                  </a:gs>
                </a:gsLst>
                <a:path path="rect">
                  <a:fillToRect l="100000" t="100000"/>
                </a:path>
                <a:tileRect r="-100000" b="-100000"/>
              </a:gradFill>
              <a:latin typeface="Calibri" charset="0"/>
              <a:ea typeface="ＭＳ Ｐゴシック" charset="0"/>
              <a:cs typeface="ＭＳ Ｐゴシック"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6563"/>
                                        </p:tgtEl>
                                        <p:attrNameLst>
                                          <p:attrName>style.visibility</p:attrName>
                                        </p:attrNameLst>
                                      </p:cBhvr>
                                      <p:to>
                                        <p:strVal val="visible"/>
                                      </p:to>
                                    </p:set>
                                    <p:animEffect transition="in" filter="blinds(horizontal)">
                                      <p:cBhvr>
                                        <p:cTn id="11" dur="20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1411100" y="56705"/>
            <a:ext cx="6829778"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organes respiratoires</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2" name="Rectangle 1"/>
          <p:cNvSpPr/>
          <p:nvPr/>
        </p:nvSpPr>
        <p:spPr>
          <a:xfrm>
            <a:off x="3922889" y="685909"/>
            <a:ext cx="5122334" cy="5324535"/>
          </a:xfrm>
          <a:prstGeom prst="rect">
            <a:avLst/>
          </a:prstGeom>
        </p:spPr>
        <p:txBody>
          <a:bodyPr>
            <a:spAutoFit/>
          </a:bodyPr>
          <a:lstStyle/>
          <a:p>
            <a:pPr>
              <a:defRPr/>
            </a:pPr>
            <a:r>
              <a:rPr lang="fr-FR" sz="2000" dirty="0">
                <a:solidFill>
                  <a:srgbClr val="FFFF00"/>
                </a:solidFill>
              </a:rPr>
              <a:t>Ils sont composés d’un certain nombre de sacs aériens qui se remplissent d’air prélevé à l’extérieur au travers de trous (les stigmates).</a:t>
            </a:r>
          </a:p>
          <a:p>
            <a:pPr>
              <a:defRPr/>
            </a:pPr>
            <a:r>
              <a:rPr lang="fr-FR" sz="2000" dirty="0">
                <a:solidFill>
                  <a:srgbClr val="FFFF00"/>
                </a:solidFill>
              </a:rPr>
              <a:t>Un filtre (la nasse) empêche les corps étrangers et l’eau de rentrer dans les sacs. Un muscle de fermeture régule les échanges gazeux.</a:t>
            </a:r>
          </a:p>
          <a:p>
            <a:pPr>
              <a:defRPr/>
            </a:pPr>
            <a:r>
              <a:rPr lang="fr-FR" sz="2000" dirty="0">
                <a:solidFill>
                  <a:srgbClr val="FFFF00"/>
                </a:solidFill>
              </a:rPr>
              <a:t>Un système ramifié de tubules permet l’échange d’oxygène et de CO2 avec les différents organes et tissus. </a:t>
            </a:r>
            <a:r>
              <a:rPr lang="fr-FR" sz="2000" u="sng" dirty="0">
                <a:solidFill>
                  <a:srgbClr val="FFFF00"/>
                </a:solidFill>
              </a:rPr>
              <a:t>Ce n’est donc pas l’hémolymphe qui véhicule l’oxygène nécessaire aux cellules, mais bien ce système trachéen.</a:t>
            </a:r>
          </a:p>
          <a:p>
            <a:pPr>
              <a:defRPr/>
            </a:pPr>
            <a:r>
              <a:rPr lang="fr-FR" sz="2000" dirty="0">
                <a:solidFill>
                  <a:srgbClr val="FFFF00"/>
                </a:solidFill>
              </a:rPr>
              <a:t>L ’expiration nécessite des mouvements de l’abdomen réalisés par des contractions musculaires.</a:t>
            </a:r>
          </a:p>
          <a:p>
            <a:pPr>
              <a:defRPr/>
            </a:pPr>
            <a:r>
              <a:rPr lang="fr-FR" sz="2000" dirty="0">
                <a:solidFill>
                  <a:srgbClr val="FFFF00"/>
                </a:solidFill>
              </a:rPr>
              <a:t>L’inspiration est passive, et se produit suite à la dépression laissée par l’expiration.</a:t>
            </a:r>
          </a:p>
        </p:txBody>
      </p:sp>
      <p:pic>
        <p:nvPicPr>
          <p:cNvPr id="32771" name="Image 5"/>
          <p:cNvPicPr>
            <a:picLocks noChangeAspect="1"/>
          </p:cNvPicPr>
          <p:nvPr/>
        </p:nvPicPr>
        <p:blipFill>
          <a:blip r:embed="rId3"/>
          <a:srcRect/>
          <a:stretch>
            <a:fillRect/>
          </a:stretch>
        </p:blipFill>
        <p:spPr bwMode="auto">
          <a:xfrm>
            <a:off x="260350" y="663575"/>
            <a:ext cx="3544888" cy="6181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txBox="1">
            <a:spLocks/>
          </p:cNvSpPr>
          <p:nvPr/>
        </p:nvSpPr>
        <p:spPr>
          <a:xfrm>
            <a:off x="28224" y="108771"/>
            <a:ext cx="4718934"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système digestif</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4818" name="Image 2"/>
          <p:cNvPicPr>
            <a:picLocks noChangeAspect="1"/>
          </p:cNvPicPr>
          <p:nvPr/>
        </p:nvPicPr>
        <p:blipFill>
          <a:blip r:embed="rId3"/>
          <a:srcRect/>
          <a:stretch>
            <a:fillRect/>
          </a:stretch>
        </p:blipFill>
        <p:spPr bwMode="auto">
          <a:xfrm>
            <a:off x="28575" y="1311275"/>
            <a:ext cx="4670425" cy="4219575"/>
          </a:xfrm>
          <a:prstGeom prst="rect">
            <a:avLst/>
          </a:prstGeom>
          <a:noFill/>
          <a:ln w="9525">
            <a:noFill/>
            <a:miter lim="800000"/>
            <a:headEnd/>
            <a:tailEnd/>
          </a:ln>
        </p:spPr>
      </p:pic>
      <p:sp>
        <p:nvSpPr>
          <p:cNvPr id="4" name="Rectangle 3"/>
          <p:cNvSpPr/>
          <p:nvPr/>
        </p:nvSpPr>
        <p:spPr>
          <a:xfrm>
            <a:off x="4699001" y="84927"/>
            <a:ext cx="4445000" cy="5755422"/>
          </a:xfrm>
          <a:prstGeom prst="rect">
            <a:avLst/>
          </a:prstGeom>
        </p:spPr>
        <p:txBody>
          <a:bodyPr>
            <a:spAutoFit/>
          </a:bodyPr>
          <a:lstStyle/>
          <a:p>
            <a:pPr>
              <a:defRPr/>
            </a:pPr>
            <a:r>
              <a:rPr lang="fr-FR" sz="1600" dirty="0">
                <a:solidFill>
                  <a:srgbClr val="FFFF00"/>
                </a:solidFill>
              </a:rPr>
              <a:t>Etant principalement situé dans l'abdomen, le tube digestif est relié à la bouche par un long conduit appelé œsophage.</a:t>
            </a:r>
          </a:p>
          <a:p>
            <a:pPr>
              <a:defRPr/>
            </a:pPr>
            <a:r>
              <a:rPr lang="fr-FR" sz="1600" dirty="0">
                <a:solidFill>
                  <a:srgbClr val="FFFF00"/>
                </a:solidFill>
              </a:rPr>
              <a:t>A l'extrémité de l'œsophage, côté abdomen, se trouve le jabot, poche expansible contenant le miel ingurgité avant l'envol ainsi que l'eau ou le nectar récolté par l'abeille.</a:t>
            </a:r>
          </a:p>
          <a:p>
            <a:pPr>
              <a:defRPr/>
            </a:pPr>
            <a:r>
              <a:rPr lang="fr-FR" sz="1600" dirty="0">
                <a:solidFill>
                  <a:srgbClr val="FFFF00"/>
                </a:solidFill>
              </a:rPr>
              <a:t>Sa contenance est d'environ  50 à 70 µl et lorsqu'il est plein, il occupe presque toute la cavité abdominale.</a:t>
            </a:r>
          </a:p>
          <a:p>
            <a:pPr>
              <a:defRPr/>
            </a:pPr>
            <a:r>
              <a:rPr lang="fr-FR" sz="1600" dirty="0">
                <a:solidFill>
                  <a:srgbClr val="FFFF00"/>
                </a:solidFill>
              </a:rPr>
              <a:t>Le contenu du jabot peut, par contraction des muscles qui l'entourent, être renvoyé vers la bouche et régurgité pour la récolte du nectar et de l'eau.</a:t>
            </a:r>
          </a:p>
          <a:p>
            <a:pPr>
              <a:defRPr/>
            </a:pPr>
            <a:r>
              <a:rPr lang="fr-FR" sz="1600" dirty="0">
                <a:solidFill>
                  <a:srgbClr val="FFFF00"/>
                </a:solidFill>
              </a:rPr>
              <a:t>A l'extrémité du jabot se trouve le proventricule constitué de quatre clapets ciliés qui font office de soupape empêchant le contenu du jabot de passer dans l'intestin. Celui-ci s'ouvrira chaque fois qu'il est nécessaire de consommer pour fournir de l'énergie.</a:t>
            </a:r>
          </a:p>
          <a:p>
            <a:pPr>
              <a:defRPr/>
            </a:pPr>
            <a:r>
              <a:rPr lang="fr-FR" sz="1600" dirty="0">
                <a:solidFill>
                  <a:srgbClr val="FFFF00"/>
                </a:solidFill>
              </a:rPr>
              <a:t>Pour stocker l’énergie, l'abeille possède des cellules (</a:t>
            </a:r>
            <a:r>
              <a:rPr lang="fr-FR" sz="1600" u="sng" dirty="0">
                <a:solidFill>
                  <a:srgbClr val="FFFF00"/>
                </a:solidFill>
              </a:rPr>
              <a:t>corps gras</a:t>
            </a:r>
            <a:r>
              <a:rPr lang="fr-FR" sz="1600" dirty="0">
                <a:solidFill>
                  <a:srgbClr val="FFFF00"/>
                </a:solidFill>
              </a:rPr>
              <a:t>) sur la partie dorsale et ventrale de l'abdomen. </a:t>
            </a:r>
            <a:r>
              <a:rPr lang="fr-FR" sz="1600" u="sng" dirty="0">
                <a:solidFill>
                  <a:srgbClr val="FFFF00"/>
                </a:solidFill>
              </a:rPr>
              <a:t>Très important pour passer l’hiver</a:t>
            </a:r>
            <a:r>
              <a:rPr lang="fr-FR" sz="1600" dirty="0">
                <a:solidFill>
                  <a:srgbClr val="FFFF0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txBox="1">
            <a:spLocks/>
          </p:cNvSpPr>
          <p:nvPr/>
        </p:nvSpPr>
        <p:spPr>
          <a:xfrm>
            <a:off x="1816112" y="108771"/>
            <a:ext cx="4718934" cy="80562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système digestif</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6866" name="Image 7"/>
          <p:cNvPicPr>
            <a:picLocks noChangeAspect="1"/>
          </p:cNvPicPr>
          <p:nvPr/>
        </p:nvPicPr>
        <p:blipFill>
          <a:blip r:embed="rId3"/>
          <a:srcRect/>
          <a:stretch>
            <a:fillRect/>
          </a:stretch>
        </p:blipFill>
        <p:spPr bwMode="auto">
          <a:xfrm>
            <a:off x="4094328" y="863136"/>
            <a:ext cx="5022376" cy="4135111"/>
          </a:xfrm>
          <a:prstGeom prst="rect">
            <a:avLst/>
          </a:prstGeom>
          <a:noFill/>
          <a:ln w="9525">
            <a:solidFill>
              <a:srgbClr val="FF6600"/>
            </a:solidFill>
            <a:miter lim="800000"/>
            <a:headEnd/>
            <a:tailEnd/>
          </a:ln>
        </p:spPr>
      </p:pic>
      <p:pic>
        <p:nvPicPr>
          <p:cNvPr id="36867" name="Image 10"/>
          <p:cNvPicPr>
            <a:picLocks noChangeAspect="1"/>
          </p:cNvPicPr>
          <p:nvPr/>
        </p:nvPicPr>
        <p:blipFill>
          <a:blip r:embed="rId4" cstate="screen">
            <a:extLst>
              <a:ext uri="{28A0092B-C50C-407E-A947-70E740481C1C}">
                <a14:useLocalDpi xmlns:a14="http://schemas.microsoft.com/office/drawing/2010/main"/>
              </a:ext>
            </a:extLst>
          </a:blip>
          <a:srcRect l="-860"/>
          <a:stretch>
            <a:fillRect/>
          </a:stretch>
        </p:blipFill>
        <p:spPr bwMode="auto">
          <a:xfrm>
            <a:off x="0" y="886622"/>
            <a:ext cx="4094328" cy="343104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re 1"/>
          <p:cNvSpPr>
            <a:spLocks noGrp="1"/>
          </p:cNvSpPr>
          <p:nvPr>
            <p:ph type="title"/>
          </p:nvPr>
        </p:nvSpPr>
        <p:spPr>
          <a:xfrm>
            <a:off x="0" y="187836"/>
            <a:ext cx="9144000" cy="2541706"/>
          </a:xfrm>
        </p:spPr>
        <p:txBody>
          <a:bodyPr/>
          <a:lstStyle/>
          <a:p>
            <a:pPr eaLnBrk="1" hangingPunct="1"/>
            <a:r>
              <a:rPr lang="fr-FR" sz="2800" dirty="0">
                <a:solidFill>
                  <a:srgbClr val="FFFF00"/>
                </a:solidFill>
              </a:rPr>
              <a:t>Proventricule</a:t>
            </a:r>
            <a:br>
              <a:rPr lang="fr-FR" dirty="0">
                <a:solidFill>
                  <a:srgbClr val="FFFF00"/>
                </a:solidFill>
              </a:rPr>
            </a:br>
            <a:r>
              <a:rPr lang="fr-FR" sz="1800" dirty="0">
                <a:solidFill>
                  <a:srgbClr val="FFFF00"/>
                </a:solidFill>
              </a:rPr>
              <a:t> Le proventricule : bouche entre le jabot et le ventricule (estomac). Il agit comme une soupape régulatrice : Il peut s</a:t>
            </a:r>
            <a:r>
              <a:rPr lang="fr-FR" altLang="fr-FR" sz="1800" dirty="0">
                <a:solidFill>
                  <a:srgbClr val="FFFF00"/>
                </a:solidFill>
              </a:rPr>
              <a:t>’</a:t>
            </a:r>
            <a:r>
              <a:rPr lang="fr-FR" sz="1800" dirty="0">
                <a:solidFill>
                  <a:srgbClr val="FFFF00"/>
                </a:solidFill>
              </a:rPr>
              <a:t>ouvrir ou se fermer à volonté grâce à 4 valves qui permettent à la nourriture de passer ou non dans le ventricule mais pas dans le sens inverse (passer du ventricule vers le jabot). Quand le proventricule est fermé le nectar peut être ainsi soit régurgité du jabot vers une autre ouvrière (trophallaxie)  ou stocké dans l</a:t>
            </a:r>
            <a:r>
              <a:rPr lang="fr-FR" altLang="fr-FR" sz="1800" dirty="0">
                <a:solidFill>
                  <a:srgbClr val="FFFF00"/>
                </a:solidFill>
              </a:rPr>
              <a:t>’</a:t>
            </a:r>
            <a:r>
              <a:rPr lang="fr-FR" sz="1800" dirty="0">
                <a:solidFill>
                  <a:srgbClr val="FFFF00"/>
                </a:solidFill>
              </a:rPr>
              <a:t>alvéole d</a:t>
            </a:r>
            <a:r>
              <a:rPr lang="fr-FR" altLang="fr-FR" sz="1800" dirty="0">
                <a:solidFill>
                  <a:srgbClr val="FFFF00"/>
                </a:solidFill>
              </a:rPr>
              <a:t>’</a:t>
            </a:r>
            <a:r>
              <a:rPr lang="fr-FR" sz="1800" dirty="0">
                <a:solidFill>
                  <a:srgbClr val="FFFF00"/>
                </a:solidFill>
              </a:rPr>
              <a:t>un  cadre.</a:t>
            </a:r>
            <a:br>
              <a:rPr lang="fr-FR" sz="1800" dirty="0"/>
            </a:br>
            <a:endParaRPr lang="fr-FR" sz="1800" dirty="0">
              <a:solidFill>
                <a:srgbClr val="FFFF00"/>
              </a:solidFill>
            </a:endParaRPr>
          </a:p>
        </p:txBody>
      </p:sp>
      <p:sp>
        <p:nvSpPr>
          <p:cNvPr id="4" name="Sous-titre 2"/>
          <p:cNvSpPr txBox="1">
            <a:spLocks/>
          </p:cNvSpPr>
          <p:nvPr/>
        </p:nvSpPr>
        <p:spPr>
          <a:xfrm>
            <a:off x="1628586" y="-19851"/>
            <a:ext cx="5543179"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système digestif</a:t>
            </a:r>
            <a:r>
              <a:rPr lang="fr-FR"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7920" y="2292813"/>
            <a:ext cx="7719450" cy="391387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7521"/>
                                        </p:tgtEl>
                                        <p:attrNameLst>
                                          <p:attrName>style.visibility</p:attrName>
                                        </p:attrNameLst>
                                      </p:cBhvr>
                                      <p:to>
                                        <p:strVal val="visible"/>
                                      </p:to>
                                    </p:set>
                                    <p:animEffect transition="in" filter="blinds(horizontal)">
                                      <p:cBhvr>
                                        <p:cTn id="11" dur="2000"/>
                                        <p:tgtEl>
                                          <p:spTgt spid="107521"/>
                                        </p:tgtEl>
                                      </p:cBhvr>
                                    </p:animEffect>
                                  </p:childTnLst>
                                </p:cTn>
                              </p:par>
                            </p:childTnLst>
                          </p:cTn>
                        </p:par>
                        <p:par>
                          <p:cTn id="12" fill="hold" nodeType="afterGroup">
                            <p:stCondLst>
                              <p:cond delay="4000"/>
                            </p:stCondLst>
                            <p:childTnLst>
                              <p:par>
                                <p:cTn id="13" presetID="6" presetClass="entr" presetSubtype="3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2"/>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78830" y="63064"/>
            <a:ext cx="7594600" cy="4176713"/>
          </a:xfrm>
        </p:spPr>
      </p:pic>
      <p:sp>
        <p:nvSpPr>
          <p:cNvPr id="11" name="Sous-titre 2"/>
          <p:cNvSpPr txBox="1">
            <a:spLocks/>
          </p:cNvSpPr>
          <p:nvPr/>
        </p:nvSpPr>
        <p:spPr>
          <a:xfrm>
            <a:off x="1374930" y="4239777"/>
            <a:ext cx="415081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TETE</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5" name="ZoneTexte 4"/>
          <p:cNvSpPr txBox="1"/>
          <p:nvPr/>
        </p:nvSpPr>
        <p:spPr>
          <a:xfrm>
            <a:off x="413844" y="3665487"/>
            <a:ext cx="6267450" cy="369332"/>
          </a:xfrm>
          <a:prstGeom prst="rect">
            <a:avLst/>
          </a:prstGeom>
          <a:solidFill>
            <a:schemeClr val="tx1"/>
          </a:solidFill>
        </p:spPr>
        <p:txBody>
          <a:bodyPr wrap="square" rtlCol="0">
            <a:spAutoFit/>
          </a:bodyPr>
          <a:lstStyle/>
          <a:p>
            <a:pPr>
              <a:tabLst>
                <a:tab pos="714375" algn="ctr"/>
                <a:tab pos="2695575" algn="ctr"/>
                <a:tab pos="4848225" algn="ctr"/>
              </a:tabLst>
            </a:pPr>
            <a:r>
              <a:rPr lang="fr-FR" dirty="0">
                <a:solidFill>
                  <a:schemeClr val="bg1"/>
                </a:solidFill>
              </a:rPr>
              <a:t>	Ouvrière	Reine	Abeillaud</a:t>
            </a:r>
          </a:p>
        </p:txBody>
      </p:sp>
      <p:pic>
        <p:nvPicPr>
          <p:cNvPr id="70657" name="Espace réservé du contenu 8" descr="anatomie_tete_detaillee_abeille-1f4fd.jpg"/>
          <p:cNvPicPr>
            <a:picLocks noChangeAspect="1"/>
          </p:cNvPicPr>
          <p:nvPr/>
        </p:nvPicPr>
        <p:blipFill>
          <a:blip r:embed="rId3"/>
          <a:srcRect/>
          <a:stretch>
            <a:fillRect/>
          </a:stretch>
        </p:blipFill>
        <p:spPr bwMode="auto">
          <a:xfrm>
            <a:off x="6057065" y="3090024"/>
            <a:ext cx="3041406" cy="2585562"/>
          </a:xfrm>
          <a:prstGeom prst="rect">
            <a:avLst/>
          </a:prstGeom>
          <a:noFill/>
          <a:ln w="9525">
            <a:noFill/>
            <a:miter lim="800000"/>
            <a:headEnd/>
            <a:tailEnd/>
          </a:ln>
        </p:spPr>
      </p:pic>
      <p:sp>
        <p:nvSpPr>
          <p:cNvPr id="6" name="ZoneTexte 5"/>
          <p:cNvSpPr txBox="1"/>
          <p:nvPr/>
        </p:nvSpPr>
        <p:spPr>
          <a:xfrm>
            <a:off x="2190404" y="71250"/>
            <a:ext cx="3474128" cy="276999"/>
          </a:xfrm>
          <a:prstGeom prst="rect">
            <a:avLst/>
          </a:prstGeom>
          <a:solidFill>
            <a:schemeClr val="tx1"/>
          </a:solidFill>
        </p:spPr>
        <p:txBody>
          <a:bodyPr wrap="square" tIns="0" bIns="0" rtlCol="0">
            <a:spAutoFit/>
          </a:bodyPr>
          <a:lstStyle/>
          <a:p>
            <a:pPr>
              <a:tabLst>
                <a:tab pos="534988" algn="ctr"/>
                <a:tab pos="2422525" algn="ctr"/>
                <a:tab pos="4848225" algn="ctr"/>
              </a:tabLst>
            </a:pPr>
            <a:r>
              <a:rPr lang="fr-FR" dirty="0">
                <a:solidFill>
                  <a:schemeClr val="bg1"/>
                </a:solidFill>
              </a:rPr>
              <a:t>	</a:t>
            </a:r>
            <a:r>
              <a:rPr lang="fr-FR" sz="1400" dirty="0">
                <a:solidFill>
                  <a:schemeClr val="bg1"/>
                </a:solidFill>
              </a:rPr>
              <a:t>3 ocelles	2 yeux à facettes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2000"/>
                                        <p:tgtEl>
                                          <p:spTgt spid="11"/>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0657"/>
                                        </p:tgtEl>
                                        <p:attrNameLst>
                                          <p:attrName>style.visibility</p:attrName>
                                        </p:attrNameLst>
                                      </p:cBhvr>
                                      <p:to>
                                        <p:strVal val="visible"/>
                                      </p:to>
                                    </p:set>
                                    <p:animEffect transition="in" filter="blinds(horizontal)">
                                      <p:cBhvr>
                                        <p:cTn id="11" dur="2000"/>
                                        <p:tgtEl>
                                          <p:spTgt spid="70657"/>
                                        </p:tgtEl>
                                      </p:cBhvr>
                                    </p:animEffect>
                                  </p:childTnLst>
                                </p:cTn>
                              </p:par>
                            </p:childTnLst>
                          </p:cTn>
                        </p:par>
                        <p:par>
                          <p:cTn id="12" fill="hold" nodeType="afterGroup">
                            <p:stCondLst>
                              <p:cond delay="4000"/>
                            </p:stCondLst>
                            <p:childTnLst>
                              <p:par>
                                <p:cTn id="13" presetID="6" presetClass="entr" presetSubtype="3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2"/>
          </p:nvPr>
        </p:nvSpPr>
        <p:spPr>
          <a:xfrm>
            <a:off x="457200" y="308133"/>
            <a:ext cx="3722688" cy="5572125"/>
          </a:xfrm>
        </p:spPr>
        <p:txBody>
          <a:bodyPr>
            <a:normAutofit/>
          </a:bodyPr>
          <a:lstStyle/>
          <a:p>
            <a:pPr marL="639763" lvl="1">
              <a:lnSpc>
                <a:spcPct val="80000"/>
              </a:lnSpc>
              <a:buFont typeface="Wingdings 2" pitchFamily="18" charset="2"/>
              <a:buNone/>
            </a:pPr>
            <a:r>
              <a:rPr lang="fr-FR" sz="2000" dirty="0">
                <a:solidFill>
                  <a:srgbClr val="FFFF00"/>
                </a:solidFill>
              </a:rPr>
              <a:t>Au nombre de 5 :</a:t>
            </a:r>
          </a:p>
          <a:p>
            <a:pPr marL="639763" lvl="1">
              <a:lnSpc>
                <a:spcPct val="80000"/>
              </a:lnSpc>
              <a:buFont typeface="Wingdings 2" pitchFamily="18" charset="2"/>
              <a:buNone/>
            </a:pPr>
            <a:endParaRPr lang="fr-FR" sz="800" dirty="0">
              <a:solidFill>
                <a:srgbClr val="FFFF00"/>
              </a:solidFill>
            </a:endParaRPr>
          </a:p>
          <a:p>
            <a:pPr>
              <a:lnSpc>
                <a:spcPct val="80000"/>
              </a:lnSpc>
              <a:buClr>
                <a:srgbClr val="9BBB59"/>
              </a:buClr>
              <a:buFont typeface="Wingdings 2" pitchFamily="18" charset="2"/>
              <a:buNone/>
            </a:pPr>
            <a:r>
              <a:rPr lang="fr-FR" sz="2000" u="sng" dirty="0">
                <a:solidFill>
                  <a:srgbClr val="FFFF00"/>
                </a:solidFill>
              </a:rPr>
              <a:t>2 yeux composés latéraux </a:t>
            </a:r>
          </a:p>
          <a:p>
            <a:pPr>
              <a:lnSpc>
                <a:spcPct val="80000"/>
              </a:lnSpc>
              <a:buClr>
                <a:srgbClr val="9BBB59"/>
              </a:buClr>
              <a:buFont typeface="Wingdings 2" pitchFamily="18" charset="2"/>
              <a:buNone/>
            </a:pPr>
            <a:endParaRPr lang="fr-FR" sz="800" u="sng"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Bombés noirs et poilus</a:t>
            </a:r>
          </a:p>
          <a:p>
            <a:pPr>
              <a:lnSpc>
                <a:spcPct val="80000"/>
              </a:lnSpc>
              <a:buClr>
                <a:srgbClr val="9BBB59"/>
              </a:buClr>
              <a:buFont typeface="Wingdings 2" pitchFamily="18" charset="2"/>
              <a:buNone/>
            </a:pPr>
            <a:r>
              <a:rPr lang="fr-FR" sz="2000" dirty="0">
                <a:solidFill>
                  <a:srgbClr val="FFFF00"/>
                </a:solidFill>
              </a:rPr>
              <a:t> </a:t>
            </a:r>
          </a:p>
          <a:p>
            <a:pPr>
              <a:lnSpc>
                <a:spcPct val="80000"/>
              </a:lnSpc>
              <a:buClr>
                <a:srgbClr val="9BBB59"/>
              </a:buClr>
              <a:buFont typeface="Wingdings" pitchFamily="2" charset="2"/>
              <a:buChar char="Ø"/>
            </a:pPr>
            <a:r>
              <a:rPr lang="fr-FR" sz="2000" dirty="0">
                <a:solidFill>
                  <a:srgbClr val="FFFF00"/>
                </a:solidFill>
              </a:rPr>
              <a:t>servent pour la vision lointaine en dehors de la ruche et à l</a:t>
            </a:r>
            <a:r>
              <a:rPr lang="fr-FR" altLang="fr-FR" sz="2000" dirty="0">
                <a:solidFill>
                  <a:srgbClr val="FFFF00"/>
                </a:solidFill>
              </a:rPr>
              <a:t>’</a:t>
            </a:r>
            <a:r>
              <a:rPr lang="fr-FR" sz="2000" dirty="0">
                <a:solidFill>
                  <a:srgbClr val="FFFF00"/>
                </a:solidFill>
              </a:rPr>
              <a:t>orientation du vol par rapport au soleil.</a:t>
            </a:r>
          </a:p>
          <a:p>
            <a:pPr>
              <a:lnSpc>
                <a:spcPct val="80000"/>
              </a:lnSpc>
              <a:buClr>
                <a:srgbClr val="9BBB59"/>
              </a:buClr>
              <a:buFont typeface="Wingdings 2" pitchFamily="18" charset="2"/>
              <a:buNone/>
            </a:pPr>
            <a:endParaRPr lang="fr-FR" sz="800" u="sng"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Distinguent les couleurs :</a:t>
            </a:r>
          </a:p>
          <a:p>
            <a:pPr>
              <a:lnSpc>
                <a:spcPct val="80000"/>
              </a:lnSpc>
              <a:buClr>
                <a:srgbClr val="9BBB59"/>
              </a:buClr>
              <a:buFont typeface="Wingdings 2" pitchFamily="18" charset="2"/>
              <a:buNone/>
            </a:pPr>
            <a:r>
              <a:rPr lang="fr-FR" sz="2000" dirty="0">
                <a:solidFill>
                  <a:srgbClr val="FFFF00"/>
                </a:solidFill>
              </a:rPr>
              <a:t>Même l’ultraviolet mais ne perçoivent pas le rouge.</a:t>
            </a:r>
          </a:p>
          <a:p>
            <a:pPr>
              <a:lnSpc>
                <a:spcPct val="80000"/>
              </a:lnSpc>
              <a:buClr>
                <a:srgbClr val="9BBB59"/>
              </a:buClr>
              <a:buFont typeface="Wingdings" pitchFamily="2" charset="2"/>
              <a:buChar char="Ø"/>
            </a:pPr>
            <a:endParaRPr lang="fr-FR" sz="800"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Perçoivent les formes en particulier les figures massives ou découpées et difficilement les toiles d’araignées.</a:t>
            </a:r>
          </a:p>
          <a:p>
            <a:pPr>
              <a:lnSpc>
                <a:spcPct val="80000"/>
              </a:lnSpc>
              <a:buClr>
                <a:srgbClr val="9BBB59"/>
              </a:buClr>
              <a:buFont typeface="Wingdings" pitchFamily="2" charset="2"/>
              <a:buChar char="Ø"/>
            </a:pPr>
            <a:r>
              <a:rPr lang="fr-FR" sz="2000" dirty="0">
                <a:solidFill>
                  <a:srgbClr val="FFFF00"/>
                </a:solidFill>
              </a:rPr>
              <a:t>L’abeillaud ne voit pas le jaune.</a:t>
            </a:r>
          </a:p>
          <a:p>
            <a:pPr>
              <a:lnSpc>
                <a:spcPct val="80000"/>
              </a:lnSpc>
              <a:buClr>
                <a:srgbClr val="9BBB59"/>
              </a:buClr>
              <a:buFont typeface="Wingdings 2" pitchFamily="18" charset="2"/>
              <a:buNone/>
            </a:pPr>
            <a:endParaRPr lang="fr-FR" sz="2000" dirty="0">
              <a:solidFill>
                <a:srgbClr val="FFFF00"/>
              </a:solidFill>
            </a:endParaRPr>
          </a:p>
          <a:p>
            <a:pPr>
              <a:lnSpc>
                <a:spcPct val="80000"/>
              </a:lnSpc>
              <a:buClr>
                <a:srgbClr val="9BBB59"/>
              </a:buClr>
              <a:buFont typeface="Wingdings" pitchFamily="2" charset="2"/>
              <a:buChar char="Ø"/>
            </a:pPr>
            <a:endParaRPr lang="fr-FR" sz="900" dirty="0">
              <a:solidFill>
                <a:srgbClr val="FFFF00"/>
              </a:solidFill>
            </a:endParaRPr>
          </a:p>
        </p:txBody>
      </p:sp>
      <p:pic>
        <p:nvPicPr>
          <p:cNvPr id="71683" name="Espace réservé du contenu 4" descr="ocelles et yeux.png"/>
          <p:cNvPicPr>
            <a:picLocks noGrp="1" noChangeAspect="1"/>
          </p:cNvPicPr>
          <p:nvPr>
            <p:ph sz="half" idx="1"/>
          </p:nvPr>
        </p:nvPicPr>
        <p:blipFill>
          <a:blip r:embed="rId3"/>
          <a:srcRect/>
          <a:stretch>
            <a:fillRect/>
          </a:stretch>
        </p:blipFill>
        <p:spPr>
          <a:xfrm>
            <a:off x="4683330" y="2600550"/>
            <a:ext cx="3660775" cy="3336925"/>
          </a:xfrm>
        </p:spPr>
      </p:pic>
      <p:sp>
        <p:nvSpPr>
          <p:cNvPr id="6" name="Sous-titre 2"/>
          <p:cNvSpPr txBox="1">
            <a:spLocks/>
          </p:cNvSpPr>
          <p:nvPr/>
        </p:nvSpPr>
        <p:spPr>
          <a:xfrm>
            <a:off x="2702257" y="143353"/>
            <a:ext cx="5641848"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YEUX</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9" name="Espace réservé du texte 3"/>
          <p:cNvSpPr txBox="1">
            <a:spLocks/>
          </p:cNvSpPr>
          <p:nvPr/>
        </p:nvSpPr>
        <p:spPr bwMode="auto">
          <a:xfrm>
            <a:off x="4179888" y="742687"/>
            <a:ext cx="4321175" cy="237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0" hangingPunct="0">
              <a:spcBef>
                <a:spcPct val="20000"/>
              </a:spcBef>
              <a:buClr>
                <a:srgbClr val="9BBB59"/>
              </a:buClr>
              <a:buFont typeface="Wingdings 2" pitchFamily="18" charset="2"/>
              <a:buNone/>
            </a:pPr>
            <a:r>
              <a:rPr lang="fr-FR" sz="2000" dirty="0">
                <a:solidFill>
                  <a:srgbClr val="FFFF00"/>
                </a:solidFill>
              </a:rPr>
              <a:t>Le nombre de facettes ou ommatidies est de:</a:t>
            </a:r>
          </a:p>
          <a:p>
            <a:pPr eaLnBrk="0" hangingPunct="0">
              <a:spcBef>
                <a:spcPct val="20000"/>
              </a:spcBef>
              <a:buClr>
                <a:srgbClr val="9BBB59"/>
              </a:buClr>
              <a:buFont typeface="Wingdings 2" pitchFamily="18" charset="2"/>
              <a:buNone/>
            </a:pPr>
            <a:r>
              <a:rPr lang="fr-FR" sz="2000" dirty="0">
                <a:solidFill>
                  <a:srgbClr val="FFFF00"/>
                </a:solidFill>
              </a:rPr>
              <a:t>3 000 à 4 000 pour la reine</a:t>
            </a:r>
          </a:p>
          <a:p>
            <a:pPr eaLnBrk="0" hangingPunct="0">
              <a:spcBef>
                <a:spcPct val="20000"/>
              </a:spcBef>
              <a:buClr>
                <a:srgbClr val="9BBB59"/>
              </a:buClr>
              <a:buFont typeface="Wingdings 2" pitchFamily="18" charset="2"/>
              <a:buNone/>
            </a:pPr>
            <a:r>
              <a:rPr lang="fr-FR" sz="2000" dirty="0">
                <a:solidFill>
                  <a:srgbClr val="FFFF00"/>
                </a:solidFill>
              </a:rPr>
              <a:t>4 000 à 6 000 pour l</a:t>
            </a:r>
            <a:r>
              <a:rPr lang="fr-FR" altLang="fr-FR" sz="2000" dirty="0">
                <a:solidFill>
                  <a:srgbClr val="FFFF00"/>
                </a:solidFill>
              </a:rPr>
              <a:t>’</a:t>
            </a:r>
            <a:r>
              <a:rPr lang="fr-FR" sz="2000" dirty="0">
                <a:solidFill>
                  <a:srgbClr val="FFFF00"/>
                </a:solidFill>
              </a:rPr>
              <a:t>ouvrière</a:t>
            </a:r>
          </a:p>
          <a:p>
            <a:pPr eaLnBrk="0" hangingPunct="0">
              <a:spcBef>
                <a:spcPct val="20000"/>
              </a:spcBef>
              <a:buClr>
                <a:srgbClr val="9BBB59"/>
              </a:buClr>
              <a:buFont typeface="Wingdings 2" pitchFamily="18" charset="2"/>
              <a:buNone/>
            </a:pPr>
            <a:r>
              <a:rPr lang="fr-FR" sz="2000" dirty="0">
                <a:solidFill>
                  <a:srgbClr val="FFFF00"/>
                </a:solidFill>
              </a:rPr>
              <a:t>7 000 à 8 600 pour  l</a:t>
            </a:r>
            <a:r>
              <a:rPr lang="fr-FR" altLang="fr-FR" sz="2000" dirty="0">
                <a:solidFill>
                  <a:srgbClr val="FFFF00"/>
                </a:solidFill>
              </a:rPr>
              <a:t>’</a:t>
            </a:r>
            <a:r>
              <a:rPr lang="fr-FR" altLang="ja-JP" sz="2000" dirty="0">
                <a:solidFill>
                  <a:srgbClr val="FFFF00"/>
                </a:solidFill>
              </a:rPr>
              <a:t>abeillaud</a:t>
            </a:r>
          </a:p>
          <a:p>
            <a:pPr eaLnBrk="0" hangingPunct="0">
              <a:spcBef>
                <a:spcPct val="20000"/>
              </a:spcBef>
              <a:buClr>
                <a:srgbClr val="9BBB59"/>
              </a:buClr>
              <a:buFont typeface="Wingdings 2" pitchFamily="18" charset="2"/>
              <a:buNone/>
            </a:pPr>
            <a:endParaRPr lang="fr-FR" sz="2000" dirty="0">
              <a:solidFill>
                <a:srgbClr val="FFFF00"/>
              </a:solidFill>
            </a:endParaRPr>
          </a:p>
          <a:p>
            <a:pPr eaLnBrk="0" hangingPunct="0">
              <a:spcBef>
                <a:spcPct val="20000"/>
              </a:spcBef>
              <a:buClr>
                <a:srgbClr val="9BBB59"/>
              </a:buClr>
              <a:buFont typeface="Wingdings 2" pitchFamily="18" charset="2"/>
              <a:buNone/>
            </a:pPr>
            <a:r>
              <a:rPr lang="fr-FR" sz="2000" dirty="0">
                <a:solidFill>
                  <a:srgbClr val="FFFF00"/>
                </a:solidFill>
              </a:rPr>
              <a:t> </a:t>
            </a:r>
          </a:p>
          <a:p>
            <a:pPr eaLnBrk="0" hangingPunct="0">
              <a:spcBef>
                <a:spcPct val="20000"/>
              </a:spcBef>
              <a:buClr>
                <a:srgbClr val="9BBB59"/>
              </a:buClr>
              <a:buFont typeface="Wingdings" pitchFamily="2" charset="2"/>
              <a:buChar char="Ø"/>
            </a:pPr>
            <a:endParaRPr lang="fr-FR" sz="20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linds(horizontal)">
                                      <p:cBhvr>
                                        <p:cTn id="11" dur="2000"/>
                                        <p:tgtEl>
                                          <p:spTgt spid="4">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2000"/>
                                        <p:tgtEl>
                                          <p:spTgt spid="4">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linds(horizontal)">
                                      <p:cBhvr>
                                        <p:cTn id="19" dur="2000"/>
                                        <p:tgtEl>
                                          <p:spTgt spid="4">
                                            <p:txEl>
                                              <p:pRg st="4" end="4"/>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blinds(horizontal)">
                                      <p:cBhvr>
                                        <p:cTn id="23" dur="2000"/>
                                        <p:tgtEl>
                                          <p:spTgt spid="4">
                                            <p:txEl>
                                              <p:pRg st="5" end="5"/>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blinds(horizontal)">
                                      <p:cBhvr>
                                        <p:cTn id="27" dur="2000"/>
                                        <p:tgtEl>
                                          <p:spTgt spid="4">
                                            <p:txEl>
                                              <p:pRg st="6" end="6"/>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blinds(horizontal)">
                                      <p:cBhvr>
                                        <p:cTn id="31" dur="2000"/>
                                        <p:tgtEl>
                                          <p:spTgt spid="4">
                                            <p:txEl>
                                              <p:pRg st="8" end="8"/>
                                            </p:txEl>
                                          </p:spTgt>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blinds(horizontal)">
                                      <p:cBhvr>
                                        <p:cTn id="35" dur="2000"/>
                                        <p:tgtEl>
                                          <p:spTgt spid="4">
                                            <p:txEl>
                                              <p:pRg st="9" end="9"/>
                                            </p:txEl>
                                          </p:spTgt>
                                        </p:tgtEl>
                                      </p:cBhvr>
                                    </p:animEffect>
                                  </p:childTnLst>
                                </p:cTn>
                              </p:par>
                            </p:childTnLst>
                          </p:cTn>
                        </p:par>
                        <p:par>
                          <p:cTn id="36" fill="hold" nodeType="afterGroup">
                            <p:stCondLst>
                              <p:cond delay="16000"/>
                            </p:stCondLst>
                            <p:childTnLst>
                              <p:par>
                                <p:cTn id="37" presetID="3" presetClass="entr" presetSubtype="10" fill="hold" grpId="0" nodeType="after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animEffect transition="in" filter="blinds(horizontal)">
                                      <p:cBhvr>
                                        <p:cTn id="39" dur="2000"/>
                                        <p:tgtEl>
                                          <p:spTgt spid="4">
                                            <p:txEl>
                                              <p:pRg st="11" end="1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4">
                                            <p:txEl>
                                              <p:pRg st="12" end="12"/>
                                            </p:txEl>
                                          </p:spTgt>
                                        </p:tgtEl>
                                        <p:attrNameLst>
                                          <p:attrName>style.visibility</p:attrName>
                                        </p:attrNameLst>
                                      </p:cBhvr>
                                      <p:to>
                                        <p:strVal val="visible"/>
                                      </p:to>
                                    </p:set>
                                    <p:animEffect transition="in" filter="blinds(horizontal)">
                                      <p:cBhvr>
                                        <p:cTn id="44" dur="2000"/>
                                        <p:tgtEl>
                                          <p:spTgt spid="4">
                                            <p:txEl>
                                              <p:pRg st="12" end="12"/>
                                            </p:txEl>
                                          </p:spTgt>
                                        </p:tgtEl>
                                      </p:cBhvr>
                                    </p:animEffect>
                                  </p:childTnLst>
                                </p:cTn>
                              </p:par>
                            </p:childTnLst>
                          </p:cTn>
                        </p:par>
                        <p:par>
                          <p:cTn id="45" fill="hold" nodeType="afterGroup">
                            <p:stCondLst>
                              <p:cond delay="2000"/>
                            </p:stCondLst>
                            <p:childTnLst>
                              <p:par>
                                <p:cTn id="46" presetID="3" presetClass="entr" presetSubtype="10" fill="hold" grpId="0" nodeType="afterEffect">
                                  <p:stCondLst>
                                    <p:cond delay="0"/>
                                  </p:stCondLst>
                                  <p:childTnLst>
                                    <p:set>
                                      <p:cBhvr>
                                        <p:cTn id="47" dur="1" fill="hold">
                                          <p:stCondLst>
                                            <p:cond delay="0"/>
                                          </p:stCondLst>
                                        </p:cTn>
                                        <p:tgtEl>
                                          <p:spTgt spid="9">
                                            <p:txEl>
                                              <p:pRg st="0" end="0"/>
                                            </p:txEl>
                                          </p:spTgt>
                                        </p:tgtEl>
                                        <p:attrNameLst>
                                          <p:attrName>style.visibility</p:attrName>
                                        </p:attrNameLst>
                                      </p:cBhvr>
                                      <p:to>
                                        <p:strVal val="visible"/>
                                      </p:to>
                                    </p:set>
                                    <p:animEffect transition="in" filter="blinds(horizontal)">
                                      <p:cBhvr>
                                        <p:cTn id="48" dur="2000"/>
                                        <p:tgtEl>
                                          <p:spTgt spid="9">
                                            <p:txEl>
                                              <p:pRg st="0" end="0"/>
                                            </p:txEl>
                                          </p:spTgt>
                                        </p:tgtEl>
                                      </p:cBhvr>
                                    </p:animEffect>
                                  </p:childTnLst>
                                </p:cTn>
                              </p:par>
                            </p:childTnLst>
                          </p:cTn>
                        </p:par>
                        <p:par>
                          <p:cTn id="49" fill="hold" nodeType="afterGroup">
                            <p:stCondLst>
                              <p:cond delay="4000"/>
                            </p:stCondLst>
                            <p:childTnLst>
                              <p:par>
                                <p:cTn id="50" presetID="3" presetClass="entr" presetSubtype="10" fill="hold" grpId="0" nodeType="afterEffect">
                                  <p:stCondLst>
                                    <p:cond delay="0"/>
                                  </p:stCondLst>
                                  <p:childTnLst>
                                    <p:set>
                                      <p:cBhvr>
                                        <p:cTn id="51" dur="1" fill="hold">
                                          <p:stCondLst>
                                            <p:cond delay="0"/>
                                          </p:stCondLst>
                                        </p:cTn>
                                        <p:tgtEl>
                                          <p:spTgt spid="9">
                                            <p:txEl>
                                              <p:pRg st="1" end="1"/>
                                            </p:txEl>
                                          </p:spTgt>
                                        </p:tgtEl>
                                        <p:attrNameLst>
                                          <p:attrName>style.visibility</p:attrName>
                                        </p:attrNameLst>
                                      </p:cBhvr>
                                      <p:to>
                                        <p:strVal val="visible"/>
                                      </p:to>
                                    </p:set>
                                    <p:animEffect transition="in" filter="blinds(horizontal)">
                                      <p:cBhvr>
                                        <p:cTn id="52" dur="2000"/>
                                        <p:tgtEl>
                                          <p:spTgt spid="9">
                                            <p:txEl>
                                              <p:pRg st="1" end="1"/>
                                            </p:txEl>
                                          </p:spTgt>
                                        </p:tgtEl>
                                      </p:cBhvr>
                                    </p:animEffect>
                                  </p:childTnLst>
                                </p:cTn>
                              </p:par>
                            </p:childTnLst>
                          </p:cTn>
                        </p:par>
                        <p:par>
                          <p:cTn id="53" fill="hold" nodeType="afterGroup">
                            <p:stCondLst>
                              <p:cond delay="6000"/>
                            </p:stCondLst>
                            <p:childTnLst>
                              <p:par>
                                <p:cTn id="54" presetID="3" presetClass="entr" presetSubtype="10" fill="hold" grpId="0" nodeType="afterEffect">
                                  <p:stCondLst>
                                    <p:cond delay="0"/>
                                  </p:stCondLst>
                                  <p:childTnLst>
                                    <p:set>
                                      <p:cBhvr>
                                        <p:cTn id="55" dur="1" fill="hold">
                                          <p:stCondLst>
                                            <p:cond delay="0"/>
                                          </p:stCondLst>
                                        </p:cTn>
                                        <p:tgtEl>
                                          <p:spTgt spid="9">
                                            <p:txEl>
                                              <p:pRg st="2" end="2"/>
                                            </p:txEl>
                                          </p:spTgt>
                                        </p:tgtEl>
                                        <p:attrNameLst>
                                          <p:attrName>style.visibility</p:attrName>
                                        </p:attrNameLst>
                                      </p:cBhvr>
                                      <p:to>
                                        <p:strVal val="visible"/>
                                      </p:to>
                                    </p:set>
                                    <p:animEffect transition="in" filter="blinds(horizontal)">
                                      <p:cBhvr>
                                        <p:cTn id="56" dur="2000"/>
                                        <p:tgtEl>
                                          <p:spTgt spid="9">
                                            <p:txEl>
                                              <p:pRg st="2" end="2"/>
                                            </p:txEl>
                                          </p:spTgt>
                                        </p:tgtEl>
                                      </p:cBhvr>
                                    </p:animEffect>
                                  </p:childTnLst>
                                </p:cTn>
                              </p:par>
                            </p:childTnLst>
                          </p:cTn>
                        </p:par>
                        <p:par>
                          <p:cTn id="57" fill="hold" nodeType="afterGroup">
                            <p:stCondLst>
                              <p:cond delay="8000"/>
                            </p:stCondLst>
                            <p:childTnLst>
                              <p:par>
                                <p:cTn id="58" presetID="3" presetClass="entr" presetSubtype="10" fill="hold" grpId="0" nodeType="afterEffect">
                                  <p:stCondLst>
                                    <p:cond delay="0"/>
                                  </p:stCondLst>
                                  <p:childTnLst>
                                    <p:set>
                                      <p:cBhvr>
                                        <p:cTn id="59" dur="1" fill="hold">
                                          <p:stCondLst>
                                            <p:cond delay="0"/>
                                          </p:stCondLst>
                                        </p:cTn>
                                        <p:tgtEl>
                                          <p:spTgt spid="9">
                                            <p:txEl>
                                              <p:pRg st="3" end="3"/>
                                            </p:txEl>
                                          </p:spTgt>
                                        </p:tgtEl>
                                        <p:attrNameLst>
                                          <p:attrName>style.visibility</p:attrName>
                                        </p:attrNameLst>
                                      </p:cBhvr>
                                      <p:to>
                                        <p:strVal val="visible"/>
                                      </p:to>
                                    </p:set>
                                    <p:animEffect transition="in" filter="blinds(horizontal)">
                                      <p:cBhvr>
                                        <p:cTn id="60" dur="2000"/>
                                        <p:tgtEl>
                                          <p:spTgt spid="9">
                                            <p:txEl>
                                              <p:pRg st="3" end="3"/>
                                            </p:txEl>
                                          </p:spTgt>
                                        </p:tgtEl>
                                      </p:cBhvr>
                                    </p:animEffect>
                                  </p:childTnLst>
                                </p:cTn>
                              </p:par>
                            </p:childTnLst>
                          </p:cTn>
                        </p:par>
                        <p:par>
                          <p:cTn id="61" fill="hold" nodeType="afterGroup">
                            <p:stCondLst>
                              <p:cond delay="10000"/>
                            </p:stCondLst>
                            <p:childTnLst>
                              <p:par>
                                <p:cTn id="62" presetID="3" presetClass="entr" presetSubtype="10" fill="hold" grpId="0" nodeType="afterEffect">
                                  <p:stCondLst>
                                    <p:cond delay="0"/>
                                  </p:stCondLst>
                                  <p:childTnLst>
                                    <p:set>
                                      <p:cBhvr>
                                        <p:cTn id="63" dur="1" fill="hold">
                                          <p:stCondLst>
                                            <p:cond delay="0"/>
                                          </p:stCondLst>
                                        </p:cTn>
                                        <p:tgtEl>
                                          <p:spTgt spid="9">
                                            <p:txEl>
                                              <p:pRg st="5" end="5"/>
                                            </p:txEl>
                                          </p:spTgt>
                                        </p:tgtEl>
                                        <p:attrNameLst>
                                          <p:attrName>style.visibility</p:attrName>
                                        </p:attrNameLst>
                                      </p:cBhvr>
                                      <p:to>
                                        <p:strVal val="visible"/>
                                      </p:to>
                                    </p:set>
                                    <p:animEffect transition="in" filter="blinds(horizontal)">
                                      <p:cBhvr>
                                        <p:cTn id="64" dur="2000"/>
                                        <p:tgtEl>
                                          <p:spTgt spid="9">
                                            <p:txEl>
                                              <p:pRg st="5" end="5"/>
                                            </p:txEl>
                                          </p:spTgt>
                                        </p:tgtEl>
                                      </p:cBhvr>
                                    </p:animEffect>
                                  </p:childTnLst>
                                </p:cTn>
                              </p:par>
                            </p:childTnLst>
                          </p:cTn>
                        </p:par>
                        <p:par>
                          <p:cTn id="65" fill="hold" nodeType="afterGroup">
                            <p:stCondLst>
                              <p:cond delay="12000"/>
                            </p:stCondLst>
                            <p:childTnLst>
                              <p:par>
                                <p:cTn id="66" presetID="3" presetClass="entr" presetSubtype="10" fill="hold" nodeType="afterEffect">
                                  <p:stCondLst>
                                    <p:cond delay="0"/>
                                  </p:stCondLst>
                                  <p:childTnLst>
                                    <p:set>
                                      <p:cBhvr>
                                        <p:cTn id="67" dur="1" fill="hold">
                                          <p:stCondLst>
                                            <p:cond delay="0"/>
                                          </p:stCondLst>
                                        </p:cTn>
                                        <p:tgtEl>
                                          <p:spTgt spid="71683"/>
                                        </p:tgtEl>
                                        <p:attrNameLst>
                                          <p:attrName>style.visibility</p:attrName>
                                        </p:attrNameLst>
                                      </p:cBhvr>
                                      <p:to>
                                        <p:strVal val="visible"/>
                                      </p:to>
                                    </p:set>
                                    <p:animEffect transition="in" filter="blinds(horizontal)">
                                      <p:cBhvr>
                                        <p:cTn id="68" dur="2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Espace réservé du contenu 3"/>
          <p:cNvPicPr>
            <a:picLocks noChangeAspect="1"/>
          </p:cNvPicPr>
          <p:nvPr/>
        </p:nvPicPr>
        <p:blipFill>
          <a:blip r:embed="rId3"/>
          <a:srcRect/>
          <a:stretch>
            <a:fillRect/>
          </a:stretch>
        </p:blipFill>
        <p:spPr bwMode="auto">
          <a:xfrm>
            <a:off x="27751" y="31532"/>
            <a:ext cx="9214793" cy="6615113"/>
          </a:xfrm>
          <a:prstGeom prst="rect">
            <a:avLst/>
          </a:prstGeom>
          <a:noFill/>
          <a:ln w="9525">
            <a:noFill/>
            <a:miter lim="800000"/>
            <a:headEnd/>
            <a:tailEnd/>
          </a:ln>
        </p:spPr>
      </p:pic>
      <p:sp>
        <p:nvSpPr>
          <p:cNvPr id="6" name="Sous-titre 2"/>
          <p:cNvSpPr txBox="1">
            <a:spLocks/>
          </p:cNvSpPr>
          <p:nvPr/>
        </p:nvSpPr>
        <p:spPr>
          <a:xfrm>
            <a:off x="1616708" y="348073"/>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4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FACETTES des DEUX YEUX COMPOSES</a:t>
            </a: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71681"/>
                                        </p:tgtEl>
                                        <p:attrNameLst>
                                          <p:attrName>style.visibility</p:attrName>
                                        </p:attrNameLst>
                                      </p:cBhvr>
                                      <p:to>
                                        <p:strVal val="visible"/>
                                      </p:to>
                                    </p:set>
                                    <p:animEffect transition="in" filter="blinds(horizontal)">
                                      <p:cBhvr>
                                        <p:cTn id="11" dur="2000"/>
                                        <p:tgtEl>
                                          <p:spTgt spid="71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2"/>
          </p:nvPr>
        </p:nvSpPr>
        <p:spPr>
          <a:xfrm>
            <a:off x="457200" y="785813"/>
            <a:ext cx="3436883" cy="5299677"/>
          </a:xfrm>
        </p:spPr>
        <p:txBody>
          <a:bodyPr>
            <a:normAutofit/>
          </a:bodyPr>
          <a:lstStyle/>
          <a:p>
            <a:pPr>
              <a:lnSpc>
                <a:spcPct val="80000"/>
              </a:lnSpc>
              <a:buClr>
                <a:srgbClr val="9BBB59"/>
              </a:buClr>
              <a:buFont typeface="Wingdings 2" pitchFamily="18" charset="2"/>
              <a:buNone/>
            </a:pPr>
            <a:r>
              <a:rPr lang="fr-FR" sz="2000" u="sng" dirty="0">
                <a:solidFill>
                  <a:srgbClr val="FFFF00"/>
                </a:solidFill>
              </a:rPr>
              <a:t>  3 yeux simples ou </a:t>
            </a:r>
            <a:r>
              <a:rPr lang="fr-FR" sz="2000" b="1" u="sng" dirty="0">
                <a:solidFill>
                  <a:srgbClr val="FFFF00"/>
                </a:solidFill>
              </a:rPr>
              <a:t>ocelles</a:t>
            </a:r>
            <a:r>
              <a:rPr lang="fr-FR" sz="2000" b="1" dirty="0">
                <a:solidFill>
                  <a:srgbClr val="FFFF00"/>
                </a:solidFill>
              </a:rPr>
              <a:t> : </a:t>
            </a:r>
          </a:p>
          <a:p>
            <a:pPr>
              <a:lnSpc>
                <a:spcPct val="80000"/>
              </a:lnSpc>
              <a:buClr>
                <a:srgbClr val="9BBB59"/>
              </a:buClr>
              <a:buFont typeface="Arial" pitchFamily="34" charset="0"/>
              <a:buChar char="•"/>
            </a:pPr>
            <a:endParaRPr lang="fr-FR" sz="800" b="1"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Servent à la vision rapprochée dans la ruche</a:t>
            </a:r>
          </a:p>
          <a:p>
            <a:pPr>
              <a:lnSpc>
                <a:spcPct val="80000"/>
              </a:lnSpc>
              <a:buClr>
                <a:srgbClr val="9BBB59"/>
              </a:buClr>
              <a:buFont typeface="Wingdings" pitchFamily="2" charset="2"/>
              <a:buChar char="Ø"/>
            </a:pPr>
            <a:endParaRPr lang="fr-FR" sz="800"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Réagissent aux différences de clarté</a:t>
            </a:r>
          </a:p>
          <a:p>
            <a:pPr>
              <a:lnSpc>
                <a:spcPct val="80000"/>
              </a:lnSpc>
              <a:buClr>
                <a:srgbClr val="9BBB59"/>
              </a:buClr>
              <a:buFont typeface="Wingdings" pitchFamily="2" charset="2"/>
              <a:buChar char="Ø"/>
            </a:pPr>
            <a:endParaRPr lang="fr-FR" sz="800"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Stimulent les  yeux composés lors des intensités lumineuses plus basses </a:t>
            </a:r>
          </a:p>
          <a:p>
            <a:pPr>
              <a:lnSpc>
                <a:spcPct val="80000"/>
              </a:lnSpc>
              <a:buClr>
                <a:srgbClr val="9BBB59"/>
              </a:buClr>
              <a:buFont typeface="Wingdings" pitchFamily="2" charset="2"/>
              <a:buChar char="Ø"/>
            </a:pPr>
            <a:endParaRPr lang="fr-FR" sz="800" dirty="0">
              <a:solidFill>
                <a:srgbClr val="FFFF00"/>
              </a:solidFill>
            </a:endParaRPr>
          </a:p>
          <a:p>
            <a:pPr>
              <a:lnSpc>
                <a:spcPct val="80000"/>
              </a:lnSpc>
              <a:buClr>
                <a:srgbClr val="9BBB59"/>
              </a:buClr>
              <a:buFont typeface="Wingdings" pitchFamily="2" charset="2"/>
              <a:buChar char="Ø"/>
            </a:pPr>
            <a:r>
              <a:rPr lang="fr-FR" sz="2000" dirty="0">
                <a:solidFill>
                  <a:srgbClr val="FFFF00"/>
                </a:solidFill>
              </a:rPr>
              <a:t>Ils ne donnent pas d</a:t>
            </a:r>
            <a:r>
              <a:rPr lang="fr-FR" altLang="fr-FR" sz="2000" dirty="0">
                <a:solidFill>
                  <a:srgbClr val="FFFF00"/>
                </a:solidFill>
              </a:rPr>
              <a:t>’</a:t>
            </a:r>
            <a:r>
              <a:rPr lang="fr-FR" sz="2000" dirty="0">
                <a:solidFill>
                  <a:srgbClr val="FFFF00"/>
                </a:solidFill>
              </a:rPr>
              <a:t>image nette </a:t>
            </a:r>
          </a:p>
          <a:p>
            <a:pPr>
              <a:lnSpc>
                <a:spcPct val="80000"/>
              </a:lnSpc>
              <a:buClr>
                <a:srgbClr val="9BBB59"/>
              </a:buClr>
              <a:buFont typeface="Wingdings 2" pitchFamily="18" charset="2"/>
              <a:buNone/>
            </a:pPr>
            <a:endParaRPr lang="fr-FR" sz="2000" dirty="0">
              <a:solidFill>
                <a:srgbClr val="FFFF00"/>
              </a:solidFill>
            </a:endParaRPr>
          </a:p>
          <a:p>
            <a:pPr>
              <a:lnSpc>
                <a:spcPct val="80000"/>
              </a:lnSpc>
              <a:buClr>
                <a:srgbClr val="9BBB59"/>
              </a:buClr>
              <a:buFont typeface="Arial" pitchFamily="34" charset="0"/>
              <a:buChar char="•"/>
            </a:pPr>
            <a:endParaRPr lang="fr-FR" sz="2000" b="1" dirty="0">
              <a:solidFill>
                <a:srgbClr val="FFFF00"/>
              </a:solidFill>
            </a:endParaRPr>
          </a:p>
          <a:p>
            <a:pPr>
              <a:lnSpc>
                <a:spcPct val="80000"/>
              </a:lnSpc>
              <a:buClr>
                <a:srgbClr val="9BBB59"/>
              </a:buClr>
              <a:buFont typeface="Wingdings 2" pitchFamily="18" charset="2"/>
              <a:buNone/>
            </a:pPr>
            <a:endParaRPr lang="fr-FR" sz="2000" dirty="0">
              <a:solidFill>
                <a:srgbClr val="FFFF00"/>
              </a:solidFill>
            </a:endParaRPr>
          </a:p>
          <a:p>
            <a:pPr>
              <a:lnSpc>
                <a:spcPct val="80000"/>
              </a:lnSpc>
              <a:buClr>
                <a:srgbClr val="9BBB59"/>
              </a:buClr>
              <a:buFont typeface="Wingdings" pitchFamily="2" charset="2"/>
              <a:buChar char="Ø"/>
            </a:pPr>
            <a:endParaRPr lang="fr-FR" sz="900" dirty="0">
              <a:solidFill>
                <a:srgbClr val="FFFF00"/>
              </a:solidFill>
            </a:endParaRPr>
          </a:p>
        </p:txBody>
      </p:sp>
      <p:pic>
        <p:nvPicPr>
          <p:cNvPr id="73731" name="Espace réservé du contenu 4" descr="ocelles et yeux.png"/>
          <p:cNvPicPr>
            <a:picLocks noGrp="1" noChangeAspect="1"/>
          </p:cNvPicPr>
          <p:nvPr>
            <p:ph sz="half" idx="1"/>
          </p:nvPr>
        </p:nvPicPr>
        <p:blipFill>
          <a:blip r:embed="rId3"/>
          <a:srcRect/>
          <a:stretch>
            <a:fillRect/>
          </a:stretch>
        </p:blipFill>
        <p:spPr>
          <a:xfrm>
            <a:off x="4144963" y="1285875"/>
            <a:ext cx="4922837" cy="4486275"/>
          </a:xfrm>
        </p:spPr>
      </p:pic>
      <p:sp>
        <p:nvSpPr>
          <p:cNvPr id="6" name="Sous-titre 2"/>
          <p:cNvSpPr txBox="1">
            <a:spLocks/>
          </p:cNvSpPr>
          <p:nvPr/>
        </p:nvSpPr>
        <p:spPr>
          <a:xfrm>
            <a:off x="1916262" y="348073"/>
            <a:ext cx="6427843"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YEUX</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linds(horizontal)">
                                      <p:cBhvr>
                                        <p:cTn id="11" dur="2000"/>
                                        <p:tgtEl>
                                          <p:spTgt spid="4">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2000"/>
                                        <p:tgtEl>
                                          <p:spTgt spid="4">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linds(horizontal)">
                                      <p:cBhvr>
                                        <p:cTn id="19" dur="2000"/>
                                        <p:tgtEl>
                                          <p:spTgt spid="4">
                                            <p:txEl>
                                              <p:pRg st="4" end="4"/>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linds(horizontal)">
                                      <p:cBhvr>
                                        <p:cTn id="23" dur="2000"/>
                                        <p:tgtEl>
                                          <p:spTgt spid="4">
                                            <p:txEl>
                                              <p:pRg st="6" end="6"/>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blinds(horizontal)">
                                      <p:cBhvr>
                                        <p:cTn id="27" dur="2000"/>
                                        <p:tgtEl>
                                          <p:spTgt spid="4">
                                            <p:txEl>
                                              <p:pRg st="8" end="8"/>
                                            </p:txEl>
                                          </p:spTgt>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73731"/>
                                        </p:tgtEl>
                                        <p:attrNameLst>
                                          <p:attrName>style.visibility</p:attrName>
                                        </p:attrNameLst>
                                      </p:cBhvr>
                                      <p:to>
                                        <p:strVal val="visible"/>
                                      </p:to>
                                    </p:set>
                                    <p:animEffect transition="in" filter="blinds(horizontal)">
                                      <p:cBhvr>
                                        <p:cTn id="31" dur="2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p:cNvSpPr>
            <a:spLocks noGrp="1"/>
          </p:cNvSpPr>
          <p:nvPr>
            <p:ph type="body" idx="2"/>
          </p:nvPr>
        </p:nvSpPr>
        <p:spPr>
          <a:xfrm>
            <a:off x="209550" y="1120823"/>
            <a:ext cx="3570288" cy="5283200"/>
          </a:xfrm>
        </p:spPr>
        <p:txBody>
          <a:bodyPr>
            <a:normAutofit/>
          </a:bodyPr>
          <a:lstStyle/>
          <a:p>
            <a:pPr>
              <a:buClr>
                <a:srgbClr val="9BBB59"/>
              </a:buClr>
              <a:buFont typeface="Wingdings 2" pitchFamily="18" charset="2"/>
              <a:buNone/>
            </a:pPr>
            <a:r>
              <a:rPr lang="fr-FR" sz="2000" dirty="0">
                <a:solidFill>
                  <a:srgbClr val="FFFF00"/>
                </a:solidFill>
              </a:rPr>
              <a:t>         Sensibles: </a:t>
            </a:r>
          </a:p>
          <a:p>
            <a:pPr>
              <a:buClr>
                <a:srgbClr val="9BBB59"/>
              </a:buClr>
              <a:buFont typeface="Wingdings" pitchFamily="2" charset="2"/>
              <a:buChar char="Ø"/>
            </a:pPr>
            <a:r>
              <a:rPr lang="fr-FR" sz="2000" dirty="0">
                <a:solidFill>
                  <a:srgbClr val="FFFF00"/>
                </a:solidFill>
              </a:rPr>
              <a:t>Aux vibrations et aux mouvements de l</a:t>
            </a:r>
            <a:r>
              <a:rPr lang="fr-FR" altLang="fr-FR" sz="2000" dirty="0">
                <a:solidFill>
                  <a:srgbClr val="FFFF00"/>
                </a:solidFill>
              </a:rPr>
              <a:t>’</a:t>
            </a:r>
            <a:r>
              <a:rPr lang="fr-FR" sz="2000" dirty="0">
                <a:solidFill>
                  <a:srgbClr val="FFFF00"/>
                </a:solidFill>
              </a:rPr>
              <a:t>air </a:t>
            </a:r>
          </a:p>
          <a:p>
            <a:pPr>
              <a:buClr>
                <a:srgbClr val="9BBB59"/>
              </a:buClr>
              <a:buFont typeface="Wingdings" pitchFamily="2" charset="2"/>
              <a:buChar char="Ø"/>
            </a:pPr>
            <a:r>
              <a:rPr lang="fr-FR" sz="2000" dirty="0">
                <a:solidFill>
                  <a:srgbClr val="FFFF00"/>
                </a:solidFill>
              </a:rPr>
              <a:t>Aux sons </a:t>
            </a:r>
          </a:p>
          <a:p>
            <a:pPr>
              <a:buClr>
                <a:srgbClr val="9BBB59"/>
              </a:buClr>
              <a:buFont typeface="Wingdings" pitchFamily="2" charset="2"/>
              <a:buChar char="Ø"/>
            </a:pPr>
            <a:r>
              <a:rPr lang="fr-FR" sz="2000" dirty="0">
                <a:solidFill>
                  <a:srgbClr val="FFFF00"/>
                </a:solidFill>
              </a:rPr>
              <a:t>A la température par leur extrémité</a:t>
            </a:r>
          </a:p>
          <a:p>
            <a:pPr>
              <a:buClr>
                <a:srgbClr val="9BBB59"/>
              </a:buClr>
              <a:buFont typeface="Wingdings" pitchFamily="2" charset="2"/>
              <a:buChar char="Ø"/>
            </a:pPr>
            <a:r>
              <a:rPr lang="fr-FR" sz="2000" dirty="0">
                <a:solidFill>
                  <a:srgbClr val="FFFF00"/>
                </a:solidFill>
              </a:rPr>
              <a:t>A l</a:t>
            </a:r>
            <a:r>
              <a:rPr lang="fr-FR" altLang="fr-FR" sz="2000" dirty="0">
                <a:solidFill>
                  <a:srgbClr val="FFFF00"/>
                </a:solidFill>
              </a:rPr>
              <a:t>’</a:t>
            </a:r>
            <a:r>
              <a:rPr lang="fr-FR" sz="2000" dirty="0">
                <a:solidFill>
                  <a:srgbClr val="FFFF00"/>
                </a:solidFill>
              </a:rPr>
              <a:t>humidité  </a:t>
            </a:r>
          </a:p>
          <a:p>
            <a:pPr>
              <a:buClr>
                <a:srgbClr val="9BBB59"/>
              </a:buClr>
              <a:buFont typeface="Wingdings" pitchFamily="2" charset="2"/>
              <a:buChar char="Ø"/>
            </a:pPr>
            <a:r>
              <a:rPr lang="fr-FR" sz="2000" dirty="0">
                <a:solidFill>
                  <a:srgbClr val="FFFF00"/>
                </a:solidFill>
              </a:rPr>
              <a:t>Aux odeurs</a:t>
            </a:r>
          </a:p>
          <a:p>
            <a:pPr>
              <a:buClr>
                <a:srgbClr val="9BBB59"/>
              </a:buClr>
              <a:buFont typeface="Wingdings" pitchFamily="2" charset="2"/>
              <a:buChar char="Ø"/>
            </a:pPr>
            <a:r>
              <a:rPr lang="fr-FR" sz="2000" dirty="0">
                <a:solidFill>
                  <a:srgbClr val="FFFF00"/>
                </a:solidFill>
              </a:rPr>
              <a:t>Aux contacts </a:t>
            </a:r>
          </a:p>
          <a:p>
            <a:pPr>
              <a:buClr>
                <a:srgbClr val="9BBB59"/>
              </a:buClr>
              <a:buFont typeface="Wingdings" pitchFamily="2" charset="2"/>
              <a:buChar char="Ø"/>
            </a:pPr>
            <a:r>
              <a:rPr lang="fr-FR" sz="2000" dirty="0">
                <a:solidFill>
                  <a:srgbClr val="FFFF00"/>
                </a:solidFill>
              </a:rPr>
              <a:t>A la teneur en CO2</a:t>
            </a:r>
          </a:p>
          <a:p>
            <a:pPr>
              <a:buClr>
                <a:srgbClr val="9BBB59"/>
              </a:buClr>
              <a:buFont typeface="Wingdings" pitchFamily="2" charset="2"/>
              <a:buChar char="Ø"/>
            </a:pPr>
            <a:endParaRPr lang="fr-FR" sz="2000" dirty="0">
              <a:solidFill>
                <a:srgbClr val="FFFF00"/>
              </a:solidFill>
            </a:endParaRPr>
          </a:p>
        </p:txBody>
      </p:sp>
      <p:pic>
        <p:nvPicPr>
          <p:cNvPr id="12292" name="Espace réservé du contenu 1"/>
          <p:cNvPicPr>
            <a:picLocks noChangeAspect="1"/>
          </p:cNvPicPr>
          <p:nvPr/>
        </p:nvPicPr>
        <p:blipFill>
          <a:blip r:embed="rId3">
            <a:biLevel thresh="75000"/>
            <a:alphaModFix amt="70000"/>
            <a:extLst>
              <a:ext uri="{28A0092B-C50C-407E-A947-70E740481C1C}">
                <a14:useLocalDpi xmlns:a14="http://schemas.microsoft.com/office/drawing/2010/main"/>
              </a:ext>
            </a:extLst>
          </a:blip>
          <a:srcRect/>
          <a:stretch>
            <a:fillRect/>
          </a:stretch>
        </p:blipFill>
        <p:spPr bwMode="auto">
          <a:xfrm>
            <a:off x="3779838" y="549275"/>
            <a:ext cx="5048250" cy="6091238"/>
          </a:xfrm>
          <a:prstGeom prst="rect">
            <a:avLst/>
          </a:prstGeom>
          <a:noFill/>
          <a:ln>
            <a:noFill/>
          </a:ln>
          <a:effectLst>
            <a:outerShdw blurRad="50800" dist="38100" dir="2700000" algn="tl" rotWithShape="0">
              <a:srgbClr val="000000">
                <a:alpha val="43000"/>
              </a:srgbClr>
            </a:outerShdw>
            <a:softEdge rad="165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ous-titre 2"/>
          <p:cNvSpPr txBox="1">
            <a:spLocks/>
          </p:cNvSpPr>
          <p:nvPr/>
        </p:nvSpPr>
        <p:spPr>
          <a:xfrm>
            <a:off x="104589" y="273050"/>
            <a:ext cx="3675250"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Deux antennes</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6" name="ZoneTexte 5"/>
          <p:cNvSpPr txBox="1"/>
          <p:nvPr/>
        </p:nvSpPr>
        <p:spPr>
          <a:xfrm>
            <a:off x="5020740" y="5936971"/>
            <a:ext cx="3366517" cy="369332"/>
          </a:xfrm>
          <a:prstGeom prst="rect">
            <a:avLst/>
          </a:prstGeom>
          <a:solidFill>
            <a:schemeClr val="tx1"/>
          </a:solidFill>
        </p:spPr>
        <p:txBody>
          <a:bodyPr wrap="square" rtlCol="0">
            <a:spAutoFit/>
          </a:bodyPr>
          <a:lstStyle/>
          <a:p>
            <a:pPr>
              <a:tabLst>
                <a:tab pos="714375" algn="ctr"/>
                <a:tab pos="2333625" algn="ctr"/>
                <a:tab pos="4848225" algn="ctr"/>
              </a:tabLst>
            </a:pPr>
            <a:r>
              <a:rPr lang="fr-FR" dirty="0">
                <a:solidFill>
                  <a:schemeClr val="bg1"/>
                </a:solidFill>
              </a:rPr>
              <a:t>	Abeillaud	Ouvrière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blinds(horizontal)">
                                      <p:cBhvr>
                                        <p:cTn id="11" dur="2000"/>
                                        <p:tgtEl>
                                          <p:spTgt spid="9">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blinds(horizontal)">
                                      <p:cBhvr>
                                        <p:cTn id="15" dur="2000"/>
                                        <p:tgtEl>
                                          <p:spTgt spid="9">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blinds(horizontal)">
                                      <p:cBhvr>
                                        <p:cTn id="19" dur="2000"/>
                                        <p:tgtEl>
                                          <p:spTgt spid="9">
                                            <p:txEl>
                                              <p:pRg st="2" end="2"/>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blinds(horizontal)">
                                      <p:cBhvr>
                                        <p:cTn id="23" dur="2000"/>
                                        <p:tgtEl>
                                          <p:spTgt spid="9">
                                            <p:txEl>
                                              <p:pRg st="3" end="3"/>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linds(horizontal)">
                                      <p:cBhvr>
                                        <p:cTn id="27" dur="2000"/>
                                        <p:tgtEl>
                                          <p:spTgt spid="9">
                                            <p:txEl>
                                              <p:pRg st="4" end="4"/>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Effect transition="in" filter="blinds(horizontal)">
                                      <p:cBhvr>
                                        <p:cTn id="31" dur="2000"/>
                                        <p:tgtEl>
                                          <p:spTgt spid="9">
                                            <p:txEl>
                                              <p:pRg st="5" end="5"/>
                                            </p:txEl>
                                          </p:spTgt>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blinds(horizontal)">
                                      <p:cBhvr>
                                        <p:cTn id="35" dur="2000"/>
                                        <p:tgtEl>
                                          <p:spTgt spid="9">
                                            <p:txEl>
                                              <p:pRg st="6" end="6"/>
                                            </p:txEl>
                                          </p:spTgt>
                                        </p:tgtEl>
                                      </p:cBhvr>
                                    </p:animEffect>
                                  </p:childTnLst>
                                </p:cTn>
                              </p:par>
                            </p:childTnLst>
                          </p:cTn>
                        </p:par>
                        <p:par>
                          <p:cTn id="36" fill="hold" nodeType="afterGroup">
                            <p:stCondLst>
                              <p:cond delay="16000"/>
                            </p:stCondLst>
                            <p:childTnLst>
                              <p:par>
                                <p:cTn id="37" presetID="3" presetClass="entr" presetSubtype="10" fill="hold" grpId="0" nodeType="after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animEffect transition="in" filter="blinds(horizontal)">
                                      <p:cBhvr>
                                        <p:cTn id="39" dur="2000"/>
                                        <p:tgtEl>
                                          <p:spTgt spid="9">
                                            <p:txEl>
                                              <p:pRg st="7" end="7"/>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12292"/>
                                        </p:tgtEl>
                                        <p:attrNameLst>
                                          <p:attrName>style.visibility</p:attrName>
                                        </p:attrNameLst>
                                      </p:cBhvr>
                                      <p:to>
                                        <p:strVal val="visible"/>
                                      </p:to>
                                    </p:set>
                                    <p:animEffect transition="in" filter="blinds(horizontal)">
                                      <p:cBhvr>
                                        <p:cTn id="42"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Espace réservé du texte 3"/>
          <p:cNvSpPr>
            <a:spLocks noGrp="1"/>
          </p:cNvSpPr>
          <p:nvPr>
            <p:ph sz="half" idx="2"/>
          </p:nvPr>
        </p:nvSpPr>
        <p:spPr>
          <a:xfrm>
            <a:off x="4648200" y="1920875"/>
            <a:ext cx="4038600" cy="4433888"/>
          </a:xfrm>
        </p:spPr>
        <p:txBody>
          <a:bodyPr/>
          <a:lstStyle/>
          <a:p>
            <a:pPr>
              <a:buNone/>
            </a:pPr>
            <a:r>
              <a:rPr lang="fr-FR" sz="2000" b="1" dirty="0">
                <a:solidFill>
                  <a:srgbClr val="FFFF00"/>
                </a:solidFill>
              </a:rPr>
              <a:t>   Comprend : </a:t>
            </a:r>
          </a:p>
          <a:p>
            <a:r>
              <a:rPr lang="fr-FR" sz="2000" dirty="0">
                <a:solidFill>
                  <a:srgbClr val="FFFF00"/>
                </a:solidFill>
              </a:rPr>
              <a:t>Des mandibules : mâchoire </a:t>
            </a:r>
            <a:r>
              <a:rPr lang="fr-FR" sz="2000" b="1" dirty="0">
                <a:solidFill>
                  <a:srgbClr val="FFFF00"/>
                </a:solidFill>
              </a:rPr>
              <a:t>supérieure</a:t>
            </a:r>
          </a:p>
          <a:p>
            <a:r>
              <a:rPr lang="fr-FR" sz="2000" dirty="0">
                <a:solidFill>
                  <a:srgbClr val="FFFF00"/>
                </a:solidFill>
              </a:rPr>
              <a:t>Les maxilles forment la mâchoire </a:t>
            </a:r>
            <a:r>
              <a:rPr lang="fr-FR" sz="2000" b="1" dirty="0">
                <a:solidFill>
                  <a:srgbClr val="FFFF00"/>
                </a:solidFill>
              </a:rPr>
              <a:t>inférieure</a:t>
            </a:r>
          </a:p>
          <a:p>
            <a:r>
              <a:rPr lang="fr-FR" sz="2000" dirty="0">
                <a:solidFill>
                  <a:srgbClr val="FFFF00"/>
                </a:solidFill>
              </a:rPr>
              <a:t>Une trompe formée par les maxilles fermés</a:t>
            </a:r>
          </a:p>
          <a:p>
            <a:r>
              <a:rPr lang="fr-FR" sz="2000" dirty="0">
                <a:solidFill>
                  <a:srgbClr val="FFFF00"/>
                </a:solidFill>
              </a:rPr>
              <a:t>Langue</a:t>
            </a:r>
          </a:p>
          <a:p>
            <a:r>
              <a:rPr lang="fr-FR" sz="2000" dirty="0">
                <a:solidFill>
                  <a:srgbClr val="FFFF00"/>
                </a:solidFill>
              </a:rPr>
              <a:t>Le cuilleron qui sert à prendre miel et nectar</a:t>
            </a:r>
          </a:p>
        </p:txBody>
      </p:sp>
      <p:pic>
        <p:nvPicPr>
          <p:cNvPr id="13315" name="Espace réservé du contenu 6"/>
          <p:cNvPicPr>
            <a:picLocks noGrp="1" noChangeAspect="1"/>
          </p:cNvPicPr>
          <p:nvPr>
            <p:ph sz="half" idx="1"/>
          </p:nvPr>
        </p:nvPicPr>
        <p:blipFill>
          <a:blip r:embed="rId3">
            <a:biLevel thresh="75000"/>
            <a:alphaModFix amt="70000"/>
            <a:extLst>
              <a:ext uri="{28A0092B-C50C-407E-A947-70E740481C1C}">
                <a14:useLocalDpi xmlns:a14="http://schemas.microsoft.com/office/drawing/2010/main"/>
              </a:ext>
            </a:extLst>
          </a:blip>
          <a:srcRect/>
          <a:stretch>
            <a:fillRect/>
          </a:stretch>
        </p:blipFill>
        <p:spPr>
          <a:xfrm>
            <a:off x="468313" y="1196975"/>
            <a:ext cx="3887787" cy="5356225"/>
          </a:xfrm>
          <a:effectLst>
            <a:outerShdw blurRad="50800" dist="38100" dir="2700000" algn="tl" rotWithShape="0">
              <a:srgbClr val="000000">
                <a:alpha val="43000"/>
              </a:srgbClr>
            </a:outerShdw>
            <a:softEdge rad="50800"/>
          </a:effectLst>
        </p:spPr>
      </p:pic>
      <p:sp>
        <p:nvSpPr>
          <p:cNvPr id="6" name="Sous-titre 2"/>
          <p:cNvSpPr txBox="1">
            <a:spLocks/>
          </p:cNvSpPr>
          <p:nvPr/>
        </p:nvSpPr>
        <p:spPr>
          <a:xfrm>
            <a:off x="328703" y="273050"/>
            <a:ext cx="8582211"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BOUCHE : Les pièces buccales</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7" name="ZoneTexte 6"/>
          <p:cNvSpPr txBox="1"/>
          <p:nvPr/>
        </p:nvSpPr>
        <p:spPr>
          <a:xfrm>
            <a:off x="1555847" y="6100549"/>
            <a:ext cx="1869743" cy="369332"/>
          </a:xfrm>
          <a:prstGeom prst="rect">
            <a:avLst/>
          </a:prstGeom>
          <a:noFill/>
        </p:spPr>
        <p:txBody>
          <a:bodyPr wrap="square" rtlCol="0">
            <a:spAutoFit/>
          </a:bodyPr>
          <a:lstStyle/>
          <a:p>
            <a:pPr algn="ctr"/>
            <a:r>
              <a:rPr lang="fr-FR" dirty="0">
                <a:solidFill>
                  <a:schemeClr val="bg1"/>
                </a:solidFill>
              </a:rPr>
              <a:t>Vue de face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77825">
                                            <p:txEl>
                                              <p:pRg st="0" end="0"/>
                                            </p:txEl>
                                          </p:spTgt>
                                        </p:tgtEl>
                                        <p:attrNameLst>
                                          <p:attrName>style.visibility</p:attrName>
                                        </p:attrNameLst>
                                      </p:cBhvr>
                                      <p:to>
                                        <p:strVal val="visible"/>
                                      </p:to>
                                    </p:set>
                                    <p:animEffect transition="in" filter="blinds(horizontal)">
                                      <p:cBhvr>
                                        <p:cTn id="11" dur="2000"/>
                                        <p:tgtEl>
                                          <p:spTgt spid="77825">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77825">
                                            <p:txEl>
                                              <p:pRg st="1" end="1"/>
                                            </p:txEl>
                                          </p:spTgt>
                                        </p:tgtEl>
                                        <p:attrNameLst>
                                          <p:attrName>style.visibility</p:attrName>
                                        </p:attrNameLst>
                                      </p:cBhvr>
                                      <p:to>
                                        <p:strVal val="visible"/>
                                      </p:to>
                                    </p:set>
                                    <p:animEffect transition="in" filter="blinds(horizontal)">
                                      <p:cBhvr>
                                        <p:cTn id="15" dur="2000"/>
                                        <p:tgtEl>
                                          <p:spTgt spid="77825">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77825">
                                            <p:txEl>
                                              <p:pRg st="2" end="2"/>
                                            </p:txEl>
                                          </p:spTgt>
                                        </p:tgtEl>
                                        <p:attrNameLst>
                                          <p:attrName>style.visibility</p:attrName>
                                        </p:attrNameLst>
                                      </p:cBhvr>
                                      <p:to>
                                        <p:strVal val="visible"/>
                                      </p:to>
                                    </p:set>
                                    <p:animEffect transition="in" filter="blinds(horizontal)">
                                      <p:cBhvr>
                                        <p:cTn id="19" dur="2000"/>
                                        <p:tgtEl>
                                          <p:spTgt spid="77825">
                                            <p:txEl>
                                              <p:pRg st="2" end="2"/>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77825">
                                            <p:txEl>
                                              <p:pRg st="3" end="3"/>
                                            </p:txEl>
                                          </p:spTgt>
                                        </p:tgtEl>
                                        <p:attrNameLst>
                                          <p:attrName>style.visibility</p:attrName>
                                        </p:attrNameLst>
                                      </p:cBhvr>
                                      <p:to>
                                        <p:strVal val="visible"/>
                                      </p:to>
                                    </p:set>
                                    <p:animEffect transition="in" filter="blinds(horizontal)">
                                      <p:cBhvr>
                                        <p:cTn id="23" dur="2000"/>
                                        <p:tgtEl>
                                          <p:spTgt spid="77825">
                                            <p:txEl>
                                              <p:pRg st="3" end="3"/>
                                            </p:txEl>
                                          </p:spTgt>
                                        </p:tgtEl>
                                      </p:cBhvr>
                                    </p:animEffect>
                                  </p:childTnLst>
                                </p:cTn>
                              </p:par>
                            </p:childTnLst>
                          </p:cTn>
                        </p:par>
                        <p:par>
                          <p:cTn id="24" fill="hold">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77825">
                                            <p:txEl>
                                              <p:pRg st="4" end="4"/>
                                            </p:txEl>
                                          </p:spTgt>
                                        </p:tgtEl>
                                        <p:attrNameLst>
                                          <p:attrName>style.visibility</p:attrName>
                                        </p:attrNameLst>
                                      </p:cBhvr>
                                      <p:to>
                                        <p:strVal val="visible"/>
                                      </p:to>
                                    </p:set>
                                    <p:animEffect transition="in" filter="blinds(horizontal)">
                                      <p:cBhvr>
                                        <p:cTn id="27" dur="2000"/>
                                        <p:tgtEl>
                                          <p:spTgt spid="7782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7825">
                                            <p:txEl>
                                              <p:pRg st="5" end="5"/>
                                            </p:txEl>
                                          </p:spTgt>
                                        </p:tgtEl>
                                        <p:attrNameLst>
                                          <p:attrName>style.visibility</p:attrName>
                                        </p:attrNameLst>
                                      </p:cBhvr>
                                      <p:to>
                                        <p:strVal val="visible"/>
                                      </p:to>
                                    </p:set>
                                    <p:animEffect transition="in" filter="blinds(horizontal)">
                                      <p:cBhvr>
                                        <p:cTn id="32" dur="2000"/>
                                        <p:tgtEl>
                                          <p:spTgt spid="77825">
                                            <p:txEl>
                                              <p:pRg st="5" end="5"/>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3315"/>
                                        </p:tgtEl>
                                        <p:attrNameLst>
                                          <p:attrName>style.visibility</p:attrName>
                                        </p:attrNameLst>
                                      </p:cBhvr>
                                      <p:to>
                                        <p:strVal val="visible"/>
                                      </p:to>
                                    </p:set>
                                    <p:animEffect transition="in" filter="blinds(horizontal)">
                                      <p:cBhvr>
                                        <p:cTn id="35" dur="20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Espace réservé du texte 2"/>
          <p:cNvSpPr>
            <a:spLocks noGrp="1"/>
          </p:cNvSpPr>
          <p:nvPr>
            <p:ph type="body" idx="2"/>
          </p:nvPr>
        </p:nvSpPr>
        <p:spPr>
          <a:xfrm>
            <a:off x="104775" y="1066604"/>
            <a:ext cx="3756388" cy="4691063"/>
          </a:xfrm>
        </p:spPr>
        <p:txBody>
          <a:bodyPr/>
          <a:lstStyle/>
          <a:p>
            <a:r>
              <a:rPr lang="fr-FR" sz="2000" u="sng" dirty="0">
                <a:solidFill>
                  <a:srgbClr val="FFFF00"/>
                </a:solidFill>
              </a:rPr>
              <a:t>Mâchoires inférieures </a:t>
            </a:r>
            <a:r>
              <a:rPr lang="fr-FR" sz="2000" dirty="0">
                <a:solidFill>
                  <a:srgbClr val="FFFF00"/>
                </a:solidFill>
              </a:rPr>
              <a:t>= maxilles :</a:t>
            </a:r>
          </a:p>
          <a:p>
            <a:r>
              <a:rPr lang="fr-FR" sz="2000" dirty="0">
                <a:solidFill>
                  <a:srgbClr val="FFFF00"/>
                </a:solidFill>
              </a:rPr>
              <a:t>Stipe (tronc), Palpe maxillaire (rôle tactile), Galéa.</a:t>
            </a:r>
          </a:p>
          <a:p>
            <a:endParaRPr lang="fr-FR" sz="2000" dirty="0">
              <a:solidFill>
                <a:srgbClr val="FFFF00"/>
              </a:solidFill>
            </a:endParaRPr>
          </a:p>
          <a:p>
            <a:r>
              <a:rPr lang="fr-FR" sz="2000" dirty="0">
                <a:solidFill>
                  <a:srgbClr val="FFFF00"/>
                </a:solidFill>
              </a:rPr>
              <a:t>Lèvre inférieure :</a:t>
            </a:r>
          </a:p>
          <a:p>
            <a:r>
              <a:rPr lang="fr-FR" sz="2000" dirty="0">
                <a:solidFill>
                  <a:srgbClr val="FFFF00"/>
                </a:solidFill>
              </a:rPr>
              <a:t>Submentum (sur le menton), Menton, Langue.</a:t>
            </a:r>
          </a:p>
          <a:p>
            <a:endParaRPr lang="fr-FR" sz="2000" dirty="0">
              <a:solidFill>
                <a:srgbClr val="FFFF00"/>
              </a:solidFill>
            </a:endParaRPr>
          </a:p>
          <a:p>
            <a:r>
              <a:rPr lang="fr-FR" sz="2000" dirty="0">
                <a:solidFill>
                  <a:srgbClr val="FFFF00"/>
                </a:solidFill>
              </a:rPr>
              <a:t>Les maxilles et les palpes labiaux se rejoignent pour former un tube d</a:t>
            </a:r>
            <a:r>
              <a:rPr lang="fr-FR" altLang="fr-FR" sz="2000" dirty="0">
                <a:solidFill>
                  <a:srgbClr val="FFFF00"/>
                </a:solidFill>
              </a:rPr>
              <a:t>’</a:t>
            </a:r>
            <a:r>
              <a:rPr lang="fr-FR" sz="2000" dirty="0">
                <a:solidFill>
                  <a:srgbClr val="FFFF00"/>
                </a:solidFill>
              </a:rPr>
              <a:t>aspiration : la trompe.</a:t>
            </a:r>
          </a:p>
        </p:txBody>
      </p:sp>
      <p:pic>
        <p:nvPicPr>
          <p:cNvPr id="14340" name="Espace réservé du contenu 4"/>
          <p:cNvPicPr>
            <a:picLocks noChangeAspect="1"/>
          </p:cNvPicPr>
          <p:nvPr/>
        </p:nvPicPr>
        <p:blipFill>
          <a:blip r:embed="rId3">
            <a:biLevel thresh="75000"/>
            <a:alphaModFix amt="70000"/>
            <a:extLst>
              <a:ext uri="{28A0092B-C50C-407E-A947-70E740481C1C}">
                <a14:useLocalDpi xmlns:a14="http://schemas.microsoft.com/office/drawing/2010/main"/>
              </a:ext>
            </a:extLst>
          </a:blip>
          <a:srcRect/>
          <a:stretch>
            <a:fillRect/>
          </a:stretch>
        </p:blipFill>
        <p:spPr bwMode="auto">
          <a:xfrm>
            <a:off x="3735388" y="950583"/>
            <a:ext cx="4975498" cy="5907417"/>
          </a:xfrm>
          <a:prstGeom prst="rect">
            <a:avLst/>
          </a:prstGeom>
          <a:solidFill>
            <a:schemeClr val="bg1"/>
          </a:solidFill>
          <a:ln>
            <a:noFill/>
          </a:ln>
          <a:effectLst>
            <a:softEdge rad="114300"/>
          </a:effectLst>
        </p:spPr>
      </p:pic>
      <p:sp>
        <p:nvSpPr>
          <p:cNvPr id="6" name="Sous-titre 2"/>
          <p:cNvSpPr txBox="1">
            <a:spLocks/>
          </p:cNvSpPr>
          <p:nvPr/>
        </p:nvSpPr>
        <p:spPr>
          <a:xfrm>
            <a:off x="328703" y="273050"/>
            <a:ext cx="8582211"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3600" b="1" spc="5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LA BOUCHE : </a:t>
            </a: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pièces buccales</a:t>
            </a: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
        <p:nvSpPr>
          <p:cNvPr id="5" name="ZoneTexte 4"/>
          <p:cNvSpPr txBox="1"/>
          <p:nvPr/>
        </p:nvSpPr>
        <p:spPr>
          <a:xfrm>
            <a:off x="3861163" y="4271339"/>
            <a:ext cx="863162" cy="2308324"/>
          </a:xfrm>
          <a:prstGeom prst="rect">
            <a:avLst/>
          </a:prstGeom>
          <a:solidFill>
            <a:schemeClr val="tx1">
              <a:lumMod val="75000"/>
            </a:schemeClr>
          </a:solidFill>
        </p:spPr>
        <p:txBody>
          <a:bodyPr wrap="square" rtlCol="0">
            <a:spAutoFit/>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7" name="ZoneTexte 6"/>
          <p:cNvSpPr txBox="1"/>
          <p:nvPr/>
        </p:nvSpPr>
        <p:spPr>
          <a:xfrm>
            <a:off x="3861163" y="2403687"/>
            <a:ext cx="1869743" cy="369332"/>
          </a:xfrm>
          <a:prstGeom prst="rect">
            <a:avLst/>
          </a:prstGeom>
          <a:noFill/>
        </p:spPr>
        <p:txBody>
          <a:bodyPr wrap="square" rtlCol="0">
            <a:spAutoFit/>
          </a:bodyPr>
          <a:lstStyle/>
          <a:p>
            <a:pPr algn="ctr"/>
            <a:r>
              <a:rPr lang="fr-FR" dirty="0">
                <a:solidFill>
                  <a:schemeClr val="bg1"/>
                </a:solidFill>
              </a:rPr>
              <a:t>Vue de dessous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79873">
                                            <p:txEl>
                                              <p:pRg st="0" end="0"/>
                                            </p:txEl>
                                          </p:spTgt>
                                        </p:tgtEl>
                                        <p:attrNameLst>
                                          <p:attrName>style.visibility</p:attrName>
                                        </p:attrNameLst>
                                      </p:cBhvr>
                                      <p:to>
                                        <p:strVal val="visible"/>
                                      </p:to>
                                    </p:set>
                                    <p:animEffect transition="in" filter="blinds(horizontal)">
                                      <p:cBhvr>
                                        <p:cTn id="11" dur="2000"/>
                                        <p:tgtEl>
                                          <p:spTgt spid="79873">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79873">
                                            <p:txEl>
                                              <p:pRg st="1" end="1"/>
                                            </p:txEl>
                                          </p:spTgt>
                                        </p:tgtEl>
                                        <p:attrNameLst>
                                          <p:attrName>style.visibility</p:attrName>
                                        </p:attrNameLst>
                                      </p:cBhvr>
                                      <p:to>
                                        <p:strVal val="visible"/>
                                      </p:to>
                                    </p:set>
                                    <p:animEffect transition="in" filter="blinds(horizontal)">
                                      <p:cBhvr>
                                        <p:cTn id="15" dur="2000"/>
                                        <p:tgtEl>
                                          <p:spTgt spid="79873">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79873">
                                            <p:txEl>
                                              <p:pRg st="3" end="3"/>
                                            </p:txEl>
                                          </p:spTgt>
                                        </p:tgtEl>
                                        <p:attrNameLst>
                                          <p:attrName>style.visibility</p:attrName>
                                        </p:attrNameLst>
                                      </p:cBhvr>
                                      <p:to>
                                        <p:strVal val="visible"/>
                                      </p:to>
                                    </p:set>
                                    <p:animEffect transition="in" filter="blinds(horizontal)">
                                      <p:cBhvr>
                                        <p:cTn id="19" dur="2000"/>
                                        <p:tgtEl>
                                          <p:spTgt spid="79873">
                                            <p:txEl>
                                              <p:pRg st="3" end="3"/>
                                            </p:txEl>
                                          </p:spTgt>
                                        </p:tgtEl>
                                      </p:cBhvr>
                                    </p:animEffect>
                                  </p:childTnLst>
                                </p:cTn>
                              </p:par>
                            </p:childTnLst>
                          </p:cTn>
                        </p:par>
                        <p:par>
                          <p:cTn id="20" fill="hold">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79873">
                                            <p:txEl>
                                              <p:pRg st="4" end="4"/>
                                            </p:txEl>
                                          </p:spTgt>
                                        </p:tgtEl>
                                        <p:attrNameLst>
                                          <p:attrName>style.visibility</p:attrName>
                                        </p:attrNameLst>
                                      </p:cBhvr>
                                      <p:to>
                                        <p:strVal val="visible"/>
                                      </p:to>
                                    </p:set>
                                    <p:animEffect transition="in" filter="blinds(horizontal)">
                                      <p:cBhvr>
                                        <p:cTn id="23" dur="2000"/>
                                        <p:tgtEl>
                                          <p:spTgt spid="7987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9873">
                                            <p:txEl>
                                              <p:pRg st="6" end="6"/>
                                            </p:txEl>
                                          </p:spTgt>
                                        </p:tgtEl>
                                        <p:attrNameLst>
                                          <p:attrName>style.visibility</p:attrName>
                                        </p:attrNameLst>
                                      </p:cBhvr>
                                      <p:to>
                                        <p:strVal val="visible"/>
                                      </p:to>
                                    </p:set>
                                    <p:animEffect transition="in" filter="blinds(horizontal)">
                                      <p:cBhvr>
                                        <p:cTn id="28" dur="2000"/>
                                        <p:tgtEl>
                                          <p:spTgt spid="79873">
                                            <p:txEl>
                                              <p:pRg st="6" end="6"/>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4340"/>
                                        </p:tgtEl>
                                        <p:attrNameLst>
                                          <p:attrName>style.visibility</p:attrName>
                                        </p:attrNameLst>
                                      </p:cBhvr>
                                      <p:to>
                                        <p:strVal val="visible"/>
                                      </p:to>
                                    </p:set>
                                    <p:animEffect transition="in" filter="blinds(horizontal)">
                                      <p:cBhvr>
                                        <p:cTn id="31" dur="20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t>
            </a:r>
          </a:p>
        </p:txBody>
      </p:sp>
      <p:sp>
        <p:nvSpPr>
          <p:cNvPr id="4" name="Espace réservé du texte 3"/>
          <p:cNvSpPr>
            <a:spLocks noGrp="1"/>
          </p:cNvSpPr>
          <p:nvPr>
            <p:ph type="body" sz="half" idx="2"/>
          </p:nvPr>
        </p:nvSpPr>
        <p:spPr/>
        <p:txBody>
          <a:bodyPr/>
          <a:lstStyle/>
          <a:p>
            <a:r>
              <a:rPr lang="fr-FR" dirty="0"/>
              <a:t>.</a:t>
            </a:r>
          </a:p>
        </p:txBody>
      </p:sp>
      <p:pic>
        <p:nvPicPr>
          <p:cNvPr id="5" name="Espace réservé du contenu 4" descr="http://svtauclairjj.fr/coevolution/gaura/appareil%20buccal_CT.png"/>
          <p:cNvPicPr>
            <a:picLocks noGrp="1"/>
          </p:cNvPicPr>
          <p:nvPr>
            <p:ph idx="1"/>
          </p:nvPr>
        </p:nvPicPr>
        <p:blipFill>
          <a:blip r:embed="rId2"/>
          <a:srcRect/>
          <a:stretch>
            <a:fillRect/>
          </a:stretch>
        </p:blipFill>
        <p:spPr bwMode="auto">
          <a:xfrm>
            <a:off x="3664125" y="178125"/>
            <a:ext cx="5111750" cy="5405879"/>
          </a:xfrm>
          <a:prstGeom prst="rect">
            <a:avLst/>
          </a:prstGeom>
          <a:noFill/>
          <a:ln w="9525">
            <a:noFill/>
            <a:miter lim="800000"/>
            <a:headEnd/>
            <a:tailEnd/>
          </a:ln>
        </p:spPr>
      </p:pic>
      <p:pic>
        <p:nvPicPr>
          <p:cNvPr id="6" name="Image 5" descr="http://svtauclairjj.fr/coevolution/gaura/piecesbuccales_abeille2.png"/>
          <p:cNvPicPr/>
          <p:nvPr/>
        </p:nvPicPr>
        <p:blipFill>
          <a:blip r:embed="rId3"/>
          <a:srcRect/>
          <a:stretch>
            <a:fillRect/>
          </a:stretch>
        </p:blipFill>
        <p:spPr bwMode="auto">
          <a:xfrm>
            <a:off x="457200" y="189925"/>
            <a:ext cx="2769235" cy="5089525"/>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2"/>
          </p:nvPr>
        </p:nvSpPr>
        <p:spPr>
          <a:xfrm>
            <a:off x="457200" y="747869"/>
            <a:ext cx="3008313" cy="5715000"/>
          </a:xfrm>
        </p:spPr>
        <p:txBody>
          <a:bodyPr>
            <a:normAutofit/>
          </a:bodyPr>
          <a:lstStyle/>
          <a:p>
            <a:pPr>
              <a:buClr>
                <a:srgbClr val="9BBB59"/>
              </a:buClr>
              <a:buFont typeface="Wingdings 2" pitchFamily="18" charset="2"/>
              <a:buNone/>
            </a:pPr>
            <a:r>
              <a:rPr lang="fr-FR" sz="2000" dirty="0">
                <a:solidFill>
                  <a:srgbClr val="FFFF00"/>
                </a:solidFill>
              </a:rPr>
              <a:t>La fonction principale du thorax est locomotrice. </a:t>
            </a:r>
          </a:p>
          <a:p>
            <a:pPr>
              <a:buClr>
                <a:srgbClr val="9BBB59"/>
              </a:buClr>
              <a:buFont typeface="Wingdings 2" pitchFamily="18" charset="2"/>
              <a:buNone/>
            </a:pPr>
            <a:endParaRPr lang="fr-FR" sz="2000" dirty="0">
              <a:solidFill>
                <a:srgbClr val="FFFF00"/>
              </a:solidFill>
            </a:endParaRPr>
          </a:p>
          <a:p>
            <a:pPr>
              <a:buClr>
                <a:srgbClr val="9BBB59"/>
              </a:buClr>
              <a:buFont typeface="Wingdings 2" pitchFamily="18" charset="2"/>
              <a:buNone/>
            </a:pPr>
            <a:r>
              <a:rPr lang="fr-FR" sz="2000" dirty="0">
                <a:solidFill>
                  <a:srgbClr val="FFFF00"/>
                </a:solidFill>
              </a:rPr>
              <a:t>Le thorax est formé de 3 segments soudés :</a:t>
            </a:r>
          </a:p>
          <a:p>
            <a:pPr>
              <a:buClr>
                <a:srgbClr val="9BBB59"/>
              </a:buClr>
              <a:buFont typeface="Wingdings 2" pitchFamily="18" charset="2"/>
              <a:buNone/>
            </a:pPr>
            <a:endParaRPr lang="fr-FR" sz="2000" dirty="0">
              <a:solidFill>
                <a:srgbClr val="FFFF00"/>
              </a:solidFill>
            </a:endParaRPr>
          </a:p>
          <a:p>
            <a:pPr>
              <a:buClr>
                <a:srgbClr val="9BBB59"/>
              </a:buClr>
              <a:buFont typeface="Wingdings" pitchFamily="2" charset="2"/>
              <a:buChar char="Ø"/>
            </a:pPr>
            <a:r>
              <a:rPr lang="fr-FR" sz="2000" dirty="0">
                <a:solidFill>
                  <a:srgbClr val="FFFF00"/>
                </a:solidFill>
              </a:rPr>
              <a:t>le 1</a:t>
            </a:r>
            <a:r>
              <a:rPr lang="fr-FR" sz="2000" baseline="30000" dirty="0">
                <a:solidFill>
                  <a:srgbClr val="FFFF00"/>
                </a:solidFill>
              </a:rPr>
              <a:t>er</a:t>
            </a:r>
            <a:r>
              <a:rPr lang="fr-FR" sz="2000" dirty="0">
                <a:solidFill>
                  <a:srgbClr val="FFFF00"/>
                </a:solidFill>
              </a:rPr>
              <a:t> s'appelle le </a:t>
            </a:r>
            <a:r>
              <a:rPr lang="fr-FR" sz="2000" b="1" dirty="0">
                <a:solidFill>
                  <a:srgbClr val="FFFF00"/>
                </a:solidFill>
              </a:rPr>
              <a:t>propendium.</a:t>
            </a:r>
          </a:p>
          <a:p>
            <a:pPr>
              <a:buClr>
                <a:srgbClr val="9BBB59"/>
              </a:buClr>
              <a:buFont typeface="Wingdings" pitchFamily="2" charset="2"/>
              <a:buChar char="Ø"/>
            </a:pPr>
            <a:endParaRPr lang="fr-FR" sz="2000" dirty="0">
              <a:solidFill>
                <a:srgbClr val="FFFF00"/>
              </a:solidFill>
            </a:endParaRPr>
          </a:p>
          <a:p>
            <a:pPr>
              <a:buClr>
                <a:srgbClr val="9BBB59"/>
              </a:buClr>
              <a:buFont typeface="Wingdings" pitchFamily="2" charset="2"/>
              <a:buChar char="Ø"/>
            </a:pPr>
            <a:r>
              <a:rPr lang="fr-FR" sz="2000" dirty="0">
                <a:solidFill>
                  <a:srgbClr val="FFFF00"/>
                </a:solidFill>
              </a:rPr>
              <a:t>Les 2</a:t>
            </a:r>
            <a:r>
              <a:rPr lang="fr-FR" sz="2000" baseline="30000" dirty="0">
                <a:solidFill>
                  <a:srgbClr val="FFFF00"/>
                </a:solidFill>
              </a:rPr>
              <a:t>e</a:t>
            </a:r>
            <a:r>
              <a:rPr lang="fr-FR" sz="2000" dirty="0">
                <a:solidFill>
                  <a:srgbClr val="FFFF00"/>
                </a:solidFill>
              </a:rPr>
              <a:t> et 3</a:t>
            </a:r>
            <a:r>
              <a:rPr lang="fr-FR" sz="2000" baseline="30000" dirty="0">
                <a:solidFill>
                  <a:srgbClr val="FFFF00"/>
                </a:solidFill>
              </a:rPr>
              <a:t>e</a:t>
            </a:r>
            <a:r>
              <a:rPr lang="fr-FR" sz="2000" dirty="0">
                <a:solidFill>
                  <a:srgbClr val="FFFF00"/>
                </a:solidFill>
              </a:rPr>
              <a:t> segments portent chacun une </a:t>
            </a:r>
            <a:r>
              <a:rPr lang="fr-FR" sz="2000" b="1" dirty="0">
                <a:solidFill>
                  <a:srgbClr val="FFFF00"/>
                </a:solidFill>
              </a:rPr>
              <a:t>paire d'ailes.</a:t>
            </a:r>
          </a:p>
          <a:p>
            <a:pPr>
              <a:buClr>
                <a:srgbClr val="9BBB59"/>
              </a:buClr>
              <a:buFont typeface="Wingdings" pitchFamily="2" charset="2"/>
              <a:buChar char="Ø"/>
            </a:pPr>
            <a:endParaRPr lang="fr-FR" sz="2000" b="1" dirty="0">
              <a:solidFill>
                <a:srgbClr val="FFFF00"/>
              </a:solidFill>
            </a:endParaRPr>
          </a:p>
          <a:p>
            <a:pPr>
              <a:buClr>
                <a:srgbClr val="9BBB59"/>
              </a:buClr>
              <a:buFont typeface="Wingdings" pitchFamily="2" charset="2"/>
              <a:buChar char="Ø"/>
            </a:pPr>
            <a:r>
              <a:rPr lang="fr-FR" sz="2000" dirty="0">
                <a:solidFill>
                  <a:srgbClr val="FFFF00"/>
                </a:solidFill>
              </a:rPr>
              <a:t>Chaque segment porte une paire de pattes.</a:t>
            </a:r>
          </a:p>
          <a:p>
            <a:pPr>
              <a:buClr>
                <a:srgbClr val="9BBB59"/>
              </a:buClr>
              <a:buFont typeface="Wingdings 2" pitchFamily="18" charset="2"/>
              <a:buNone/>
            </a:pPr>
            <a:endParaRPr lang="fr-FR" sz="2000" dirty="0">
              <a:solidFill>
                <a:srgbClr val="FFFF00"/>
              </a:solidFill>
            </a:endParaRPr>
          </a:p>
          <a:p>
            <a:pPr>
              <a:buClr>
                <a:srgbClr val="9BBB59"/>
              </a:buClr>
              <a:buFont typeface="Wingdings 2" pitchFamily="18" charset="2"/>
              <a:buNone/>
            </a:pPr>
            <a:endParaRPr lang="fr-FR" sz="2000" dirty="0">
              <a:solidFill>
                <a:srgbClr val="FFFF00"/>
              </a:solidFill>
            </a:endParaRPr>
          </a:p>
        </p:txBody>
      </p:sp>
      <p:pic>
        <p:nvPicPr>
          <p:cNvPr id="9" name="Espace réservé du contenu 6" descr="abecorps.jpg"/>
          <p:cNvPicPr>
            <a:picLocks noGrp="1" noChangeAspect="1"/>
          </p:cNvPicPr>
          <p:nvPr>
            <p:ph sz="half" idx="1"/>
          </p:nvPr>
        </p:nvPicPr>
        <p:blipFill>
          <a:blip r:embed="rId3">
            <a:alphaModFix amt="70000"/>
            <a:biLevel thresh="75000"/>
            <a:extLst>
              <a:ext uri="{28A0092B-C50C-407E-A947-70E740481C1C}">
                <a14:useLocalDpi xmlns:a14="http://schemas.microsoft.com/office/drawing/2010/main"/>
              </a:ext>
            </a:extLst>
          </a:blip>
          <a:srcRect/>
          <a:stretch>
            <a:fillRect/>
          </a:stretch>
        </p:blipFill>
        <p:spPr>
          <a:xfrm>
            <a:off x="3857625" y="1285875"/>
            <a:ext cx="4500563" cy="4286250"/>
          </a:xfrm>
          <a:solidFill>
            <a:schemeClr val="bg1"/>
          </a:solidFill>
          <a:ln>
            <a:solidFill>
              <a:srgbClr val="000000"/>
            </a:solidFill>
          </a:ln>
          <a:effectLst>
            <a:softEdge rad="101600"/>
          </a:effectLst>
        </p:spPr>
      </p:pic>
      <p:sp>
        <p:nvSpPr>
          <p:cNvPr id="11" name="Sous-titre 2"/>
          <p:cNvSpPr txBox="1">
            <a:spLocks/>
          </p:cNvSpPr>
          <p:nvPr/>
        </p:nvSpPr>
        <p:spPr>
          <a:xfrm>
            <a:off x="328703" y="273050"/>
            <a:ext cx="8582211"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Thorax</a:t>
            </a:r>
          </a:p>
          <a:p>
            <a:pPr fontAlgn="auto">
              <a:spcAft>
                <a:spcPts val="0"/>
              </a:spcAft>
              <a:defRPr/>
            </a:pP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2000"/>
                                        <p:tgtEl>
                                          <p:spTgt spid="11"/>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linds(horizontal)">
                                      <p:cBhvr>
                                        <p:cTn id="11" dur="2000"/>
                                        <p:tgtEl>
                                          <p:spTgt spid="6">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blinds(horizontal)">
                                      <p:cBhvr>
                                        <p:cTn id="15" dur="2000"/>
                                        <p:tgtEl>
                                          <p:spTgt spid="6">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blinds(horizontal)">
                                      <p:cBhvr>
                                        <p:cTn id="19" dur="2000"/>
                                        <p:tgtEl>
                                          <p:spTgt spid="6">
                                            <p:txEl>
                                              <p:pRg st="4" end="4"/>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Effect transition="in" filter="blinds(horizontal)">
                                      <p:cBhvr>
                                        <p:cTn id="23" dur="2000"/>
                                        <p:tgtEl>
                                          <p:spTgt spid="6">
                                            <p:txEl>
                                              <p:pRg st="6" end="6"/>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blinds(horizontal)">
                                      <p:cBhvr>
                                        <p:cTn id="27" dur="2000"/>
                                        <p:tgtEl>
                                          <p:spTgt spid="6">
                                            <p:txEl>
                                              <p:pRg st="8" end="8"/>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Espace réservé du texte 3"/>
          <p:cNvSpPr>
            <a:spLocks noGrp="1"/>
          </p:cNvSpPr>
          <p:nvPr>
            <p:ph type="body" idx="2"/>
          </p:nvPr>
        </p:nvSpPr>
        <p:spPr>
          <a:xfrm>
            <a:off x="142875" y="872334"/>
            <a:ext cx="3487738" cy="4049713"/>
          </a:xfrm>
        </p:spPr>
        <p:txBody>
          <a:bodyPr/>
          <a:lstStyle/>
          <a:p>
            <a:pPr eaLnBrk="1" hangingPunct="1">
              <a:buFont typeface="Wingdings" pitchFamily="2" charset="2"/>
              <a:buChar char="Ø"/>
            </a:pPr>
            <a:r>
              <a:rPr lang="fr-FR" sz="2000" dirty="0">
                <a:solidFill>
                  <a:srgbClr val="FFFF00"/>
                </a:solidFill>
              </a:rPr>
              <a:t>2 ailes de chaque côté. Elles sont formées de membranes transparentes placées à l</a:t>
            </a:r>
            <a:r>
              <a:rPr lang="fr-FR" altLang="fr-FR" sz="2000" dirty="0">
                <a:solidFill>
                  <a:srgbClr val="FFFF00"/>
                </a:solidFill>
              </a:rPr>
              <a:t>’</a:t>
            </a:r>
            <a:r>
              <a:rPr lang="fr-FR" sz="2000" dirty="0">
                <a:solidFill>
                  <a:srgbClr val="FFFF00"/>
                </a:solidFill>
              </a:rPr>
              <a:t>intérieur d</a:t>
            </a:r>
            <a:r>
              <a:rPr lang="fr-FR" altLang="fr-FR" sz="2000" dirty="0">
                <a:solidFill>
                  <a:srgbClr val="FFFF00"/>
                </a:solidFill>
              </a:rPr>
              <a:t>’</a:t>
            </a:r>
            <a:r>
              <a:rPr lang="fr-FR" sz="2000" dirty="0">
                <a:solidFill>
                  <a:srgbClr val="FFFF00"/>
                </a:solidFill>
              </a:rPr>
              <a:t>un réseau de nervures rigides et creuses. </a:t>
            </a:r>
          </a:p>
          <a:p>
            <a:pPr eaLnBrk="1" hangingPunct="1">
              <a:buFont typeface="Wingdings" pitchFamily="2" charset="2"/>
              <a:buChar char="Ø"/>
            </a:pPr>
            <a:endParaRPr lang="fr-FR" sz="2000" dirty="0">
              <a:solidFill>
                <a:srgbClr val="FFFF00"/>
              </a:solidFill>
            </a:endParaRPr>
          </a:p>
          <a:p>
            <a:pPr eaLnBrk="1" hangingPunct="1">
              <a:buFont typeface="Wingdings" pitchFamily="2" charset="2"/>
              <a:buChar char="Ø"/>
            </a:pPr>
            <a:r>
              <a:rPr lang="fr-FR" sz="2000" dirty="0">
                <a:solidFill>
                  <a:srgbClr val="FFFF00"/>
                </a:solidFill>
              </a:rPr>
              <a:t>Les ailes antérieures  plus grandes que les ailes postérieures sont fixées sur le 2</a:t>
            </a:r>
            <a:r>
              <a:rPr lang="fr-FR" sz="2000" baseline="30000" dirty="0">
                <a:solidFill>
                  <a:srgbClr val="FFFF00"/>
                </a:solidFill>
              </a:rPr>
              <a:t>ème</a:t>
            </a:r>
            <a:r>
              <a:rPr lang="fr-FR" sz="2000" dirty="0">
                <a:solidFill>
                  <a:srgbClr val="FFFF00"/>
                </a:solidFill>
              </a:rPr>
              <a:t> anneau.</a:t>
            </a:r>
          </a:p>
          <a:p>
            <a:pPr eaLnBrk="1" hangingPunct="1">
              <a:buFont typeface="Wingdings" pitchFamily="2" charset="2"/>
              <a:buChar char="Ø"/>
            </a:pPr>
            <a:endParaRPr lang="fr-FR" sz="2000" dirty="0">
              <a:solidFill>
                <a:srgbClr val="FFFF00"/>
              </a:solidFill>
            </a:endParaRPr>
          </a:p>
          <a:p>
            <a:pPr eaLnBrk="1" hangingPunct="1">
              <a:buFont typeface="Wingdings" pitchFamily="2" charset="2"/>
              <a:buChar char="Ø"/>
            </a:pPr>
            <a:r>
              <a:rPr lang="fr-FR" sz="2000" dirty="0">
                <a:solidFill>
                  <a:srgbClr val="FFFF00"/>
                </a:solidFill>
              </a:rPr>
              <a:t>Les ailes postérieures</a:t>
            </a:r>
          </a:p>
          <a:p>
            <a:pPr eaLnBrk="1" hangingPunct="1"/>
            <a:r>
              <a:rPr lang="fr-FR" sz="2000" dirty="0">
                <a:solidFill>
                  <a:srgbClr val="FFFF00"/>
                </a:solidFill>
              </a:rPr>
              <a:t>sont sur le 3</a:t>
            </a:r>
            <a:r>
              <a:rPr lang="fr-FR" sz="2000" baseline="30000" dirty="0">
                <a:solidFill>
                  <a:srgbClr val="FFFF00"/>
                </a:solidFill>
              </a:rPr>
              <a:t>ème</a:t>
            </a:r>
            <a:r>
              <a:rPr lang="fr-FR" sz="2000" dirty="0">
                <a:solidFill>
                  <a:srgbClr val="FFFF00"/>
                </a:solidFill>
              </a:rPr>
              <a:t> anneau.</a:t>
            </a:r>
          </a:p>
          <a:p>
            <a:pPr eaLnBrk="1" hangingPunct="1"/>
            <a:endParaRPr lang="fr-FR" sz="2000" dirty="0">
              <a:solidFill>
                <a:srgbClr val="FFFF00"/>
              </a:solidFill>
            </a:endParaRPr>
          </a:p>
          <a:p>
            <a:pPr eaLnBrk="1" hangingPunct="1"/>
            <a:endParaRPr lang="fr-FR" sz="2000" dirty="0">
              <a:solidFill>
                <a:srgbClr val="FFFF00"/>
              </a:solidFill>
            </a:endParaRPr>
          </a:p>
        </p:txBody>
      </p:sp>
      <p:sp>
        <p:nvSpPr>
          <p:cNvPr id="7" name="Sous-titre 2"/>
          <p:cNvSpPr txBox="1">
            <a:spLocks/>
          </p:cNvSpPr>
          <p:nvPr/>
        </p:nvSpPr>
        <p:spPr>
          <a:xfrm>
            <a:off x="59764" y="273050"/>
            <a:ext cx="3780119"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 Thorax</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a:srcRect/>
          <a:stretch>
            <a:fillRect/>
          </a:stretch>
        </p:blipFill>
        <p:spPr bwMode="auto">
          <a:xfrm>
            <a:off x="3976363" y="277880"/>
            <a:ext cx="5118100" cy="6375400"/>
          </a:xfrm>
          <a:prstGeom prst="rect">
            <a:avLst/>
          </a:prstGeom>
          <a:noFill/>
          <a:ln w="9525">
            <a:noFill/>
            <a:miter lim="800000"/>
            <a:headEnd/>
            <a:tailEnd/>
          </a:ln>
        </p:spPr>
      </p:pic>
      <p:sp>
        <p:nvSpPr>
          <p:cNvPr id="1026" name="Rectangle 2"/>
          <p:cNvSpPr>
            <a:spLocks noChangeArrowheads="1"/>
          </p:cNvSpPr>
          <p:nvPr/>
        </p:nvSpPr>
        <p:spPr bwMode="auto">
          <a:xfrm>
            <a:off x="3987799" y="273050"/>
            <a:ext cx="3163627" cy="1081917"/>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027" name="Rectangle 3"/>
          <p:cNvSpPr>
            <a:spLocks noChangeArrowheads="1"/>
          </p:cNvSpPr>
          <p:nvPr/>
        </p:nvSpPr>
        <p:spPr bwMode="auto">
          <a:xfrm>
            <a:off x="8890315" y="1314023"/>
            <a:ext cx="190500" cy="1183517"/>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94209">
                                            <p:txEl>
                                              <p:pRg st="0" end="0"/>
                                            </p:txEl>
                                          </p:spTgt>
                                        </p:tgtEl>
                                        <p:attrNameLst>
                                          <p:attrName>style.visibility</p:attrName>
                                        </p:attrNameLst>
                                      </p:cBhvr>
                                      <p:to>
                                        <p:strVal val="visible"/>
                                      </p:to>
                                    </p:set>
                                    <p:animEffect transition="in" filter="blinds(horizontal)">
                                      <p:cBhvr>
                                        <p:cTn id="11" dur="2000"/>
                                        <p:tgtEl>
                                          <p:spTgt spid="94209">
                                            <p:txEl>
                                              <p:pRg st="0" end="0"/>
                                            </p:txEl>
                                          </p:spTgt>
                                        </p:tgtEl>
                                      </p:cBhvr>
                                    </p:animEffect>
                                  </p:childTnLst>
                                </p:cTn>
                              </p:par>
                            </p:childTnLst>
                          </p:cTn>
                        </p:par>
                        <p:par>
                          <p:cTn id="12" fill="hold">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94209">
                                            <p:txEl>
                                              <p:pRg st="2" end="2"/>
                                            </p:txEl>
                                          </p:spTgt>
                                        </p:tgtEl>
                                        <p:attrNameLst>
                                          <p:attrName>style.visibility</p:attrName>
                                        </p:attrNameLst>
                                      </p:cBhvr>
                                      <p:to>
                                        <p:strVal val="visible"/>
                                      </p:to>
                                    </p:set>
                                    <p:animEffect transition="in" filter="blinds(horizontal)">
                                      <p:cBhvr>
                                        <p:cTn id="15" dur="2000"/>
                                        <p:tgtEl>
                                          <p:spTgt spid="94209">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94209">
                                            <p:txEl>
                                              <p:pRg st="4" end="4"/>
                                            </p:txEl>
                                          </p:spTgt>
                                        </p:tgtEl>
                                        <p:attrNameLst>
                                          <p:attrName>style.visibility</p:attrName>
                                        </p:attrNameLst>
                                      </p:cBhvr>
                                      <p:to>
                                        <p:strVal val="visible"/>
                                      </p:to>
                                    </p:set>
                                    <p:animEffect transition="in" filter="blinds(horizontal)">
                                      <p:cBhvr>
                                        <p:cTn id="19" dur="2000"/>
                                        <p:tgtEl>
                                          <p:spTgt spid="94209">
                                            <p:txEl>
                                              <p:pRg st="4" end="4"/>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94209">
                                            <p:txEl>
                                              <p:pRg st="5" end="5"/>
                                            </p:txEl>
                                          </p:spTgt>
                                        </p:tgtEl>
                                        <p:attrNameLst>
                                          <p:attrName>style.visibility</p:attrName>
                                        </p:attrNameLst>
                                      </p:cBhvr>
                                      <p:to>
                                        <p:strVal val="visible"/>
                                      </p:to>
                                    </p:set>
                                    <p:animEffect transition="in" filter="blinds(horizontal)">
                                      <p:cBhvr>
                                        <p:cTn id="23" dur="2000"/>
                                        <p:tgtEl>
                                          <p:spTgt spid="94209">
                                            <p:txEl>
                                              <p:pRg st="5" end="5"/>
                                            </p:txEl>
                                          </p:spTgt>
                                        </p:tgtEl>
                                      </p:cBhvr>
                                    </p:animEffect>
                                  </p:childTnLst>
                                </p:cTn>
                              </p:par>
                            </p:childTnLst>
                          </p:cTn>
                        </p:par>
                        <p:par>
                          <p:cTn id="24" fill="hold" nodeType="afterGroup">
                            <p:stCondLst>
                              <p:cond delay="10000"/>
                            </p:stCondLst>
                            <p:childTnLst>
                              <p:par>
                                <p:cTn id="25" presetID="6" presetClass="entr" presetSubtype="3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out)">
                                      <p:cBhvr>
                                        <p:cTn id="2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0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Espace réservé du texte 8"/>
          <p:cNvSpPr>
            <a:spLocks noGrp="1"/>
          </p:cNvSpPr>
          <p:nvPr>
            <p:ph type="body" idx="2"/>
          </p:nvPr>
        </p:nvSpPr>
        <p:spPr>
          <a:xfrm>
            <a:off x="189192" y="815869"/>
            <a:ext cx="4500563" cy="5072063"/>
          </a:xfrm>
        </p:spPr>
        <p:txBody>
          <a:bodyPr/>
          <a:lstStyle/>
          <a:p>
            <a:r>
              <a:rPr lang="fr-FR" sz="2000" dirty="0">
                <a:solidFill>
                  <a:srgbClr val="FFFF00"/>
                </a:solidFill>
              </a:rPr>
              <a:t>Les pattes servent :</a:t>
            </a:r>
          </a:p>
          <a:p>
            <a:pPr lvl="1">
              <a:buFont typeface="Arial" pitchFamily="34" charset="0"/>
              <a:buChar char="•"/>
            </a:pPr>
            <a:r>
              <a:rPr lang="fr-FR" sz="1800" dirty="0">
                <a:solidFill>
                  <a:srgbClr val="FFFF00"/>
                </a:solidFill>
              </a:rPr>
              <a:t> A la locomotion.</a:t>
            </a:r>
          </a:p>
          <a:p>
            <a:pPr lvl="1">
              <a:buFont typeface="Arial" pitchFamily="34" charset="0"/>
              <a:buChar char="•"/>
            </a:pPr>
            <a:r>
              <a:rPr lang="fr-FR" sz="1800" dirty="0">
                <a:solidFill>
                  <a:srgbClr val="FFFF00"/>
                </a:solidFill>
              </a:rPr>
              <a:t>A la récolte du pollen et de la propolis. </a:t>
            </a:r>
          </a:p>
          <a:p>
            <a:r>
              <a:rPr lang="fr-FR" sz="2000" dirty="0">
                <a:solidFill>
                  <a:srgbClr val="FFFF00"/>
                </a:solidFill>
              </a:rPr>
              <a:t>Elles ne peuvent se mouvoir que d</a:t>
            </a:r>
            <a:r>
              <a:rPr lang="fr-FR" altLang="fr-FR" sz="2000" dirty="0">
                <a:solidFill>
                  <a:srgbClr val="FFFF00"/>
                </a:solidFill>
              </a:rPr>
              <a:t>’</a:t>
            </a:r>
            <a:r>
              <a:rPr lang="fr-FR" sz="2000" dirty="0">
                <a:solidFill>
                  <a:srgbClr val="FFFF00"/>
                </a:solidFill>
              </a:rPr>
              <a:t>avant en arrière</a:t>
            </a:r>
          </a:p>
          <a:p>
            <a:pPr marL="457200" indent="-457200">
              <a:buFont typeface="+mj-lt"/>
              <a:buAutoNum type="arabicPeriod"/>
            </a:pPr>
            <a:r>
              <a:rPr lang="fr-FR" sz="2000" dirty="0">
                <a:solidFill>
                  <a:srgbClr val="FFFF00"/>
                </a:solidFill>
              </a:rPr>
              <a:t>Hanche</a:t>
            </a:r>
          </a:p>
          <a:p>
            <a:pPr marL="457200" indent="-457200">
              <a:buFont typeface="+mj-lt"/>
              <a:buAutoNum type="arabicPeriod"/>
            </a:pPr>
            <a:r>
              <a:rPr lang="fr-FR" sz="2000" dirty="0">
                <a:solidFill>
                  <a:srgbClr val="FFFF00"/>
                </a:solidFill>
              </a:rPr>
              <a:t>Trochanter</a:t>
            </a:r>
          </a:p>
          <a:p>
            <a:pPr marL="457200" indent="-457200">
              <a:buFont typeface="+mj-lt"/>
              <a:buAutoNum type="arabicPeriod"/>
            </a:pPr>
            <a:r>
              <a:rPr lang="fr-FR" sz="2000" dirty="0">
                <a:solidFill>
                  <a:srgbClr val="FFFF00"/>
                </a:solidFill>
              </a:rPr>
              <a:t>Fémur</a:t>
            </a:r>
          </a:p>
          <a:p>
            <a:pPr marL="457200" indent="-457200">
              <a:buFont typeface="+mj-lt"/>
              <a:buAutoNum type="arabicPeriod"/>
            </a:pPr>
            <a:r>
              <a:rPr lang="fr-FR" sz="2000" dirty="0">
                <a:solidFill>
                  <a:srgbClr val="FFFF00"/>
                </a:solidFill>
              </a:rPr>
              <a:t>Tibia</a:t>
            </a:r>
          </a:p>
          <a:p>
            <a:pPr marL="457200" indent="-457200">
              <a:buFont typeface="+mj-lt"/>
              <a:buAutoNum type="arabicPeriod"/>
            </a:pPr>
            <a:r>
              <a:rPr lang="fr-FR" sz="2000" dirty="0">
                <a:solidFill>
                  <a:srgbClr val="FFFF00"/>
                </a:solidFill>
              </a:rPr>
              <a:t>Tarse</a:t>
            </a:r>
          </a:p>
          <a:p>
            <a:pPr marL="457200" indent="-457200">
              <a:buFont typeface="+mj-lt"/>
              <a:buAutoNum type="arabicPeriod"/>
            </a:pPr>
            <a:r>
              <a:rPr lang="fr-FR" sz="2000" dirty="0">
                <a:solidFill>
                  <a:srgbClr val="FFFF00"/>
                </a:solidFill>
              </a:rPr>
              <a:t>Ventouse</a:t>
            </a:r>
          </a:p>
          <a:p>
            <a:pPr marL="457200" indent="-457200">
              <a:buFont typeface="+mj-lt"/>
              <a:buAutoNum type="arabicPeriod"/>
            </a:pPr>
            <a:r>
              <a:rPr lang="fr-FR" sz="2000" dirty="0">
                <a:solidFill>
                  <a:srgbClr val="FFFF00"/>
                </a:solidFill>
              </a:rPr>
              <a:t>Deux  griffes</a:t>
            </a:r>
          </a:p>
        </p:txBody>
      </p:sp>
      <p:pic>
        <p:nvPicPr>
          <p:cNvPr id="86018" name="Espace réservé du contenu 4" descr="patte 1.jpg"/>
          <p:cNvPicPr>
            <a:picLocks noGrp="1" noChangeAspect="1"/>
          </p:cNvPicPr>
          <p:nvPr>
            <p:ph sz="half" idx="1"/>
          </p:nvPr>
        </p:nvPicPr>
        <p:blipFill>
          <a:blip r:embed="rId3">
            <a:lum contrast="20000"/>
          </a:blip>
          <a:srcRect/>
          <a:stretch>
            <a:fillRect/>
          </a:stretch>
        </p:blipFill>
        <p:spPr>
          <a:xfrm>
            <a:off x="4654067" y="809474"/>
            <a:ext cx="4330700" cy="5021263"/>
          </a:xfrm>
        </p:spPr>
      </p:pic>
      <p:sp>
        <p:nvSpPr>
          <p:cNvPr id="6" name="Sous-titre 2"/>
          <p:cNvSpPr txBox="1">
            <a:spLocks/>
          </p:cNvSpPr>
          <p:nvPr/>
        </p:nvSpPr>
        <p:spPr>
          <a:xfrm>
            <a:off x="328703" y="109274"/>
            <a:ext cx="8582211"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pattes (3 paires)</a:t>
            </a:r>
          </a:p>
          <a:p>
            <a:pPr fontAlgn="auto">
              <a:spcAft>
                <a:spcPts val="0"/>
              </a:spcAft>
              <a:defRPr/>
            </a:pPr>
            <a:endParaRPr lang="fr-FR" sz="20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86017">
                                            <p:txEl>
                                              <p:pRg st="0" end="0"/>
                                            </p:txEl>
                                          </p:spTgt>
                                        </p:tgtEl>
                                        <p:attrNameLst>
                                          <p:attrName>style.visibility</p:attrName>
                                        </p:attrNameLst>
                                      </p:cBhvr>
                                      <p:to>
                                        <p:strVal val="visible"/>
                                      </p:to>
                                    </p:set>
                                    <p:animEffect transition="in" filter="blinds(horizontal)">
                                      <p:cBhvr>
                                        <p:cTn id="11" dur="2010"/>
                                        <p:tgtEl>
                                          <p:spTgt spid="86017">
                                            <p:txEl>
                                              <p:pRg st="0" end="0"/>
                                            </p:txEl>
                                          </p:spTgt>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86017">
                                            <p:txEl>
                                              <p:pRg st="1" end="1"/>
                                            </p:txEl>
                                          </p:spTgt>
                                        </p:tgtEl>
                                        <p:attrNameLst>
                                          <p:attrName>style.visibility</p:attrName>
                                        </p:attrNameLst>
                                      </p:cBhvr>
                                      <p:to>
                                        <p:strVal val="visible"/>
                                      </p:to>
                                    </p:set>
                                    <p:animEffect transition="in" filter="blinds(horizontal)">
                                      <p:cBhvr>
                                        <p:cTn id="14" dur="2010"/>
                                        <p:tgtEl>
                                          <p:spTgt spid="86017">
                                            <p:txEl>
                                              <p:pRg st="1" end="1"/>
                                            </p:txEl>
                                          </p:spTgt>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86017">
                                            <p:txEl>
                                              <p:pRg st="2" end="2"/>
                                            </p:txEl>
                                          </p:spTgt>
                                        </p:tgtEl>
                                        <p:attrNameLst>
                                          <p:attrName>style.visibility</p:attrName>
                                        </p:attrNameLst>
                                      </p:cBhvr>
                                      <p:to>
                                        <p:strVal val="visible"/>
                                      </p:to>
                                    </p:set>
                                    <p:animEffect transition="in" filter="blinds(horizontal)">
                                      <p:cBhvr>
                                        <p:cTn id="17" dur="2010"/>
                                        <p:tgtEl>
                                          <p:spTgt spid="86017">
                                            <p:txEl>
                                              <p:pRg st="2" end="2"/>
                                            </p:txEl>
                                          </p:spTgt>
                                        </p:tgtEl>
                                      </p:cBhvr>
                                    </p:animEffect>
                                  </p:childTnLst>
                                </p:cTn>
                              </p:par>
                            </p:childTnLst>
                          </p:cTn>
                        </p:par>
                      </p:childTnLst>
                    </p:cTn>
                  </p:par>
                  <p:par>
                    <p:cTn id="18" fill="hold">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6017">
                                            <p:txEl>
                                              <p:pRg st="3" end="3"/>
                                            </p:txEl>
                                          </p:spTgt>
                                        </p:tgtEl>
                                        <p:attrNameLst>
                                          <p:attrName>style.visibility</p:attrName>
                                        </p:attrNameLst>
                                      </p:cBhvr>
                                      <p:to>
                                        <p:strVal val="visible"/>
                                      </p:to>
                                    </p:set>
                                    <p:animEffect transition="in" filter="blinds(horizontal)">
                                      <p:cBhvr>
                                        <p:cTn id="22" dur="2010"/>
                                        <p:tgtEl>
                                          <p:spTgt spid="860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6017">
                                            <p:txEl>
                                              <p:pRg st="4" end="4"/>
                                            </p:txEl>
                                          </p:spTgt>
                                        </p:tgtEl>
                                        <p:attrNameLst>
                                          <p:attrName>style.visibility</p:attrName>
                                        </p:attrNameLst>
                                      </p:cBhvr>
                                      <p:to>
                                        <p:strVal val="visible"/>
                                      </p:to>
                                    </p:set>
                                    <p:animEffect transition="in" filter="blinds(horizontal)">
                                      <p:cBhvr>
                                        <p:cTn id="27" dur="2010"/>
                                        <p:tgtEl>
                                          <p:spTgt spid="860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6017">
                                            <p:txEl>
                                              <p:pRg st="5" end="5"/>
                                            </p:txEl>
                                          </p:spTgt>
                                        </p:tgtEl>
                                        <p:attrNameLst>
                                          <p:attrName>style.visibility</p:attrName>
                                        </p:attrNameLst>
                                      </p:cBhvr>
                                      <p:to>
                                        <p:strVal val="visible"/>
                                      </p:to>
                                    </p:set>
                                    <p:animEffect transition="in" filter="blinds(horizontal)">
                                      <p:cBhvr>
                                        <p:cTn id="32" dur="2010"/>
                                        <p:tgtEl>
                                          <p:spTgt spid="8601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6017">
                                            <p:txEl>
                                              <p:pRg st="6" end="6"/>
                                            </p:txEl>
                                          </p:spTgt>
                                        </p:tgtEl>
                                        <p:attrNameLst>
                                          <p:attrName>style.visibility</p:attrName>
                                        </p:attrNameLst>
                                      </p:cBhvr>
                                      <p:to>
                                        <p:strVal val="visible"/>
                                      </p:to>
                                    </p:set>
                                    <p:animEffect transition="in" filter="blinds(horizontal)">
                                      <p:cBhvr>
                                        <p:cTn id="37" dur="2010"/>
                                        <p:tgtEl>
                                          <p:spTgt spid="8601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6017">
                                            <p:txEl>
                                              <p:pRg st="7" end="7"/>
                                            </p:txEl>
                                          </p:spTgt>
                                        </p:tgtEl>
                                        <p:attrNameLst>
                                          <p:attrName>style.visibility</p:attrName>
                                        </p:attrNameLst>
                                      </p:cBhvr>
                                      <p:to>
                                        <p:strVal val="visible"/>
                                      </p:to>
                                    </p:set>
                                    <p:animEffect transition="in" filter="blinds(horizontal)">
                                      <p:cBhvr>
                                        <p:cTn id="42" dur="2010"/>
                                        <p:tgtEl>
                                          <p:spTgt spid="8601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6017">
                                            <p:txEl>
                                              <p:pRg st="8" end="8"/>
                                            </p:txEl>
                                          </p:spTgt>
                                        </p:tgtEl>
                                        <p:attrNameLst>
                                          <p:attrName>style.visibility</p:attrName>
                                        </p:attrNameLst>
                                      </p:cBhvr>
                                      <p:to>
                                        <p:strVal val="visible"/>
                                      </p:to>
                                    </p:set>
                                    <p:animEffect transition="in" filter="blinds(horizontal)">
                                      <p:cBhvr>
                                        <p:cTn id="47" dur="2010"/>
                                        <p:tgtEl>
                                          <p:spTgt spid="86017">
                                            <p:txEl>
                                              <p:pRg st="8" end="8"/>
                                            </p:txEl>
                                          </p:spTgt>
                                        </p:tgtEl>
                                      </p:cBhvr>
                                    </p:animEffect>
                                  </p:childTnLst>
                                </p:cTn>
                              </p:par>
                            </p:childTnLst>
                          </p:cTn>
                        </p:par>
                      </p:childTnLst>
                    </p:cTn>
                  </p:par>
                  <p:par>
                    <p:cTn id="48" fill="hold">
                      <p:stCondLst>
                        <p:cond delay="indefinite"/>
                      </p:stCondLst>
                      <p:childTnLst>
                        <p:par>
                          <p:cTn id="49" fill="hold" nodeType="after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86017">
                                            <p:txEl>
                                              <p:pRg st="9" end="9"/>
                                            </p:txEl>
                                          </p:spTgt>
                                        </p:tgtEl>
                                        <p:attrNameLst>
                                          <p:attrName>style.visibility</p:attrName>
                                        </p:attrNameLst>
                                      </p:cBhvr>
                                      <p:to>
                                        <p:strVal val="visible"/>
                                      </p:to>
                                    </p:set>
                                    <p:animEffect transition="in" filter="blinds(horizontal)">
                                      <p:cBhvr>
                                        <p:cTn id="52" dur="2010"/>
                                        <p:tgtEl>
                                          <p:spTgt spid="86017">
                                            <p:txEl>
                                              <p:pRg st="9" end="9"/>
                                            </p:txEl>
                                          </p:spTgt>
                                        </p:tgtEl>
                                      </p:cBhvr>
                                    </p:animEffect>
                                  </p:childTnLst>
                                </p:cTn>
                              </p:par>
                            </p:childTnLst>
                          </p:cTn>
                        </p:par>
                        <p:par>
                          <p:cTn id="53" fill="hold">
                            <p:stCondLst>
                              <p:cond delay="2010"/>
                            </p:stCondLst>
                            <p:childTnLst>
                              <p:par>
                                <p:cTn id="54" presetID="3" presetClass="entr" presetSubtype="10" fill="hold" grpId="0" nodeType="afterEffect">
                                  <p:stCondLst>
                                    <p:cond delay="0"/>
                                  </p:stCondLst>
                                  <p:childTnLst>
                                    <p:set>
                                      <p:cBhvr>
                                        <p:cTn id="55" dur="1" fill="hold">
                                          <p:stCondLst>
                                            <p:cond delay="0"/>
                                          </p:stCondLst>
                                        </p:cTn>
                                        <p:tgtEl>
                                          <p:spTgt spid="86017">
                                            <p:txEl>
                                              <p:pRg st="10" end="10"/>
                                            </p:txEl>
                                          </p:spTgt>
                                        </p:tgtEl>
                                        <p:attrNameLst>
                                          <p:attrName>style.visibility</p:attrName>
                                        </p:attrNameLst>
                                      </p:cBhvr>
                                      <p:to>
                                        <p:strVal val="visible"/>
                                      </p:to>
                                    </p:set>
                                    <p:animEffect transition="in" filter="blinds(horizontal)">
                                      <p:cBhvr>
                                        <p:cTn id="56" dur="2010"/>
                                        <p:tgtEl>
                                          <p:spTgt spid="86017">
                                            <p:txEl>
                                              <p:pRg st="10" end="10"/>
                                            </p:txEl>
                                          </p:spTgt>
                                        </p:tgtEl>
                                      </p:cBhvr>
                                    </p:animEffect>
                                  </p:childTnLst>
                                </p:cTn>
                              </p:par>
                            </p:childTnLst>
                          </p:cTn>
                        </p:par>
                        <p:par>
                          <p:cTn id="57" fill="hold" nodeType="afterGroup">
                            <p:stCondLst>
                              <p:cond delay="4020"/>
                            </p:stCondLst>
                            <p:childTnLst>
                              <p:par>
                                <p:cTn id="58" presetID="3" presetClass="entr" presetSubtype="10" fill="hold" nodeType="afterEffect">
                                  <p:stCondLst>
                                    <p:cond delay="0"/>
                                  </p:stCondLst>
                                  <p:childTnLst>
                                    <p:set>
                                      <p:cBhvr>
                                        <p:cTn id="59" dur="1" fill="hold">
                                          <p:stCondLst>
                                            <p:cond delay="0"/>
                                          </p:stCondLst>
                                        </p:cTn>
                                        <p:tgtEl>
                                          <p:spTgt spid="86018"/>
                                        </p:tgtEl>
                                        <p:attrNameLst>
                                          <p:attrName>style.visibility</p:attrName>
                                        </p:attrNameLst>
                                      </p:cBhvr>
                                      <p:to>
                                        <p:strVal val="visible"/>
                                      </p:to>
                                    </p:set>
                                    <p:animEffect transition="in" filter="blinds(horizontal)">
                                      <p:cBhvr>
                                        <p:cTn id="60" dur="20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Espace réservé du texte 3"/>
          <p:cNvSpPr>
            <a:spLocks noGrp="1"/>
          </p:cNvSpPr>
          <p:nvPr>
            <p:ph type="body" idx="2"/>
          </p:nvPr>
        </p:nvSpPr>
        <p:spPr>
          <a:xfrm>
            <a:off x="165100" y="511339"/>
            <a:ext cx="3733800" cy="2854325"/>
          </a:xfrm>
        </p:spPr>
        <p:txBody>
          <a:bodyPr/>
          <a:lstStyle/>
          <a:p>
            <a:endParaRPr lang="fr-FR" sz="2000" dirty="0">
              <a:solidFill>
                <a:srgbClr val="FFFF00"/>
              </a:solidFill>
            </a:endParaRPr>
          </a:p>
          <a:p>
            <a:r>
              <a:rPr lang="fr-FR" sz="2000" dirty="0">
                <a:solidFill>
                  <a:srgbClr val="FFFF00"/>
                </a:solidFill>
              </a:rPr>
              <a:t>             Possède :</a:t>
            </a:r>
          </a:p>
          <a:p>
            <a:pPr>
              <a:buFont typeface="Arial" pitchFamily="34" charset="0"/>
              <a:buChar char="•"/>
            </a:pPr>
            <a:r>
              <a:rPr lang="fr-FR" sz="2000" b="1" dirty="0">
                <a:solidFill>
                  <a:srgbClr val="FFFF00"/>
                </a:solidFill>
              </a:rPr>
              <a:t> Une encoche </a:t>
            </a:r>
            <a:r>
              <a:rPr lang="fr-FR" sz="2000" dirty="0">
                <a:solidFill>
                  <a:srgbClr val="FFFF00"/>
                </a:solidFill>
              </a:rPr>
              <a:t>qui englobe un peigne </a:t>
            </a:r>
            <a:r>
              <a:rPr lang="fr-FR" sz="2000" b="1" dirty="0">
                <a:solidFill>
                  <a:srgbClr val="FFFF00"/>
                </a:solidFill>
              </a:rPr>
              <a:t>«  mouchoir à antenne ».</a:t>
            </a:r>
          </a:p>
          <a:p>
            <a:pPr>
              <a:buFont typeface="Arial" pitchFamily="34" charset="0"/>
              <a:buChar char="•"/>
            </a:pPr>
            <a:endParaRPr lang="fr-FR" sz="2000" dirty="0">
              <a:solidFill>
                <a:srgbClr val="FFFF00"/>
              </a:solidFill>
            </a:endParaRPr>
          </a:p>
          <a:p>
            <a:pPr>
              <a:buFont typeface="Arial" pitchFamily="34" charset="0"/>
              <a:buChar char="•"/>
            </a:pPr>
            <a:r>
              <a:rPr lang="fr-FR" sz="2000" b="1" dirty="0">
                <a:solidFill>
                  <a:srgbClr val="FFFF00"/>
                </a:solidFill>
              </a:rPr>
              <a:t>Un éperon </a:t>
            </a:r>
            <a:r>
              <a:rPr lang="fr-FR" sz="2000" dirty="0">
                <a:solidFill>
                  <a:srgbClr val="FFFF00"/>
                </a:solidFill>
              </a:rPr>
              <a:t>qui sert de butée pour maintenir l’antenne.</a:t>
            </a:r>
          </a:p>
        </p:txBody>
      </p:sp>
      <p:sp>
        <p:nvSpPr>
          <p:cNvPr id="5" name="Sous-titre 2"/>
          <p:cNvSpPr txBox="1">
            <a:spLocks/>
          </p:cNvSpPr>
          <p:nvPr/>
        </p:nvSpPr>
        <p:spPr>
          <a:xfrm>
            <a:off x="-115797" y="281817"/>
            <a:ext cx="4014697"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Pattes antérieure</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a:srcRect/>
          <a:stretch>
            <a:fillRect/>
          </a:stretch>
        </p:blipFill>
        <p:spPr bwMode="auto">
          <a:xfrm>
            <a:off x="4267200" y="0"/>
            <a:ext cx="4737100" cy="68373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88065">
                                            <p:txEl>
                                              <p:pRg st="1" end="1"/>
                                            </p:txEl>
                                          </p:spTgt>
                                        </p:tgtEl>
                                        <p:attrNameLst>
                                          <p:attrName>style.visibility</p:attrName>
                                        </p:attrNameLst>
                                      </p:cBhvr>
                                      <p:to>
                                        <p:strVal val="visible"/>
                                      </p:to>
                                    </p:set>
                                    <p:animEffect transition="in" filter="blinds(horizontal)">
                                      <p:cBhvr>
                                        <p:cTn id="11" dur="2000"/>
                                        <p:tgtEl>
                                          <p:spTgt spid="88065">
                                            <p:txEl>
                                              <p:pRg st="1" end="1"/>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88065">
                                            <p:txEl>
                                              <p:pRg st="2" end="2"/>
                                            </p:txEl>
                                          </p:spTgt>
                                        </p:tgtEl>
                                        <p:attrNameLst>
                                          <p:attrName>style.visibility</p:attrName>
                                        </p:attrNameLst>
                                      </p:cBhvr>
                                      <p:to>
                                        <p:strVal val="visible"/>
                                      </p:to>
                                    </p:set>
                                    <p:animEffect transition="in" filter="blinds(horizontal)">
                                      <p:cBhvr>
                                        <p:cTn id="15" dur="2000"/>
                                        <p:tgtEl>
                                          <p:spTgt spid="88065">
                                            <p:txEl>
                                              <p:pRg st="2" end="2"/>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88065">
                                            <p:txEl>
                                              <p:pRg st="4" end="4"/>
                                            </p:txEl>
                                          </p:spTgt>
                                        </p:tgtEl>
                                        <p:attrNameLst>
                                          <p:attrName>style.visibility</p:attrName>
                                        </p:attrNameLst>
                                      </p:cBhvr>
                                      <p:to>
                                        <p:strVal val="visible"/>
                                      </p:to>
                                    </p:set>
                                    <p:animEffect transition="in" filter="blinds(horizontal)">
                                      <p:cBhvr>
                                        <p:cTn id="19" dur="2000"/>
                                        <p:tgtEl>
                                          <p:spTgt spid="88065">
                                            <p:txEl>
                                              <p:pRg st="4" end="4"/>
                                            </p:txEl>
                                          </p:spTgt>
                                        </p:tgtEl>
                                      </p:cBhvr>
                                    </p:animEffect>
                                  </p:childTnLst>
                                </p:cTn>
                              </p:par>
                            </p:childTnLst>
                          </p:cTn>
                        </p:par>
                        <p:par>
                          <p:cTn id="20" fill="hold" nodeType="afterGroup">
                            <p:stCondLst>
                              <p:cond delay="8000"/>
                            </p:stCondLst>
                            <p:childTnLst>
                              <p:par>
                                <p:cTn id="21" presetID="6" presetClass="entr" presetSubtype="3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ircle(out)">
                                      <p:cBhvr>
                                        <p:cTn id="2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Espace réservé du texte 3"/>
          <p:cNvSpPr>
            <a:spLocks noGrp="1"/>
          </p:cNvSpPr>
          <p:nvPr>
            <p:ph type="body" idx="2"/>
          </p:nvPr>
        </p:nvSpPr>
        <p:spPr>
          <a:xfrm>
            <a:off x="28575" y="703443"/>
            <a:ext cx="3322638" cy="4786312"/>
          </a:xfrm>
        </p:spPr>
        <p:txBody>
          <a:bodyPr/>
          <a:lstStyle/>
          <a:p>
            <a:endParaRPr lang="fr-FR" sz="2000" dirty="0">
              <a:solidFill>
                <a:srgbClr val="FFFF00"/>
              </a:solidFill>
            </a:endParaRPr>
          </a:p>
          <a:p>
            <a:endParaRPr lang="fr-FR" sz="2000" dirty="0">
              <a:solidFill>
                <a:srgbClr val="FFFF00"/>
              </a:solidFill>
            </a:endParaRPr>
          </a:p>
          <a:p>
            <a:r>
              <a:rPr lang="fr-FR" sz="2000" dirty="0">
                <a:solidFill>
                  <a:srgbClr val="FFFF00"/>
                </a:solidFill>
              </a:rPr>
              <a:t>Sur le tarse: 10 rangs de poils raides forment la </a:t>
            </a:r>
            <a:r>
              <a:rPr lang="fr-FR" sz="2000" b="1" u="sng" dirty="0">
                <a:solidFill>
                  <a:srgbClr val="FFFF00"/>
                </a:solidFill>
              </a:rPr>
              <a:t>brosse à pollen .</a:t>
            </a:r>
          </a:p>
          <a:p>
            <a:endParaRPr lang="fr-FR" sz="2000" dirty="0">
              <a:solidFill>
                <a:srgbClr val="FFFF00"/>
              </a:solidFill>
            </a:endParaRPr>
          </a:p>
          <a:p>
            <a:r>
              <a:rPr lang="fr-FR" sz="2000" dirty="0">
                <a:solidFill>
                  <a:srgbClr val="FFFF00"/>
                </a:solidFill>
              </a:rPr>
              <a:t>Au niveau du tibia</a:t>
            </a:r>
          </a:p>
          <a:p>
            <a:r>
              <a:rPr lang="fr-FR" sz="2000" dirty="0">
                <a:solidFill>
                  <a:srgbClr val="FFFF00"/>
                </a:solidFill>
              </a:rPr>
              <a:t>une épine pour détacher les pelotes de pollen apportées dans la ruche.</a:t>
            </a:r>
          </a:p>
        </p:txBody>
      </p:sp>
      <p:sp>
        <p:nvSpPr>
          <p:cNvPr id="5" name="Sous-titre 2"/>
          <p:cNvSpPr txBox="1">
            <a:spLocks/>
          </p:cNvSpPr>
          <p:nvPr/>
        </p:nvSpPr>
        <p:spPr>
          <a:xfrm>
            <a:off x="142875" y="273050"/>
            <a:ext cx="3112997"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Pattes médiane</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a:srcRect/>
          <a:stretch>
            <a:fillRect/>
          </a:stretch>
        </p:blipFill>
        <p:spPr bwMode="auto">
          <a:xfrm>
            <a:off x="3386138" y="340056"/>
            <a:ext cx="5645150" cy="6315075"/>
          </a:xfrm>
          <a:prstGeom prst="rect">
            <a:avLst/>
          </a:prstGeom>
          <a:noFill/>
          <a:ln w="9525">
            <a:noFill/>
            <a:miter lim="800000"/>
            <a:headEnd/>
            <a:tailEnd/>
          </a:ln>
        </p:spPr>
      </p:pic>
      <p:sp>
        <p:nvSpPr>
          <p:cNvPr id="6" name="ZoneTexte 5"/>
          <p:cNvSpPr txBox="1"/>
          <p:nvPr/>
        </p:nvSpPr>
        <p:spPr>
          <a:xfrm>
            <a:off x="8168126" y="340056"/>
            <a:ext cx="863162" cy="2308324"/>
          </a:xfrm>
          <a:prstGeom prst="rect">
            <a:avLst/>
          </a:prstGeom>
          <a:solidFill>
            <a:schemeClr val="tx1"/>
          </a:solidFill>
        </p:spPr>
        <p:txBody>
          <a:bodyPr wrap="square" rtlCol="0">
            <a:spAutoFit/>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90113">
                                            <p:txEl>
                                              <p:pRg st="2" end="2"/>
                                            </p:txEl>
                                          </p:spTgt>
                                        </p:tgtEl>
                                        <p:attrNameLst>
                                          <p:attrName>style.visibility</p:attrName>
                                        </p:attrNameLst>
                                      </p:cBhvr>
                                      <p:to>
                                        <p:strVal val="visible"/>
                                      </p:to>
                                    </p:set>
                                    <p:animEffect transition="in" filter="blinds(horizontal)">
                                      <p:cBhvr>
                                        <p:cTn id="11" dur="2000"/>
                                        <p:tgtEl>
                                          <p:spTgt spid="90113">
                                            <p:txEl>
                                              <p:pRg st="2" end="2"/>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90113">
                                            <p:txEl>
                                              <p:pRg st="4" end="4"/>
                                            </p:txEl>
                                          </p:spTgt>
                                        </p:tgtEl>
                                        <p:attrNameLst>
                                          <p:attrName>style.visibility</p:attrName>
                                        </p:attrNameLst>
                                      </p:cBhvr>
                                      <p:to>
                                        <p:strVal val="visible"/>
                                      </p:to>
                                    </p:set>
                                    <p:animEffect transition="in" filter="blinds(horizontal)">
                                      <p:cBhvr>
                                        <p:cTn id="15" dur="2000"/>
                                        <p:tgtEl>
                                          <p:spTgt spid="90113">
                                            <p:txEl>
                                              <p:pRg st="4" end="4"/>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90113">
                                            <p:txEl>
                                              <p:pRg st="5" end="5"/>
                                            </p:txEl>
                                          </p:spTgt>
                                        </p:tgtEl>
                                        <p:attrNameLst>
                                          <p:attrName>style.visibility</p:attrName>
                                        </p:attrNameLst>
                                      </p:cBhvr>
                                      <p:to>
                                        <p:strVal val="visible"/>
                                      </p:to>
                                    </p:set>
                                    <p:animEffect transition="in" filter="blinds(horizontal)">
                                      <p:cBhvr>
                                        <p:cTn id="19" dur="2000"/>
                                        <p:tgtEl>
                                          <p:spTgt spid="90113">
                                            <p:txEl>
                                              <p:pRg st="5" end="5"/>
                                            </p:txEl>
                                          </p:spTgt>
                                        </p:tgtEl>
                                      </p:cBhvr>
                                    </p:animEffect>
                                  </p:childTnLst>
                                </p:cTn>
                              </p:par>
                            </p:childTnLst>
                          </p:cTn>
                        </p:par>
                        <p:par>
                          <p:cTn id="20" fill="hold" nodeType="afterGroup">
                            <p:stCondLst>
                              <p:cond delay="8000"/>
                            </p:stCondLst>
                            <p:childTnLst>
                              <p:par>
                                <p:cTn id="21" presetID="6" presetClass="entr" presetSubtype="3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ircle(out)">
                                      <p:cBhvr>
                                        <p:cTn id="2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Espace réservé du texte 3"/>
          <p:cNvSpPr>
            <a:spLocks noGrp="1"/>
          </p:cNvSpPr>
          <p:nvPr>
            <p:ph type="body" idx="2"/>
          </p:nvPr>
        </p:nvSpPr>
        <p:spPr>
          <a:xfrm>
            <a:off x="214313" y="858838"/>
            <a:ext cx="2947987" cy="5732462"/>
          </a:xfrm>
        </p:spPr>
        <p:txBody>
          <a:bodyPr/>
          <a:lstStyle/>
          <a:p>
            <a:pPr>
              <a:buFont typeface="Arial" pitchFamily="34" charset="0"/>
              <a:buChar char="•"/>
            </a:pPr>
            <a:r>
              <a:rPr lang="fr-FR" sz="2000" dirty="0">
                <a:solidFill>
                  <a:srgbClr val="FFFF00"/>
                </a:solidFill>
              </a:rPr>
              <a:t>Sur le tibia une dépression :</a:t>
            </a:r>
            <a:endParaRPr lang="fr-FR" sz="2000" u="sng" dirty="0">
              <a:solidFill>
                <a:srgbClr val="FFFF00"/>
              </a:solidFill>
            </a:endParaRPr>
          </a:p>
          <a:p>
            <a:pPr>
              <a:buFont typeface="Wingdings" pitchFamily="2" charset="2"/>
              <a:buChar char="Ø"/>
            </a:pPr>
            <a:r>
              <a:rPr lang="fr-FR" sz="2000" b="1" u="sng" dirty="0">
                <a:solidFill>
                  <a:srgbClr val="FFFF00"/>
                </a:solidFill>
              </a:rPr>
              <a:t>la corbeille à pollen.</a:t>
            </a:r>
          </a:p>
          <a:p>
            <a:pPr>
              <a:buFont typeface="Arial" pitchFamily="34" charset="0"/>
              <a:buChar char="•"/>
            </a:pPr>
            <a:endParaRPr lang="fr-FR" sz="800" b="1" u="sng" dirty="0">
              <a:solidFill>
                <a:srgbClr val="FFFF00"/>
              </a:solidFill>
            </a:endParaRPr>
          </a:p>
          <a:p>
            <a:pPr>
              <a:buFont typeface="Arial" pitchFamily="34" charset="0"/>
              <a:buChar char="•"/>
            </a:pPr>
            <a:r>
              <a:rPr lang="fr-FR" sz="2000" dirty="0">
                <a:solidFill>
                  <a:srgbClr val="FFFF00"/>
                </a:solidFill>
              </a:rPr>
              <a:t>A l</a:t>
            </a:r>
            <a:r>
              <a:rPr lang="fr-FR" altLang="fr-FR" sz="2000" dirty="0">
                <a:solidFill>
                  <a:srgbClr val="FFFF00"/>
                </a:solidFill>
              </a:rPr>
              <a:t>’</a:t>
            </a:r>
            <a:r>
              <a:rPr lang="fr-FR" sz="2000" dirty="0">
                <a:solidFill>
                  <a:srgbClr val="FFFF00"/>
                </a:solidFill>
              </a:rPr>
              <a:t>intérieur de la corbeille présence </a:t>
            </a:r>
            <a:r>
              <a:rPr lang="fr-FR" sz="2000" b="1" dirty="0">
                <a:solidFill>
                  <a:srgbClr val="FFFF00"/>
                </a:solidFill>
              </a:rPr>
              <a:t>d</a:t>
            </a:r>
            <a:r>
              <a:rPr lang="fr-FR" altLang="fr-FR" sz="2000" b="1" dirty="0">
                <a:solidFill>
                  <a:srgbClr val="FFFF00"/>
                </a:solidFill>
              </a:rPr>
              <a:t>’</a:t>
            </a:r>
            <a:r>
              <a:rPr lang="fr-FR" sz="2000" b="1" dirty="0">
                <a:solidFill>
                  <a:srgbClr val="FFFF00"/>
                </a:solidFill>
              </a:rPr>
              <a:t>un poil rigide </a:t>
            </a:r>
            <a:r>
              <a:rPr lang="fr-FR" sz="2000" dirty="0">
                <a:solidFill>
                  <a:srgbClr val="FFFF00"/>
                </a:solidFill>
              </a:rPr>
              <a:t>comme une épine permettant de maintenir le pollen dans la corbeille.</a:t>
            </a:r>
          </a:p>
          <a:p>
            <a:pPr>
              <a:buFont typeface="Arial" pitchFamily="34" charset="0"/>
              <a:buChar char="•"/>
            </a:pPr>
            <a:endParaRPr lang="fr-FR" sz="800" dirty="0">
              <a:solidFill>
                <a:srgbClr val="FFFF00"/>
              </a:solidFill>
            </a:endParaRPr>
          </a:p>
          <a:p>
            <a:pPr>
              <a:buFont typeface="Arial" pitchFamily="34" charset="0"/>
              <a:buChar char="•"/>
            </a:pPr>
            <a:r>
              <a:rPr lang="fr-FR" sz="2000" dirty="0">
                <a:solidFill>
                  <a:srgbClr val="FFFF00"/>
                </a:solidFill>
              </a:rPr>
              <a:t>Le tibia s</a:t>
            </a:r>
            <a:r>
              <a:rPr lang="fr-FR" altLang="fr-FR" sz="2000" dirty="0">
                <a:solidFill>
                  <a:srgbClr val="FFFF00"/>
                </a:solidFill>
              </a:rPr>
              <a:t>’</a:t>
            </a:r>
            <a:r>
              <a:rPr lang="fr-FR" sz="2000" dirty="0">
                <a:solidFill>
                  <a:srgbClr val="FFFF00"/>
                </a:solidFill>
              </a:rPr>
              <a:t>articule au premier article du tarse en formant  :</a:t>
            </a:r>
          </a:p>
          <a:p>
            <a:pPr>
              <a:buFont typeface="Wingdings" pitchFamily="2" charset="2"/>
              <a:buChar char="Ø"/>
            </a:pPr>
            <a:r>
              <a:rPr lang="fr-FR" sz="2000" b="1" u="sng" dirty="0">
                <a:solidFill>
                  <a:srgbClr val="FFFF00"/>
                </a:solidFill>
              </a:rPr>
              <a:t>la pince à cire.</a:t>
            </a:r>
            <a:endParaRPr lang="fr-FR" sz="2000" b="1" dirty="0">
              <a:solidFill>
                <a:srgbClr val="FFFF00"/>
              </a:solidFill>
            </a:endParaRPr>
          </a:p>
        </p:txBody>
      </p:sp>
      <p:sp>
        <p:nvSpPr>
          <p:cNvPr id="6" name="Sous-titre 2"/>
          <p:cNvSpPr txBox="1">
            <a:spLocks/>
          </p:cNvSpPr>
          <p:nvPr/>
        </p:nvSpPr>
        <p:spPr>
          <a:xfrm>
            <a:off x="49303" y="273050"/>
            <a:ext cx="3189197"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Pattes arrières</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a:srcRect/>
          <a:stretch>
            <a:fillRect/>
          </a:stretch>
        </p:blipFill>
        <p:spPr bwMode="auto">
          <a:xfrm>
            <a:off x="3267402" y="1623747"/>
            <a:ext cx="5803900" cy="4864100"/>
          </a:xfrm>
          <a:prstGeom prst="rect">
            <a:avLst/>
          </a:prstGeom>
          <a:noFill/>
          <a:ln w="9525">
            <a:noFill/>
            <a:miter lim="800000"/>
            <a:headEnd/>
            <a:tailEnd/>
          </a:ln>
        </p:spPr>
      </p:pic>
      <p:sp>
        <p:nvSpPr>
          <p:cNvPr id="5" name="ZoneTexte 4"/>
          <p:cNvSpPr txBox="1"/>
          <p:nvPr/>
        </p:nvSpPr>
        <p:spPr>
          <a:xfrm>
            <a:off x="5912066" y="1623862"/>
            <a:ext cx="3111938" cy="646331"/>
          </a:xfrm>
          <a:prstGeom prst="rect">
            <a:avLst/>
          </a:prstGeom>
          <a:solidFill>
            <a:schemeClr val="tx1">
              <a:lumMod val="95000"/>
            </a:schemeClr>
          </a:solidFill>
        </p:spPr>
        <p:txBody>
          <a:bodyPr wrap="square" rtlCol="0">
            <a:spAutoFit/>
          </a:bodyPr>
          <a:lstStyle/>
          <a:p>
            <a:r>
              <a:rPr lang="fr-FR" dirty="0"/>
              <a:t> </a:t>
            </a:r>
          </a:p>
          <a:p>
            <a:endParaRPr lang="fr-FR" dirty="0"/>
          </a:p>
        </p:txBody>
      </p:sp>
      <p:sp>
        <p:nvSpPr>
          <p:cNvPr id="7" name="ZoneTexte 6"/>
          <p:cNvSpPr txBox="1"/>
          <p:nvPr/>
        </p:nvSpPr>
        <p:spPr>
          <a:xfrm>
            <a:off x="3270032" y="3247756"/>
            <a:ext cx="863162" cy="2308324"/>
          </a:xfrm>
          <a:prstGeom prst="rect">
            <a:avLst/>
          </a:prstGeom>
          <a:solidFill>
            <a:schemeClr val="tx1">
              <a:lumMod val="95000"/>
            </a:schemeClr>
          </a:solidFill>
        </p:spPr>
        <p:txBody>
          <a:bodyPr wrap="square" rtlCol="0">
            <a:spAutoFit/>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pic>
        <p:nvPicPr>
          <p:cNvPr id="38914" name="Picture 2" descr="https://encrypted-tbn0.gstatic.com/images?q=tbn:ANd9GcQ8GFNijt65NWqNPiVg8Y8wRK8eoTlWqoo5dO8hFMOBIlH-D6rZBA&amp;s"/>
          <p:cNvPicPr>
            <a:picLocks noChangeAspect="1" noChangeArrowheads="1"/>
          </p:cNvPicPr>
          <p:nvPr/>
        </p:nvPicPr>
        <p:blipFill>
          <a:blip r:embed="rId4"/>
          <a:srcRect/>
          <a:stretch>
            <a:fillRect/>
          </a:stretch>
        </p:blipFill>
        <p:spPr bwMode="auto">
          <a:xfrm>
            <a:off x="5912066" y="194219"/>
            <a:ext cx="3159236" cy="3173339"/>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92161">
                                            <p:txEl>
                                              <p:pRg st="0" end="0"/>
                                            </p:txEl>
                                          </p:spTgt>
                                        </p:tgtEl>
                                        <p:attrNameLst>
                                          <p:attrName>style.visibility</p:attrName>
                                        </p:attrNameLst>
                                      </p:cBhvr>
                                      <p:to>
                                        <p:strVal val="visible"/>
                                      </p:to>
                                    </p:set>
                                    <p:animEffect transition="in" filter="blinds(horizontal)">
                                      <p:cBhvr>
                                        <p:cTn id="11" dur="2000"/>
                                        <p:tgtEl>
                                          <p:spTgt spid="92161">
                                            <p:txEl>
                                              <p:pRg st="0" end="0"/>
                                            </p:txEl>
                                          </p:spTgt>
                                        </p:tgtEl>
                                      </p:cBhvr>
                                    </p:animEffect>
                                  </p:childTnLst>
                                </p:cTn>
                              </p:par>
                            </p:childTnLst>
                          </p:cTn>
                        </p:par>
                        <p:par>
                          <p:cTn id="12" fill="hold">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92161">
                                            <p:txEl>
                                              <p:pRg st="1" end="1"/>
                                            </p:txEl>
                                          </p:spTgt>
                                        </p:tgtEl>
                                        <p:attrNameLst>
                                          <p:attrName>style.visibility</p:attrName>
                                        </p:attrNameLst>
                                      </p:cBhvr>
                                      <p:to>
                                        <p:strVal val="visible"/>
                                      </p:to>
                                    </p:set>
                                    <p:animEffect transition="in" filter="blinds(horizontal)">
                                      <p:cBhvr>
                                        <p:cTn id="15" dur="2000"/>
                                        <p:tgtEl>
                                          <p:spTgt spid="92161">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92161">
                                            <p:txEl>
                                              <p:pRg st="3" end="3"/>
                                            </p:txEl>
                                          </p:spTgt>
                                        </p:tgtEl>
                                        <p:attrNameLst>
                                          <p:attrName>style.visibility</p:attrName>
                                        </p:attrNameLst>
                                      </p:cBhvr>
                                      <p:to>
                                        <p:strVal val="visible"/>
                                      </p:to>
                                    </p:set>
                                    <p:animEffect transition="in" filter="blinds(horizontal)">
                                      <p:cBhvr>
                                        <p:cTn id="19" dur="2000"/>
                                        <p:tgtEl>
                                          <p:spTgt spid="92161">
                                            <p:txEl>
                                              <p:pRg st="3" end="3"/>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92161">
                                            <p:txEl>
                                              <p:pRg st="5" end="5"/>
                                            </p:txEl>
                                          </p:spTgt>
                                        </p:tgtEl>
                                        <p:attrNameLst>
                                          <p:attrName>style.visibility</p:attrName>
                                        </p:attrNameLst>
                                      </p:cBhvr>
                                      <p:to>
                                        <p:strVal val="visible"/>
                                      </p:to>
                                    </p:set>
                                    <p:animEffect transition="in" filter="blinds(horizontal)">
                                      <p:cBhvr>
                                        <p:cTn id="23" dur="2000"/>
                                        <p:tgtEl>
                                          <p:spTgt spid="92161">
                                            <p:txEl>
                                              <p:pRg st="5" end="5"/>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92161">
                                            <p:txEl>
                                              <p:pRg st="6" end="6"/>
                                            </p:txEl>
                                          </p:spTgt>
                                        </p:tgtEl>
                                        <p:attrNameLst>
                                          <p:attrName>style.visibility</p:attrName>
                                        </p:attrNameLst>
                                      </p:cBhvr>
                                      <p:to>
                                        <p:strVal val="visible"/>
                                      </p:to>
                                    </p:set>
                                    <p:animEffect transition="in" filter="blinds(horizontal)">
                                      <p:cBhvr>
                                        <p:cTn id="27" dur="2000"/>
                                        <p:tgtEl>
                                          <p:spTgt spid="92161">
                                            <p:txEl>
                                              <p:pRg st="6" end="6"/>
                                            </p:txEl>
                                          </p:spTgt>
                                        </p:tgtEl>
                                      </p:cBhvr>
                                    </p:animEffect>
                                  </p:childTnLst>
                                </p:cTn>
                              </p:par>
                            </p:childTnLst>
                          </p:cTn>
                        </p:par>
                        <p:par>
                          <p:cTn id="28" fill="hold" nodeType="afterGroup">
                            <p:stCondLst>
                              <p:cond delay="12000"/>
                            </p:stCondLst>
                            <p:childTnLst>
                              <p:par>
                                <p:cTn id="29" presetID="6" presetClass="entr" presetSubtype="3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half" idx="3"/>
          </p:nvPr>
        </p:nvSpPr>
        <p:spPr>
          <a:xfrm>
            <a:off x="4645025" y="134938"/>
            <a:ext cx="4041775" cy="2079625"/>
          </a:xfrm>
        </p:spPr>
        <p:txBody>
          <a:bodyPr>
            <a:noAutofit/>
          </a:bodyPr>
          <a:lstStyle/>
          <a:p>
            <a:pPr eaLnBrk="1" hangingPunct="1">
              <a:buClr>
                <a:srgbClr val="9BBB59"/>
              </a:buClr>
              <a:buFont typeface="Wingdings 2" pitchFamily="18" charset="2"/>
              <a:buNone/>
            </a:pPr>
            <a:r>
              <a:rPr lang="fr-FR" sz="2000" b="0" dirty="0">
                <a:solidFill>
                  <a:srgbClr val="FFFF00"/>
                </a:solidFill>
              </a:rPr>
              <a:t>L</a:t>
            </a:r>
            <a:r>
              <a:rPr lang="fr-FR" altLang="fr-FR" sz="2000" b="0" dirty="0">
                <a:solidFill>
                  <a:srgbClr val="FFFF00"/>
                </a:solidFill>
              </a:rPr>
              <a:t>’</a:t>
            </a:r>
            <a:r>
              <a:rPr lang="fr-FR" sz="2000" b="0" dirty="0">
                <a:solidFill>
                  <a:srgbClr val="FFFF00"/>
                </a:solidFill>
              </a:rPr>
              <a:t>aile postérieure, la plus petite présente 20 crochets, 20 </a:t>
            </a:r>
            <a:r>
              <a:rPr lang="fr-FR" sz="2000" b="0" u="sng" dirty="0" err="1">
                <a:solidFill>
                  <a:srgbClr val="FFFF00"/>
                </a:solidFill>
              </a:rPr>
              <a:t>hamuli</a:t>
            </a:r>
            <a:r>
              <a:rPr lang="fr-FR" sz="2000" b="0" dirty="0">
                <a:solidFill>
                  <a:srgbClr val="FFFF00"/>
                </a:solidFill>
              </a:rPr>
              <a:t> (un </a:t>
            </a:r>
            <a:r>
              <a:rPr lang="fr-FR" sz="2000" b="0" dirty="0" err="1">
                <a:solidFill>
                  <a:srgbClr val="FFFF00"/>
                </a:solidFill>
              </a:rPr>
              <a:t>amulus</a:t>
            </a:r>
            <a:r>
              <a:rPr lang="fr-FR" sz="2000" b="0" dirty="0">
                <a:solidFill>
                  <a:srgbClr val="FFFF00"/>
                </a:solidFill>
              </a:rPr>
              <a:t>), sur le bord avant qui s</a:t>
            </a:r>
            <a:r>
              <a:rPr lang="fr-FR" altLang="fr-FR" sz="2000" b="0" dirty="0">
                <a:solidFill>
                  <a:srgbClr val="FFFF00"/>
                </a:solidFill>
              </a:rPr>
              <a:t>’</a:t>
            </a:r>
            <a:r>
              <a:rPr lang="fr-FR" sz="2000" b="0" dirty="0">
                <a:solidFill>
                  <a:srgbClr val="FFFF00"/>
                </a:solidFill>
              </a:rPr>
              <a:t>engagent dans un repli en gouttière présent au bord arrière des ailes antérieures) </a:t>
            </a:r>
          </a:p>
          <a:p>
            <a:pPr eaLnBrk="1" hangingPunct="1">
              <a:buClr>
                <a:srgbClr val="9BBB59"/>
              </a:buClr>
              <a:buFont typeface="Wingdings 2" pitchFamily="18" charset="2"/>
              <a:buNone/>
            </a:pPr>
            <a:endParaRPr lang="fr-FR" sz="2000" dirty="0">
              <a:solidFill>
                <a:srgbClr val="FFFF00"/>
              </a:solidFill>
            </a:endParaRPr>
          </a:p>
        </p:txBody>
      </p:sp>
      <p:sp>
        <p:nvSpPr>
          <p:cNvPr id="7" name="Sous-titre 2"/>
          <p:cNvSpPr txBox="1">
            <a:spLocks/>
          </p:cNvSpPr>
          <p:nvPr/>
        </p:nvSpPr>
        <p:spPr>
          <a:xfrm>
            <a:off x="164351" y="56692"/>
            <a:ext cx="3780119"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Les AILES</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8" name="Espace réservé du contenu 12" descr="accroche aile.jpg"/>
          <p:cNvPicPr>
            <a:picLocks noGrp="1" noChangeAspect="1"/>
          </p:cNvPicPr>
          <p:nvPr>
            <p:ph sz="quarter" idx="4"/>
          </p:nvPr>
        </p:nvPicPr>
        <p:blipFill>
          <a:blip r:embed="rId3" cstate="screen">
            <a:duotone>
              <a:prstClr val="black"/>
              <a:schemeClr val="tx2">
                <a:tint val="45000"/>
                <a:satMod val="400000"/>
              </a:schemeClr>
            </a:duotone>
            <a:alphaModFix amt="86000"/>
            <a:extLst>
              <a:ext uri="{28A0092B-C50C-407E-A947-70E740481C1C}">
                <a14:useLocalDpi xmlns:a14="http://schemas.microsoft.com/office/drawing/2010/main"/>
              </a:ext>
            </a:extLst>
          </a:blip>
          <a:srcRect/>
          <a:stretch>
            <a:fillRect/>
          </a:stretch>
        </p:blipFill>
        <p:spPr>
          <a:xfrm>
            <a:off x="4665663" y="1927225"/>
            <a:ext cx="4283075" cy="4684713"/>
          </a:xfrm>
          <a:extLst>
            <a:ext uri="{909E8E84-426E-40dd-AFC4-6F175D3DCCD1}">
              <a14:hiddenFill xmlns:a14="http://schemas.microsoft.com/office/drawing/2010/main" xmlns="">
                <a:solidFill>
                  <a:srgbClr val="FFFFFF">
                    <a:alpha val="18039"/>
                  </a:srgbClr>
                </a:solidFill>
              </a14:hiddenFill>
            </a:ext>
          </a:extLst>
        </p:spPr>
      </p:pic>
      <p:pic>
        <p:nvPicPr>
          <p:cNvPr id="9" name="Espace réservé du contenu 8"/>
          <p:cNvPicPr>
            <a:picLocks noGrp="1" noChangeAspect="1"/>
          </p:cNvPicPr>
          <p:nvPr>
            <p:ph idx="1"/>
          </p:nvPr>
        </p:nvPicPr>
        <p:blipFill>
          <a:blip r:embed="rId4"/>
          <a:srcRect/>
          <a:stretch>
            <a:fillRect/>
          </a:stretch>
        </p:blipFill>
        <p:spPr>
          <a:xfrm>
            <a:off x="361950" y="896938"/>
            <a:ext cx="4135438" cy="5715000"/>
          </a:xfr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blinds(horizontal)">
                                      <p:cBhvr>
                                        <p:cTn id="11" dur="2000"/>
                                        <p:tgtEl>
                                          <p:spTgt spid="11">
                                            <p:txEl>
                                              <p:pRg st="0" end="0"/>
                                            </p:txEl>
                                          </p:spTgt>
                                        </p:tgtEl>
                                      </p:cBhvr>
                                    </p:animEffect>
                                  </p:childTnLst>
                                </p:cTn>
                              </p:par>
                            </p:childTnLst>
                          </p:cTn>
                        </p:par>
                        <p:par>
                          <p:cTn id="12" fill="hold" nodeType="afterGroup">
                            <p:stCondLst>
                              <p:cond delay="4000"/>
                            </p:stCondLst>
                            <p:childTnLst>
                              <p:par>
                                <p:cTn id="13" presetID="6" presetClass="entr" presetSubtype="32"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out)">
                                      <p:cBhvr>
                                        <p:cTn id="15" dur="2000"/>
                                        <p:tgtEl>
                                          <p:spTgt spid="9"/>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60325" y="273050"/>
            <a:ext cx="3779838" cy="108267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98306" name="Espace réservé du contenu 7"/>
          <p:cNvSpPr>
            <a:spLocks noGrp="1"/>
          </p:cNvSpPr>
          <p:nvPr>
            <p:ph idx="1"/>
          </p:nvPr>
        </p:nvSpPr>
        <p:spPr>
          <a:xfrm>
            <a:off x="684167" y="3326514"/>
            <a:ext cx="8343900" cy="1530350"/>
          </a:xfrm>
        </p:spPr>
        <p:txBody>
          <a:bodyPr/>
          <a:lstStyle/>
          <a:p>
            <a:pPr eaLnBrk="1" hangingPunct="1">
              <a:buFont typeface="Wingdings" pitchFamily="2" charset="2"/>
              <a:buChar char="Ø"/>
            </a:pPr>
            <a:r>
              <a:rPr lang="fr-FR" sz="2000" dirty="0">
                <a:solidFill>
                  <a:srgbClr val="FFFF00"/>
                </a:solidFill>
              </a:rPr>
              <a:t>Les ailes servent bien sûr à voler.</a:t>
            </a:r>
          </a:p>
          <a:p>
            <a:pPr eaLnBrk="1" hangingPunct="1">
              <a:buFont typeface="Wingdings" pitchFamily="2" charset="2"/>
              <a:buChar char="Ø"/>
            </a:pPr>
            <a:r>
              <a:rPr lang="fr-FR" sz="2000" dirty="0">
                <a:solidFill>
                  <a:srgbClr val="FFFF00"/>
                </a:solidFill>
              </a:rPr>
              <a:t>Mais également à ventiler : évacuent l</a:t>
            </a:r>
            <a:r>
              <a:rPr lang="fr-FR" altLang="fr-FR" sz="2000" dirty="0">
                <a:solidFill>
                  <a:srgbClr val="FFFF00"/>
                </a:solidFill>
              </a:rPr>
              <a:t>’</a:t>
            </a:r>
            <a:r>
              <a:rPr lang="fr-FR" sz="2000" dirty="0">
                <a:solidFill>
                  <a:srgbClr val="FFFF00"/>
                </a:solidFill>
              </a:rPr>
              <a:t>air  chaud et humide de la ruche, ce qui fait baisser le pourcentage d</a:t>
            </a:r>
            <a:r>
              <a:rPr lang="fr-FR" altLang="fr-FR" sz="2000" dirty="0">
                <a:solidFill>
                  <a:srgbClr val="FFFF00"/>
                </a:solidFill>
              </a:rPr>
              <a:t>’</a:t>
            </a:r>
            <a:r>
              <a:rPr lang="fr-FR" sz="2000" dirty="0">
                <a:solidFill>
                  <a:srgbClr val="FFFF00"/>
                </a:solidFill>
              </a:rPr>
              <a:t>eau dans le nectar fraichement ramené.</a:t>
            </a:r>
          </a:p>
          <a:p>
            <a:pPr eaLnBrk="1" hangingPunct="1">
              <a:buFont typeface="Wingdings" pitchFamily="2" charset="2"/>
              <a:buChar char="Ø"/>
            </a:pPr>
            <a:r>
              <a:rPr lang="fr-FR" sz="2000" dirty="0">
                <a:solidFill>
                  <a:srgbClr val="FFFF00"/>
                </a:solidFill>
              </a:rPr>
              <a:t>Elles permettent de répandre les phéromones qui servent de langage dans la ruche .</a:t>
            </a:r>
          </a:p>
          <a:p>
            <a:pPr>
              <a:buClr>
                <a:srgbClr val="9BBB59"/>
              </a:buClr>
              <a:buFont typeface="Wingdings" pitchFamily="2" charset="2"/>
              <a:buChar char="Ø"/>
            </a:pPr>
            <a:r>
              <a:rPr lang="fr-FR" sz="2000" dirty="0">
                <a:solidFill>
                  <a:srgbClr val="FFFF00"/>
                </a:solidFill>
              </a:rPr>
              <a:t>La présence de nervures rigides et  creuses permet de déterminer l’origine génétique de l’abeille par analyses morphométriques :</a:t>
            </a:r>
          </a:p>
          <a:p>
            <a:pPr marL="630238" indent="-268288">
              <a:buClr>
                <a:srgbClr val="9BBB59"/>
              </a:buClr>
              <a:buFont typeface="Wingdings" pitchFamily="2" charset="2"/>
              <a:buChar char="§"/>
            </a:pPr>
            <a:r>
              <a:rPr lang="fr-FR" sz="2000" dirty="0">
                <a:solidFill>
                  <a:srgbClr val="FFFF00"/>
                </a:solidFill>
              </a:rPr>
              <a:t>L</a:t>
            </a:r>
            <a:r>
              <a:rPr lang="fr-FR" altLang="fr-FR" sz="2000" dirty="0">
                <a:solidFill>
                  <a:srgbClr val="FFFF00"/>
                </a:solidFill>
              </a:rPr>
              <a:t>’</a:t>
            </a:r>
            <a:r>
              <a:rPr lang="fr-FR" sz="2000" dirty="0">
                <a:solidFill>
                  <a:srgbClr val="FFFF00"/>
                </a:solidFill>
              </a:rPr>
              <a:t>indice cubital : a/b (inférieur à 2 pour l’abeille noire)</a:t>
            </a:r>
          </a:p>
          <a:p>
            <a:pPr marL="630238" indent="-268288">
              <a:buClr>
                <a:srgbClr val="9BBB59"/>
              </a:buClr>
              <a:buFont typeface="Wingdings" pitchFamily="2" charset="2"/>
              <a:buChar char="§"/>
            </a:pPr>
            <a:r>
              <a:rPr lang="fr-FR" sz="2000" dirty="0">
                <a:solidFill>
                  <a:srgbClr val="FFFF00"/>
                </a:solidFill>
              </a:rPr>
              <a:t>Le décalage ou la transgression discoïdale (négative ou zéro pour l’abeille noire).</a:t>
            </a:r>
          </a:p>
          <a:p>
            <a:pPr marL="630238" indent="-268288">
              <a:buClr>
                <a:srgbClr val="9BBB59"/>
              </a:buClr>
              <a:buFont typeface="Wingdings" pitchFamily="2" charset="2"/>
              <a:buChar char="§"/>
            </a:pPr>
            <a:endParaRPr lang="fr-FR" sz="2000" dirty="0">
              <a:solidFill>
                <a:srgbClr val="FFFF00"/>
              </a:solidFill>
            </a:endParaRPr>
          </a:p>
          <a:p>
            <a:pPr marL="630238" indent="-268288">
              <a:buClr>
                <a:srgbClr val="9BBB59"/>
              </a:buClr>
              <a:buFont typeface="Wingdings" pitchFamily="2" charset="2"/>
              <a:buChar char="§"/>
            </a:pPr>
            <a:endParaRPr lang="fr-FR" sz="2000" dirty="0">
              <a:solidFill>
                <a:srgbClr val="FFFF00"/>
              </a:solidFill>
            </a:endParaRPr>
          </a:p>
        </p:txBody>
      </p:sp>
      <p:sp>
        <p:nvSpPr>
          <p:cNvPr id="7" name="Espace réservé du texte 8"/>
          <p:cNvSpPr txBox="1">
            <a:spLocks/>
          </p:cNvSpPr>
          <p:nvPr/>
        </p:nvSpPr>
        <p:spPr bwMode="auto">
          <a:xfrm>
            <a:off x="-1479145" y="1650453"/>
            <a:ext cx="8255499" cy="1449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342900" indent="-342900">
              <a:spcBef>
                <a:spcPct val="20000"/>
              </a:spcBef>
              <a:buClr>
                <a:srgbClr val="9BBB59"/>
              </a:buClr>
            </a:pPr>
            <a:endParaRPr lang="fr-FR" sz="2000" dirty="0">
              <a:solidFill>
                <a:srgbClr val="FFFF00"/>
              </a:solidFill>
            </a:endParaRPr>
          </a:p>
        </p:txBody>
      </p:sp>
      <p:sp>
        <p:nvSpPr>
          <p:cNvPr id="8" name="Sous-titre 2"/>
          <p:cNvSpPr txBox="1">
            <a:spLocks/>
          </p:cNvSpPr>
          <p:nvPr/>
        </p:nvSpPr>
        <p:spPr>
          <a:xfrm>
            <a:off x="-224024" y="687880"/>
            <a:ext cx="2872629" cy="205533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ailes</a:t>
            </a:r>
          </a:p>
        </p:txBody>
      </p:sp>
      <p:sp>
        <p:nvSpPr>
          <p:cNvPr id="33794" name="AutoShape 2" descr="data:image/jpeg;base64,/9j/4AAQSkZJRgABAQAAAQABAAD/2wCEAAkGBxMTEhUTExQWFhUXFhoYGBgYGBYYFxUaFxgYGRgYGBoZHSggGholGxsYITEhJSorLi4vGh8zODMtNygtLisBCgoKDg0OGhAQGi0gHR0tLSstLS0tLS0tLS0rLS4tLS0tLS0tLi0tLS8tNy0tLS0tLS0tLS0tLS0tLS0rLS0tN//AABEIAJsBRgMBIgACEQEDEQH/xAAcAAABBQEBAQAAAAAAAAAAAAAAAgMEBQYBBwj/xABGEAABAgQDBAcDCQQKAwEAAAABAhEAAyExBBJBBVFhcQYTIoGRobEywfAHFCMzQlLR4fEVYnKSFkNTVHOCk6KywiRE4jT/xAAYAQEBAQEBAAAAAAAAAAAAAAAAAQIDBP/EAC4RAQEAAgECBAMGBwAAAAAAAAABAhESAyETMVFhQXHRQoGRscHhBCIjM1Kh8P/aAAwDAQACEQMRAD8A9xggggCCCCAIIIIAggggCCCCAIIIIAggggCCCCAII48czjfAKghBmDfDa8Q35wD8cJihx/S3CSfrMRKB3BQUrwS5jM7Q+VDCiktM2adGGUcL18oLqt9MmPQQ1HmE/p7j5tJGFCBvWFH1yiIc/EbUm1m4oSknRFP+AB84nPGLwr1mbNSkOogDeSAPOKjF9K8FL9rEyuQUFHwS8ear6LhVZ8+ZMPEv6uYlYTovIH9WV8yT+UZ8VfDanFfKTgU2VMX/AAoI/wCTRXzPlNSfqsLNXzLP/KDHMPshCB2JaEncyQ/KkTUYGzkA8PcYc8l44xXDp9jFexgeTqV7wITM6X7TPs4aUnmX/wC8XiMIANS+tI7MkAV3OWY2+NTE3kaxUKekm1v7OR4f/cOo6SbVF5Mk+X/eLjqwGcGp3OzcatY+fCHRL0pyvV6s0N5Hb0UqOmmPT7eDB/hKvdmh5Pyi5frsJNRxcf8AYCLLqnFL2sPj1vAiT2MqrM1XY8WaNS5VNYnMF06wa27ZQf30keYcRoMJtJEz2JiVciCYw20MNgSCZqpKN5K5aDTv9XjPy8Vh5cxKZc9E5C1BKShQKkKJDOU6O0as6km7j2McOV1j5vZBOhaVgxi8Ni58uy843Kr5xb4LbaFHKoFCuPsnkYzMpWbjYv4IRLmPC40gggggCCCCAIIIIAggggCCElY3whU7dAOwhcwCGlTTCIuk2kpUDCoiQZzvho2lwkzBviKTEHae2JGHDzpqJY/eUATyFzDQtFTt0NqmEx57tT5UZCXGHlrnH7xGRA7zXyjEba6dY3EOnrRKSfsyqU4rv4GJbI1MbXs20tu4bDj6achBGhPa/lFYx+0/lWwyHEmWuad57CfOvlHlsnZc6YxTLmLdzmYse8wudsabLDrlqSN7OB36RzvVjrj0d3TUYj5RNoYglMkJl/wJcjmpdIiTNnYmfXE4lR4ZlL8nyiJfRPZSp0v6JWHBsQorUvmpIA53jVYfo7PBfrZQ35ZKj/ymEbtI1wyy+1J/3st449mWwnR2QLS1zOZPonvi5weyJobqpaJadRlqfCsWpwKkqTLVi5yVLJbLKlJFLjN1R3jWtqw9P2EE5lzMRiVJa3WrSKN/ZhPGHg4/az/CX9mbn6Q3K2LMPtL3W/KFTtmyk/WLYakrSlhWETNn4BNJi0K/xJ6l+IWs6Q3KOy5dUokOd0kE+IRFnT6E+Nv3T6pyypZ2ngZTJ+cSAbN1ksn1eHP2/hqFJWv/AA5M6Z39hBiu6Q7WlDDnJLWyVS1Apl5UjJMSqqtAcu6LTC/O56QsGXIQqob6RVbbk1eOn9GSalt+f7JcctbvkSvaz+xIxKq/2RRu1mZa04QwrbK/7stP+JNw6BR9yz6PQRNT0dQQ82bNW985KQSNyRW/rD0vo7h0hxJFd4zMLfaN9Ycsfhh/u/sn3s/iNszWOROHTu/8lSj4JlMfGOr25MP9dhxr2ZM+ZfmU+kaZGz5QYploAcmiUCldxrz4iJNAHAdhox0fuq1oeJ6Yz8PqnZjjtCaf/ZmcpeGCXFvtlWj+ULSvM+abj1uKgJQjxCEAxrWAYVckUsSz7my+NWhGTMkZuBoSA4ykMS71bzh4ufw1+E+i6jLjBIJDyscriqbNrwy9Y3lpHBs3D1fAKVX7csKtQ+0TGoRcqZmsQSQU1INAzDM7a2h1IG4jgXawp+lDV4njdX/Kmp6KCRJKfqsChO5+qT5JDvEqTs5alpXOKSEdpEtHsg71E6+/g8WiSPGtSRxN70AHDygZjo/Iu9QwNG14kDWMXK3zuyXXkQuz+bOK1LUIc2iP1QOgqztXgwvwt5RIN71Z3PeHJcH8gYjTRdiA/Gx43bV3IsBGNLKcweKXKVcqQWpfLQaiw/GNFh8VmDio84zJlKIAcJY1pp58/wCWO4eauQ91JDPqSHIUAH0pp6xZdJZtrRMEER0qcPHI6MpkEEEQEEEEAQlamEdKmiNMmPygEu8diux228NJ+tny0cCtIPheM1j/AJTcEhxLMycrchJY96mjSabUQEx5Vj/lJxah9Fh0Sh96apzzanvjK7S6Q4mc/XYtZH3ZTpT40EYucamFe2bU6QYbDj6achHDMCr+UVjJY75T5TthpEydep7CX8y3OPLsMAVNKlZ1fvPMPgKRd4botjJ3tjIl/tEAdyExm9RudP1P7X6aY2c4VPEkfckVVyKgaeMZdc4EktmUftLJWa+XrHomzuhGHlDPPVnAvmLJoHJA/HdEKVs4Y+cBKQJeElFnAy5zqfDwHExi5WtyYxnNjbBn4s9ksgfaV7I/hSLxs9n9FMLhwFK7ayaKWzE7gLD8o0uH2WmWAJfZASAlItQE6akmp5RLOHJajuNKDx+NYaZ5KbYuHypLt7SuQqfPyrFvJkP2m8R8fDwpOHKLNelaVqX5twvFTjcSqeoSJYKUKcKmAOCBdNKDc8Z3MTvWdnbATisSteGaVJSGMwOypg9oywlvEUpxi1HRrES1BKdoFJLhKVOSeABXGpwskS0hCBlSlIADsBr8GHEyUllEAsAxZ2rprujWOqmWVY3G7O2nLT2Z/WW+rypWBfVPvgwCcASBiFThNeoxKlJrruEbfK4ow3akNSj8Yh4rZ6ZqckzKtNiCkPXjoeUa4pyRNm7Nwh+rlyVcQM1d1XpFr1aUtlSlO4AJD2sBzilm9GpaDmkmZJL/AGFEpOnsl3hsTMZJFkzkgadhYG9jSJykurEvzTulKCcHiRdpK21chBNYR8yKGmSCEkjMUF+rLjdoa6M8ML23Kmy1ylPLWqWoZJnZplIYE0U76RN2BiOswshYN5Ms95QH0+Gj0dr0vlfzieVNftgJZM5BlFqkuoFtQpLsHidKmpXVBBBJsR31B376w4Tf8L83o1fWIs3ZconMlGVT+0glJe9GoS/pHMLy9wYaDdTi9mBY0EcnTGu97VetmrR95b3RAxU+ZIBK2mSx9q0xPMAspu4w/s7EibLKgp6qqwSwuQzimnvibXSSB3AnQBrnxFeNY6RU79bvruqDXfrHFUckhtbd+/ead0VB6QSXImEygDUzgJQSrLnqpbAEp7W+8EWy1XPM77O5fg96cIbq5swGm+p4MO9rxFmbUw4CyZ8oJlnKt5iewoEkJXmPZVSxI9I7L2nhwpCEzpRUsJUhImSypaVUC0h3KTUgpFWgqYedQ9S4Gpd6U9mtY7l51o2h1ZqPR6e6K5G2sMyFDESSJigEkTJfbUQCAntdpVQWAHti7iFDbWFdvnEl8/VMZst87gdWQ7lXBneIJx335XsaOBevC9I5NFwGcO3PtCl2NvGIo2rKUUI61CZkwEpQVyzMWAFeykE5rabjDuCxsqaCZMyXMAIHYUhSQ4BSCUuA4y20LtWAftyfRjqWji0ltG01jpU1/eTa3lv3QkKzMkA9qlaE0txMUW+xUnIQTmYs541EciXgcNkS2usEaZSIj4rGIl1WpKRvUQB5wrFTsiFKYqISSEi6iA7DiY+dNp7ROInzJk1C5q1rJyqUpk/uhKbAWiW6WY7e0bQ+UHZ8qhnhR3SwV+aaecUGN+VdH/r4WbM/eWyE+T0jz7BbGxa/q5GQHXKE+anMW8joHiFh5k0chmV6sIxc2+EO7S+UTHTDRUmQNw7ah6+kZ3aG3cRN+txU5Y3A9Wnwf3Rt8J8nshI7ZWs8TlHgmLnZvR3DoAKJSRxyufExOVa1i8kw2EUv6uQV8SFL86CLjC9FsZM+yJY4kJ8kR6snCBmoN0Jk4fqwASpbk1PLgG/WM6q7kYDC/J5rMmn/ACpbzLmLrDdB8MgOUkkaqctXwtGqVMALUvvFe9rwxMWaUIewq+5qH4aLpOSNIwiJbJSgJc0o1N9Pc94dlyw5N3rWwbXwAtDO0MfLks6u1RkJGZZ3ChoSe7nEWXs+diATPeXKoepSe2pzTrD+PgIaTal6QbRRiJqJGYjDhX0ik1KmqyQLp47zwjS4Pa2GQhKJMublAYBEpVi29t0WWDky5SQJaAlr0qP4jvpviSFFyrUhu7QRqYs3Laql7TYAjC4o80Aeph1O0Zxtg5pGmZctJ5M8WW5zavuhKw1ddNN5YdzxrTO1NtKdipiFJThwhwz9alShwAs/F4MFtGQhpRBlKAAyrGUmv3rKrqIs0zKUIrajc+O+OTEBQyqAUNQoAink8crN3aWnFJFSTSnJg5iNjsfJQwXOSC4oCHodAKxVz9kyROljIci0rdLnLmSxs+54t8Lg5aPYQlPIAEE8YktlXaP+2pbshE6YHumUvxcgPuhY2q9Pm89hpkTW9+1E7VzdgCXvw5v6iAKqz1DUNSA7PTQteNXqNcUM7SrWRiB/kCvIEtCDtaSB2hMRf25cwHxCYsQptDbW4v8AF90ImKBBTmIcEOKNdyL2jc1fJPJWYrE4SeClcyWQbAkBuIeo0jPdHMScPh5LLEySUhCkEgqllJyunUppaNnMSKAsWYVq9N5Ffyii6L4WWZKkqQgqE/EpDoS5AnzCCf8AK0dZ36WXzn6m5taSj2QQcz1e4INRamsL+N1W84ZVstAP0ZXK39WWDt9wuPKE9XiUWKJjbwUKtoQ4PhHHvF7JE2SlXtAFrHV7cKl9aRV9R82moTLDy5qmyv7K/vDVmvy7ocXtSYV9WnDq6wByMyMoFWJVDU/B4la0KUqSgoVmSgZl1Zi5p5QpIuFCrvvFebUPm3K0U+K2ejrUzStj1qJwS4qUylSQN+oZtWGsTfnEwEhcs0DuguNxAeo7hGTRJxJm5imYFBSQVLmSspT88kLX1aQoFKBISoZSAez94uq7TSx2f0Y6tapkycuYpS5ajmCsryZqpoYKJy9pbMKABwAxhobEmS50kIKeqC5allRTUy86UgApzV7Ia3tVFQqHgJeMTlM4T1SwpT/SyErdpeSZM+lKerH0jpQWt2NA/s6TjcqSszApkGYVzZS0LXmdU2SEklMpjZgappQxUP4jolLXLlShMV9Fh0YdQc9uWBTMhK01UxJBcdqohQ6MArcTm+lCuwAMlQpk9rsFQbN9lT+zrFRNwmP6pZlondYsSRmVOkqmJKETSpTompGTrFpOUqsp8pAyCRtfB7QBWqTmSFrUo9WZWYr6jDpStjPlgpSpE0FJUdHSQxii1l9GAnKBMPV5pMxScqMylYdQVLIUapDhLjhRsxibsXZScMAhKiookyZNUtSQlSUktqrwpwifKKmrexNq6mnf3hoUL+yG9aN7P6+kRRMQCG+NLfGukWmzME30ih2jbgN/OGdm4Qk5lNl0DX/KLiLIlogggioZxGkZqZsyWJi15EuVElhU76Aco0s82im2gipABJLWLX47uA3RMpuLLqmk4cEOBycG7UpHQQ4a1PdqecdWzULM9aM7Od8M/NkDMksCskkhkl+bs7ARnS7PqWGqPj8fwhtczh8fDQ0UEUCnbvJyprWnw8Ohjo4GoJDPfmb04CAZWpRbK/a1NreHuhxyALuSLtq1dfgQ0DVIToWNSwcW4w8pScilrISkFwokBn+89AYimsRMyglRypSCSTRhffy04axQYfac+a6JXYSCQvEEOA5+yNNPe0Km4qXi5xQpYTh5bUcJVMJFD2jRNPfc0tl7WwcsBImIASG7NaWAZF4dl8kWRsmTKCGClrWsBUxReYqiqg6AlqjR3i6EugSDZtxcW8YziukGFC80tMxamIDBRAdnZKmA7hD523NV9XhZxIsVAJHiX1rF3GdWr01FmGtajjSOpcsXHfxFucUYxuOVbDy0uR7UxJ5UEKR+0FfZw6eZWfFqQ5HFeIULhjdm3G77ojbQxS5eTq5RmOsAgEDID9svupFcmTjz/WyBT7KVGHRKx4FJkhVWqlY9IvI0tlJ9X77UrHCgBy7V32DeUUuIx+MkoMxaJK0pq6FLDcSCLco7K2SqcBMxUwrcAiUh0yg9bO6++M29jiam4pMyfLEp15CXUlsiXDNm17n/AAt0L0108+/fCUJSlJZIAJYAAMBbloY6pQZiRTc1N0cpva2Q+gl93xr4Q1KmhYIKVAAsQXDjQg7oSJxDADQCj3fc1uMdUo/a31YuRqXf7LNDVWHiije5mrpzjpOlX/S/j5Q1nGYfG4h9x1hwB27nueJt62ieSupFbbzbca/j3xVbAWArFIDEoxSv98tEwNo/aiep6aMQXYgb7PTs05xUbFwiE4rE0IPWIWA5LFclINASH7JrePZ0bvp5fL9XLKaq9S2jNuDd3u4wjETAlJUaACp3DfVm474zmE6VrUopVIWok5ZaZTutTzcySZ2SWClErMTmarXZ4kzpTLxEwS0pWmWDKUStCAJhXNlS8uTrAopSVsVAZQQbkMrFWLvZEk9ucoMqYXYu4QPYB3Fmo8WU6W5qC4oDethenG0Y/E9Jp6ZMtUvDqExZICFiUaddJlJWkpnBJAVMAykgkvVArGulpLBxVhmFCbBxRzfNq3lDWjeypiM1HZz6X0tpURxSEq3VG8WL20o4LwkqIqXNBTV+y5qQONhSHH3+tL2JLg174gjTcGg6XuxAo1e7nDYkK9kKY7nJa4dm3jyiYolvDTeAHtfu30hpK3re9nO+lTWp8oml3TZQreGtqo6s3iIcTUgkO2+4um/LXjDjgmo8SCGa+7XTdHMpGgL8h40ihKZ/aZiwarUL0pr6esTMDIznUAX/AAH6Q3hZRWQK8e6lTF3KlhIAEVKUkNHYIIqCCCCAjTRWM70kwOJmLQZE0SwEnM7X0NjvjVERHxOGzClPQ8IXyJ2YIbJ2jpiEkHgAG55fdANlbQNDiUtb2HLG/wBn8+Ea5cplVvz5/jCESgl6AOXfiffaMab2yaNnbSHZ+cIFCxyir8clDT0hsbP2jkYT5OV/u30qcu+Njks+mjlvzjolt4203RNG3kUqZtBWL+biYUzOYCQAHzO1A3DWNXg+iS1VxE5SyGs5bShW58MsStmYUK2lilkGiEpBI/ht/KY07ADfzudBGZjGssr8FDK6LyBdOYvUqKlk76vfdEyXsXDpIaUgN+6HtflFiS9BYU0uzgwjKaG9D2bh6e73xvUY3XJcoCwCb6AC1D+kKA7vz05QiYmjU1DEE00qHanujom1CSQFF2A3U3xdIWlLbyW1YUB4c/KEqVrcavTXf7oUokWD3Yb2+LwlQo5YFqwUnruCqOA7P53c25Q9nBFuFq90Ny0AUFzW70trpCsnwfjnBDG1g8iaDYy1P/KYi7CVnwsh9ZabvuYRX9NMbNk4ciWh0qdKjogKBDt3+kP7HxsoYaQOtQAJYFVIFQnV9QY55ZebfHtFhJljKCwd/wAd/CHSiujVFrWa/KKxO28OgAKnoNLguX3AD8Y4rpBhzQLKuSFnkzJvHO5d10z2F+ey1AJTMmPKxMyWVlTCYVMmTMf7NlIc2UoD2Q8eftvGokrVMKkBKJxSRJUo50oQZaFiZIlMhys5gkCiBm36P9sJpllYgkC4lGumvfHJ+MXMbNg1qCapzJl0IsRmNDxFY1bEkqhxGOxkxUxOWeiUA4UlDzPo58nNlAlZVBUsrOUGaSxHZqmLXDYaYrGS1rVMEtKZ2UFAShSlGSlKldgHOpJXWh7BAbtPYJxk8lLYZdB9pcoG3OHE46eXAwxDU+tQK/jGcsl0sVGuvBuTV3mkVWGltjp1AfoJCha4XPSSTf7sLVPxRIyy5KXp2pij/wAUxWzPnfztLKw6VrwytJhAEuYk+Pb8uEer+Hv8uU9r9WMp3GJlieoYPqykIZZU6gpCS5zIIPZWoqUmhsVaGLFGwMOnKUSksnIhIzFkiWpJTlDsCDLlvZ8lXiFgVTcNLWZqBMnKCl5wodXOXUoGZTBH2U1YXaDozgJuHRMlzFCYkELTMGY55ix9OwoqqwZhYM80gGjRjG7XPHjdJEiThaMhxnUQe3lCs6JxIKj2UFaJag1HFKO9wpW8jnut2q+toiDABjmN0ZSwbsjNpd31Pc0SJUsABIsGG8OKcd+taRWSUTHJoGDUc7jQ6CwFz4Q5veo7qs+ppVrC0cCXG8Ec6HlUUF6vHUJZgDZ7kb9+4AsKboBM5IarfqKkaOSrVvKFgevdc8C9PgUgy8LiuncWuWpHEJD8aPd9N9d8FGT48j6cTWOy05mpU/Hx3wBVvy3fGnrFtgsPlqbnyioXhMPkDam5+NIfggioIIIIAggggCCCCAqdu7Cl4kJzEpUmyks7bqg0jP8A9Ecvs4meOavwaNtDU2QFRm4yrMrGM/o7iB7OMUOaVH1mQr9kY4WxYPOWPzjSrkFAs41b1iPLxKVB0kFnqC7aad8TjF5Vm8PsrHyVrWhcqYVtmzFTkgmoZIAv5CJB2hj0+1hEqG9M1L9wLxfqXTdzcxzPE4w5VQf0gWn63Cz0ckhSfERIkdIsMqnWBJ3LdB8FCLUTPj45wzPlIWGWgL/iCT6iGr6mypSwfZIIOot5H4aFNeKpfR7DO4l5OKFKQf8AaW7mhP7HWAOrxU9I3KKVjwUH84u6ai2UwL2fw/W14MttR3a68YqpeGxiLT5UwX7cspP+xXuhXzzFpPaw6VsbomjyCwPWGzS2CfjT84Evweu+z2+BFX+28v1kifL09jMPGWTDmF25h1HKmalzoTlVTeFVhyiapzb0xCcPOKw6erUOFU0HeYpdm7Kw0rDS5k6WgqUMxUpOYkrqBqaDwaJO2U9dMl4YVSSFzDRsoagbSniUxb43DoWnKtIUncQGp5WeJ2ta8oYRIlgdlKG0YJ57t3rC8oIszVZz3WuHhcyjtYANdmDu1PLlHFU8KU47rPYRzyw15NS7C014sRc1+N8cyjQDwvShBjpueYfwF93nHEpZvhi/aY3OujRjZohvzZy7jyF4USNaaXO53Bpp8UjsuaFB0qCg9wxqCQRU6WbSOVA76e0zAtoN/iI3jjazdFSi7e5y1AWDRXYsH55hjvlzkG5fMJarG3sHuixy2ehapsHYPqQwDnviq20Wm4RQYfTKTWwCpExgz0snxj19Cauva/lWKuFgEVYir6ggXpWzWtWIK8EpD9Usp/drk4t92ugeJqX1LlzoRwGtAeHCOlq8wXo9q3voN945Wbal0gnaISwmJKFX7TFJalFDj+kPiYGFbsHqbga821rC1yQUkEOGIII5Cr3aIy8AlP1fY3ZS1rBqhnrE7nZLKy2j95GrtRo47Fx+guLcaNxEVErFLBY1LgUB1sSDwi1ljQ/jV/Owiymi1htLenhb8YUPz9+lIJadD5a2+PCJOFwuYuRQefCKh3A4Z+0bCw38YsI4BHYqCCCCAIIIIAggggCCCCAIIIIAMZeZ0ZVKmzJmFUlKZlVylvkz/fQR7JOoaNRBEs2bZCcnHi0qQrlNUPVEMGdj9cKjumpPujZqlgwkSYnCNcvZjPnGP1wo/wBQQDE47+6D/UH4RtgkR3KInCeq8/ZiTjMYL4Q90wH3QHH4nXCTO5QPujZmUIQrDw4T1OfsyI2pP/uk4cgDHRteY/8A+af/ACD8Y1nUmFCTxh4fuc/ZlE7ZV/d54/yfnDGKxiZgIVhZiv45RPnpzjZdRxjvUiHD3OfswEmSlCguVKnSjqAJmVQOhBSaQiVjMWZ61TM3UgDIEoPZpV6AkecehdRxhPUnfE8L3XxPZmcPiiqrhmDNrd63fhraJjDhrpc0NnoecObR2Hn7SFGWpwTlZlNoocd4ivmyJyLpJTq3aB32r3kQ1YdqllJcEGlaUId2be7OIh7K2YJOcBS1Z1lXaIoW9kkGg97wpGODh6X1/wBtn5xKlzQe8u7vehH4RJpLK7JAI7JDORbcGJNi73hzQmtOTigyu+tWhCVXDaB3Aq551VRrw4Pw9/KrHuje2QacrN7uJYnhFN0iUwkKu2Ilb37RMs019qLkeFOXLSjt6xQ9LcCgoE5u3KXKyqrRPXIJo7WH6R26H9yF8l2AfMt4atv9wEdSsmpDXo78Q7BrH0gBFHG6huLXctvHdCx8evvMcQ2hJ+0xY08aP4PwhZHL4JOnxWFPf43N8GOEGlL8as2vx6RRHmYcli5cN32rbnSFpmNRVDu9z6w8eP66wqVgBNZShQFxvP4CAVhpJXawoT+EWiEABhAhIAYUEKioIIIIAggggCCCCAIIIIAggggCCCCAIIIIAggggCCCCAIIIIAggggCCCCAIIIIAhKkAwqCAg4nZqF+0kHizEcjeKyfsUpOZCjZglRp4j3vGhgiWSrLYyqDMRSYGrcOAdwBfnEiWp/y4lzv1i/XKBoREGZspN09nlbwtE4rtCzNuf13+ZOsVfSsf+HieElau8JcacAYuFYZaf3vI+BiHtOSVSZiClXalqFjqltI30rrOX3SpGHU4B0IB8Q4H6Q78en5xA2LPz4eSupzSkGx1QkxPEsn7PjQQymsrEHx+UArQBz8X3Q9Lwx1PcPxidKkgaRNCJIwdQTUi24congR2CAIIIIAggggCCCCAIIIIAggggCCCCAIIIIAggggCCCCAIIIIAggggCCCCAIIIIAggggCCCCAIIIIAggggOEQ2qULQ7HDAUXQuUPmGGH3ZSUHmgZD5iLvqhCkpAoKR2NZZcsrfUcCRHYIIyCCCCAIIIIAggggCCCCAIIIIAggg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3796" name="AutoShape 4" descr="data:image/jpeg;base64,/9j/4AAQSkZJRgABAQAAAQABAAD/2wCEAAkGBxMTEhUTExQWFhUXFhoYGBgYGBYYFxUaFxgYGRgYGBoZHSggGholGxsYITEhJSorLi4vGh8zODMtNygtLisBCgoKDg0OGhAQGi0gHR0tLSstLS0tLS0tLS0rLS4tLS0tLS0tLi0tLS8tNy0tLS0tLS0tLS0tLS0tLS0rLS0tN//AABEIAJsBRgMBIgACEQEDEQH/xAAcAAABBQEBAQAAAAAAAAAAAAAAAgMEBQYBBwj/xABGEAABAgQDBAcDCQQKAwEAAAABAhEAAyExBBJBBVFhcQYTIoGRobEywfAHFCMzQlLR4fEVYnKSFkNTVHOCk6KywiRE4jT/xAAYAQEBAQEBAAAAAAAAAAAAAAAAAQIDBP/EAC4RAQEAAgECBAMGBwAAAAAAAAABAhESAyETMVFhQXHRQoGRscHhBCIjM1Kh8P/aAAwDAQACEQMRAD8A9xggggCCCCAIIIIAggggCCCCAIIIIAggggCCCCAII48czjfAKghBmDfDa8Q35wD8cJihx/S3CSfrMRKB3BQUrwS5jM7Q+VDCiktM2adGGUcL18oLqt9MmPQQ1HmE/p7j5tJGFCBvWFH1yiIc/EbUm1m4oSknRFP+AB84nPGLwr1mbNSkOogDeSAPOKjF9K8FL9rEyuQUFHwS8ear6LhVZ8+ZMPEv6uYlYTovIH9WV8yT+UZ8VfDanFfKTgU2VMX/AAoI/wCTRXzPlNSfqsLNXzLP/KDHMPshCB2JaEncyQ/KkTUYGzkA8PcYc8l44xXDp9jFexgeTqV7wITM6X7TPs4aUnmX/wC8XiMIANS+tI7MkAV3OWY2+NTE3kaxUKekm1v7OR4f/cOo6SbVF5Mk+X/eLjqwGcGp3OzcatY+fCHRL0pyvV6s0N5Hb0UqOmmPT7eDB/hKvdmh5Pyi5frsJNRxcf8AYCLLqnFL2sPj1vAiT2MqrM1XY8WaNS5VNYnMF06wa27ZQf30keYcRoMJtJEz2JiVciCYw20MNgSCZqpKN5K5aDTv9XjPy8Vh5cxKZc9E5C1BKShQKkKJDOU6O0as6km7j2McOV1j5vZBOhaVgxi8Ni58uy843Kr5xb4LbaFHKoFCuPsnkYzMpWbjYv4IRLmPC40gggggCCCCAIIIIAggggCCElY3whU7dAOwhcwCGlTTCIuk2kpUDCoiQZzvho2lwkzBviKTEHae2JGHDzpqJY/eUATyFzDQtFTt0NqmEx57tT5UZCXGHlrnH7xGRA7zXyjEba6dY3EOnrRKSfsyqU4rv4GJbI1MbXs20tu4bDj6achBGhPa/lFYx+0/lWwyHEmWuad57CfOvlHlsnZc6YxTLmLdzmYse8wudsabLDrlqSN7OB36RzvVjrj0d3TUYj5RNoYglMkJl/wJcjmpdIiTNnYmfXE4lR4ZlL8nyiJfRPZSp0v6JWHBsQorUvmpIA53jVYfo7PBfrZQ35ZKj/ymEbtI1wyy+1J/3st449mWwnR2QLS1zOZPonvi5weyJobqpaJadRlqfCsWpwKkqTLVi5yVLJbLKlJFLjN1R3jWtqw9P2EE5lzMRiVJa3WrSKN/ZhPGHg4/az/CX9mbn6Q3K2LMPtL3W/KFTtmyk/WLYakrSlhWETNn4BNJi0K/xJ6l+IWs6Q3KOy5dUokOd0kE+IRFnT6E+Nv3T6pyypZ2ngZTJ+cSAbN1ksn1eHP2/hqFJWv/AA5M6Z39hBiu6Q7WlDDnJLWyVS1Apl5UjJMSqqtAcu6LTC/O56QsGXIQqob6RVbbk1eOn9GSalt+f7JcctbvkSvaz+xIxKq/2RRu1mZa04QwrbK/7stP+JNw6BR9yz6PQRNT0dQQ82bNW985KQSNyRW/rD0vo7h0hxJFd4zMLfaN9Ycsfhh/u/sn3s/iNszWOROHTu/8lSj4JlMfGOr25MP9dhxr2ZM+ZfmU+kaZGz5QYploAcmiUCldxrz4iJNAHAdhox0fuq1oeJ6Yz8PqnZjjtCaf/ZmcpeGCXFvtlWj+ULSvM+abj1uKgJQjxCEAxrWAYVckUsSz7my+NWhGTMkZuBoSA4ykMS71bzh4ufw1+E+i6jLjBIJDyscriqbNrwy9Y3lpHBs3D1fAKVX7csKtQ+0TGoRcqZmsQSQU1INAzDM7a2h1IG4jgXawp+lDV4njdX/Kmp6KCRJKfqsChO5+qT5JDvEqTs5alpXOKSEdpEtHsg71E6+/g8WiSPGtSRxN70AHDygZjo/Iu9QwNG14kDWMXK3zuyXXkQuz+bOK1LUIc2iP1QOgqztXgwvwt5RIN71Z3PeHJcH8gYjTRdiA/Gx43bV3IsBGNLKcweKXKVcqQWpfLQaiw/GNFh8VmDio84zJlKIAcJY1pp58/wCWO4eauQ91JDPqSHIUAH0pp6xZdJZtrRMEER0qcPHI6MpkEEEQEEEEAQlamEdKmiNMmPygEu8diux228NJ+tny0cCtIPheM1j/AJTcEhxLMycrchJY96mjSabUQEx5Vj/lJxah9Fh0Sh96apzzanvjK7S6Q4mc/XYtZH3ZTpT40EYucamFe2bU6QYbDj6achHDMCr+UVjJY75T5TthpEydep7CX8y3OPLsMAVNKlZ1fvPMPgKRd4botjJ3tjIl/tEAdyExm9RudP1P7X6aY2c4VPEkfckVVyKgaeMZdc4EktmUftLJWa+XrHomzuhGHlDPPVnAvmLJoHJA/HdEKVs4Y+cBKQJeElFnAy5zqfDwHExi5WtyYxnNjbBn4s9ksgfaV7I/hSLxs9n9FMLhwFK7ayaKWzE7gLD8o0uH2WmWAJfZASAlItQE6akmp5RLOHJajuNKDx+NYaZ5KbYuHypLt7SuQqfPyrFvJkP2m8R8fDwpOHKLNelaVqX5twvFTjcSqeoSJYKUKcKmAOCBdNKDc8Z3MTvWdnbATisSteGaVJSGMwOypg9oywlvEUpxi1HRrES1BKdoFJLhKVOSeABXGpwskS0hCBlSlIADsBr8GHEyUllEAsAxZ2rprujWOqmWVY3G7O2nLT2Z/WW+rypWBfVPvgwCcASBiFThNeoxKlJrruEbfK4ow3akNSj8Yh4rZ6ZqckzKtNiCkPXjoeUa4pyRNm7Nwh+rlyVcQM1d1XpFr1aUtlSlO4AJD2sBzilm9GpaDmkmZJL/AGFEpOnsl3hsTMZJFkzkgadhYG9jSJykurEvzTulKCcHiRdpK21chBNYR8yKGmSCEkjMUF+rLjdoa6M8ML23Kmy1ylPLWqWoZJnZplIYE0U76RN2BiOswshYN5Ms95QH0+Gj0dr0vlfzieVNftgJZM5BlFqkuoFtQpLsHidKmpXVBBBJsR31B376w4Tf8L83o1fWIs3ZconMlGVT+0glJe9GoS/pHMLy9wYaDdTi9mBY0EcnTGu97VetmrR95b3RAxU+ZIBK2mSx9q0xPMAspu4w/s7EibLKgp6qqwSwuQzimnvibXSSB3AnQBrnxFeNY6RU79bvruqDXfrHFUckhtbd+/ead0VB6QSXImEygDUzgJQSrLnqpbAEp7W+8EWy1XPM77O5fg96cIbq5swGm+p4MO9rxFmbUw4CyZ8oJlnKt5iewoEkJXmPZVSxI9I7L2nhwpCEzpRUsJUhImSypaVUC0h3KTUgpFWgqYedQ9S4Gpd6U9mtY7l51o2h1ZqPR6e6K5G2sMyFDESSJigEkTJfbUQCAntdpVQWAHti7iFDbWFdvnEl8/VMZst87gdWQ7lXBneIJx335XsaOBevC9I5NFwGcO3PtCl2NvGIo2rKUUI61CZkwEpQVyzMWAFeykE5rabjDuCxsqaCZMyXMAIHYUhSQ4BSCUuA4y20LtWAftyfRjqWji0ltG01jpU1/eTa3lv3QkKzMkA9qlaE0txMUW+xUnIQTmYs541EciXgcNkS2usEaZSIj4rGIl1WpKRvUQB5wrFTsiFKYqISSEi6iA7DiY+dNp7ROInzJk1C5q1rJyqUpk/uhKbAWiW6WY7e0bQ+UHZ8qhnhR3SwV+aaecUGN+VdH/r4WbM/eWyE+T0jz7BbGxa/q5GQHXKE+anMW8joHiFh5k0chmV6sIxc2+EO7S+UTHTDRUmQNw7ah6+kZ3aG3cRN+txU5Y3A9Wnwf3Rt8J8nshI7ZWs8TlHgmLnZvR3DoAKJSRxyufExOVa1i8kw2EUv6uQV8SFL86CLjC9FsZM+yJY4kJ8kR6snCBmoN0Jk4fqwASpbk1PLgG/WM6q7kYDC/J5rMmn/ACpbzLmLrDdB8MgOUkkaqctXwtGqVMALUvvFe9rwxMWaUIewq+5qH4aLpOSNIwiJbJSgJc0o1N9Pc94dlyw5N3rWwbXwAtDO0MfLks6u1RkJGZZ3ChoSe7nEWXs+diATPeXKoepSe2pzTrD+PgIaTal6QbRRiJqJGYjDhX0ik1KmqyQLp47zwjS4Pa2GQhKJMublAYBEpVi29t0WWDky5SQJaAlr0qP4jvpviSFFyrUhu7QRqYs3Laql7TYAjC4o80Aeph1O0Zxtg5pGmZctJ5M8WW5zavuhKw1ddNN5YdzxrTO1NtKdipiFJThwhwz9alShwAs/F4MFtGQhpRBlKAAyrGUmv3rKrqIs0zKUIrajc+O+OTEBQyqAUNQoAink8crN3aWnFJFSTSnJg5iNjsfJQwXOSC4oCHodAKxVz9kyROljIci0rdLnLmSxs+54t8Lg5aPYQlPIAEE8YktlXaP+2pbshE6YHumUvxcgPuhY2q9Pm89hpkTW9+1E7VzdgCXvw5v6iAKqz1DUNSA7PTQteNXqNcUM7SrWRiB/kCvIEtCDtaSB2hMRf25cwHxCYsQptDbW4v8AF90ImKBBTmIcEOKNdyL2jc1fJPJWYrE4SeClcyWQbAkBuIeo0jPdHMScPh5LLEySUhCkEgqllJyunUppaNnMSKAsWYVq9N5Ffyii6L4WWZKkqQgqE/EpDoS5AnzCCf8AK0dZ36WXzn6m5taSj2QQcz1e4INRamsL+N1W84ZVstAP0ZXK39WWDt9wuPKE9XiUWKJjbwUKtoQ4PhHHvF7JE2SlXtAFrHV7cKl9aRV9R82moTLDy5qmyv7K/vDVmvy7ocXtSYV9WnDq6wByMyMoFWJVDU/B4la0KUqSgoVmSgZl1Zi5p5QpIuFCrvvFebUPm3K0U+K2ejrUzStj1qJwS4qUylSQN+oZtWGsTfnEwEhcs0DuguNxAeo7hGTRJxJm5imYFBSQVLmSspT88kLX1aQoFKBISoZSAez94uq7TSx2f0Y6tapkycuYpS5ajmCsryZqpoYKJy9pbMKABwAxhobEmS50kIKeqC5allRTUy86UgApzV7Ia3tVFQqHgJeMTlM4T1SwpT/SyErdpeSZM+lKerH0jpQWt2NA/s6TjcqSszApkGYVzZS0LXmdU2SEklMpjZgappQxUP4jolLXLlShMV9Fh0YdQc9uWBTMhK01UxJBcdqohQ6MArcTm+lCuwAMlQpk9rsFQbN9lT+zrFRNwmP6pZlondYsSRmVOkqmJKETSpTompGTrFpOUqsp8pAyCRtfB7QBWqTmSFrUo9WZWYr6jDpStjPlgpSpE0FJUdHSQxii1l9GAnKBMPV5pMxScqMylYdQVLIUapDhLjhRsxibsXZScMAhKiookyZNUtSQlSUktqrwpwifKKmrexNq6mnf3hoUL+yG9aN7P6+kRRMQCG+NLfGukWmzME30ih2jbgN/OGdm4Qk5lNl0DX/KLiLIlogggioZxGkZqZsyWJi15EuVElhU76Aco0s82im2gipABJLWLX47uA3RMpuLLqmk4cEOBycG7UpHQQ4a1PdqecdWzULM9aM7Od8M/NkDMksCskkhkl+bs7ARnS7PqWGqPj8fwhtczh8fDQ0UEUCnbvJyprWnw8Ohjo4GoJDPfmb04CAZWpRbK/a1NreHuhxyALuSLtq1dfgQ0DVIToWNSwcW4w8pScilrISkFwokBn+89AYimsRMyglRypSCSTRhffy04axQYfac+a6JXYSCQvEEOA5+yNNPe0Km4qXi5xQpYTh5bUcJVMJFD2jRNPfc0tl7WwcsBImIASG7NaWAZF4dl8kWRsmTKCGClrWsBUxReYqiqg6AlqjR3i6EugSDZtxcW8YziukGFC80tMxamIDBRAdnZKmA7hD523NV9XhZxIsVAJHiX1rF3GdWr01FmGtajjSOpcsXHfxFucUYxuOVbDy0uR7UxJ5UEKR+0FfZw6eZWfFqQ5HFeIULhjdm3G77ojbQxS5eTq5RmOsAgEDID9svupFcmTjz/WyBT7KVGHRKx4FJkhVWqlY9IvI0tlJ9X77UrHCgBy7V32DeUUuIx+MkoMxaJK0pq6FLDcSCLco7K2SqcBMxUwrcAiUh0yg9bO6++M29jiam4pMyfLEp15CXUlsiXDNm17n/AAt0L0108+/fCUJSlJZIAJYAAMBbloY6pQZiRTc1N0cpva2Q+gl93xr4Q1KmhYIKVAAsQXDjQg7oSJxDADQCj3fc1uMdUo/a31YuRqXf7LNDVWHiije5mrpzjpOlX/S/j5Q1nGYfG4h9x1hwB27nueJt62ieSupFbbzbca/j3xVbAWArFIDEoxSv98tEwNo/aiep6aMQXYgb7PTs05xUbFwiE4rE0IPWIWA5LFclINASH7JrePZ0bvp5fL9XLKaq9S2jNuDd3u4wjETAlJUaACp3DfVm474zmE6VrUopVIWok5ZaZTutTzcySZ2SWClErMTmarXZ4kzpTLxEwS0pWmWDKUStCAJhXNlS8uTrAopSVsVAZQQbkMrFWLvZEk9ucoMqYXYu4QPYB3Fmo8WU6W5qC4oDethenG0Y/E9Jp6ZMtUvDqExZICFiUaddJlJWkpnBJAVMAykgkvVArGulpLBxVhmFCbBxRzfNq3lDWjeypiM1HZz6X0tpURxSEq3VG8WL20o4LwkqIqXNBTV+y5qQONhSHH3+tL2JLg174gjTcGg6XuxAo1e7nDYkK9kKY7nJa4dm3jyiYolvDTeAHtfu30hpK3re9nO+lTWp8oml3TZQreGtqo6s3iIcTUgkO2+4um/LXjDjgmo8SCGa+7XTdHMpGgL8h40ihKZ/aZiwarUL0pr6esTMDIznUAX/AAH6Q3hZRWQK8e6lTF3KlhIAEVKUkNHYIIqCCCCAjTRWM70kwOJmLQZE0SwEnM7X0NjvjVERHxOGzClPQ8IXyJ2YIbJ2jpiEkHgAG55fdANlbQNDiUtb2HLG/wBn8+Ea5cplVvz5/jCESgl6AOXfiffaMab2yaNnbSHZ+cIFCxyir8clDT0hsbP2jkYT5OV/u30qcu+Njks+mjlvzjolt4203RNG3kUqZtBWL+biYUzOYCQAHzO1A3DWNXg+iS1VxE5SyGs5bShW58MsStmYUK2lilkGiEpBI/ht/KY07ADfzudBGZjGssr8FDK6LyBdOYvUqKlk76vfdEyXsXDpIaUgN+6HtflFiS9BYU0uzgwjKaG9D2bh6e73xvUY3XJcoCwCb6AC1D+kKA7vz05QiYmjU1DEE00qHanujom1CSQFF2A3U3xdIWlLbyW1YUB4c/KEqVrcavTXf7oUokWD3Yb2+LwlQo5YFqwUnruCqOA7P53c25Q9nBFuFq90Ny0AUFzW70trpCsnwfjnBDG1g8iaDYy1P/KYi7CVnwsh9ZabvuYRX9NMbNk4ciWh0qdKjogKBDt3+kP7HxsoYaQOtQAJYFVIFQnV9QY55ZebfHtFhJljKCwd/wAd/CHSiujVFrWa/KKxO28OgAKnoNLguX3AD8Y4rpBhzQLKuSFnkzJvHO5d10z2F+ey1AJTMmPKxMyWVlTCYVMmTMf7NlIc2UoD2Q8eftvGokrVMKkBKJxSRJUo50oQZaFiZIlMhys5gkCiBm36P9sJpllYgkC4lGumvfHJ+MXMbNg1qCapzJl0IsRmNDxFY1bEkqhxGOxkxUxOWeiUA4UlDzPo58nNlAlZVBUsrOUGaSxHZqmLXDYaYrGS1rVMEtKZ2UFAShSlGSlKldgHOpJXWh7BAbtPYJxk8lLYZdB9pcoG3OHE46eXAwxDU+tQK/jGcsl0sVGuvBuTV3mkVWGltjp1AfoJCha4XPSSTf7sLVPxRIyy5KXp2pij/wAUxWzPnfztLKw6VrwytJhAEuYk+Pb8uEer+Hv8uU9r9WMp3GJlieoYPqykIZZU6gpCS5zIIPZWoqUmhsVaGLFGwMOnKUSksnIhIzFkiWpJTlDsCDLlvZ8lXiFgVTcNLWZqBMnKCl5wodXOXUoGZTBH2U1YXaDozgJuHRMlzFCYkELTMGY55ix9OwoqqwZhYM80gGjRjG7XPHjdJEiThaMhxnUQe3lCs6JxIKj2UFaJag1HFKO9wpW8jnut2q+toiDABjmN0ZSwbsjNpd31Pc0SJUsABIsGG8OKcd+taRWSUTHJoGDUc7jQ6CwFz4Q5veo7qs+ppVrC0cCXG8Ec6HlUUF6vHUJZgDZ7kb9+4AsKboBM5IarfqKkaOSrVvKFgevdc8C9PgUgy8LiuncWuWpHEJD8aPd9N9d8FGT48j6cTWOy05mpU/Hx3wBVvy3fGnrFtgsPlqbnyioXhMPkDam5+NIfggioIIIIAggggCCCCAqdu7Cl4kJzEpUmyks7bqg0jP8A9Ecvs4meOavwaNtDU2QFRm4yrMrGM/o7iB7OMUOaVH1mQr9kY4WxYPOWPzjSrkFAs41b1iPLxKVB0kFnqC7aad8TjF5Vm8PsrHyVrWhcqYVtmzFTkgmoZIAv5CJB2hj0+1hEqG9M1L9wLxfqXTdzcxzPE4w5VQf0gWn63Cz0ckhSfERIkdIsMqnWBJ3LdB8FCLUTPj45wzPlIWGWgL/iCT6iGr6mypSwfZIIOot5H4aFNeKpfR7DO4l5OKFKQf8AaW7mhP7HWAOrxU9I3KKVjwUH84u6ai2UwL2fw/W14MttR3a68YqpeGxiLT5UwX7cspP+xXuhXzzFpPaw6VsbomjyCwPWGzS2CfjT84Evweu+z2+BFX+28v1kifL09jMPGWTDmF25h1HKmalzoTlVTeFVhyiapzb0xCcPOKw6erUOFU0HeYpdm7Kw0rDS5k6WgqUMxUpOYkrqBqaDwaJO2U9dMl4YVSSFzDRsoagbSniUxb43DoWnKtIUncQGp5WeJ2ta8oYRIlgdlKG0YJ57t3rC8oIszVZz3WuHhcyjtYANdmDu1PLlHFU8KU47rPYRzyw15NS7C014sRc1+N8cyjQDwvShBjpueYfwF93nHEpZvhi/aY3OujRjZohvzZy7jyF4USNaaXO53Bpp8UjsuaFB0qCg9wxqCQRU6WbSOVA76e0zAtoN/iI3jjazdFSi7e5y1AWDRXYsH55hjvlzkG5fMJarG3sHuixy2ehapsHYPqQwDnviq20Wm4RQYfTKTWwCpExgz0snxj19Cauva/lWKuFgEVYir6ggXpWzWtWIK8EpD9Usp/drk4t92ugeJqX1LlzoRwGtAeHCOlq8wXo9q3voN945Wbal0gnaISwmJKFX7TFJalFDj+kPiYGFbsHqbga821rC1yQUkEOGIII5Cr3aIy8AlP1fY3ZS1rBqhnrE7nZLKy2j95GrtRo47Fx+guLcaNxEVErFLBY1LgUB1sSDwi1ljQ/jV/Owiymi1htLenhb8YUPz9+lIJadD5a2+PCJOFwuYuRQefCKh3A4Z+0bCw38YsI4BHYqCCCCAIIIIAggggCCCCAIIIIAMZeZ0ZVKmzJmFUlKZlVylvkz/fQR7JOoaNRBEs2bZCcnHi0qQrlNUPVEMGdj9cKjumpPujZqlgwkSYnCNcvZjPnGP1wo/wBQQDE47+6D/UH4RtgkR3KInCeq8/ZiTjMYL4Q90wH3QHH4nXCTO5QPujZmUIQrDw4T1OfsyI2pP/uk4cgDHRteY/8A+af/ACD8Y1nUmFCTxh4fuc/ZlE7ZV/d54/yfnDGKxiZgIVhZiv45RPnpzjZdRxjvUiHD3OfswEmSlCguVKnSjqAJmVQOhBSaQiVjMWZ61TM3UgDIEoPZpV6AkecehdRxhPUnfE8L3XxPZmcPiiqrhmDNrd63fhraJjDhrpc0NnoecObR2Hn7SFGWpwTlZlNoocd4ivmyJyLpJTq3aB32r3kQ1YdqllJcEGlaUId2be7OIh7K2YJOcBS1Z1lXaIoW9kkGg97wpGODh6X1/wBtn5xKlzQe8u7vehH4RJpLK7JAI7JDORbcGJNi73hzQmtOTigyu+tWhCVXDaB3Aq551VRrw4Pw9/KrHuje2QacrN7uJYnhFN0iUwkKu2Ilb37RMs019qLkeFOXLSjt6xQ9LcCgoE5u3KXKyqrRPXIJo7WH6R26H9yF8l2AfMt4atv9wEdSsmpDXo78Q7BrH0gBFHG6huLXctvHdCx8evvMcQ2hJ+0xY08aP4PwhZHL4JOnxWFPf43N8GOEGlL8as2vx6RRHmYcli5cN32rbnSFpmNRVDu9z6w8eP66wqVgBNZShQFxvP4CAVhpJXawoT+EWiEABhAhIAYUEKioIIIIAggggCCCCAIIIIAggggCCCCAIIIIAggggCCCCAIIIIAggggCCCCAIIIIAhKkAwqCAg4nZqF+0kHizEcjeKyfsUpOZCjZglRp4j3vGhgiWSrLYyqDMRSYGrcOAdwBfnEiWp/y4lzv1i/XKBoREGZspN09nlbwtE4rtCzNuf13+ZOsVfSsf+HieElau8JcacAYuFYZaf3vI+BiHtOSVSZiClXalqFjqltI30rrOX3SpGHU4B0IB8Q4H6Q78en5xA2LPz4eSupzSkGx1QkxPEsn7PjQQymsrEHx+UArQBz8X3Q9Lwx1PcPxidKkgaRNCJIwdQTUi24congR2CAIIIIAggggCCCCAIIIIAggggCCCCAIIIIAggggCCCCAIIIIAggggCCCCAIIIIAggggCCCCAIIIIAggggOEQ2qULQ7HDAUXQuUPmGGH3ZSUHmgZD5iLvqhCkpAoKR2NZZcsrfUcCRHYIIyCCCCAIIIIAggggCCCCAIIIIAggg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3798" name="Picture 6" descr="https://lh6.googleusercontent.com/-I4a2Ek9l3b8/TxsHmPGaVMI/AAAAAAAAByY/isl-v1U4ukM/s694/traqngression%2520discoidalep.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2025" y="120304"/>
            <a:ext cx="6158743" cy="3204196"/>
          </a:xfrm>
          <a:prstGeom prst="rect">
            <a:avLst/>
          </a:prstGeom>
          <a:noFill/>
        </p:spPr>
      </p:pic>
      <p:sp>
        <p:nvSpPr>
          <p:cNvPr id="10" name="ZoneTexte 9"/>
          <p:cNvSpPr txBox="1"/>
          <p:nvPr/>
        </p:nvSpPr>
        <p:spPr>
          <a:xfrm>
            <a:off x="6636987" y="1062753"/>
            <a:ext cx="736791" cy="369332"/>
          </a:xfrm>
          <a:prstGeom prst="rect">
            <a:avLst/>
          </a:prstGeom>
          <a:noFill/>
        </p:spPr>
        <p:txBody>
          <a:bodyPr wrap="square" rtlCol="0">
            <a:spAutoFit/>
          </a:bodyPr>
          <a:lstStyle/>
          <a:p>
            <a:r>
              <a:rPr lang="fr-FR" dirty="0">
                <a:solidFill>
                  <a:schemeClr val="bg1"/>
                </a:solidFill>
              </a:rPr>
              <a:t>a    b</a:t>
            </a:r>
          </a:p>
        </p:txBody>
      </p:sp>
      <p:sp>
        <p:nvSpPr>
          <p:cNvPr id="2" name="ZoneTexte 1">
            <a:extLst>
              <a:ext uri="{FF2B5EF4-FFF2-40B4-BE49-F238E27FC236}">
                <a16:creationId xmlns:a16="http://schemas.microsoft.com/office/drawing/2014/main" id="{46DCE484-586C-6239-5B12-F2173CF31D96}"/>
              </a:ext>
            </a:extLst>
          </p:cNvPr>
          <p:cNvSpPr txBox="1"/>
          <p:nvPr/>
        </p:nvSpPr>
        <p:spPr>
          <a:xfrm>
            <a:off x="275303" y="1432085"/>
            <a:ext cx="2261420" cy="923330"/>
          </a:xfrm>
          <a:prstGeom prst="rect">
            <a:avLst/>
          </a:prstGeom>
          <a:noFill/>
        </p:spPr>
        <p:txBody>
          <a:bodyPr wrap="square" rtlCol="0">
            <a:spAutoFit/>
          </a:bodyPr>
          <a:lstStyle/>
          <a:p>
            <a:pPr marL="342900" indent="-342900">
              <a:buFont typeface="+mj-lt"/>
              <a:buAutoNum type="arabicPeriod"/>
            </a:pPr>
            <a:r>
              <a:rPr lang="fr-FR" dirty="0">
                <a:solidFill>
                  <a:schemeClr val="accent2"/>
                </a:solidFill>
              </a:rPr>
              <a:t>Cellule radiale</a:t>
            </a:r>
          </a:p>
          <a:p>
            <a:pPr marL="342900" indent="-342900">
              <a:buFont typeface="+mj-lt"/>
              <a:buAutoNum type="arabicPeriod"/>
            </a:pPr>
            <a:r>
              <a:rPr lang="fr-FR" dirty="0">
                <a:solidFill>
                  <a:schemeClr val="accent2"/>
                </a:solidFill>
              </a:rPr>
              <a:t>Cellule cubitale</a:t>
            </a:r>
          </a:p>
          <a:p>
            <a:pPr marL="342900" indent="-342900">
              <a:buFont typeface="+mj-lt"/>
              <a:buAutoNum type="arabicPeriod"/>
            </a:pPr>
            <a:r>
              <a:rPr lang="fr-FR" dirty="0">
                <a:solidFill>
                  <a:schemeClr val="accent2"/>
                </a:solidFill>
              </a:rPr>
              <a:t>Cellule discoïdale</a:t>
            </a:r>
          </a:p>
        </p:txBody>
      </p:sp>
      <p:sp>
        <p:nvSpPr>
          <p:cNvPr id="3" name="ZoneTexte 2">
            <a:extLst>
              <a:ext uri="{FF2B5EF4-FFF2-40B4-BE49-F238E27FC236}">
                <a16:creationId xmlns:a16="http://schemas.microsoft.com/office/drawing/2014/main" id="{A882350B-5ACF-ED23-AD9F-3D8C783F082C}"/>
              </a:ext>
            </a:extLst>
          </p:cNvPr>
          <p:cNvSpPr txBox="1"/>
          <p:nvPr/>
        </p:nvSpPr>
        <p:spPr>
          <a:xfrm>
            <a:off x="6752598" y="234818"/>
            <a:ext cx="379367" cy="369332"/>
          </a:xfrm>
          <a:prstGeom prst="rect">
            <a:avLst/>
          </a:prstGeom>
          <a:noFill/>
        </p:spPr>
        <p:txBody>
          <a:bodyPr wrap="square" rtlCol="0">
            <a:spAutoFit/>
          </a:bodyPr>
          <a:lstStyle/>
          <a:p>
            <a:r>
              <a:rPr lang="fr-FR" dirty="0">
                <a:solidFill>
                  <a:srgbClr val="FF0000"/>
                </a:solidFill>
              </a:rPr>
              <a:t>1</a:t>
            </a:r>
          </a:p>
        </p:txBody>
      </p:sp>
      <p:sp>
        <p:nvSpPr>
          <p:cNvPr id="5" name="ZoneTexte 4">
            <a:extLst>
              <a:ext uri="{FF2B5EF4-FFF2-40B4-BE49-F238E27FC236}">
                <a16:creationId xmlns:a16="http://schemas.microsoft.com/office/drawing/2014/main" id="{0634E1E2-83C0-12A0-84EA-97B0A4E6B8A0}"/>
              </a:ext>
            </a:extLst>
          </p:cNvPr>
          <p:cNvSpPr txBox="1"/>
          <p:nvPr/>
        </p:nvSpPr>
        <p:spPr>
          <a:xfrm>
            <a:off x="5582030" y="1355140"/>
            <a:ext cx="379367" cy="369332"/>
          </a:xfrm>
          <a:prstGeom prst="rect">
            <a:avLst/>
          </a:prstGeom>
          <a:noFill/>
        </p:spPr>
        <p:txBody>
          <a:bodyPr wrap="square" rtlCol="0">
            <a:spAutoFit/>
          </a:bodyPr>
          <a:lstStyle/>
          <a:p>
            <a:r>
              <a:rPr lang="fr-FR" dirty="0">
                <a:solidFill>
                  <a:srgbClr val="FF0000"/>
                </a:solidFill>
              </a:rPr>
              <a:t>3</a:t>
            </a:r>
          </a:p>
        </p:txBody>
      </p:sp>
      <p:sp>
        <p:nvSpPr>
          <p:cNvPr id="6" name="ZoneTexte 5">
            <a:extLst>
              <a:ext uri="{FF2B5EF4-FFF2-40B4-BE49-F238E27FC236}">
                <a16:creationId xmlns:a16="http://schemas.microsoft.com/office/drawing/2014/main" id="{E85B3345-A460-B671-C02A-F8B79C51A25A}"/>
              </a:ext>
            </a:extLst>
          </p:cNvPr>
          <p:cNvSpPr txBox="1"/>
          <p:nvPr/>
        </p:nvSpPr>
        <p:spPr>
          <a:xfrm>
            <a:off x="6427053" y="878087"/>
            <a:ext cx="379367" cy="369332"/>
          </a:xfrm>
          <a:prstGeom prst="rect">
            <a:avLst/>
          </a:prstGeom>
          <a:noFill/>
        </p:spPr>
        <p:txBody>
          <a:bodyPr wrap="square" rtlCol="0">
            <a:spAutoFit/>
          </a:bodyPr>
          <a:lstStyle/>
          <a:p>
            <a:r>
              <a:rPr lang="fr-FR" dirty="0">
                <a:solidFill>
                  <a:srgbClr val="FF0000"/>
                </a:solidFill>
              </a:rPr>
              <a:t>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2000"/>
                                        <p:tgtEl>
                                          <p:spTgt spid="8"/>
                                        </p:tgtEl>
                                      </p:cBhvr>
                                    </p:animEffect>
                                  </p:childTnLst>
                                </p:cTn>
                              </p:par>
                            </p:childTnLst>
                          </p:cTn>
                        </p:par>
                        <p:par>
                          <p:cTn id="13" fill="hold">
                            <p:stCondLst>
                              <p:cond delay="2000"/>
                            </p:stCondLst>
                            <p:childTnLst>
                              <p:par>
                                <p:cTn id="14" presetID="3" presetClass="entr" presetSubtype="10" fill="hold" grpId="0" nodeType="afterEffect">
                                  <p:stCondLst>
                                    <p:cond delay="0"/>
                                  </p:stCondLst>
                                  <p:childTnLst>
                                    <p:set>
                                      <p:cBhvr>
                                        <p:cTn id="15" dur="1" fill="hold">
                                          <p:stCondLst>
                                            <p:cond delay="0"/>
                                          </p:stCondLst>
                                        </p:cTn>
                                        <p:tgtEl>
                                          <p:spTgt spid="98306">
                                            <p:txEl>
                                              <p:pRg st="0" end="0"/>
                                            </p:txEl>
                                          </p:spTgt>
                                        </p:tgtEl>
                                        <p:attrNameLst>
                                          <p:attrName>style.visibility</p:attrName>
                                        </p:attrNameLst>
                                      </p:cBhvr>
                                      <p:to>
                                        <p:strVal val="visible"/>
                                      </p:to>
                                    </p:set>
                                    <p:animEffect transition="in" filter="blinds(horizontal)">
                                      <p:cBhvr>
                                        <p:cTn id="16" dur="2000"/>
                                        <p:tgtEl>
                                          <p:spTgt spid="98306">
                                            <p:txEl>
                                              <p:pRg st="0" end="0"/>
                                            </p:txEl>
                                          </p:spTgt>
                                        </p:tgtEl>
                                      </p:cBhvr>
                                    </p:animEffect>
                                  </p:childTnLst>
                                </p:cTn>
                              </p:par>
                            </p:childTnLst>
                          </p:cTn>
                        </p:par>
                        <p:par>
                          <p:cTn id="17" fill="hold">
                            <p:stCondLst>
                              <p:cond delay="4000"/>
                            </p:stCondLst>
                            <p:childTnLst>
                              <p:par>
                                <p:cTn id="18" presetID="3" presetClass="entr" presetSubtype="10" fill="hold" grpId="0" nodeType="afterEffect">
                                  <p:stCondLst>
                                    <p:cond delay="0"/>
                                  </p:stCondLst>
                                  <p:childTnLst>
                                    <p:set>
                                      <p:cBhvr>
                                        <p:cTn id="19" dur="1" fill="hold">
                                          <p:stCondLst>
                                            <p:cond delay="0"/>
                                          </p:stCondLst>
                                        </p:cTn>
                                        <p:tgtEl>
                                          <p:spTgt spid="98306">
                                            <p:txEl>
                                              <p:pRg st="1" end="1"/>
                                            </p:txEl>
                                          </p:spTgt>
                                        </p:tgtEl>
                                        <p:attrNameLst>
                                          <p:attrName>style.visibility</p:attrName>
                                        </p:attrNameLst>
                                      </p:cBhvr>
                                      <p:to>
                                        <p:strVal val="visible"/>
                                      </p:to>
                                    </p:set>
                                    <p:animEffect transition="in" filter="blinds(horizontal)">
                                      <p:cBhvr>
                                        <p:cTn id="20" dur="2000"/>
                                        <p:tgtEl>
                                          <p:spTgt spid="98306">
                                            <p:txEl>
                                              <p:pRg st="1" end="1"/>
                                            </p:txEl>
                                          </p:spTgt>
                                        </p:tgtEl>
                                      </p:cBhvr>
                                    </p:animEffect>
                                  </p:childTnLst>
                                </p:cTn>
                              </p:par>
                            </p:childTnLst>
                          </p:cTn>
                        </p:par>
                        <p:par>
                          <p:cTn id="21" fill="hold" nodeType="afterGroup">
                            <p:stCondLst>
                              <p:cond delay="6000"/>
                            </p:stCondLst>
                            <p:childTnLst>
                              <p:par>
                                <p:cTn id="22" presetID="3" presetClass="entr" presetSubtype="10" fill="hold" grpId="0" nodeType="afterEffect">
                                  <p:stCondLst>
                                    <p:cond delay="0"/>
                                  </p:stCondLst>
                                  <p:childTnLst>
                                    <p:set>
                                      <p:cBhvr>
                                        <p:cTn id="23" dur="1" fill="hold">
                                          <p:stCondLst>
                                            <p:cond delay="0"/>
                                          </p:stCondLst>
                                        </p:cTn>
                                        <p:tgtEl>
                                          <p:spTgt spid="98306">
                                            <p:txEl>
                                              <p:pRg st="2" end="2"/>
                                            </p:txEl>
                                          </p:spTgt>
                                        </p:tgtEl>
                                        <p:attrNameLst>
                                          <p:attrName>style.visibility</p:attrName>
                                        </p:attrNameLst>
                                      </p:cBhvr>
                                      <p:to>
                                        <p:strVal val="visible"/>
                                      </p:to>
                                    </p:set>
                                    <p:animEffect transition="in" filter="blinds(horizontal)">
                                      <p:cBhvr>
                                        <p:cTn id="24" dur="2000"/>
                                        <p:tgtEl>
                                          <p:spTgt spid="9830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98306">
                                            <p:txEl>
                                              <p:pRg st="3" end="3"/>
                                            </p:txEl>
                                          </p:spTgt>
                                        </p:tgtEl>
                                        <p:attrNameLst>
                                          <p:attrName>style.visibility</p:attrName>
                                        </p:attrNameLst>
                                      </p:cBhvr>
                                      <p:to>
                                        <p:strVal val="visible"/>
                                      </p:to>
                                    </p:set>
                                    <p:animEffect transition="in" filter="blinds(horizontal)">
                                      <p:cBhvr>
                                        <p:cTn id="29" dur="2000"/>
                                        <p:tgtEl>
                                          <p:spTgt spid="9830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98306">
                                            <p:txEl>
                                              <p:pRg st="4" end="4"/>
                                            </p:txEl>
                                          </p:spTgt>
                                        </p:tgtEl>
                                        <p:attrNameLst>
                                          <p:attrName>style.visibility</p:attrName>
                                        </p:attrNameLst>
                                      </p:cBhvr>
                                      <p:to>
                                        <p:strVal val="visible"/>
                                      </p:to>
                                    </p:set>
                                    <p:animEffect transition="in" filter="blinds(horizontal)">
                                      <p:cBhvr>
                                        <p:cTn id="34" dur="2000"/>
                                        <p:tgtEl>
                                          <p:spTgt spid="9830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98306">
                                            <p:txEl>
                                              <p:pRg st="5" end="5"/>
                                            </p:txEl>
                                          </p:spTgt>
                                        </p:tgtEl>
                                        <p:attrNameLst>
                                          <p:attrName>style.visibility</p:attrName>
                                        </p:attrNameLst>
                                      </p:cBhvr>
                                      <p:to>
                                        <p:strVal val="visible"/>
                                      </p:to>
                                    </p:set>
                                    <p:animEffect transition="in" filter="blinds(horizontal)">
                                      <p:cBhvr>
                                        <p:cTn id="39" dur="2000"/>
                                        <p:tgtEl>
                                          <p:spTgt spid="983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Espace réservé du texte 5"/>
          <p:cNvSpPr>
            <a:spLocks noGrp="1"/>
          </p:cNvSpPr>
          <p:nvPr>
            <p:ph type="body" idx="2"/>
          </p:nvPr>
        </p:nvSpPr>
        <p:spPr>
          <a:xfrm>
            <a:off x="757238" y="5070475"/>
            <a:ext cx="7997825" cy="1614488"/>
          </a:xfrm>
        </p:spPr>
        <p:txBody>
          <a:bodyPr/>
          <a:lstStyle/>
          <a:p>
            <a:pPr eaLnBrk="1" hangingPunct="1"/>
            <a:r>
              <a:rPr lang="fr-FR" sz="2000" dirty="0">
                <a:solidFill>
                  <a:srgbClr val="FFFF00"/>
                </a:solidFill>
              </a:rPr>
              <a:t>Se compose de  6  segments chez les filles et 7 chez les abeillauds. Ils sont reliés entre eux par une membrane souple.</a:t>
            </a:r>
          </a:p>
        </p:txBody>
      </p:sp>
      <p:pic>
        <p:nvPicPr>
          <p:cNvPr id="99330" name="Espace réservé du contenu 8" descr="abdomen_abeille-53219.jpg"/>
          <p:cNvPicPr>
            <a:picLocks noGrp="1" noChangeAspect="1"/>
          </p:cNvPicPr>
          <p:nvPr>
            <p:ph sz="half" idx="1"/>
          </p:nvPr>
        </p:nvPicPr>
        <p:blipFill>
          <a:blip r:embed="rId3"/>
          <a:srcRect/>
          <a:stretch>
            <a:fillRect/>
          </a:stretch>
        </p:blipFill>
        <p:spPr>
          <a:xfrm>
            <a:off x="1774208" y="896938"/>
            <a:ext cx="5720379" cy="4046833"/>
          </a:xfrm>
        </p:spPr>
      </p:pic>
      <p:sp>
        <p:nvSpPr>
          <p:cNvPr id="5" name="Sous-titre 2"/>
          <p:cNvSpPr txBox="1">
            <a:spLocks/>
          </p:cNvSpPr>
          <p:nvPr/>
        </p:nvSpPr>
        <p:spPr>
          <a:xfrm>
            <a:off x="373528" y="273049"/>
            <a:ext cx="2872629"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 Abdomen</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99330"/>
                                        </p:tgtEl>
                                        <p:attrNameLst>
                                          <p:attrName>style.visibility</p:attrName>
                                        </p:attrNameLst>
                                      </p:cBhvr>
                                      <p:to>
                                        <p:strVal val="visible"/>
                                      </p:to>
                                    </p:set>
                                    <p:animEffect transition="in" filter="blinds(horizontal)">
                                      <p:cBhvr>
                                        <p:cTn id="11" dur="2000"/>
                                        <p:tgtEl>
                                          <p:spTgt spid="99330"/>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99329">
                                            <p:txEl>
                                              <p:pRg st="0" end="0"/>
                                            </p:txEl>
                                          </p:spTgt>
                                        </p:tgtEl>
                                        <p:attrNameLst>
                                          <p:attrName>style.visibility</p:attrName>
                                        </p:attrNameLst>
                                      </p:cBhvr>
                                      <p:to>
                                        <p:strVal val="visible"/>
                                      </p:to>
                                    </p:set>
                                    <p:animEffect transition="in" filter="blinds(horizontal)">
                                      <p:cBhvr>
                                        <p:cTn id="15" dur="2000"/>
                                        <p:tgtEl>
                                          <p:spTgt spid="993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2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Espace réservé du texte 3"/>
          <p:cNvSpPr>
            <a:spLocks noGrp="1"/>
          </p:cNvSpPr>
          <p:nvPr>
            <p:ph type="body" idx="2"/>
          </p:nvPr>
        </p:nvSpPr>
        <p:spPr>
          <a:xfrm>
            <a:off x="54614" y="519921"/>
            <a:ext cx="3821349" cy="4589462"/>
          </a:xfrm>
        </p:spPr>
        <p:txBody>
          <a:bodyPr/>
          <a:lstStyle/>
          <a:p>
            <a:pPr eaLnBrk="1" hangingPunct="1">
              <a:spcBef>
                <a:spcPts val="0"/>
              </a:spcBef>
            </a:pPr>
            <a:r>
              <a:rPr lang="fr-FR" sz="2000" dirty="0">
                <a:solidFill>
                  <a:srgbClr val="FFFF00"/>
                </a:solidFill>
              </a:rPr>
              <a:t>Chaque segment comporte :</a:t>
            </a:r>
          </a:p>
          <a:p>
            <a:pPr eaLnBrk="1" hangingPunct="1">
              <a:spcBef>
                <a:spcPts val="0"/>
              </a:spcBef>
              <a:buFont typeface="Wingdings" pitchFamily="2" charset="2"/>
              <a:buChar char="Ø"/>
            </a:pPr>
            <a:r>
              <a:rPr lang="fr-FR" sz="2000" dirty="0">
                <a:solidFill>
                  <a:srgbClr val="FFFF00"/>
                </a:solidFill>
              </a:rPr>
              <a:t>une grande plaque dorsale </a:t>
            </a:r>
            <a:r>
              <a:rPr lang="fr-FR" sz="2000" b="1" dirty="0">
                <a:solidFill>
                  <a:srgbClr val="FFFF00"/>
                </a:solidFill>
              </a:rPr>
              <a:t>le tergite .</a:t>
            </a:r>
          </a:p>
          <a:p>
            <a:pPr eaLnBrk="1" hangingPunct="1">
              <a:spcBef>
                <a:spcPts val="0"/>
              </a:spcBef>
              <a:buFont typeface="Wingdings" pitchFamily="2" charset="2"/>
              <a:buChar char="Ø"/>
            </a:pPr>
            <a:r>
              <a:rPr lang="fr-FR" sz="2000" dirty="0">
                <a:solidFill>
                  <a:srgbClr val="FFFF00"/>
                </a:solidFill>
              </a:rPr>
              <a:t>une petite plaque ventrale </a:t>
            </a:r>
            <a:r>
              <a:rPr lang="fr-FR" sz="2000" b="1" dirty="0">
                <a:solidFill>
                  <a:srgbClr val="FFFF00"/>
                </a:solidFill>
              </a:rPr>
              <a:t>le sternite.</a:t>
            </a:r>
          </a:p>
          <a:p>
            <a:pPr eaLnBrk="1" hangingPunct="1">
              <a:spcBef>
                <a:spcPts val="0"/>
              </a:spcBef>
            </a:pPr>
            <a:r>
              <a:rPr lang="fr-FR" sz="1800" dirty="0">
                <a:solidFill>
                  <a:srgbClr val="FFFF00"/>
                </a:solidFill>
              </a:rPr>
              <a:t>Elles sont reliées entre elles par une membrane inter segmentaire extensible ce qui permet une mobilité et une dilatation  en largeur et en longueur :</a:t>
            </a:r>
          </a:p>
          <a:p>
            <a:pPr lvl="1" eaLnBrk="1" hangingPunct="1">
              <a:spcBef>
                <a:spcPts val="0"/>
              </a:spcBef>
              <a:buFontTx/>
              <a:buChar char="•"/>
            </a:pPr>
            <a:r>
              <a:rPr lang="fr-FR" sz="1800" dirty="0">
                <a:solidFill>
                  <a:srgbClr val="FFFF00"/>
                </a:solidFill>
              </a:rPr>
              <a:t>pour la respiration</a:t>
            </a:r>
          </a:p>
          <a:p>
            <a:pPr lvl="1" eaLnBrk="1" hangingPunct="1">
              <a:spcBef>
                <a:spcPts val="0"/>
              </a:spcBef>
              <a:buFontTx/>
              <a:buChar char="•"/>
            </a:pPr>
            <a:r>
              <a:rPr lang="fr-FR" sz="1800" dirty="0">
                <a:solidFill>
                  <a:srgbClr val="FFFF00"/>
                </a:solidFill>
              </a:rPr>
              <a:t>et pour l'expansion de l'abdomen quand l'abeille se gorge de miel, de nectar ou d'eau.</a:t>
            </a:r>
          </a:p>
          <a:p>
            <a:pPr eaLnBrk="1" hangingPunct="1">
              <a:spcBef>
                <a:spcPts val="0"/>
              </a:spcBef>
              <a:buFont typeface="Wingdings" pitchFamily="2" charset="2"/>
              <a:buChar char="§"/>
            </a:pPr>
            <a:r>
              <a:rPr lang="fr-FR" sz="2000" dirty="0">
                <a:solidFill>
                  <a:srgbClr val="FFFF00"/>
                </a:solidFill>
              </a:rPr>
              <a:t> Des trachées respiratoires s</a:t>
            </a:r>
            <a:r>
              <a:rPr lang="fr-FR" altLang="fr-FR" sz="2000" dirty="0">
                <a:solidFill>
                  <a:srgbClr val="FFFF00"/>
                </a:solidFill>
              </a:rPr>
              <a:t>’</a:t>
            </a:r>
            <a:r>
              <a:rPr lang="fr-FR" sz="2000" dirty="0">
                <a:solidFill>
                  <a:srgbClr val="FFFF00"/>
                </a:solidFill>
              </a:rPr>
              <a:t>ouvrent sur les côtés par des stigmates (2 par segments).</a:t>
            </a:r>
          </a:p>
          <a:p>
            <a:pPr eaLnBrk="1" hangingPunct="1">
              <a:spcBef>
                <a:spcPts val="0"/>
              </a:spcBef>
              <a:buFont typeface="Wingdings" pitchFamily="2" charset="2"/>
              <a:buChar char="§"/>
            </a:pPr>
            <a:endParaRPr lang="fr-FR" sz="800" dirty="0">
              <a:solidFill>
                <a:srgbClr val="FFFF00"/>
              </a:solidFill>
            </a:endParaRPr>
          </a:p>
          <a:p>
            <a:pPr eaLnBrk="1" hangingPunct="1">
              <a:spcBef>
                <a:spcPts val="0"/>
              </a:spcBef>
              <a:buFont typeface="Wingdings" pitchFamily="2" charset="2"/>
              <a:buChar char="§"/>
            </a:pPr>
            <a:r>
              <a:rPr lang="fr-FR" sz="2000" dirty="0">
                <a:solidFill>
                  <a:srgbClr val="FFFF00"/>
                </a:solidFill>
              </a:rPr>
              <a:t> 4 paires de glandes cirières .</a:t>
            </a:r>
          </a:p>
          <a:p>
            <a:pPr eaLnBrk="1" hangingPunct="1"/>
            <a:endParaRPr lang="fr-FR" sz="2000" dirty="0">
              <a:solidFill>
                <a:srgbClr val="FFFF00"/>
              </a:solidFill>
            </a:endParaRPr>
          </a:p>
          <a:p>
            <a:pPr eaLnBrk="1" hangingPunct="1"/>
            <a:endParaRPr lang="fr-FR" sz="2000" dirty="0">
              <a:solidFill>
                <a:srgbClr val="FFFF00"/>
              </a:solidFill>
            </a:endParaRPr>
          </a:p>
          <a:p>
            <a:pPr eaLnBrk="1" hangingPunct="1"/>
            <a:endParaRPr lang="fr-FR" sz="2000" dirty="0">
              <a:solidFill>
                <a:srgbClr val="FFFF00"/>
              </a:solidFill>
            </a:endParaRPr>
          </a:p>
          <a:p>
            <a:pPr eaLnBrk="1" hangingPunct="1"/>
            <a:endParaRPr lang="fr-FR" sz="2000" dirty="0">
              <a:solidFill>
                <a:srgbClr val="FFFF00"/>
              </a:solidFill>
            </a:endParaRPr>
          </a:p>
        </p:txBody>
      </p:sp>
      <p:sp>
        <p:nvSpPr>
          <p:cNvPr id="5" name="Sous-titre 2"/>
          <p:cNvSpPr txBox="1">
            <a:spLocks/>
          </p:cNvSpPr>
          <p:nvPr/>
        </p:nvSpPr>
        <p:spPr>
          <a:xfrm>
            <a:off x="272983" y="-13559"/>
            <a:ext cx="2743200"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 Abdomen</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3" name="Image 2"/>
          <p:cNvPicPr>
            <a:picLocks noChangeAspect="1"/>
          </p:cNvPicPr>
          <p:nvPr/>
        </p:nvPicPr>
        <p:blipFill>
          <a:blip r:embed="rId3"/>
          <a:srcRect/>
          <a:stretch>
            <a:fillRect/>
          </a:stretch>
        </p:blipFill>
        <p:spPr bwMode="auto">
          <a:xfrm>
            <a:off x="3875962" y="100714"/>
            <a:ext cx="5179573" cy="529656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1377">
                                            <p:txEl>
                                              <p:pRg st="0" end="0"/>
                                            </p:txEl>
                                          </p:spTgt>
                                        </p:tgtEl>
                                        <p:attrNameLst>
                                          <p:attrName>style.visibility</p:attrName>
                                        </p:attrNameLst>
                                      </p:cBhvr>
                                      <p:to>
                                        <p:strVal val="visible"/>
                                      </p:to>
                                    </p:set>
                                    <p:animEffect transition="in" filter="blinds(horizontal)">
                                      <p:cBhvr>
                                        <p:cTn id="11" dur="2000"/>
                                        <p:tgtEl>
                                          <p:spTgt spid="101377">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01377">
                                            <p:txEl>
                                              <p:pRg st="1" end="1"/>
                                            </p:txEl>
                                          </p:spTgt>
                                        </p:tgtEl>
                                        <p:attrNameLst>
                                          <p:attrName>style.visibility</p:attrName>
                                        </p:attrNameLst>
                                      </p:cBhvr>
                                      <p:to>
                                        <p:strVal val="visible"/>
                                      </p:to>
                                    </p:set>
                                    <p:animEffect transition="in" filter="blinds(horizontal)">
                                      <p:cBhvr>
                                        <p:cTn id="15" dur="2000"/>
                                        <p:tgtEl>
                                          <p:spTgt spid="101377">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101377">
                                            <p:txEl>
                                              <p:pRg st="2" end="2"/>
                                            </p:txEl>
                                          </p:spTgt>
                                        </p:tgtEl>
                                        <p:attrNameLst>
                                          <p:attrName>style.visibility</p:attrName>
                                        </p:attrNameLst>
                                      </p:cBhvr>
                                      <p:to>
                                        <p:strVal val="visible"/>
                                      </p:to>
                                    </p:set>
                                    <p:animEffect transition="in" filter="blinds(horizontal)">
                                      <p:cBhvr>
                                        <p:cTn id="19" dur="2000"/>
                                        <p:tgtEl>
                                          <p:spTgt spid="10137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01377">
                                            <p:txEl>
                                              <p:pRg st="3" end="3"/>
                                            </p:txEl>
                                          </p:spTgt>
                                        </p:tgtEl>
                                        <p:attrNameLst>
                                          <p:attrName>style.visibility</p:attrName>
                                        </p:attrNameLst>
                                      </p:cBhvr>
                                      <p:to>
                                        <p:strVal val="visible"/>
                                      </p:to>
                                    </p:set>
                                    <p:animEffect transition="in" filter="blinds(horizontal)">
                                      <p:cBhvr>
                                        <p:cTn id="24" dur="2000"/>
                                        <p:tgtEl>
                                          <p:spTgt spid="101377">
                                            <p:txEl>
                                              <p:pRg st="3" end="3"/>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01377">
                                            <p:txEl>
                                              <p:pRg st="4" end="4"/>
                                            </p:txEl>
                                          </p:spTgt>
                                        </p:tgtEl>
                                        <p:attrNameLst>
                                          <p:attrName>style.visibility</p:attrName>
                                        </p:attrNameLst>
                                      </p:cBhvr>
                                      <p:to>
                                        <p:strVal val="visible"/>
                                      </p:to>
                                    </p:set>
                                    <p:animEffect transition="in" filter="blinds(horizontal)">
                                      <p:cBhvr>
                                        <p:cTn id="27" dur="2000"/>
                                        <p:tgtEl>
                                          <p:spTgt spid="101377">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01377">
                                            <p:txEl>
                                              <p:pRg st="5" end="5"/>
                                            </p:txEl>
                                          </p:spTgt>
                                        </p:tgtEl>
                                        <p:attrNameLst>
                                          <p:attrName>style.visibility</p:attrName>
                                        </p:attrNameLst>
                                      </p:cBhvr>
                                      <p:to>
                                        <p:strVal val="visible"/>
                                      </p:to>
                                    </p:set>
                                    <p:animEffect transition="in" filter="blinds(horizontal)">
                                      <p:cBhvr>
                                        <p:cTn id="30" dur="2000"/>
                                        <p:tgtEl>
                                          <p:spTgt spid="101377">
                                            <p:txEl>
                                              <p:pRg st="5" end="5"/>
                                            </p:txEl>
                                          </p:spTgt>
                                        </p:tgtEl>
                                      </p:cBhvr>
                                    </p:animEffect>
                                  </p:childTnLst>
                                </p:cTn>
                              </p:par>
                            </p:childTnLst>
                          </p:cTn>
                        </p:par>
                        <p:par>
                          <p:cTn id="31" fill="hold" nodeType="afterGroup">
                            <p:stCondLst>
                              <p:cond delay="2000"/>
                            </p:stCondLst>
                            <p:childTnLst>
                              <p:par>
                                <p:cTn id="32" presetID="3" presetClass="entr" presetSubtype="10" fill="hold" grpId="0" nodeType="afterEffect">
                                  <p:stCondLst>
                                    <p:cond delay="0"/>
                                  </p:stCondLst>
                                  <p:childTnLst>
                                    <p:set>
                                      <p:cBhvr>
                                        <p:cTn id="33" dur="1" fill="hold">
                                          <p:stCondLst>
                                            <p:cond delay="0"/>
                                          </p:stCondLst>
                                        </p:cTn>
                                        <p:tgtEl>
                                          <p:spTgt spid="101377">
                                            <p:txEl>
                                              <p:pRg st="6" end="6"/>
                                            </p:txEl>
                                          </p:spTgt>
                                        </p:tgtEl>
                                        <p:attrNameLst>
                                          <p:attrName>style.visibility</p:attrName>
                                        </p:attrNameLst>
                                      </p:cBhvr>
                                      <p:to>
                                        <p:strVal val="visible"/>
                                      </p:to>
                                    </p:set>
                                    <p:animEffect transition="in" filter="blinds(horizontal)">
                                      <p:cBhvr>
                                        <p:cTn id="34" dur="2000"/>
                                        <p:tgtEl>
                                          <p:spTgt spid="101377">
                                            <p:txEl>
                                              <p:pRg st="6" end="6"/>
                                            </p:txEl>
                                          </p:spTgt>
                                        </p:tgtEl>
                                      </p:cBhvr>
                                    </p:animEffect>
                                  </p:childTnLst>
                                </p:cTn>
                              </p:par>
                            </p:childTnLst>
                          </p:cTn>
                        </p:par>
                        <p:par>
                          <p:cTn id="35" fill="hold" nodeType="afterGroup">
                            <p:stCondLst>
                              <p:cond delay="4000"/>
                            </p:stCondLst>
                            <p:childTnLst>
                              <p:par>
                                <p:cTn id="36" presetID="3" presetClass="entr" presetSubtype="10" fill="hold" grpId="0" nodeType="afterEffect">
                                  <p:stCondLst>
                                    <p:cond delay="0"/>
                                  </p:stCondLst>
                                  <p:childTnLst>
                                    <p:set>
                                      <p:cBhvr>
                                        <p:cTn id="37" dur="1" fill="hold">
                                          <p:stCondLst>
                                            <p:cond delay="0"/>
                                          </p:stCondLst>
                                        </p:cTn>
                                        <p:tgtEl>
                                          <p:spTgt spid="101377">
                                            <p:txEl>
                                              <p:pRg st="8" end="8"/>
                                            </p:txEl>
                                          </p:spTgt>
                                        </p:tgtEl>
                                        <p:attrNameLst>
                                          <p:attrName>style.visibility</p:attrName>
                                        </p:attrNameLst>
                                      </p:cBhvr>
                                      <p:to>
                                        <p:strVal val="visible"/>
                                      </p:to>
                                    </p:set>
                                    <p:animEffect transition="in" filter="blinds(horizontal)">
                                      <p:cBhvr>
                                        <p:cTn id="38" dur="2000"/>
                                        <p:tgtEl>
                                          <p:spTgt spid="101377">
                                            <p:txEl>
                                              <p:pRg st="8" end="8"/>
                                            </p:txEl>
                                          </p:spTgt>
                                        </p:tgtEl>
                                      </p:cBhvr>
                                    </p:animEffect>
                                  </p:childTnLst>
                                </p:cTn>
                              </p:par>
                            </p:childTnLst>
                          </p:cTn>
                        </p:par>
                        <p:par>
                          <p:cTn id="39" fill="hold" nodeType="afterGroup">
                            <p:stCondLst>
                              <p:cond delay="6000"/>
                            </p:stCondLst>
                            <p:childTnLst>
                              <p:par>
                                <p:cTn id="40" presetID="6" presetClass="entr" presetSubtype="3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circle(out)">
                                      <p:cBhvr>
                                        <p:cTn id="4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Espace réservé du texte 2"/>
          <p:cNvSpPr>
            <a:spLocks noGrp="1"/>
          </p:cNvSpPr>
          <p:nvPr>
            <p:ph type="body" idx="2"/>
          </p:nvPr>
        </p:nvSpPr>
        <p:spPr>
          <a:xfrm>
            <a:off x="0" y="600233"/>
            <a:ext cx="5409099" cy="4954397"/>
          </a:xfrm>
        </p:spPr>
        <p:txBody>
          <a:bodyPr/>
          <a:lstStyle/>
          <a:p>
            <a:pPr eaLnBrk="1" hangingPunct="1">
              <a:spcBef>
                <a:spcPct val="0"/>
              </a:spcBef>
            </a:pPr>
            <a:r>
              <a:rPr lang="fr-FR" sz="1800" dirty="0">
                <a:solidFill>
                  <a:srgbClr val="FFFF00"/>
                </a:solidFill>
              </a:rPr>
              <a:t>Le dernier segment à son extrémité possède un aiguillon venimeux, </a:t>
            </a:r>
            <a:r>
              <a:rPr lang="fr-FR" sz="1800" u="sng" dirty="0">
                <a:solidFill>
                  <a:srgbClr val="FFFF00"/>
                </a:solidFill>
              </a:rPr>
              <a:t>le dard</a:t>
            </a:r>
            <a:r>
              <a:rPr lang="fr-FR" sz="1800" dirty="0">
                <a:solidFill>
                  <a:srgbClr val="FFFF00"/>
                </a:solidFill>
              </a:rPr>
              <a:t>, qui sort quand l</a:t>
            </a:r>
            <a:r>
              <a:rPr lang="fr-FR" altLang="fr-FR" sz="1800" dirty="0">
                <a:solidFill>
                  <a:srgbClr val="FFFF00"/>
                </a:solidFill>
              </a:rPr>
              <a:t>’</a:t>
            </a:r>
            <a:r>
              <a:rPr lang="fr-FR" sz="1800" dirty="0">
                <a:solidFill>
                  <a:srgbClr val="FFFF00"/>
                </a:solidFill>
              </a:rPr>
              <a:t>ouvrière se défend :</a:t>
            </a:r>
          </a:p>
          <a:p>
            <a:pPr eaLnBrk="1" hangingPunct="1">
              <a:spcBef>
                <a:spcPct val="0"/>
              </a:spcBef>
              <a:buFont typeface="Arial" pitchFamily="34" charset="0"/>
              <a:buChar char="•"/>
            </a:pPr>
            <a:r>
              <a:rPr lang="fr-FR" sz="1800" dirty="0">
                <a:solidFill>
                  <a:srgbClr val="FFFF00"/>
                </a:solidFill>
              </a:rPr>
              <a:t>aiguillon droit et barbelé pour l</a:t>
            </a:r>
            <a:r>
              <a:rPr lang="fr-FR" altLang="fr-FR" sz="1800" dirty="0">
                <a:solidFill>
                  <a:srgbClr val="FFFF00"/>
                </a:solidFill>
              </a:rPr>
              <a:t>’</a:t>
            </a:r>
            <a:r>
              <a:rPr lang="fr-FR" sz="1800" dirty="0">
                <a:solidFill>
                  <a:srgbClr val="FFFF00"/>
                </a:solidFill>
              </a:rPr>
              <a:t>ouvrière.</a:t>
            </a:r>
          </a:p>
          <a:p>
            <a:pPr eaLnBrk="1" hangingPunct="1">
              <a:spcBef>
                <a:spcPct val="0"/>
              </a:spcBef>
              <a:buFont typeface="Arial" pitchFamily="34" charset="0"/>
              <a:buChar char="•"/>
            </a:pPr>
            <a:r>
              <a:rPr lang="fr-FR" sz="1800" dirty="0">
                <a:solidFill>
                  <a:srgbClr val="FFFF00"/>
                </a:solidFill>
              </a:rPr>
              <a:t>courbe et lisse pour la reine.</a:t>
            </a:r>
          </a:p>
          <a:p>
            <a:pPr eaLnBrk="1" hangingPunct="1">
              <a:spcBef>
                <a:spcPct val="0"/>
              </a:spcBef>
              <a:buFont typeface="Arial" pitchFamily="34" charset="0"/>
              <a:buChar char="•"/>
            </a:pPr>
            <a:r>
              <a:rPr lang="fr-FR" sz="1800" dirty="0">
                <a:solidFill>
                  <a:srgbClr val="FFFF00"/>
                </a:solidFill>
              </a:rPr>
              <a:t>et absent pour l’abeillaud.</a:t>
            </a:r>
          </a:p>
          <a:p>
            <a:pPr eaLnBrk="1" hangingPunct="1">
              <a:spcBef>
                <a:spcPct val="0"/>
              </a:spcBef>
            </a:pPr>
            <a:r>
              <a:rPr lang="fr-FR" sz="1800" dirty="0">
                <a:solidFill>
                  <a:srgbClr val="FFFF00"/>
                </a:solidFill>
              </a:rPr>
              <a:t>Les barbelures empêchent  l</a:t>
            </a:r>
            <a:r>
              <a:rPr lang="fr-FR" altLang="fr-FR" sz="1800" dirty="0">
                <a:solidFill>
                  <a:srgbClr val="FFFF00"/>
                </a:solidFill>
              </a:rPr>
              <a:t>’</a:t>
            </a:r>
            <a:r>
              <a:rPr lang="fr-FR" sz="1800" dirty="0">
                <a:solidFill>
                  <a:srgbClr val="FFFF00"/>
                </a:solidFill>
              </a:rPr>
              <a:t>abeille de retirer son dard quand elle pique un mammifère. Quand elle pique un autre insecte elle peut le retirer. Le ganglion nerveux, poche à venin, reste fixé au dard et continue à fonctionner finissant d</a:t>
            </a:r>
            <a:r>
              <a:rPr lang="fr-FR" altLang="fr-FR" sz="1800" dirty="0">
                <a:solidFill>
                  <a:srgbClr val="FFFF00"/>
                </a:solidFill>
              </a:rPr>
              <a:t>’</a:t>
            </a:r>
            <a:r>
              <a:rPr lang="fr-FR" sz="1800" dirty="0">
                <a:solidFill>
                  <a:srgbClr val="FFFF00"/>
                </a:solidFill>
              </a:rPr>
              <a:t>injecter tout le venin.</a:t>
            </a:r>
          </a:p>
          <a:p>
            <a:pPr eaLnBrk="1" hangingPunct="1">
              <a:spcBef>
                <a:spcPct val="0"/>
              </a:spcBef>
            </a:pPr>
            <a:r>
              <a:rPr lang="fr-FR" sz="1800" dirty="0">
                <a:solidFill>
                  <a:srgbClr val="FFFF00"/>
                </a:solidFill>
              </a:rPr>
              <a:t>Pour le retirer il faut </a:t>
            </a:r>
            <a:r>
              <a:rPr lang="fr-FR" sz="1800" u="sng" dirty="0">
                <a:solidFill>
                  <a:srgbClr val="FFFF00"/>
                </a:solidFill>
              </a:rPr>
              <a:t>éviter de le pincer </a:t>
            </a:r>
            <a:r>
              <a:rPr lang="fr-FR" sz="1800" dirty="0">
                <a:solidFill>
                  <a:srgbClr val="FFFF00"/>
                </a:solidFill>
              </a:rPr>
              <a:t>ce qui finirait par injecter le reste du venin. Il faut </a:t>
            </a:r>
            <a:r>
              <a:rPr lang="fr-FR" sz="1800" u="sng" dirty="0">
                <a:solidFill>
                  <a:srgbClr val="FFFF00"/>
                </a:solidFill>
              </a:rPr>
              <a:t>le gratter </a:t>
            </a:r>
            <a:r>
              <a:rPr lang="fr-FR" sz="1800" dirty="0">
                <a:solidFill>
                  <a:srgbClr val="FFFF00"/>
                </a:solidFill>
              </a:rPr>
              <a:t>avec l</a:t>
            </a:r>
            <a:r>
              <a:rPr lang="fr-FR" altLang="fr-FR" sz="1800" dirty="0">
                <a:solidFill>
                  <a:srgbClr val="FFFF00"/>
                </a:solidFill>
              </a:rPr>
              <a:t>’</a:t>
            </a:r>
            <a:r>
              <a:rPr lang="fr-FR" sz="1800" dirty="0">
                <a:solidFill>
                  <a:srgbClr val="FFFF00"/>
                </a:solidFill>
              </a:rPr>
              <a:t>ongle au ras de la peau.</a:t>
            </a:r>
          </a:p>
          <a:p>
            <a:pPr eaLnBrk="1" hangingPunct="1">
              <a:spcBef>
                <a:spcPct val="0"/>
              </a:spcBef>
            </a:pPr>
            <a:r>
              <a:rPr lang="fr-FR" sz="1800" dirty="0">
                <a:solidFill>
                  <a:srgbClr val="FFFF00"/>
                </a:solidFill>
              </a:rPr>
              <a:t>Le sac à venin est vide lors de la naissance et se remplit petit à petit. Il est à son maximum chez les gardiennes </a:t>
            </a:r>
          </a:p>
          <a:p>
            <a:pPr eaLnBrk="1" hangingPunct="1">
              <a:spcBef>
                <a:spcPct val="0"/>
              </a:spcBef>
            </a:pPr>
            <a:r>
              <a:rPr lang="fr-FR" sz="1800" dirty="0">
                <a:solidFill>
                  <a:srgbClr val="FFFF00"/>
                </a:solidFill>
              </a:rPr>
              <a:t>Chez la reine le sac à venin se dessèche au cours de la première année.</a:t>
            </a:r>
          </a:p>
          <a:p>
            <a:pPr eaLnBrk="1" hangingPunct="1"/>
            <a:endParaRPr lang="fr-FR" sz="1800" dirty="0">
              <a:solidFill>
                <a:srgbClr val="FFFF00"/>
              </a:solidFill>
            </a:endParaRPr>
          </a:p>
        </p:txBody>
      </p:sp>
      <p:pic>
        <p:nvPicPr>
          <p:cNvPr id="105474" name="Espace réservé du contenu 7" descr="dard2.jpg"/>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5409099" y="354013"/>
            <a:ext cx="3707618" cy="3386137"/>
          </a:xfrm>
        </p:spPr>
      </p:pic>
      <p:sp>
        <p:nvSpPr>
          <p:cNvPr id="5" name="Sous-titre 2"/>
          <p:cNvSpPr txBox="1">
            <a:spLocks/>
          </p:cNvSpPr>
          <p:nvPr/>
        </p:nvSpPr>
        <p:spPr>
          <a:xfrm>
            <a:off x="974040" y="13737"/>
            <a:ext cx="2872629" cy="108191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 Abdomen</a:t>
            </a:r>
            <a:r>
              <a:rPr lang="fr-FR" sz="3600" b="1" spc="50" dirty="0">
                <a:ln w="11430"/>
                <a:gradFill>
                  <a:gsLst>
                    <a:gs pos="25000">
                      <a:schemeClr val="accent2">
                        <a:satMod val="155000"/>
                      </a:schemeClr>
                    </a:gs>
                    <a:gs pos="100000">
                      <a:schemeClr val="accent2">
                        <a:shade val="45000"/>
                        <a:satMod val="165000"/>
                      </a:schemeClr>
                    </a:gs>
                  </a:gsLst>
                  <a:lin ang="5400000"/>
                </a:gradFill>
              </a:rPr>
              <a:t> </a:t>
            </a:r>
          </a:p>
        </p:txBody>
      </p:sp>
      <p:pic>
        <p:nvPicPr>
          <p:cNvPr id="6" name="Espace réservé du contenu 6" descr="dard.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409099" y="3050563"/>
            <a:ext cx="3598430" cy="3524992"/>
          </a:xfrm>
          <a:prstGeom prst="rect">
            <a:avLst/>
          </a:prstGeom>
          <a:noFill/>
          <a:ln>
            <a:noFill/>
          </a:ln>
          <a:scene3d>
            <a:camera prst="orthographicFront">
              <a:rot lat="0" lon="10799977" rev="0"/>
            </a:camera>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05473">
                                            <p:txEl>
                                              <p:pRg st="0" end="0"/>
                                            </p:txEl>
                                          </p:spTgt>
                                        </p:tgtEl>
                                        <p:attrNameLst>
                                          <p:attrName>style.visibility</p:attrName>
                                        </p:attrNameLst>
                                      </p:cBhvr>
                                      <p:to>
                                        <p:strVal val="visible"/>
                                      </p:to>
                                    </p:set>
                                    <p:animEffect transition="in" filter="blinds(horizontal)">
                                      <p:cBhvr>
                                        <p:cTn id="11" dur="2000"/>
                                        <p:tgtEl>
                                          <p:spTgt spid="105473">
                                            <p:txEl>
                                              <p:pRg st="0" end="0"/>
                                            </p:txEl>
                                          </p:spTgt>
                                        </p:tgtEl>
                                      </p:cBhvr>
                                    </p:animEffect>
                                  </p:childTnLst>
                                </p:cTn>
                              </p:par>
                            </p:childTnLst>
                          </p:cTn>
                        </p:par>
                        <p:par>
                          <p:cTn id="12" fill="hold">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05473">
                                            <p:txEl>
                                              <p:pRg st="1" end="1"/>
                                            </p:txEl>
                                          </p:spTgt>
                                        </p:tgtEl>
                                        <p:attrNameLst>
                                          <p:attrName>style.visibility</p:attrName>
                                        </p:attrNameLst>
                                      </p:cBhvr>
                                      <p:to>
                                        <p:strVal val="visible"/>
                                      </p:to>
                                    </p:set>
                                    <p:animEffect transition="in" filter="blinds(horizontal)">
                                      <p:cBhvr>
                                        <p:cTn id="15" dur="2000"/>
                                        <p:tgtEl>
                                          <p:spTgt spid="105473">
                                            <p:txEl>
                                              <p:pRg st="1" end="1"/>
                                            </p:txEl>
                                          </p:spTgt>
                                        </p:tgtEl>
                                      </p:cBhvr>
                                    </p:animEffect>
                                  </p:childTnLst>
                                </p:cTn>
                              </p:par>
                            </p:childTnLst>
                          </p:cTn>
                        </p:par>
                        <p:par>
                          <p:cTn id="16" fill="hold">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105473">
                                            <p:txEl>
                                              <p:pRg st="2" end="2"/>
                                            </p:txEl>
                                          </p:spTgt>
                                        </p:tgtEl>
                                        <p:attrNameLst>
                                          <p:attrName>style.visibility</p:attrName>
                                        </p:attrNameLst>
                                      </p:cBhvr>
                                      <p:to>
                                        <p:strVal val="visible"/>
                                      </p:to>
                                    </p:set>
                                    <p:animEffect transition="in" filter="blinds(horizontal)">
                                      <p:cBhvr>
                                        <p:cTn id="19" dur="2000"/>
                                        <p:tgtEl>
                                          <p:spTgt spid="105473">
                                            <p:txEl>
                                              <p:pRg st="2" end="2"/>
                                            </p:txEl>
                                          </p:spTgt>
                                        </p:tgtEl>
                                      </p:cBhvr>
                                    </p:animEffect>
                                  </p:childTnLst>
                                </p:cTn>
                              </p:par>
                            </p:childTnLst>
                          </p:cTn>
                        </p:par>
                        <p:par>
                          <p:cTn id="20" fill="hold">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105473">
                                            <p:txEl>
                                              <p:pRg st="3" end="3"/>
                                            </p:txEl>
                                          </p:spTgt>
                                        </p:tgtEl>
                                        <p:attrNameLst>
                                          <p:attrName>style.visibility</p:attrName>
                                        </p:attrNameLst>
                                      </p:cBhvr>
                                      <p:to>
                                        <p:strVal val="visible"/>
                                      </p:to>
                                    </p:set>
                                    <p:animEffect transition="in" filter="blinds(horizontal)">
                                      <p:cBhvr>
                                        <p:cTn id="23" dur="2000"/>
                                        <p:tgtEl>
                                          <p:spTgt spid="105473">
                                            <p:txEl>
                                              <p:pRg st="3" end="3"/>
                                            </p:txEl>
                                          </p:spTgt>
                                        </p:tgtEl>
                                      </p:cBhvr>
                                    </p:animEffect>
                                  </p:childTnLst>
                                </p:cTn>
                              </p:par>
                            </p:childTnLst>
                          </p:cTn>
                        </p:par>
                        <p:par>
                          <p:cTn id="24" fill="hold">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105473">
                                            <p:txEl>
                                              <p:pRg st="4" end="4"/>
                                            </p:txEl>
                                          </p:spTgt>
                                        </p:tgtEl>
                                        <p:attrNameLst>
                                          <p:attrName>style.visibility</p:attrName>
                                        </p:attrNameLst>
                                      </p:cBhvr>
                                      <p:to>
                                        <p:strVal val="visible"/>
                                      </p:to>
                                    </p:set>
                                    <p:animEffect transition="in" filter="blinds(horizontal)">
                                      <p:cBhvr>
                                        <p:cTn id="27" dur="2000"/>
                                        <p:tgtEl>
                                          <p:spTgt spid="105473">
                                            <p:txEl>
                                              <p:pRg st="4" end="4"/>
                                            </p:txEl>
                                          </p:spTgt>
                                        </p:tgtEl>
                                      </p:cBhvr>
                                    </p:animEffect>
                                  </p:childTnLst>
                                </p:cTn>
                              </p:par>
                            </p:childTnLst>
                          </p:cTn>
                        </p:par>
                        <p:par>
                          <p:cTn id="28" fill="hold">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105473">
                                            <p:txEl>
                                              <p:pRg st="5" end="5"/>
                                            </p:txEl>
                                          </p:spTgt>
                                        </p:tgtEl>
                                        <p:attrNameLst>
                                          <p:attrName>style.visibility</p:attrName>
                                        </p:attrNameLst>
                                      </p:cBhvr>
                                      <p:to>
                                        <p:strVal val="visible"/>
                                      </p:to>
                                    </p:set>
                                    <p:animEffect transition="in" filter="blinds(horizontal)">
                                      <p:cBhvr>
                                        <p:cTn id="31" dur="2000"/>
                                        <p:tgtEl>
                                          <p:spTgt spid="105473">
                                            <p:txEl>
                                              <p:pRg st="5" end="5"/>
                                            </p:txEl>
                                          </p:spTgt>
                                        </p:tgtEl>
                                      </p:cBhvr>
                                    </p:animEffect>
                                  </p:childTnLst>
                                </p:cTn>
                              </p:par>
                            </p:childTnLst>
                          </p:cTn>
                        </p:par>
                        <p:par>
                          <p:cTn id="32" fill="hold">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105473">
                                            <p:txEl>
                                              <p:pRg st="6" end="6"/>
                                            </p:txEl>
                                          </p:spTgt>
                                        </p:tgtEl>
                                        <p:attrNameLst>
                                          <p:attrName>style.visibility</p:attrName>
                                        </p:attrNameLst>
                                      </p:cBhvr>
                                      <p:to>
                                        <p:strVal val="visible"/>
                                      </p:to>
                                    </p:set>
                                    <p:animEffect transition="in" filter="blinds(horizontal)">
                                      <p:cBhvr>
                                        <p:cTn id="35" dur="2000"/>
                                        <p:tgtEl>
                                          <p:spTgt spid="10547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5473">
                                            <p:txEl>
                                              <p:pRg st="7" end="7"/>
                                            </p:txEl>
                                          </p:spTgt>
                                        </p:tgtEl>
                                        <p:attrNameLst>
                                          <p:attrName>style.visibility</p:attrName>
                                        </p:attrNameLst>
                                      </p:cBhvr>
                                      <p:to>
                                        <p:strVal val="visible"/>
                                      </p:to>
                                    </p:set>
                                    <p:animEffect transition="in" filter="blinds(horizontal)">
                                      <p:cBhvr>
                                        <p:cTn id="40" dur="2000"/>
                                        <p:tgtEl>
                                          <p:spTgt spid="105473">
                                            <p:txEl>
                                              <p:pRg st="7" end="7"/>
                                            </p:txEl>
                                          </p:spTgt>
                                        </p:tgtEl>
                                      </p:cBhvr>
                                    </p:animEffect>
                                  </p:childTnLst>
                                </p:cTn>
                              </p:par>
                            </p:childTnLst>
                          </p:cTn>
                        </p:par>
                        <p:par>
                          <p:cTn id="41" fill="hold" nodeType="afterGroup">
                            <p:stCondLst>
                              <p:cond delay="2000"/>
                            </p:stCondLst>
                            <p:childTnLst>
                              <p:par>
                                <p:cTn id="42" presetID="3" presetClass="entr" presetSubtype="10" fill="hold" nodeType="afterEffect">
                                  <p:stCondLst>
                                    <p:cond delay="0"/>
                                  </p:stCondLst>
                                  <p:childTnLst>
                                    <p:set>
                                      <p:cBhvr>
                                        <p:cTn id="43" dur="1" fill="hold">
                                          <p:stCondLst>
                                            <p:cond delay="0"/>
                                          </p:stCondLst>
                                        </p:cTn>
                                        <p:tgtEl>
                                          <p:spTgt spid="105474"/>
                                        </p:tgtEl>
                                        <p:attrNameLst>
                                          <p:attrName>style.visibility</p:attrName>
                                        </p:attrNameLst>
                                      </p:cBhvr>
                                      <p:to>
                                        <p:strVal val="visible"/>
                                      </p:to>
                                    </p:set>
                                    <p:animEffect transition="in" filter="blinds(horizontal)">
                                      <p:cBhvr>
                                        <p:cTn id="44" dur="2000"/>
                                        <p:tgtEl>
                                          <p:spTgt spid="105474"/>
                                        </p:tgtEl>
                                      </p:cBhvr>
                                    </p:animEffect>
                                  </p:childTnLst>
                                </p:cTn>
                              </p:par>
                            </p:childTnLst>
                          </p:cTn>
                        </p:par>
                        <p:par>
                          <p:cTn id="45" fill="hold" nodeType="afterGroup">
                            <p:stCondLst>
                              <p:cond delay="4000"/>
                            </p:stCondLst>
                            <p:childTnLst>
                              <p:par>
                                <p:cTn id="46" presetID="3" presetClass="entr" presetSubtype="10"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linds(horizontal)">
                                      <p:cBhvr>
                                        <p:cTn id="4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687293" y="179295"/>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3" name="Imag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40923" y="2502331"/>
            <a:ext cx="3805183" cy="2279876"/>
          </a:xfrm>
          <a:prstGeom prst="rect">
            <a:avLst/>
          </a:prstGeom>
          <a:noFill/>
          <a:ln w="9525">
            <a:noFill/>
            <a:miter lim="800000"/>
            <a:headEnd/>
            <a:tailEnd/>
          </a:ln>
        </p:spPr>
      </p:pic>
      <p:pic>
        <p:nvPicPr>
          <p:cNvPr id="21506" name="Picture 2" descr="http://www.aubonmiel.com/wp-content/uploads/2011/07/abeille1.jpg"/>
          <p:cNvPicPr>
            <a:picLocks noChangeAspect="1" noChangeArrowheads="1"/>
          </p:cNvPicPr>
          <p:nvPr/>
        </p:nvPicPr>
        <p:blipFill>
          <a:blip r:embed="rId4"/>
          <a:srcRect/>
          <a:stretch>
            <a:fillRect/>
          </a:stretch>
        </p:blipFill>
        <p:spPr bwMode="auto">
          <a:xfrm>
            <a:off x="43353" y="866588"/>
            <a:ext cx="9016071" cy="5077011"/>
          </a:xfrm>
          <a:prstGeom prst="rect">
            <a:avLst/>
          </a:prstGeom>
          <a:noFill/>
        </p:spPr>
      </p:pic>
      <p:sp>
        <p:nvSpPr>
          <p:cNvPr id="6" name="Sous-titre 2"/>
          <p:cNvSpPr txBox="1">
            <a:spLocks/>
          </p:cNvSpPr>
          <p:nvPr/>
        </p:nvSpPr>
        <p:spPr>
          <a:xfrm>
            <a:off x="687293" y="179294"/>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par>
                          <p:cTn id="8" fill="hold" nodeType="afterGroup">
                            <p:stCondLst>
                              <p:cond delay="20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687293" y="179295"/>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6" name="Sous-titre 2"/>
          <p:cNvSpPr txBox="1">
            <a:spLocks/>
          </p:cNvSpPr>
          <p:nvPr/>
        </p:nvSpPr>
        <p:spPr>
          <a:xfrm>
            <a:off x="687293" y="179294"/>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2050" name="Picture 2" descr="https://th.bing.com/th?id=OIF.9GU%2f706lsLCHdf1x%2bdCFfQ&amp;w=164&amp;h=182&amp;c=7&amp;r=0&amp;o=5&amp;pid=1.7"/>
          <p:cNvPicPr>
            <a:picLocks noChangeAspect="1" noChangeArrowheads="1"/>
          </p:cNvPicPr>
          <p:nvPr/>
        </p:nvPicPr>
        <p:blipFill>
          <a:blip r:embed="rId3"/>
          <a:srcRect/>
          <a:stretch>
            <a:fillRect/>
          </a:stretch>
        </p:blipFill>
        <p:spPr bwMode="auto">
          <a:xfrm>
            <a:off x="1570018" y="1003070"/>
            <a:ext cx="4052841" cy="3896478"/>
          </a:xfrm>
          <a:prstGeom prst="rect">
            <a:avLst/>
          </a:prstGeom>
          <a:noFill/>
        </p:spPr>
      </p:pic>
      <p:sp>
        <p:nvSpPr>
          <p:cNvPr id="7" name="ZoneTexte 6"/>
          <p:cNvSpPr txBox="1"/>
          <p:nvPr/>
        </p:nvSpPr>
        <p:spPr>
          <a:xfrm>
            <a:off x="5622859" y="1419367"/>
            <a:ext cx="2361081" cy="3108543"/>
          </a:xfrm>
          <a:prstGeom prst="rect">
            <a:avLst/>
          </a:prstGeom>
          <a:noFill/>
        </p:spPr>
        <p:txBody>
          <a:bodyPr wrap="square" rtlCol="0">
            <a:spAutoFit/>
          </a:bodyPr>
          <a:lstStyle/>
          <a:p>
            <a:pPr algn="ctr"/>
            <a:r>
              <a:rPr lang="fr-FR" sz="2800" dirty="0">
                <a:solidFill>
                  <a:srgbClr val="FFFF00"/>
                </a:solidFill>
              </a:rPr>
              <a:t>Glande de « </a:t>
            </a:r>
            <a:r>
              <a:rPr lang="fr-FR" sz="2800" dirty="0" err="1">
                <a:solidFill>
                  <a:srgbClr val="FFFF00"/>
                </a:solidFill>
              </a:rPr>
              <a:t>Nazonov</a:t>
            </a:r>
            <a:r>
              <a:rPr lang="fr-FR" sz="2800" dirty="0">
                <a:solidFill>
                  <a:srgbClr val="FFFF00"/>
                </a:solidFill>
              </a:rPr>
              <a:t> » en action.</a:t>
            </a:r>
          </a:p>
          <a:p>
            <a:pPr algn="ctr"/>
            <a:endParaRPr lang="fr-FR" sz="2800" dirty="0">
              <a:solidFill>
                <a:srgbClr val="FFFF00"/>
              </a:solidFill>
            </a:endParaRPr>
          </a:p>
          <a:p>
            <a:pPr algn="ctr"/>
            <a:r>
              <a:rPr lang="fr-FR" sz="2800" dirty="0">
                <a:solidFill>
                  <a:srgbClr val="FFFF00"/>
                </a:solidFill>
              </a:rPr>
              <a:t>Abeille qui</a:t>
            </a:r>
          </a:p>
          <a:p>
            <a:pPr algn="ctr"/>
            <a:r>
              <a:rPr lang="fr-FR" sz="2800" dirty="0">
                <a:solidFill>
                  <a:srgbClr val="FFFF00"/>
                </a:solidFill>
              </a:rPr>
              <a:t>bat le rappel.</a:t>
            </a:r>
          </a:p>
          <a:p>
            <a:pPr algn="ctr"/>
            <a:endParaRPr lang="fr-FR" sz="28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687293" y="179295"/>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6" name="Sous-titre 2"/>
          <p:cNvSpPr txBox="1">
            <a:spLocks/>
          </p:cNvSpPr>
          <p:nvPr/>
        </p:nvSpPr>
        <p:spPr>
          <a:xfrm>
            <a:off x="687293" y="179294"/>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
        <p:nvSpPr>
          <p:cNvPr id="7" name="ZoneTexte 6"/>
          <p:cNvSpPr txBox="1"/>
          <p:nvPr/>
        </p:nvSpPr>
        <p:spPr>
          <a:xfrm>
            <a:off x="1256435" y="4509803"/>
            <a:ext cx="7110484" cy="954107"/>
          </a:xfrm>
          <a:prstGeom prst="rect">
            <a:avLst/>
          </a:prstGeom>
          <a:noFill/>
        </p:spPr>
        <p:txBody>
          <a:bodyPr wrap="square" rtlCol="0">
            <a:spAutoFit/>
          </a:bodyPr>
          <a:lstStyle/>
          <a:p>
            <a:pPr algn="ctr"/>
            <a:r>
              <a:rPr lang="fr-FR" sz="2800" dirty="0">
                <a:solidFill>
                  <a:srgbClr val="FFFF00"/>
                </a:solidFill>
              </a:rPr>
              <a:t>Glandes « Cirières » en action.</a:t>
            </a:r>
          </a:p>
          <a:p>
            <a:pPr algn="ctr"/>
            <a:endParaRPr lang="fr-FR" sz="2800" dirty="0">
              <a:solidFill>
                <a:srgbClr val="FFFF00"/>
              </a:solidFill>
            </a:endParaRPr>
          </a:p>
        </p:txBody>
      </p:sp>
      <p:pic>
        <p:nvPicPr>
          <p:cNvPr id="8" name="Espace réservé du contenu 6" descr="plaque de cire.jpg"/>
          <p:cNvPicPr>
            <a:picLocks noGrp="1" noChangeAspect="1"/>
          </p:cNvPicPr>
          <p:nvPr>
            <p:ph sz="quarter" idx="4294967295"/>
          </p:nvPr>
        </p:nvPicPr>
        <p:blipFill>
          <a:blip r:embed="rId3"/>
          <a:srcRect/>
          <a:stretch>
            <a:fillRect/>
          </a:stretch>
        </p:blipFill>
        <p:spPr>
          <a:xfrm>
            <a:off x="104775" y="1000833"/>
            <a:ext cx="4514850" cy="3386138"/>
          </a:xfrm>
          <a:prstGeom prst="rect">
            <a:avLst/>
          </a:prstGeom>
        </p:spPr>
      </p:pic>
      <p:pic>
        <p:nvPicPr>
          <p:cNvPr id="9" name="Espace réservé du contenu 5"/>
          <p:cNvPicPr>
            <a:picLocks noGrp="1" noChangeAspect="1"/>
          </p:cNvPicPr>
          <p:nvPr>
            <p:ph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4632325" y="1000833"/>
            <a:ext cx="4414838" cy="338613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2000"/>
                                        <p:tgtEl>
                                          <p:spTgt spid="6"/>
                                        </p:tgtEl>
                                      </p:cBhvr>
                                    </p:animEffect>
                                  </p:childTnLst>
                                </p:cTn>
                              </p:par>
                            </p:childTnLst>
                          </p:cTn>
                        </p:par>
                        <p:par>
                          <p:cTn id="13" fill="hold">
                            <p:stCondLst>
                              <p:cond delay="2000"/>
                            </p:stCondLst>
                            <p:childTnLst>
                              <p:par>
                                <p:cTn id="14" presetID="3" presetClass="entr" presetSubtype="1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2000"/>
                                        <p:tgtEl>
                                          <p:spTgt spid="8"/>
                                        </p:tgtEl>
                                      </p:cBhvr>
                                    </p:animEffect>
                                  </p:childTnLst>
                                </p:cTn>
                              </p:par>
                              <p:par>
                                <p:cTn id="17" presetID="3"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750615"/>
            <a:ext cx="8952930" cy="5308989"/>
          </a:xfrm>
        </p:spPr>
        <p:txBody>
          <a:bodyPr/>
          <a:lstStyle/>
          <a:p>
            <a:pPr algn="ctr" eaLnBrk="1" hangingPunct="1">
              <a:spcBef>
                <a:spcPts val="0"/>
              </a:spcBef>
              <a:buNone/>
            </a:pPr>
            <a:r>
              <a:rPr lang="fr-FR" sz="2000" dirty="0">
                <a:solidFill>
                  <a:srgbClr val="FFFF00"/>
                </a:solidFill>
              </a:rPr>
              <a:t>Les glandes sont composées de cellules spécialisées qui se développent sous l</a:t>
            </a:r>
            <a:r>
              <a:rPr lang="fr-FR" altLang="fr-FR" sz="2000" dirty="0">
                <a:solidFill>
                  <a:srgbClr val="FFFF00"/>
                </a:solidFill>
              </a:rPr>
              <a:t>’</a:t>
            </a:r>
            <a:r>
              <a:rPr lang="fr-FR" sz="2000" dirty="0">
                <a:solidFill>
                  <a:srgbClr val="FFFF00"/>
                </a:solidFill>
              </a:rPr>
              <a:t>influence de la constitution de la nourriture au stade larvaire et chez la jeune abeille.</a:t>
            </a:r>
          </a:p>
          <a:p>
            <a:pPr algn="ctr" eaLnBrk="1" hangingPunct="1">
              <a:spcBef>
                <a:spcPts val="0"/>
              </a:spcBef>
              <a:buNone/>
            </a:pPr>
            <a:r>
              <a:rPr lang="fr-FR" sz="2000" dirty="0">
                <a:solidFill>
                  <a:srgbClr val="FFFF00"/>
                </a:solidFill>
              </a:rPr>
              <a:t>Quand il ya un manque de protéine de vitamine, d</a:t>
            </a:r>
            <a:r>
              <a:rPr lang="fr-FR" altLang="fr-FR" sz="2000" dirty="0">
                <a:solidFill>
                  <a:srgbClr val="FFFF00"/>
                </a:solidFill>
              </a:rPr>
              <a:t>’</a:t>
            </a:r>
            <a:r>
              <a:rPr lang="fr-FR" sz="2000" dirty="0">
                <a:solidFill>
                  <a:srgbClr val="FFFF00"/>
                </a:solidFill>
              </a:rPr>
              <a:t>hydrate de carbone ou d</a:t>
            </a:r>
            <a:r>
              <a:rPr lang="fr-FR" altLang="fr-FR" sz="2000" dirty="0">
                <a:solidFill>
                  <a:srgbClr val="FFFF00"/>
                </a:solidFill>
              </a:rPr>
              <a:t>’</a:t>
            </a:r>
            <a:r>
              <a:rPr lang="fr-FR" altLang="ja-JP" sz="2000" dirty="0">
                <a:solidFill>
                  <a:srgbClr val="FFFF00"/>
                </a:solidFill>
              </a:rPr>
              <a:t>oligoéléments elles se résorbent .</a:t>
            </a:r>
          </a:p>
          <a:p>
            <a:pPr eaLnBrk="1" hangingPunct="1">
              <a:spcBef>
                <a:spcPts val="0"/>
              </a:spcBef>
            </a:pPr>
            <a:endParaRPr lang="fr-FR" altLang="ja-JP" sz="2000" dirty="0">
              <a:solidFill>
                <a:srgbClr val="FFFF00"/>
              </a:solidFill>
            </a:endParaRPr>
          </a:p>
          <a:p>
            <a:pPr algn="ctr" eaLnBrk="1" hangingPunct="1">
              <a:spcBef>
                <a:spcPts val="0"/>
              </a:spcBef>
              <a:buNone/>
            </a:pPr>
            <a:r>
              <a:rPr lang="fr-FR" sz="2400" u="sng" dirty="0">
                <a:solidFill>
                  <a:srgbClr val="FFFF00"/>
                </a:solidFill>
              </a:rPr>
              <a:t>Deux sortes de glandes : </a:t>
            </a:r>
          </a:p>
          <a:p>
            <a:pPr eaLnBrk="1" hangingPunct="1">
              <a:spcBef>
                <a:spcPts val="0"/>
              </a:spcBef>
            </a:pPr>
            <a:r>
              <a:rPr lang="fr-FR" sz="2000" dirty="0">
                <a:solidFill>
                  <a:srgbClr val="FFFF00"/>
                </a:solidFill>
              </a:rPr>
              <a:t>Les glandes </a:t>
            </a:r>
            <a:r>
              <a:rPr lang="fr-FR" sz="2000" u="sng" dirty="0">
                <a:solidFill>
                  <a:srgbClr val="FFFF00"/>
                </a:solidFill>
              </a:rPr>
              <a:t>exocrines</a:t>
            </a:r>
            <a:r>
              <a:rPr lang="fr-FR" sz="2000" dirty="0">
                <a:solidFill>
                  <a:srgbClr val="FFFF00"/>
                </a:solidFill>
              </a:rPr>
              <a:t> qui secrètent à la surface </a:t>
            </a:r>
          </a:p>
          <a:p>
            <a:pPr eaLnBrk="1" hangingPunct="1">
              <a:spcBef>
                <a:spcPts val="0"/>
              </a:spcBef>
            </a:pPr>
            <a:r>
              <a:rPr lang="fr-FR" sz="2000" dirty="0">
                <a:solidFill>
                  <a:srgbClr val="FFFF00"/>
                </a:solidFill>
              </a:rPr>
              <a:t>Les glandes </a:t>
            </a:r>
            <a:r>
              <a:rPr lang="fr-FR" sz="2000" u="sng" dirty="0">
                <a:solidFill>
                  <a:srgbClr val="FFFF00"/>
                </a:solidFill>
              </a:rPr>
              <a:t>endocrines</a:t>
            </a:r>
            <a:r>
              <a:rPr lang="fr-FR" sz="2000" dirty="0">
                <a:solidFill>
                  <a:srgbClr val="FFFF00"/>
                </a:solidFill>
              </a:rPr>
              <a:t> qui font parvenir leur secrétions à l</a:t>
            </a:r>
            <a:r>
              <a:rPr lang="fr-FR" altLang="fr-FR" sz="2000" dirty="0">
                <a:solidFill>
                  <a:srgbClr val="FFFF00"/>
                </a:solidFill>
              </a:rPr>
              <a:t>’</a:t>
            </a:r>
            <a:r>
              <a:rPr lang="fr-FR" sz="2000" dirty="0">
                <a:solidFill>
                  <a:srgbClr val="FFFF00"/>
                </a:solidFill>
              </a:rPr>
              <a:t>hémolymphe : hormones.</a:t>
            </a:r>
          </a:p>
          <a:p>
            <a:pPr algn="ctr">
              <a:spcBef>
                <a:spcPts val="0"/>
              </a:spcBef>
              <a:buNone/>
            </a:pPr>
            <a:r>
              <a:rPr lang="fr-FR" sz="2400" dirty="0">
                <a:solidFill>
                  <a:srgbClr val="FFFF00"/>
                </a:solidFill>
              </a:rPr>
              <a:t> </a:t>
            </a:r>
            <a:r>
              <a:rPr lang="fr-FR" sz="2400" u="sng" dirty="0">
                <a:solidFill>
                  <a:srgbClr val="FFFF00"/>
                </a:solidFill>
              </a:rPr>
              <a:t>Le langage chimique par phéromones</a:t>
            </a:r>
            <a:r>
              <a:rPr lang="fr-FR" sz="2400" dirty="0">
                <a:solidFill>
                  <a:srgbClr val="FFFF00"/>
                </a:solidFill>
              </a:rPr>
              <a:t> </a:t>
            </a:r>
          </a:p>
          <a:p>
            <a:pPr algn="ctr">
              <a:spcBef>
                <a:spcPts val="0"/>
              </a:spcBef>
              <a:buNone/>
            </a:pPr>
            <a:r>
              <a:rPr lang="fr-FR" sz="2000" dirty="0">
                <a:solidFill>
                  <a:srgbClr val="FFFF00"/>
                </a:solidFill>
              </a:rPr>
              <a:t>supplée au manque de détection des autres sens. Le système glandulaire de l’abeille est particulièrement intéressant et il remplit plusieurs fonctions essentielles à la vie et à la survie d’une colonie.</a:t>
            </a:r>
          </a:p>
          <a:p>
            <a:pPr algn="ctr">
              <a:spcBef>
                <a:spcPts val="0"/>
              </a:spcBef>
              <a:buNone/>
            </a:pPr>
            <a:r>
              <a:rPr lang="fr-FR" sz="2000" dirty="0">
                <a:solidFill>
                  <a:srgbClr val="FFFF00"/>
                </a:solidFill>
              </a:rPr>
              <a:t>Nous somme loin de tout savoir, mais des études montrent avec plus ou moins de certitude que les glandes de l’abeille rempliraient les fonctions suivantes :</a:t>
            </a:r>
          </a:p>
          <a:p>
            <a:pPr algn="ctr">
              <a:spcBef>
                <a:spcPts val="0"/>
              </a:spcBef>
              <a:buNone/>
            </a:pPr>
            <a:endParaRPr lang="fr-FR" sz="2400" dirty="0">
              <a:solidFill>
                <a:srgbClr val="FFFF00"/>
              </a:solidFill>
            </a:endParaRPr>
          </a:p>
        </p:txBody>
      </p:sp>
      <p:sp>
        <p:nvSpPr>
          <p:cNvPr id="5" name="Sous-titre 2"/>
          <p:cNvSpPr txBox="1">
            <a:spLocks/>
          </p:cNvSpPr>
          <p:nvPr/>
        </p:nvSpPr>
        <p:spPr>
          <a:xfrm>
            <a:off x="687293" y="179294"/>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1070" y="866589"/>
            <a:ext cx="8952930" cy="4701706"/>
          </a:xfrm>
        </p:spPr>
        <p:txBody>
          <a:bodyPr/>
          <a:lstStyle/>
          <a:p>
            <a:pPr>
              <a:spcBef>
                <a:spcPts val="0"/>
              </a:spcBef>
            </a:pPr>
            <a:r>
              <a:rPr lang="fr-FR" sz="2000" dirty="0">
                <a:solidFill>
                  <a:srgbClr val="FFFF00"/>
                </a:solidFill>
              </a:rPr>
              <a:t> </a:t>
            </a:r>
            <a:r>
              <a:rPr lang="fr-FR" sz="2000" u="sng" dirty="0">
                <a:solidFill>
                  <a:srgbClr val="FFFF00"/>
                </a:solidFill>
              </a:rPr>
              <a:t>La glande de Nazonov </a:t>
            </a:r>
            <a:r>
              <a:rPr lang="fr-FR" sz="2000" dirty="0">
                <a:solidFill>
                  <a:srgbClr val="FFFF00"/>
                </a:solidFill>
              </a:rPr>
              <a:t>: Située au niveau du dernier segment abdominal de l’abeille ouvrière, les phéromones émises sont des marqueurs qui permettent de battre le rappel des abeilles. C’est une phéromone d’orientation. On observe ce processus lorsqu’il n’y a plus de reine, lors du vol de fécondation d’une jeune reine ou si les abeilles ont été éloignées de la colonie. Les abeilles soulèvent leur abdomen et agitent leurs ailes pour disperser les substances dans l’air (Ne pas confondre avec le battement d’ailes de ventilation à l’entrée de la ruche).</a:t>
            </a:r>
          </a:p>
          <a:p>
            <a:pPr>
              <a:spcBef>
                <a:spcPts val="0"/>
              </a:spcBef>
            </a:pPr>
            <a:r>
              <a:rPr lang="fr-FR" sz="2000" u="sng" dirty="0">
                <a:solidFill>
                  <a:srgbClr val="FFFF00"/>
                </a:solidFill>
              </a:rPr>
              <a:t>Les glandes mandibulaires </a:t>
            </a:r>
            <a:r>
              <a:rPr lang="fr-FR" sz="2000" dirty="0">
                <a:solidFill>
                  <a:srgbClr val="FFFF00"/>
                </a:solidFill>
              </a:rPr>
              <a:t>: Situées de part et d’autre de la tête, leur sécrétion permet de nourrir les larves. Il s’agit aussi d’une substance d’alarme chez les abeilles les plus âgées.</a:t>
            </a:r>
          </a:p>
          <a:p>
            <a:pPr>
              <a:spcBef>
                <a:spcPts val="0"/>
              </a:spcBef>
            </a:pPr>
            <a:r>
              <a:rPr lang="fr-FR" sz="2000" u="sng" dirty="0">
                <a:solidFill>
                  <a:srgbClr val="FFFF00"/>
                </a:solidFill>
              </a:rPr>
              <a:t>Les glandes hypopharyngiennes</a:t>
            </a:r>
            <a:r>
              <a:rPr lang="fr-FR" sz="2000" dirty="0">
                <a:solidFill>
                  <a:srgbClr val="FFFF00"/>
                </a:solidFill>
              </a:rPr>
              <a:t>: Située derrière la face, le contenu arrive à la base de la langue. Ces glandes secrètent des vitamines, des lipides et des protéines destinées à l’alimentation des larves. Elles permettent aussi la transformation du nectar en miel.</a:t>
            </a:r>
          </a:p>
        </p:txBody>
      </p:sp>
      <p:sp>
        <p:nvSpPr>
          <p:cNvPr id="4" name="Sous-titre 2"/>
          <p:cNvSpPr txBox="1">
            <a:spLocks/>
          </p:cNvSpPr>
          <p:nvPr/>
        </p:nvSpPr>
        <p:spPr>
          <a:xfrm>
            <a:off x="687293" y="70110"/>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1070" y="839292"/>
            <a:ext cx="8952930" cy="4647115"/>
          </a:xfrm>
        </p:spPr>
        <p:txBody>
          <a:bodyPr/>
          <a:lstStyle/>
          <a:p>
            <a:pPr>
              <a:spcBef>
                <a:spcPts val="0"/>
              </a:spcBef>
            </a:pPr>
            <a:r>
              <a:rPr lang="fr-FR" sz="2000" u="sng" dirty="0">
                <a:solidFill>
                  <a:srgbClr val="FFFF00"/>
                </a:solidFill>
              </a:rPr>
              <a:t>Les glandes salivaires ou labiales</a:t>
            </a:r>
            <a:r>
              <a:rPr lang="fr-FR" sz="2000" dirty="0">
                <a:solidFill>
                  <a:srgbClr val="FFFF00"/>
                </a:solidFill>
              </a:rPr>
              <a:t>: Elles participent avec les glandes mandibulaires et hypopharyngiennes à la sécrétion de la gelée royale destinée à nourrir les premiers jours des larves de la colonie.</a:t>
            </a:r>
          </a:p>
          <a:p>
            <a:pPr>
              <a:spcBef>
                <a:spcPts val="0"/>
              </a:spcBef>
            </a:pPr>
            <a:r>
              <a:rPr lang="fr-FR" sz="2000" u="sng" dirty="0">
                <a:solidFill>
                  <a:srgbClr val="FFFF00"/>
                </a:solidFill>
              </a:rPr>
              <a:t>Les glandes cirières</a:t>
            </a:r>
            <a:r>
              <a:rPr lang="fr-FR" sz="2000" dirty="0">
                <a:solidFill>
                  <a:srgbClr val="FFFF00"/>
                </a:solidFill>
              </a:rPr>
              <a:t>: Les 8 glandes cirières se développent jusqu’au 12</a:t>
            </a:r>
            <a:r>
              <a:rPr lang="fr-FR" sz="2000" baseline="30000" dirty="0">
                <a:solidFill>
                  <a:srgbClr val="FFFF00"/>
                </a:solidFill>
              </a:rPr>
              <a:t>ème</a:t>
            </a:r>
            <a:r>
              <a:rPr lang="fr-FR" sz="2000" dirty="0">
                <a:solidFill>
                  <a:srgbClr val="FFFF00"/>
                </a:solidFill>
              </a:rPr>
              <a:t> jour et s’atrophient chez les abeilles butineuses. Pour que les glandes fonctionnent bien, les abeilles doivent avoir reçu du pollen en bonne quantité les 6 premiers jours de leur vie.</a:t>
            </a:r>
          </a:p>
          <a:p>
            <a:pPr>
              <a:spcBef>
                <a:spcPts val="0"/>
              </a:spcBef>
            </a:pPr>
            <a:r>
              <a:rPr lang="fr-FR" sz="2000" u="sng" dirty="0">
                <a:solidFill>
                  <a:srgbClr val="FFFF00"/>
                </a:solidFill>
              </a:rPr>
              <a:t>La glande à venin</a:t>
            </a:r>
            <a:r>
              <a:rPr lang="fr-FR" sz="2000" dirty="0">
                <a:solidFill>
                  <a:srgbClr val="FFFF00"/>
                </a:solidFill>
              </a:rPr>
              <a:t>: Dès qu’une ouvrière pique, le venin est libéré par le dard. L’abeille perd son dard et elle meurt quelques instants plus tard</a:t>
            </a:r>
          </a:p>
          <a:p>
            <a:pPr>
              <a:spcBef>
                <a:spcPts val="0"/>
              </a:spcBef>
            </a:pPr>
            <a:r>
              <a:rPr lang="fr-FR" sz="2000" u="sng" dirty="0">
                <a:solidFill>
                  <a:srgbClr val="FFFF00"/>
                </a:solidFill>
              </a:rPr>
              <a:t>La glande de Dufour</a:t>
            </a:r>
            <a:r>
              <a:rPr lang="fr-FR" sz="2000" dirty="0">
                <a:solidFill>
                  <a:srgbClr val="FFFF00"/>
                </a:solidFill>
              </a:rPr>
              <a:t>: Les sécrétions servent surtout de marqueur répulsif de courte durée pour indiquer par exemple les fleurs qui viennent d’être visitées.</a:t>
            </a:r>
          </a:p>
          <a:p>
            <a:pPr>
              <a:spcBef>
                <a:spcPts val="0"/>
              </a:spcBef>
            </a:pPr>
            <a:r>
              <a:rPr lang="fr-FR" sz="2000" u="sng" dirty="0">
                <a:solidFill>
                  <a:srgbClr val="FFFF00"/>
                </a:solidFill>
              </a:rPr>
              <a:t>Les glandes d’</a:t>
            </a:r>
            <a:r>
              <a:rPr lang="fr-FR" sz="2000" u="sng" dirty="0" err="1">
                <a:solidFill>
                  <a:srgbClr val="FFFF00"/>
                </a:solidFill>
              </a:rPr>
              <a:t>Arnhart</a:t>
            </a:r>
            <a:r>
              <a:rPr lang="fr-FR" sz="2000" u="sng" dirty="0">
                <a:solidFill>
                  <a:srgbClr val="FFFF00"/>
                </a:solidFill>
              </a:rPr>
              <a:t> ou tarsiales</a:t>
            </a:r>
            <a:r>
              <a:rPr lang="fr-FR" sz="2000" dirty="0">
                <a:solidFill>
                  <a:srgbClr val="FFFF00"/>
                </a:solidFill>
              </a:rPr>
              <a:t>: Phéromone d’empreinte attractive. Marquage du pied laissé sur les fleurs encore gorgé de nectar ou à l’entrée du nourrisseur encore alimenté.</a:t>
            </a:r>
          </a:p>
        </p:txBody>
      </p:sp>
      <p:sp>
        <p:nvSpPr>
          <p:cNvPr id="4" name="Sous-titre 2"/>
          <p:cNvSpPr txBox="1">
            <a:spLocks/>
          </p:cNvSpPr>
          <p:nvPr/>
        </p:nvSpPr>
        <p:spPr>
          <a:xfrm>
            <a:off x="687293" y="56462"/>
            <a:ext cx="7993530" cy="687294"/>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glandes</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617816" y="208446"/>
            <a:ext cx="7973359" cy="77694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reproducteur</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5" name="Picture 2" descr="http://www.pedigreeapis.org/biblio/books/guth/ima/reine-1.jpg"/>
          <p:cNvPicPr>
            <a:picLocks noChangeAspect="1" noChangeArrowheads="1"/>
          </p:cNvPicPr>
          <p:nvPr/>
        </p:nvPicPr>
        <p:blipFill>
          <a:blip r:embed="rId3"/>
          <a:srcRect/>
          <a:stretch>
            <a:fillRect/>
          </a:stretch>
        </p:blipFill>
        <p:spPr bwMode="auto">
          <a:xfrm>
            <a:off x="1292772" y="985387"/>
            <a:ext cx="6731875" cy="498408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617816" y="208446"/>
            <a:ext cx="7973359" cy="77694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reproducteur</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5" name="Picture 4" descr="http://www.pedigreeapis.org/biblio/books/guth/ima/drone.jpg"/>
          <p:cNvPicPr>
            <a:picLocks noChangeAspect="1" noChangeArrowheads="1"/>
          </p:cNvPicPr>
          <p:nvPr/>
        </p:nvPicPr>
        <p:blipFill>
          <a:blip r:embed="rId3"/>
          <a:srcRect/>
          <a:stretch>
            <a:fillRect/>
          </a:stretch>
        </p:blipFill>
        <p:spPr bwMode="auto">
          <a:xfrm>
            <a:off x="1241621" y="969622"/>
            <a:ext cx="6893386" cy="468247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617816" y="176914"/>
            <a:ext cx="7973359" cy="77694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reproducteur</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3" name="Image 2"/>
          <p:cNvPicPr>
            <a:picLocks noChangeAspect="1"/>
          </p:cNvPicPr>
          <p:nvPr/>
        </p:nvPicPr>
        <p:blipFill>
          <a:blip r:embed="rId3"/>
          <a:srcRect/>
          <a:stretch>
            <a:fillRect/>
          </a:stretch>
        </p:blipFill>
        <p:spPr bwMode="auto">
          <a:xfrm>
            <a:off x="88900" y="991880"/>
            <a:ext cx="9015413" cy="4343400"/>
          </a:xfrm>
          <a:prstGeom prst="rect">
            <a:avLst/>
          </a:prstGeom>
          <a:noFill/>
          <a:ln w="9525">
            <a:noFill/>
            <a:miter lim="800000"/>
            <a:headEnd/>
            <a:tailEnd/>
          </a:ln>
        </p:spPr>
      </p:pic>
      <p:sp>
        <p:nvSpPr>
          <p:cNvPr id="5" name="ZoneTexte 4">
            <a:extLst>
              <a:ext uri="{FF2B5EF4-FFF2-40B4-BE49-F238E27FC236}">
                <a16:creationId xmlns:a16="http://schemas.microsoft.com/office/drawing/2014/main" id="{FD88915D-7985-F649-2211-E0BF42BBF599}"/>
              </a:ext>
            </a:extLst>
          </p:cNvPr>
          <p:cNvSpPr txBox="1"/>
          <p:nvPr/>
        </p:nvSpPr>
        <p:spPr>
          <a:xfrm>
            <a:off x="1342663" y="2281948"/>
            <a:ext cx="1157469" cy="369332"/>
          </a:xfrm>
          <a:prstGeom prst="rect">
            <a:avLst/>
          </a:prstGeom>
          <a:solidFill>
            <a:schemeClr val="tx1"/>
          </a:solidFill>
        </p:spPr>
        <p:txBody>
          <a:bodyPr wrap="square" rtlCol="0">
            <a:spAutoFit/>
          </a:bodyPr>
          <a:lstStyle/>
          <a:p>
            <a:r>
              <a:rPr lang="fr-FR" dirty="0">
                <a:solidFill>
                  <a:schemeClr val="bg1"/>
                </a:solidFill>
              </a:rPr>
              <a:t>Abeillaud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617816" y="3488"/>
            <a:ext cx="7973359" cy="77694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3600" b="1" spc="50" dirty="0">
                <a:ln w="11430"/>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 système reproducteur</a:t>
            </a:r>
            <a:endParaRPr lang="fr-FR" sz="3600"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17410" name="Picture 2" descr="https://apiculture.perigueux.u-bordeaux.fr/images/accouplement-abeilles_source_labeille_du_XXIeme_siecle.jpg"/>
          <p:cNvPicPr>
            <a:picLocks noChangeAspect="1" noChangeArrowheads="1"/>
          </p:cNvPicPr>
          <p:nvPr/>
        </p:nvPicPr>
        <p:blipFill>
          <a:blip r:embed="rId3"/>
          <a:srcRect/>
          <a:stretch>
            <a:fillRect/>
          </a:stretch>
        </p:blipFill>
        <p:spPr bwMode="auto">
          <a:xfrm>
            <a:off x="2784256" y="638534"/>
            <a:ext cx="6207302" cy="4655477"/>
          </a:xfrm>
          <a:prstGeom prst="rect">
            <a:avLst/>
          </a:prstGeom>
          <a:noFill/>
        </p:spPr>
      </p:pic>
      <p:pic>
        <p:nvPicPr>
          <p:cNvPr id="5" name="Espace réservé du contenu 11"/>
          <p:cNvPicPr>
            <a:picLocks noGrp="1" noChangeAspect="1"/>
          </p:cNvPicPr>
          <p:nvPr>
            <p:ph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243834" y="2995448"/>
            <a:ext cx="2861973" cy="319415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881734" y="150150"/>
            <a:ext cx="3524830"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SON ORIENTATION :</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1034737" y="2057718"/>
            <a:ext cx="1964177" cy="61080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SON VOL :</a:t>
            </a:r>
          </a:p>
          <a:p>
            <a:pPr fontAlgn="auto">
              <a:spcAft>
                <a:spcPts val="0"/>
              </a:spcAft>
              <a:defRPr/>
            </a:pPr>
            <a:r>
              <a:rPr lang="fr-FR" sz="2800" b="1"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a:xfrm>
            <a:off x="1182644" y="567145"/>
            <a:ext cx="6998829" cy="2111331"/>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dirty="0">
                <a:ln w="10541" cmpd="sng">
                  <a:noFill/>
                  <a:prstDash val="solid"/>
                </a:ln>
                <a:solidFill>
                  <a:srgbClr val="FFFF00"/>
                </a:solidFill>
              </a:rPr>
              <a:t> Par la Vue</a:t>
            </a:r>
          </a:p>
          <a:p>
            <a:pPr fontAlgn="auto">
              <a:spcAft>
                <a:spcPts val="0"/>
              </a:spcAft>
              <a:defRPr/>
            </a:pPr>
            <a:r>
              <a:rPr lang="fr-FR" sz="2000" dirty="0">
                <a:ln w="10541" cmpd="sng">
                  <a:noFill/>
                  <a:prstDash val="solid"/>
                </a:ln>
                <a:solidFill>
                  <a:srgbClr val="FFFF00"/>
                </a:solidFill>
              </a:rPr>
              <a:t>Par la Position du Soleil </a:t>
            </a:r>
            <a:r>
              <a:rPr lang="fr-FR" sz="2000" dirty="0">
                <a:ln w="900" cmpd="sng">
                  <a:noFill/>
                  <a:prstDash val="solid"/>
                </a:ln>
                <a:solidFill>
                  <a:srgbClr val="FFFF00"/>
                </a:solidFill>
              </a:rPr>
              <a:t>(même sous les nuages )</a:t>
            </a:r>
          </a:p>
          <a:p>
            <a:pPr fontAlgn="auto">
              <a:spcAft>
                <a:spcPts val="0"/>
              </a:spcAft>
              <a:defRPr/>
            </a:pPr>
            <a:r>
              <a:rPr lang="fr-FR" sz="2000" dirty="0">
                <a:ln w="10541" cmpd="sng">
                  <a:noFill/>
                  <a:prstDash val="solid"/>
                </a:ln>
                <a:solidFill>
                  <a:srgbClr val="FFFF00"/>
                </a:solidFill>
              </a:rPr>
              <a:t>Par les Champs Magnétiques </a:t>
            </a:r>
            <a:r>
              <a:rPr lang="fr-FR" sz="2000" dirty="0">
                <a:ln w="900" cmpd="sng">
                  <a:noFill/>
                  <a:prstDash val="solid"/>
                </a:ln>
                <a:solidFill>
                  <a:srgbClr val="FFFF00"/>
                </a:solidFill>
              </a:rPr>
              <a:t>( ondes , courants telluriques )</a:t>
            </a:r>
          </a:p>
          <a:p>
            <a:pPr fontAlgn="auto">
              <a:spcAft>
                <a:spcPts val="0"/>
              </a:spcAft>
              <a:defRPr/>
            </a:pPr>
            <a:r>
              <a:rPr lang="fr-FR" sz="2000" dirty="0">
                <a:ln w="10541" cmpd="sng">
                  <a:noFill/>
                  <a:prstDash val="solid"/>
                </a:ln>
                <a:solidFill>
                  <a:srgbClr val="FFFF00"/>
                </a:solidFill>
              </a:rPr>
              <a:t>Par les Odeurs</a:t>
            </a:r>
          </a:p>
          <a:p>
            <a:pPr fontAlgn="auto">
              <a:spcAft>
                <a:spcPts val="0"/>
              </a:spcAft>
              <a:defRPr/>
            </a:pPr>
            <a:r>
              <a:rPr lang="fr-FR" sz="20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2616389" y="2164808"/>
            <a:ext cx="2356284" cy="427796"/>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000" dirty="0">
                <a:ln w="900" cmpd="sng">
                  <a:noFill/>
                  <a:prstDash val="solid"/>
                </a:ln>
                <a:solidFill>
                  <a:srgbClr val="FFFF00"/>
                </a:solidFill>
              </a:rPr>
              <a:t>Quelques chiffres !</a:t>
            </a:r>
          </a:p>
          <a:p>
            <a:pPr fontAlgn="auto">
              <a:spcAft>
                <a:spcPts val="0"/>
              </a:spcAft>
              <a:defRPr/>
            </a:pPr>
            <a:r>
              <a:rPr lang="fr-FR" sz="2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bwMode="auto">
          <a:xfrm>
            <a:off x="1500188" y="2551232"/>
            <a:ext cx="7083425" cy="21113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25/30 km/h : Vitesse de « croisière ».</a:t>
            </a:r>
          </a:p>
          <a:p>
            <a:pPr algn="ctr">
              <a:spcBef>
                <a:spcPct val="20000"/>
              </a:spcBef>
              <a:buFont typeface="Arial" pitchFamily="34" charset="0"/>
              <a:buNone/>
            </a:pPr>
            <a:r>
              <a:rPr lang="fr-FR" sz="2000" dirty="0">
                <a:solidFill>
                  <a:srgbClr val="FFFF00"/>
                </a:solidFill>
              </a:rPr>
              <a:t>500/800 km : Parcourus dans une vie.</a:t>
            </a:r>
          </a:p>
          <a:p>
            <a:pPr algn="ctr">
              <a:spcBef>
                <a:spcPct val="20000"/>
              </a:spcBef>
              <a:buFont typeface="Arial" pitchFamily="34" charset="0"/>
              <a:buNone/>
            </a:pPr>
            <a:r>
              <a:rPr lang="fr-FR" sz="2000" dirty="0">
                <a:solidFill>
                  <a:srgbClr val="FFFF00"/>
                </a:solidFill>
              </a:rPr>
              <a:t>200 Battements d</a:t>
            </a:r>
            <a:r>
              <a:rPr lang="fr-FR" altLang="fr-FR" sz="2000" dirty="0">
                <a:solidFill>
                  <a:srgbClr val="FFFF00"/>
                </a:solidFill>
              </a:rPr>
              <a:t>’</a:t>
            </a:r>
            <a:r>
              <a:rPr lang="fr-FR" sz="2000" dirty="0">
                <a:solidFill>
                  <a:srgbClr val="FFFF00"/>
                </a:solidFill>
              </a:rPr>
              <a:t>ailes : A la seconde.</a:t>
            </a:r>
          </a:p>
          <a:p>
            <a:pPr algn="ctr">
              <a:spcBef>
                <a:spcPct val="20000"/>
              </a:spcBef>
              <a:buFont typeface="Arial" pitchFamily="34" charset="0"/>
              <a:buNone/>
            </a:pPr>
            <a:r>
              <a:rPr lang="fr-FR" sz="2000" dirty="0">
                <a:solidFill>
                  <a:srgbClr val="FFFF00"/>
                </a:solidFill>
              </a:rPr>
              <a:t>3 km : Distance de butinage courant maxi ( moyenne 1 à 1,5 Km ).</a:t>
            </a:r>
          </a:p>
          <a:p>
            <a:pPr algn="ctr">
              <a:spcBef>
                <a:spcPct val="20000"/>
              </a:spcBef>
              <a:buFont typeface="Arial" pitchFamily="34" charset="0"/>
              <a:buNone/>
            </a:pPr>
            <a:r>
              <a:rPr lang="fr-FR" sz="2000" dirty="0">
                <a:solidFill>
                  <a:srgbClr val="FFFF00"/>
                </a:solidFill>
              </a:rPr>
              <a:t>+ de 10 Kms : Distance de butinage maximale relevée.</a:t>
            </a:r>
          </a:p>
          <a:p>
            <a:pPr algn="ctr">
              <a:spcBef>
                <a:spcPct val="20000"/>
              </a:spcBef>
              <a:buFont typeface="Arial" pitchFamily="34" charset="0"/>
              <a:buNone/>
            </a:pPr>
            <a:r>
              <a:rPr lang="fr-FR" sz="2000" dirty="0">
                <a:solidFill>
                  <a:srgbClr val="FFFF00"/>
                </a:solidFill>
              </a:rPr>
              <a:t>Plusieurs dizaines de kilomètres : Parcourus par les abeillauds.</a:t>
            </a:r>
          </a:p>
          <a:p>
            <a:pPr algn="ctr">
              <a:spcBef>
                <a:spcPct val="20000"/>
              </a:spcBef>
              <a:buFont typeface="Arial" pitchFamily="34" charset="0"/>
              <a:buNone/>
            </a:pPr>
            <a:r>
              <a:rPr lang="fr-FR" sz="2000" dirty="0">
                <a:solidFill>
                  <a:srgbClr val="FFFF00"/>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0" y="-50955"/>
            <a:ext cx="386576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4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COLONIE </a:t>
            </a:r>
            <a:endParaRPr lang="fr-FR" sz="4400" dirty="0">
              <a:ln w="900" cmpd="sng">
                <a:noFill/>
                <a:prstDash val="solid"/>
              </a:ln>
              <a:solidFill>
                <a:srgbClr val="FFFF00"/>
              </a:solidFill>
            </a:endParaRP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2615710" y="543545"/>
            <a:ext cx="4595812" cy="54927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Une société très structurée</a:t>
            </a:r>
          </a:p>
          <a:p>
            <a:pPr algn="ctr">
              <a:spcBef>
                <a:spcPct val="20000"/>
              </a:spcBef>
              <a:buFont typeface="Arial" pitchFamily="34" charset="0"/>
              <a:buNone/>
            </a:pPr>
            <a:r>
              <a:rPr lang="fr-FR" sz="2000" dirty="0">
                <a:solidFill>
                  <a:srgbClr val="FFFF00"/>
                </a:solidFill>
              </a:rPr>
              <a:t> </a:t>
            </a:r>
          </a:p>
        </p:txBody>
      </p:sp>
      <p:sp>
        <p:nvSpPr>
          <p:cNvPr id="6" name="Sous-titre 2"/>
          <p:cNvSpPr txBox="1">
            <a:spLocks/>
          </p:cNvSpPr>
          <p:nvPr/>
        </p:nvSpPr>
        <p:spPr bwMode="auto">
          <a:xfrm>
            <a:off x="1182688" y="1875458"/>
            <a:ext cx="1892300" cy="641350"/>
          </a:xfrm>
          <a:prstGeom prst="rect">
            <a:avLst/>
          </a:prstGeom>
          <a:noFill/>
          <a:ln w="9525">
            <a:noFill/>
            <a:miter lim="800000"/>
            <a:headEnd/>
            <a:tailEnd/>
          </a:ln>
        </p:spPr>
        <p:txBody>
          <a:bodyPr/>
          <a:lstStyle/>
          <a:p>
            <a:pPr algn="ctr">
              <a:spcBef>
                <a:spcPct val="20000"/>
              </a:spcBef>
              <a:buFont typeface="Arial" pitchFamily="34" charset="0"/>
              <a:buNone/>
            </a:pPr>
            <a:r>
              <a:rPr lang="fr-FR" sz="2000" b="1" dirty="0">
                <a:solidFill>
                  <a:srgbClr val="FFFF00"/>
                </a:solidFill>
              </a:rPr>
              <a:t> </a:t>
            </a:r>
            <a:r>
              <a:rPr lang="fr-FR" sz="2800" dirty="0">
                <a:solidFill>
                  <a:srgbClr val="FFFF00"/>
                </a:solidFill>
              </a:rPr>
              <a:t>3</a:t>
            </a:r>
            <a:r>
              <a:rPr lang="fr-FR" sz="2000" dirty="0">
                <a:solidFill>
                  <a:srgbClr val="FFFF00"/>
                </a:solidFill>
              </a:rPr>
              <a:t> « CASTES »</a:t>
            </a:r>
            <a:r>
              <a:rPr lang="fr-FR" sz="2000" b="1" dirty="0">
                <a:solidFill>
                  <a:srgbClr val="FFFF00"/>
                </a:solidFill>
              </a:rPr>
              <a:t>  </a:t>
            </a:r>
          </a:p>
        </p:txBody>
      </p:sp>
      <p:sp>
        <p:nvSpPr>
          <p:cNvPr id="7" name="Flèche vers la droite 6"/>
          <p:cNvSpPr>
            <a:spLocks noChangeArrowheads="1"/>
          </p:cNvSpPr>
          <p:nvPr/>
        </p:nvSpPr>
        <p:spPr bwMode="auto">
          <a:xfrm>
            <a:off x="2997200" y="2126283"/>
            <a:ext cx="977900" cy="161925"/>
          </a:xfrm>
          <a:prstGeom prst="rightArrow">
            <a:avLst>
              <a:gd name="adj1" fmla="val 50000"/>
              <a:gd name="adj2" fmla="val 49991"/>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8" name="Flèche vers la droite 7"/>
          <p:cNvSpPr>
            <a:spLocks noChangeArrowheads="1"/>
          </p:cNvSpPr>
          <p:nvPr/>
        </p:nvSpPr>
        <p:spPr bwMode="auto">
          <a:xfrm rot="-1667190">
            <a:off x="2947988" y="1883395"/>
            <a:ext cx="977900" cy="182563"/>
          </a:xfrm>
          <a:prstGeom prst="rightArrow">
            <a:avLst>
              <a:gd name="adj1" fmla="val 50000"/>
              <a:gd name="adj2" fmla="val 49994"/>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9" name="Flèche vers la droite 8"/>
          <p:cNvSpPr>
            <a:spLocks noChangeArrowheads="1"/>
          </p:cNvSpPr>
          <p:nvPr/>
        </p:nvSpPr>
        <p:spPr bwMode="auto">
          <a:xfrm rot="1731081">
            <a:off x="2949575" y="2346945"/>
            <a:ext cx="977900" cy="161925"/>
          </a:xfrm>
          <a:prstGeom prst="rightArrow">
            <a:avLst>
              <a:gd name="adj1" fmla="val 50000"/>
              <a:gd name="adj2" fmla="val 49991"/>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10" name="Sous-titre 2"/>
          <p:cNvSpPr txBox="1">
            <a:spLocks/>
          </p:cNvSpPr>
          <p:nvPr/>
        </p:nvSpPr>
        <p:spPr bwMode="auto">
          <a:xfrm>
            <a:off x="4231785" y="1305545"/>
            <a:ext cx="2520950"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b="1" dirty="0">
                <a:solidFill>
                  <a:srgbClr val="FFFF00"/>
                </a:solidFill>
              </a:rPr>
              <a:t>  </a:t>
            </a:r>
            <a:r>
              <a:rPr lang="fr-FR" sz="2000" dirty="0">
                <a:solidFill>
                  <a:srgbClr val="FFFF00"/>
                </a:solidFill>
              </a:rPr>
              <a:t>La REINE ( 1 seule ) </a:t>
            </a:r>
          </a:p>
        </p:txBody>
      </p:sp>
      <p:sp>
        <p:nvSpPr>
          <p:cNvPr id="11" name="Sous-titre 2"/>
          <p:cNvSpPr txBox="1">
            <a:spLocks/>
          </p:cNvSpPr>
          <p:nvPr/>
        </p:nvSpPr>
        <p:spPr bwMode="auto">
          <a:xfrm>
            <a:off x="4198447" y="1937370"/>
            <a:ext cx="3992563"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 Les Mâles ( quelques centaines ) </a:t>
            </a:r>
          </a:p>
        </p:txBody>
      </p:sp>
      <p:sp>
        <p:nvSpPr>
          <p:cNvPr id="12" name="Sous-titre 2"/>
          <p:cNvSpPr txBox="1">
            <a:spLocks/>
          </p:cNvSpPr>
          <p:nvPr/>
        </p:nvSpPr>
        <p:spPr bwMode="auto">
          <a:xfrm>
            <a:off x="4442812" y="2586658"/>
            <a:ext cx="4392355" cy="641350"/>
          </a:xfrm>
          <a:prstGeom prst="rect">
            <a:avLst/>
          </a:prstGeom>
          <a:noFill/>
          <a:ln w="9525">
            <a:noFill/>
            <a:miter lim="800000"/>
            <a:headEnd/>
            <a:tailEnd/>
          </a:ln>
        </p:spPr>
        <p:txBody>
          <a:bodyPr/>
          <a:lstStyle/>
          <a:p>
            <a:pPr>
              <a:spcBef>
                <a:spcPct val="20000"/>
              </a:spcBef>
              <a:buFont typeface="Arial" pitchFamily="34" charset="0"/>
              <a:buNone/>
            </a:pPr>
            <a:r>
              <a:rPr lang="fr-FR" sz="1200" b="1" dirty="0">
                <a:solidFill>
                  <a:srgbClr val="FFFF00"/>
                </a:solidFill>
              </a:rPr>
              <a:t> </a:t>
            </a:r>
            <a:r>
              <a:rPr lang="fr-FR" sz="2000" dirty="0">
                <a:solidFill>
                  <a:srgbClr val="FFFF00"/>
                </a:solidFill>
              </a:rPr>
              <a:t>Les Ouvrières ( des dizaine de milliers ) </a:t>
            </a:r>
          </a:p>
        </p:txBody>
      </p:sp>
      <p:sp>
        <p:nvSpPr>
          <p:cNvPr id="13" name="Sous-titre 2"/>
          <p:cNvSpPr txBox="1">
            <a:spLocks/>
          </p:cNvSpPr>
          <p:nvPr/>
        </p:nvSpPr>
        <p:spPr bwMode="auto">
          <a:xfrm>
            <a:off x="385763" y="3051795"/>
            <a:ext cx="4229100" cy="549275"/>
          </a:xfrm>
          <a:prstGeom prst="rect">
            <a:avLst/>
          </a:prstGeom>
          <a:noFill/>
          <a:ln w="9525">
            <a:noFill/>
            <a:miter lim="800000"/>
            <a:headEnd/>
            <a:tailEnd/>
          </a:ln>
        </p:spPr>
        <p:txBody>
          <a:bodyPr/>
          <a:lstStyle/>
          <a:p>
            <a:pPr algn="ctr">
              <a:spcBef>
                <a:spcPct val="20000"/>
              </a:spcBef>
              <a:buFont typeface="Arial" pitchFamily="34" charset="0"/>
              <a:buNone/>
            </a:pPr>
            <a:r>
              <a:rPr lang="fr-FR" sz="2800" b="1" dirty="0">
                <a:solidFill>
                  <a:srgbClr val="FFFF00"/>
                </a:solidFill>
              </a:rPr>
              <a:t> </a:t>
            </a:r>
            <a:r>
              <a:rPr lang="fr-FR" sz="2800" dirty="0">
                <a:solidFill>
                  <a:srgbClr val="FFFF00"/>
                </a:solidFill>
              </a:rPr>
              <a:t>Durée moyenne de vie: </a:t>
            </a:r>
            <a:endParaRPr lang="fr-FR" dirty="0">
              <a:solidFill>
                <a:srgbClr val="FFFF00"/>
              </a:solidFill>
            </a:endParaRPr>
          </a:p>
          <a:p>
            <a:pPr algn="ctr">
              <a:spcBef>
                <a:spcPct val="20000"/>
              </a:spcBef>
              <a:buFont typeface="Arial" pitchFamily="34" charset="0"/>
              <a:buNone/>
            </a:pPr>
            <a:r>
              <a:rPr lang="fr-FR" sz="2800" dirty="0">
                <a:solidFill>
                  <a:srgbClr val="FFFF00"/>
                </a:solidFill>
              </a:rPr>
              <a:t> </a:t>
            </a:r>
          </a:p>
        </p:txBody>
      </p:sp>
      <p:sp>
        <p:nvSpPr>
          <p:cNvPr id="14" name="Sous-titre 2"/>
          <p:cNvSpPr txBox="1">
            <a:spLocks/>
          </p:cNvSpPr>
          <p:nvPr/>
        </p:nvSpPr>
        <p:spPr bwMode="auto">
          <a:xfrm>
            <a:off x="39688" y="5444952"/>
            <a:ext cx="9104312" cy="758825"/>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Tout ce « petit » monde gravite autour de la reine tant qu</a:t>
            </a:r>
            <a:r>
              <a:rPr lang="fr-FR" altLang="fr-FR" sz="2000" dirty="0">
                <a:solidFill>
                  <a:srgbClr val="FFFF00"/>
                </a:solidFill>
              </a:rPr>
              <a:t>’</a:t>
            </a:r>
            <a:r>
              <a:rPr lang="fr-FR" sz="2000" dirty="0">
                <a:solidFill>
                  <a:srgbClr val="FFFF00"/>
                </a:solidFill>
              </a:rPr>
              <a:t>elle est « régnante » grâce à ses phéromones </a:t>
            </a:r>
          </a:p>
          <a:p>
            <a:pPr algn="ctr">
              <a:spcBef>
                <a:spcPct val="20000"/>
              </a:spcBef>
              <a:buFont typeface="Arial" pitchFamily="34" charset="0"/>
              <a:buNone/>
            </a:pPr>
            <a:endParaRPr lang="fr-FR" sz="2000" b="1" dirty="0">
              <a:solidFill>
                <a:srgbClr val="FFFF00"/>
              </a:solidFill>
            </a:endParaRPr>
          </a:p>
        </p:txBody>
      </p:sp>
      <p:sp>
        <p:nvSpPr>
          <p:cNvPr id="15" name="Sous-titre 2"/>
          <p:cNvSpPr txBox="1">
            <a:spLocks/>
          </p:cNvSpPr>
          <p:nvPr/>
        </p:nvSpPr>
        <p:spPr bwMode="auto">
          <a:xfrm>
            <a:off x="636588" y="3493120"/>
            <a:ext cx="3332162"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La REINE           </a:t>
            </a:r>
            <a:r>
              <a:rPr lang="fr-FR" sz="2800" dirty="0">
                <a:solidFill>
                  <a:srgbClr val="FFFF00"/>
                </a:solidFill>
              </a:rPr>
              <a:t>3 à 5 ans</a:t>
            </a:r>
          </a:p>
        </p:txBody>
      </p:sp>
      <p:sp>
        <p:nvSpPr>
          <p:cNvPr id="16" name="Sous-titre 2"/>
          <p:cNvSpPr txBox="1">
            <a:spLocks/>
          </p:cNvSpPr>
          <p:nvPr/>
        </p:nvSpPr>
        <p:spPr bwMode="auto">
          <a:xfrm>
            <a:off x="36384" y="3958258"/>
            <a:ext cx="8512175"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 Les Mâles :  Abeillauds ( de quelques semaines à quelques mois  ) </a:t>
            </a:r>
          </a:p>
        </p:txBody>
      </p:sp>
      <p:sp>
        <p:nvSpPr>
          <p:cNvPr id="17" name="Sous-titre 2"/>
          <p:cNvSpPr txBox="1">
            <a:spLocks/>
          </p:cNvSpPr>
          <p:nvPr/>
        </p:nvSpPr>
        <p:spPr bwMode="auto">
          <a:xfrm>
            <a:off x="611631" y="4771852"/>
            <a:ext cx="2081213" cy="436562"/>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Les Ouvrières  </a:t>
            </a:r>
          </a:p>
        </p:txBody>
      </p:sp>
      <p:sp>
        <p:nvSpPr>
          <p:cNvPr id="18" name="Sous-titre 2"/>
          <p:cNvSpPr txBox="1">
            <a:spLocks/>
          </p:cNvSpPr>
          <p:nvPr/>
        </p:nvSpPr>
        <p:spPr bwMode="auto">
          <a:xfrm>
            <a:off x="2235644" y="4486895"/>
            <a:ext cx="2722562" cy="436563"/>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ETE = 4 à 6 semaines  </a:t>
            </a:r>
          </a:p>
        </p:txBody>
      </p:sp>
      <p:sp>
        <p:nvSpPr>
          <p:cNvPr id="19" name="Sous-titre 2"/>
          <p:cNvSpPr txBox="1">
            <a:spLocks/>
          </p:cNvSpPr>
          <p:nvPr/>
        </p:nvSpPr>
        <p:spPr bwMode="auto">
          <a:xfrm>
            <a:off x="2280094" y="4973464"/>
            <a:ext cx="2401887" cy="436563"/>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a:t>
            </a:r>
            <a:r>
              <a:rPr lang="fr-FR" sz="2000" dirty="0">
                <a:solidFill>
                  <a:srgbClr val="FFFF00"/>
                </a:solidFill>
              </a:rPr>
              <a:t>HIVER = 4 à 6 mois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2000"/>
                                        <p:tgtEl>
                                          <p:spTgt spid="8"/>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2000"/>
                                        <p:tgtEl>
                                          <p:spTgt spid="7"/>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2000"/>
                                        <p:tgtEl>
                                          <p:spTgt spid="11"/>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2000"/>
                                        <p:tgtEl>
                                          <p:spTgt spid="9"/>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linds(horizontal)">
                                      <p:cBhvr>
                                        <p:cTn id="39" dur="2000"/>
                                        <p:tgtEl>
                                          <p:spTgt spid="12"/>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2000"/>
                                        <p:tgtEl>
                                          <p:spTgt spid="13"/>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2000"/>
                                        <p:tgtEl>
                                          <p:spTgt spid="15"/>
                                        </p:tgtEl>
                                      </p:cBhvr>
                                    </p:animEffect>
                                  </p:childTnLst>
                                </p:cTn>
                              </p:par>
                            </p:childTnLst>
                          </p:cTn>
                        </p:par>
                        <p:par>
                          <p:cTn id="48" fill="hold" nodeType="afterGroup">
                            <p:stCondLst>
                              <p:cond delay="22000"/>
                            </p:stCondLst>
                            <p:childTnLst>
                              <p:par>
                                <p:cTn id="49" presetID="3" presetClass="entr" presetSubtype="1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2000"/>
                                        <p:tgtEl>
                                          <p:spTgt spid="16"/>
                                        </p:tgtEl>
                                      </p:cBhvr>
                                    </p:animEffect>
                                  </p:childTnLst>
                                </p:cTn>
                              </p:par>
                            </p:childTnLst>
                          </p:cTn>
                        </p:par>
                        <p:par>
                          <p:cTn id="52" fill="hold" nodeType="afterGroup">
                            <p:stCondLst>
                              <p:cond delay="24000"/>
                            </p:stCondLst>
                            <p:childTnLst>
                              <p:par>
                                <p:cTn id="53" presetID="3" presetClass="entr" presetSubtype="1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2000"/>
                                        <p:tgtEl>
                                          <p:spTgt spid="17"/>
                                        </p:tgtEl>
                                      </p:cBhvr>
                                    </p:animEffect>
                                  </p:childTnLst>
                                </p:cTn>
                              </p:par>
                            </p:childTnLst>
                          </p:cTn>
                        </p:par>
                        <p:par>
                          <p:cTn id="56" fill="hold" nodeType="afterGroup">
                            <p:stCondLst>
                              <p:cond delay="26000"/>
                            </p:stCondLst>
                            <p:childTnLst>
                              <p:par>
                                <p:cTn id="57" presetID="3" presetClass="entr" presetSubtype="1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linds(horizontal)">
                                      <p:cBhvr>
                                        <p:cTn id="59" dur="2000"/>
                                        <p:tgtEl>
                                          <p:spTgt spid="18"/>
                                        </p:tgtEl>
                                      </p:cBhvr>
                                    </p:animEffect>
                                  </p:childTnLst>
                                </p:cTn>
                              </p:par>
                            </p:childTnLst>
                          </p:cTn>
                        </p:par>
                        <p:par>
                          <p:cTn id="60" fill="hold" nodeType="afterGroup">
                            <p:stCondLst>
                              <p:cond delay="28000"/>
                            </p:stCondLst>
                            <p:childTnLst>
                              <p:par>
                                <p:cTn id="61" presetID="3"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2000"/>
                                        <p:tgtEl>
                                          <p:spTgt spid="19"/>
                                        </p:tgtEl>
                                      </p:cBhvr>
                                    </p:animEffect>
                                  </p:childTnLst>
                                </p:cTn>
                              </p:par>
                            </p:childTnLst>
                          </p:cTn>
                        </p:par>
                        <p:par>
                          <p:cTn id="64" fill="hold" nodeType="afterGroup">
                            <p:stCondLst>
                              <p:cond delay="30000"/>
                            </p:stCondLst>
                            <p:childTnLst>
                              <p:par>
                                <p:cTn id="65" presetID="3" presetClass="entr" presetSubtype="10"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2682888" y="354064"/>
            <a:ext cx="3524830"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4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SON LANGAGE </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1441450" y="1572535"/>
            <a:ext cx="1892300" cy="641350"/>
          </a:xfrm>
          <a:prstGeom prst="rect">
            <a:avLst/>
          </a:prstGeom>
          <a:noFill/>
          <a:ln w="9525">
            <a:noFill/>
            <a:miter lim="800000"/>
            <a:headEnd/>
            <a:tailEnd/>
          </a:ln>
        </p:spPr>
        <p:txBody>
          <a:bodyPr/>
          <a:lstStyle/>
          <a:p>
            <a:pPr algn="ctr">
              <a:spcBef>
                <a:spcPct val="20000"/>
              </a:spcBef>
              <a:buFont typeface="Arial" pitchFamily="34" charset="0"/>
              <a:buNone/>
            </a:pPr>
            <a:r>
              <a:rPr lang="fr-FR" sz="2000">
                <a:solidFill>
                  <a:srgbClr val="FFFF00"/>
                </a:solidFill>
              </a:rPr>
              <a:t> </a:t>
            </a:r>
            <a:r>
              <a:rPr lang="fr-FR" sz="2800">
                <a:solidFill>
                  <a:srgbClr val="FFFF00"/>
                </a:solidFill>
              </a:rPr>
              <a:t>3</a:t>
            </a:r>
            <a:r>
              <a:rPr lang="fr-FR" sz="2000">
                <a:solidFill>
                  <a:srgbClr val="FFFF00"/>
                </a:solidFill>
              </a:rPr>
              <a:t> « FORMES »  </a:t>
            </a:r>
          </a:p>
        </p:txBody>
      </p:sp>
      <p:sp>
        <p:nvSpPr>
          <p:cNvPr id="6" name="Flèche vers la droite 5"/>
          <p:cNvSpPr>
            <a:spLocks noChangeArrowheads="1"/>
          </p:cNvSpPr>
          <p:nvPr/>
        </p:nvSpPr>
        <p:spPr bwMode="auto">
          <a:xfrm>
            <a:off x="3255963" y="2063072"/>
            <a:ext cx="977900" cy="161925"/>
          </a:xfrm>
          <a:prstGeom prst="rightArrow">
            <a:avLst>
              <a:gd name="adj1" fmla="val 50000"/>
              <a:gd name="adj2" fmla="val 49991"/>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7" name="Flèche vers la droite 6"/>
          <p:cNvSpPr>
            <a:spLocks noChangeArrowheads="1"/>
          </p:cNvSpPr>
          <p:nvPr/>
        </p:nvSpPr>
        <p:spPr bwMode="auto">
          <a:xfrm rot="-1667190">
            <a:off x="3206750" y="1820185"/>
            <a:ext cx="977900" cy="182562"/>
          </a:xfrm>
          <a:prstGeom prst="rightArrow">
            <a:avLst>
              <a:gd name="adj1" fmla="val 50000"/>
              <a:gd name="adj2" fmla="val 49994"/>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8" name="Flèche vers la droite 7"/>
          <p:cNvSpPr>
            <a:spLocks noChangeArrowheads="1"/>
          </p:cNvSpPr>
          <p:nvPr/>
        </p:nvSpPr>
        <p:spPr bwMode="auto">
          <a:xfrm rot="1731081">
            <a:off x="3208338" y="2283735"/>
            <a:ext cx="977900" cy="161925"/>
          </a:xfrm>
          <a:prstGeom prst="rightArrow">
            <a:avLst>
              <a:gd name="adj1" fmla="val 50000"/>
              <a:gd name="adj2" fmla="val 49991"/>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rgbClr val="FFFF00"/>
              </a:solidFill>
              <a:latin typeface="+mn-lt"/>
              <a:ea typeface="+mn-ea"/>
            </a:endParaRPr>
          </a:p>
        </p:txBody>
      </p:sp>
      <p:sp>
        <p:nvSpPr>
          <p:cNvPr id="9" name="Sous-titre 2"/>
          <p:cNvSpPr txBox="1">
            <a:spLocks/>
          </p:cNvSpPr>
          <p:nvPr/>
        </p:nvSpPr>
        <p:spPr bwMode="auto">
          <a:xfrm>
            <a:off x="4532313" y="1913712"/>
            <a:ext cx="2519362"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2 </a:t>
            </a:r>
            <a:r>
              <a:rPr lang="fr-FR" sz="2000" dirty="0">
                <a:solidFill>
                  <a:srgbClr val="FFFF00"/>
                </a:solidFill>
              </a:rPr>
              <a:t>Tactile ( Antennes ) </a:t>
            </a:r>
          </a:p>
        </p:txBody>
      </p:sp>
      <p:sp>
        <p:nvSpPr>
          <p:cNvPr id="12" name="Sous-titre 2"/>
          <p:cNvSpPr txBox="1">
            <a:spLocks/>
          </p:cNvSpPr>
          <p:nvPr/>
        </p:nvSpPr>
        <p:spPr bwMode="auto">
          <a:xfrm>
            <a:off x="4546684" y="1326061"/>
            <a:ext cx="3228975"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1</a:t>
            </a:r>
            <a:r>
              <a:rPr lang="fr-FR" sz="2000" dirty="0">
                <a:solidFill>
                  <a:srgbClr val="FFFF00"/>
                </a:solidFill>
              </a:rPr>
              <a:t> Chimique ( Phéromones ) </a:t>
            </a:r>
          </a:p>
        </p:txBody>
      </p:sp>
      <p:sp>
        <p:nvSpPr>
          <p:cNvPr id="13" name="Sous-titre 2"/>
          <p:cNvSpPr txBox="1">
            <a:spLocks/>
          </p:cNvSpPr>
          <p:nvPr/>
        </p:nvSpPr>
        <p:spPr bwMode="auto">
          <a:xfrm>
            <a:off x="4375150" y="2432275"/>
            <a:ext cx="2982913"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dirty="0">
                <a:solidFill>
                  <a:srgbClr val="FFFF00"/>
                </a:solidFill>
              </a:rPr>
              <a:t> 3 </a:t>
            </a:r>
            <a:r>
              <a:rPr lang="fr-FR" sz="2000" dirty="0">
                <a:solidFill>
                  <a:srgbClr val="FFFF00"/>
                </a:solidFill>
              </a:rPr>
              <a:t>Vibratoire ( Danses ) </a:t>
            </a:r>
          </a:p>
        </p:txBody>
      </p:sp>
      <p:sp>
        <p:nvSpPr>
          <p:cNvPr id="14" name="Flèche à angle droit 13"/>
          <p:cNvSpPr>
            <a:spLocks/>
          </p:cNvSpPr>
          <p:nvPr/>
        </p:nvSpPr>
        <p:spPr bwMode="auto">
          <a:xfrm>
            <a:off x="1911350" y="3142572"/>
            <a:ext cx="4756150" cy="530225"/>
          </a:xfrm>
          <a:custGeom>
            <a:avLst/>
            <a:gdLst>
              <a:gd name="T0" fmla="*/ 0 w 4756150"/>
              <a:gd name="T1" fmla="*/ 520013 h 530225"/>
              <a:gd name="T2" fmla="*/ 4618488 w 4756150"/>
              <a:gd name="T3" fmla="*/ 520013 h 530225"/>
              <a:gd name="T4" fmla="*/ 4618488 w 4756150"/>
              <a:gd name="T5" fmla="*/ 132556 h 530225"/>
              <a:gd name="T6" fmla="*/ 4491038 w 4756150"/>
              <a:gd name="T7" fmla="*/ 132556 h 530225"/>
              <a:gd name="T8" fmla="*/ 4623594 w 4756150"/>
              <a:gd name="T9" fmla="*/ 0 h 530225"/>
              <a:gd name="T10" fmla="*/ 4756150 w 4756150"/>
              <a:gd name="T11" fmla="*/ 132556 h 530225"/>
              <a:gd name="T12" fmla="*/ 4628700 w 4756150"/>
              <a:gd name="T13" fmla="*/ 132556 h 530225"/>
              <a:gd name="T14" fmla="*/ 4628700 w 4756150"/>
              <a:gd name="T15" fmla="*/ 530225 h 530225"/>
              <a:gd name="T16" fmla="*/ 0 w 4756150"/>
              <a:gd name="T17" fmla="*/ 530225 h 530225"/>
              <a:gd name="T18" fmla="*/ 0 w 4756150"/>
              <a:gd name="T19" fmla="*/ 520013 h 5302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56150" h="530225">
                <a:moveTo>
                  <a:pt x="0" y="520013"/>
                </a:moveTo>
                <a:lnTo>
                  <a:pt x="4618488" y="520013"/>
                </a:lnTo>
                <a:lnTo>
                  <a:pt x="4618488" y="132556"/>
                </a:lnTo>
                <a:lnTo>
                  <a:pt x="4491038" y="132556"/>
                </a:lnTo>
                <a:lnTo>
                  <a:pt x="4623594" y="0"/>
                </a:lnTo>
                <a:lnTo>
                  <a:pt x="4756150" y="132556"/>
                </a:lnTo>
                <a:lnTo>
                  <a:pt x="4628700" y="132556"/>
                </a:lnTo>
                <a:lnTo>
                  <a:pt x="4628700" y="530225"/>
                </a:lnTo>
                <a:lnTo>
                  <a:pt x="0" y="530225"/>
                </a:lnTo>
                <a:lnTo>
                  <a:pt x="0" y="520013"/>
                </a:lnTo>
                <a:close/>
              </a:path>
            </a:pathLst>
          </a:custGeom>
          <a:solidFill>
            <a:srgbClr val="000000"/>
          </a:solidFill>
          <a:ln w="9525" cap="flat" cmpd="sng">
            <a:solidFill>
              <a:srgbClr val="000000"/>
            </a:solidFill>
            <a:prstDash val="solid"/>
            <a:round/>
            <a:headEnd/>
            <a:tailEnd/>
          </a:ln>
          <a:effectLst>
            <a:outerShdw dist="23000" dir="5400000" rotWithShape="0">
              <a:srgbClr val="000000">
                <a:alpha val="34999"/>
              </a:srgbClr>
            </a:outerShdw>
          </a:effectLst>
        </p:spPr>
        <p:txBody>
          <a:bodyPr anchor="ctr"/>
          <a:lstStyle/>
          <a:p>
            <a:endParaRPr lang="fr-FR"/>
          </a:p>
        </p:txBody>
      </p:sp>
      <p:sp>
        <p:nvSpPr>
          <p:cNvPr id="15" name="Sous-titre 2"/>
          <p:cNvSpPr txBox="1">
            <a:spLocks/>
          </p:cNvSpPr>
          <p:nvPr/>
        </p:nvSpPr>
        <p:spPr bwMode="auto">
          <a:xfrm>
            <a:off x="1512888" y="3031447"/>
            <a:ext cx="5153025" cy="641350"/>
          </a:xfrm>
          <a:prstGeom prst="rect">
            <a:avLst/>
          </a:prstGeom>
          <a:noFill/>
          <a:ln w="9525">
            <a:noFill/>
            <a:miter lim="800000"/>
            <a:headEnd/>
            <a:tailEnd/>
          </a:ln>
        </p:spPr>
        <p:txBody>
          <a:bodyPr/>
          <a:lstStyle/>
          <a:p>
            <a:pPr algn="ctr">
              <a:spcBef>
                <a:spcPct val="20000"/>
              </a:spcBef>
              <a:buFont typeface="Arial" pitchFamily="34" charset="0"/>
              <a:buNone/>
            </a:pPr>
            <a:r>
              <a:rPr lang="fr-FR" sz="1200">
                <a:solidFill>
                  <a:srgbClr val="FFFF00"/>
                </a:solidFill>
              </a:rPr>
              <a:t> </a:t>
            </a:r>
            <a:r>
              <a:rPr lang="fr-FR" sz="2000">
                <a:solidFill>
                  <a:srgbClr val="FFFF00"/>
                </a:solidFill>
              </a:rPr>
              <a:t> Danses en rond, Frétillantes, Tremblantes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par>
                          <p:cTn id="16" fill="hold" nodeType="afterGroup">
                            <p:stCondLst>
                              <p:cond delay="4500"/>
                            </p:stCondLst>
                            <p:childTnLst>
                              <p:par>
                                <p:cTn id="17" presetID="3"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2000"/>
                                        <p:tgtEl>
                                          <p:spTgt spid="12"/>
                                        </p:tgtEl>
                                      </p:cBhvr>
                                    </p:animEffect>
                                  </p:childTnLst>
                                </p:cTn>
                              </p:par>
                            </p:childTnLst>
                          </p:cTn>
                        </p:par>
                        <p:par>
                          <p:cTn id="20" fill="hold" nodeType="afterGroup">
                            <p:stCondLst>
                              <p:cond delay="6500"/>
                            </p:stCondLst>
                            <p:childTnLst>
                              <p:par>
                                <p:cTn id="21" presetID="3"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2000"/>
                                        <p:tgtEl>
                                          <p:spTgt spid="7"/>
                                        </p:tgtEl>
                                      </p:cBhvr>
                                    </p:animEffect>
                                  </p:childTnLst>
                                </p:cTn>
                              </p:par>
                            </p:childTnLst>
                          </p:cTn>
                        </p:par>
                        <p:par>
                          <p:cTn id="24" fill="hold" nodeType="afterGroup">
                            <p:stCondLst>
                              <p:cond delay="85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0500"/>
                            </p:stCondLst>
                            <p:childTnLst>
                              <p:par>
                                <p:cTn id="29" presetID="3"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2000"/>
                                        <p:tgtEl>
                                          <p:spTgt spid="8"/>
                                        </p:tgtEl>
                                      </p:cBhvr>
                                    </p:animEffect>
                                  </p:childTnLst>
                                </p:cTn>
                              </p:par>
                            </p:childTnLst>
                          </p:cTn>
                        </p:par>
                        <p:par>
                          <p:cTn id="32" fill="hold" nodeType="afterGroup">
                            <p:stCondLst>
                              <p:cond delay="12500"/>
                            </p:stCondLst>
                            <p:childTnLst>
                              <p:par>
                                <p:cTn id="33" presetID="3" presetClass="entr" presetSubtype="1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2000"/>
                                        <p:tgtEl>
                                          <p:spTgt spid="13"/>
                                        </p:tgtEl>
                                      </p:cBhvr>
                                    </p:animEffect>
                                  </p:childTnLst>
                                </p:cTn>
                              </p:par>
                            </p:childTnLst>
                          </p:cTn>
                        </p:par>
                        <p:par>
                          <p:cTn id="36" fill="hold" nodeType="afterGroup">
                            <p:stCondLst>
                              <p:cond delay="14500"/>
                            </p:stCondLst>
                            <p:childTnLst>
                              <p:par>
                                <p:cTn id="37" presetID="3" presetClass="entr" presetSubtype="1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2000"/>
                                        <p:tgtEl>
                                          <p:spTgt spid="15"/>
                                        </p:tgtEl>
                                      </p:cBhvr>
                                    </p:animEffect>
                                  </p:childTnLst>
                                </p:cTn>
                              </p:par>
                            </p:childTnLst>
                          </p:cTn>
                        </p:par>
                        <p:par>
                          <p:cTn id="40" fill="hold" nodeType="afterGroup">
                            <p:stCondLst>
                              <p:cond delay="16500"/>
                            </p:stCondLst>
                            <p:childTnLst>
                              <p:par>
                                <p:cTn id="41" presetID="6" presetClass="entr" presetSubtype="3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circle(out)">
                                      <p:cBhvr>
                                        <p:cTn id="4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Image 9"/>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91068" y="366964"/>
            <a:ext cx="6455391" cy="5930311"/>
          </a:xfrm>
          <a:prstGeom prst="rect">
            <a:avLst/>
          </a:prstGeom>
          <a:noFill/>
          <a:ln>
            <a:noFill/>
          </a:ln>
        </p:spPr>
      </p:pic>
      <p:pic>
        <p:nvPicPr>
          <p:cNvPr id="2" name="Image 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06929" y="366964"/>
            <a:ext cx="2741547" cy="2450839"/>
          </a:xfrm>
          <a:prstGeom prst="rect">
            <a:avLst/>
          </a:prstGeom>
          <a:noFill/>
          <a:ln w="9525">
            <a:noFill/>
            <a:miter lim="800000"/>
            <a:headEnd/>
            <a:tailEnd/>
          </a:ln>
        </p:spPr>
      </p:pic>
      <p:sp>
        <p:nvSpPr>
          <p:cNvPr id="3" name="Pensées 2"/>
          <p:cNvSpPr>
            <a:spLocks noChangeArrowheads="1"/>
          </p:cNvSpPr>
          <p:nvPr/>
        </p:nvSpPr>
        <p:spPr bwMode="auto">
          <a:xfrm>
            <a:off x="7043464" y="2985940"/>
            <a:ext cx="2005012" cy="936625"/>
          </a:xfrm>
          <a:prstGeom prst="cloudCallout">
            <a:avLst>
              <a:gd name="adj1" fmla="val -14680"/>
              <a:gd name="adj2" fmla="val -109859"/>
            </a:avLst>
          </a:prstGeom>
          <a:noFill/>
          <a:ln w="9525">
            <a:solidFill>
              <a:srgbClr val="FF0000"/>
            </a:solidFill>
            <a:round/>
            <a:headEnd/>
            <a:tailEnd/>
          </a:ln>
          <a:effectLst>
            <a:outerShdw dist="23000" dir="5400000" rotWithShape="0">
              <a:srgbClr val="808080">
                <a:alpha val="34999"/>
              </a:srgbClr>
            </a:outerShdw>
          </a:effectLst>
        </p:spPr>
        <p:txBody>
          <a:bodyPr anchor="ctr"/>
          <a:lstStyle/>
          <a:p>
            <a:pPr algn="ctr">
              <a:defRPr/>
            </a:pPr>
            <a:r>
              <a:rPr lang="fr-FR" dirty="0">
                <a:solidFill>
                  <a:srgbClr val="FFFF00"/>
                </a:solidFill>
                <a:latin typeface="+mn-lt"/>
                <a:ea typeface="+mn-ea"/>
              </a:rPr>
              <a:t>Pas cette danse?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afterEffect">
                                  <p:stCondLst>
                                    <p:cond delay="0"/>
                                  </p:stCondLst>
                                  <p:childTnLst>
                                    <p:animScale>
                                      <p:cBhvr>
                                        <p:cTn id="6" dur="2000" fill="hold"/>
                                        <p:tgtEl>
                                          <p:spTgt spid="2"/>
                                        </p:tgtEl>
                                      </p:cBhvr>
                                      <p:by x="150000" y="150000"/>
                                    </p:animScale>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par>
                          <p:cTn id="7" fill="hold" nodeType="afterGroup">
                            <p:stCondLst>
                              <p:cond delay="2000"/>
                            </p:stCondLst>
                            <p:childTnLst>
                              <p:par>
                                <p:cTn id="8" presetID="6" presetClass="entr" presetSubtype="32"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out)">
                                      <p:cBhvr>
                                        <p:cTn id="10" dur="5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par>
                          <p:cTn id="11" fill="hold" nodeType="afterGroup">
                            <p:stCondLst>
                              <p:cond delay="7000"/>
                            </p:stCondLst>
                            <p:childTnLst>
                              <p:par>
                                <p:cTn id="12" presetID="6" presetClass="entr" presetSubtype="32" fill="hold" nodeType="afterEffect">
                                  <p:stCondLst>
                                    <p:cond delay="0"/>
                                  </p:stCondLst>
                                  <p:childTnLst>
                                    <p:set>
                                      <p:cBhvr>
                                        <p:cTn id="13" dur="1" fill="hold">
                                          <p:stCondLst>
                                            <p:cond delay="0"/>
                                          </p:stCondLst>
                                        </p:cTn>
                                        <p:tgtEl>
                                          <p:spTgt spid="38913"/>
                                        </p:tgtEl>
                                        <p:attrNameLst>
                                          <p:attrName>style.visibility</p:attrName>
                                        </p:attrNameLst>
                                      </p:cBhvr>
                                      <p:to>
                                        <p:strVal val="visible"/>
                                      </p:to>
                                    </p:set>
                                    <p:animEffect transition="in" filter="circle(out)">
                                      <p:cBhvr>
                                        <p:cTn id="14" dur="15000"/>
                                        <p:tgtEl>
                                          <p:spTgt spid="38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714261" y="122854"/>
            <a:ext cx="499368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CYCLE DE VIE de la COLONIE</a:t>
            </a:r>
          </a:p>
          <a:p>
            <a:pPr fontAlgn="auto">
              <a:spcAft>
                <a:spcPts val="0"/>
              </a:spcAft>
              <a:defRPr/>
            </a:pPr>
            <a:r>
              <a:rPr lang="fr-FR" sz="28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2443841" y="566542"/>
            <a:ext cx="3621087" cy="319087"/>
          </a:xfrm>
          <a:prstGeom prst="rect">
            <a:avLst/>
          </a:prstGeom>
          <a:noFill/>
          <a:ln w="9525">
            <a:noFill/>
            <a:miter lim="800000"/>
            <a:headEnd/>
            <a:tailEnd/>
          </a:ln>
        </p:spPr>
        <p:txBody>
          <a:bodyPr/>
          <a:lstStyle/>
          <a:p>
            <a:pPr algn="ctr">
              <a:spcBef>
                <a:spcPct val="20000"/>
              </a:spcBef>
              <a:buFont typeface="Arial" pitchFamily="34" charset="0"/>
              <a:buNone/>
            </a:pPr>
            <a:r>
              <a:rPr lang="fr-FR" dirty="0">
                <a:solidFill>
                  <a:srgbClr val="FFFF00"/>
                </a:solidFill>
              </a:rPr>
              <a:t>Au fil des saisons ( zone nord )</a:t>
            </a:r>
          </a:p>
          <a:p>
            <a:pPr algn="ctr">
              <a:spcBef>
                <a:spcPct val="20000"/>
              </a:spcBef>
              <a:buFont typeface="Arial" pitchFamily="34" charset="0"/>
              <a:buNone/>
            </a:pPr>
            <a:r>
              <a:rPr lang="fr-FR" dirty="0">
                <a:solidFill>
                  <a:srgbClr val="FFFF00"/>
                </a:solidFill>
              </a:rPr>
              <a:t> </a:t>
            </a:r>
          </a:p>
        </p:txBody>
      </p:sp>
      <p:sp>
        <p:nvSpPr>
          <p:cNvPr id="6" name="Sous-titre 2"/>
          <p:cNvSpPr txBox="1">
            <a:spLocks/>
          </p:cNvSpPr>
          <p:nvPr/>
        </p:nvSpPr>
        <p:spPr>
          <a:xfrm>
            <a:off x="121413" y="1201626"/>
            <a:ext cx="1964177" cy="61080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10541" cmpd="sng">
                  <a:noFill/>
                  <a:prstDash val="solid"/>
                </a:ln>
                <a:solidFill>
                  <a:srgbClr val="FFFF00"/>
                </a:solidFill>
              </a:rPr>
              <a:t>PRINTEMPS </a:t>
            </a:r>
            <a:r>
              <a:rPr lang="fr-FR" sz="1800" dirty="0">
                <a:ln w="900" cmpd="sng">
                  <a:noFill/>
                  <a:prstDash val="solid"/>
                </a:ln>
                <a:solidFill>
                  <a:srgbClr val="FFFF00"/>
                </a:solidFill>
              </a:rPr>
              <a:t>Dés  mi-janvier :</a:t>
            </a:r>
          </a:p>
          <a:p>
            <a:pPr fontAlgn="auto">
              <a:spcAft>
                <a:spcPts val="0"/>
              </a:spcAft>
              <a:defRPr/>
            </a:pP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bwMode="auto">
          <a:xfrm>
            <a:off x="2860675" y="1193604"/>
            <a:ext cx="5538788" cy="10731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La reine recommence à pondre, l</a:t>
            </a:r>
            <a:r>
              <a:rPr lang="fr-FR" altLang="fr-FR" sz="2000" dirty="0">
                <a:solidFill>
                  <a:srgbClr val="FFFF00"/>
                </a:solidFill>
              </a:rPr>
              <a:t>’</a:t>
            </a:r>
            <a:r>
              <a:rPr lang="fr-FR" sz="2000" dirty="0">
                <a:solidFill>
                  <a:srgbClr val="FFFF00"/>
                </a:solidFill>
              </a:rPr>
              <a:t>activité reprend doucement puis s</a:t>
            </a:r>
            <a:r>
              <a:rPr lang="fr-FR" altLang="fr-FR" sz="2000" dirty="0">
                <a:solidFill>
                  <a:srgbClr val="FFFF00"/>
                </a:solidFill>
              </a:rPr>
              <a:t>’</a:t>
            </a:r>
            <a:r>
              <a:rPr lang="fr-FR" sz="2000" dirty="0">
                <a:solidFill>
                  <a:srgbClr val="FFFF00"/>
                </a:solidFill>
              </a:rPr>
              <a:t>accélère rapidement jusqu</a:t>
            </a:r>
            <a:r>
              <a:rPr lang="fr-FR" altLang="fr-FR" sz="2000" dirty="0">
                <a:solidFill>
                  <a:srgbClr val="FFFF00"/>
                </a:solidFill>
              </a:rPr>
              <a:t>’</a:t>
            </a:r>
            <a:r>
              <a:rPr lang="fr-FR" sz="2000" dirty="0">
                <a:solidFill>
                  <a:srgbClr val="FFFF00"/>
                </a:solidFill>
              </a:rPr>
              <a:t>à un éventuel essaimage d’avril à juin.</a:t>
            </a:r>
          </a:p>
        </p:txBody>
      </p:sp>
      <p:sp>
        <p:nvSpPr>
          <p:cNvPr id="8" name="Sous-titre 2"/>
          <p:cNvSpPr txBox="1">
            <a:spLocks/>
          </p:cNvSpPr>
          <p:nvPr/>
        </p:nvSpPr>
        <p:spPr>
          <a:xfrm>
            <a:off x="28393" y="2243130"/>
            <a:ext cx="1459267" cy="105639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dirty="0">
                <a:ln w="10541" cmpd="sng">
                  <a:noFill/>
                  <a:prstDash val="solid"/>
                </a:ln>
                <a:solidFill>
                  <a:srgbClr val="FFFF00"/>
                </a:solidFill>
              </a:rPr>
              <a:t>ETE</a:t>
            </a:r>
          </a:p>
          <a:p>
            <a:pPr fontAlgn="auto">
              <a:spcAft>
                <a:spcPts val="0"/>
              </a:spcAft>
              <a:defRPr/>
            </a:pPr>
            <a:r>
              <a:rPr lang="fr-FR" sz="1800" dirty="0">
                <a:ln w="10541" cmpd="sng">
                  <a:noFill/>
                  <a:prstDash val="solid"/>
                </a:ln>
                <a:solidFill>
                  <a:srgbClr val="FFFF00"/>
                </a:solidFill>
              </a:rPr>
              <a:t>Mi-juin</a:t>
            </a:r>
          </a:p>
          <a:p>
            <a:pPr fontAlgn="auto">
              <a:spcAft>
                <a:spcPts val="0"/>
              </a:spcAft>
              <a:defRPr/>
            </a:pP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9" name="Sous-titre 2"/>
          <p:cNvSpPr txBox="1">
            <a:spLocks/>
          </p:cNvSpPr>
          <p:nvPr/>
        </p:nvSpPr>
        <p:spPr>
          <a:xfrm>
            <a:off x="29613" y="3526937"/>
            <a:ext cx="1964177" cy="61080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fr-FR" sz="2800" dirty="0">
                <a:ln w="10541" cmpd="sng">
                  <a:noFill/>
                  <a:prstDash val="solid"/>
                </a:ln>
                <a:solidFill>
                  <a:srgbClr val="FFFF00"/>
                </a:solidFill>
              </a:rPr>
              <a:t> AUTOMNE</a:t>
            </a:r>
          </a:p>
          <a:p>
            <a:pPr fontAlgn="auto">
              <a:spcBef>
                <a:spcPts val="0"/>
              </a:spcBef>
              <a:spcAft>
                <a:spcPts val="0"/>
              </a:spcAft>
              <a:defRPr/>
            </a:pPr>
            <a:r>
              <a:rPr lang="fr-FR" sz="1800" dirty="0">
                <a:ln w="10541" cmpd="sng">
                  <a:noFill/>
                  <a:prstDash val="solid"/>
                </a:ln>
                <a:solidFill>
                  <a:srgbClr val="FFFF00"/>
                </a:solidFill>
              </a:rPr>
              <a:t>Mi-septembre</a:t>
            </a:r>
          </a:p>
        </p:txBody>
      </p:sp>
      <p:sp>
        <p:nvSpPr>
          <p:cNvPr id="10" name="Sous-titre 2"/>
          <p:cNvSpPr txBox="1">
            <a:spLocks/>
          </p:cNvSpPr>
          <p:nvPr/>
        </p:nvSpPr>
        <p:spPr>
          <a:xfrm>
            <a:off x="173472" y="4872262"/>
            <a:ext cx="1558998" cy="610807"/>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10541" cmpd="sng">
                  <a:noFill/>
                  <a:prstDash val="solid"/>
                </a:ln>
                <a:solidFill>
                  <a:srgbClr val="FFFF00"/>
                </a:solidFill>
              </a:rPr>
              <a:t> HIVER</a:t>
            </a:r>
          </a:p>
          <a:p>
            <a:pPr fontAlgn="auto">
              <a:spcAft>
                <a:spcPts val="0"/>
              </a:spcAft>
              <a:defRPr/>
            </a:pPr>
            <a:r>
              <a:rPr lang="fr-FR" sz="1800" dirty="0">
                <a:ln w="10541" cmpd="sng">
                  <a:noFill/>
                  <a:prstDash val="solid"/>
                </a:ln>
                <a:solidFill>
                  <a:srgbClr val="FFFF00"/>
                </a:solidFill>
              </a:rPr>
              <a:t>Mi-décembre</a:t>
            </a:r>
          </a:p>
          <a:p>
            <a:pPr fontAlgn="auto">
              <a:spcAft>
                <a:spcPts val="0"/>
              </a:spcAft>
              <a:defRPr/>
            </a:pP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1" name="Sous-titre 2"/>
          <p:cNvSpPr txBox="1">
            <a:spLocks/>
          </p:cNvSpPr>
          <p:nvPr/>
        </p:nvSpPr>
        <p:spPr bwMode="auto">
          <a:xfrm>
            <a:off x="1239838" y="2261992"/>
            <a:ext cx="7842250" cy="10731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Reconstitution du cheptel interne s’il y a eu essaimage. Approvisionnement et stockage maximum de miel et de pollen.</a:t>
            </a:r>
          </a:p>
          <a:p>
            <a:pPr algn="ctr">
              <a:spcBef>
                <a:spcPct val="20000"/>
              </a:spcBef>
              <a:buFont typeface="Arial" pitchFamily="34" charset="0"/>
              <a:buNone/>
            </a:pPr>
            <a:r>
              <a:rPr lang="fr-FR" sz="2000" dirty="0">
                <a:solidFill>
                  <a:srgbClr val="FFFF00"/>
                </a:solidFill>
              </a:rPr>
              <a:t>Grosse activité des « porteuses d</a:t>
            </a:r>
            <a:r>
              <a:rPr lang="fr-FR" altLang="fr-FR" sz="2000" dirty="0">
                <a:solidFill>
                  <a:srgbClr val="FFFF00"/>
                </a:solidFill>
              </a:rPr>
              <a:t>’</a:t>
            </a:r>
            <a:r>
              <a:rPr lang="fr-FR" sz="2000" dirty="0">
                <a:solidFill>
                  <a:srgbClr val="FFFF00"/>
                </a:solidFill>
              </a:rPr>
              <a:t>eau » (Thermorégulation de la ruche).</a:t>
            </a:r>
          </a:p>
        </p:txBody>
      </p:sp>
      <p:sp>
        <p:nvSpPr>
          <p:cNvPr id="12" name="Sous-titre 2"/>
          <p:cNvSpPr txBox="1">
            <a:spLocks/>
          </p:cNvSpPr>
          <p:nvPr/>
        </p:nvSpPr>
        <p:spPr bwMode="auto">
          <a:xfrm>
            <a:off x="1544638" y="3514529"/>
            <a:ext cx="6037262" cy="10731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L</a:t>
            </a:r>
            <a:r>
              <a:rPr lang="fr-FR" altLang="fr-FR" sz="2000" dirty="0">
                <a:solidFill>
                  <a:srgbClr val="FFFF00"/>
                </a:solidFill>
              </a:rPr>
              <a:t>’</a:t>
            </a:r>
            <a:r>
              <a:rPr lang="fr-FR" sz="2000" dirty="0">
                <a:solidFill>
                  <a:srgbClr val="FFFF00"/>
                </a:solidFill>
              </a:rPr>
              <a:t>activité décline.</a:t>
            </a:r>
          </a:p>
          <a:p>
            <a:pPr algn="ctr">
              <a:spcBef>
                <a:spcPct val="20000"/>
              </a:spcBef>
              <a:buFont typeface="Arial" pitchFamily="34" charset="0"/>
              <a:buNone/>
            </a:pPr>
            <a:r>
              <a:rPr lang="fr-FR" sz="2000" dirty="0">
                <a:solidFill>
                  <a:srgbClr val="FFFF00"/>
                </a:solidFill>
              </a:rPr>
              <a:t>La reine réduit sa ponte.</a:t>
            </a:r>
          </a:p>
          <a:p>
            <a:pPr algn="ctr">
              <a:spcBef>
                <a:spcPct val="20000"/>
              </a:spcBef>
              <a:buFont typeface="Arial" pitchFamily="34" charset="0"/>
              <a:buNone/>
            </a:pPr>
            <a:r>
              <a:rPr lang="fr-FR" sz="2000" dirty="0">
                <a:solidFill>
                  <a:srgbClr val="FFFF00"/>
                </a:solidFill>
              </a:rPr>
              <a:t>Les mâles sont chassés et meurent de froid et de faim. </a:t>
            </a:r>
          </a:p>
        </p:txBody>
      </p:sp>
      <p:sp>
        <p:nvSpPr>
          <p:cNvPr id="13" name="Sous-titre 2"/>
          <p:cNvSpPr txBox="1">
            <a:spLocks/>
          </p:cNvSpPr>
          <p:nvPr/>
        </p:nvSpPr>
        <p:spPr bwMode="auto">
          <a:xfrm>
            <a:off x="1758950" y="4784529"/>
            <a:ext cx="4897438" cy="10731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La grappe hivernale se forme.</a:t>
            </a:r>
          </a:p>
          <a:p>
            <a:pPr algn="ctr">
              <a:spcBef>
                <a:spcPct val="20000"/>
              </a:spcBef>
              <a:buFont typeface="Arial" pitchFamily="34" charset="0"/>
              <a:buNone/>
            </a:pPr>
            <a:r>
              <a:rPr lang="fr-FR" sz="2000" dirty="0">
                <a:solidFill>
                  <a:srgbClr val="FFFF00"/>
                </a:solidFill>
              </a:rPr>
              <a:t>Les abeilles sont au repos.</a:t>
            </a:r>
          </a:p>
          <a:p>
            <a:pPr algn="ctr">
              <a:spcBef>
                <a:spcPct val="20000"/>
              </a:spcBef>
              <a:buFont typeface="Arial" pitchFamily="34" charset="0"/>
              <a:buNone/>
            </a:pPr>
            <a:r>
              <a:rPr lang="fr-FR" sz="2000" dirty="0">
                <a:solidFill>
                  <a:srgbClr val="FFFF00"/>
                </a:solidFill>
              </a:rPr>
              <a:t>Pas ou peu d</a:t>
            </a:r>
            <a:r>
              <a:rPr lang="fr-FR" altLang="fr-FR" sz="2000" dirty="0">
                <a:solidFill>
                  <a:srgbClr val="FFFF00"/>
                </a:solidFill>
              </a:rPr>
              <a:t>’</a:t>
            </a:r>
            <a:r>
              <a:rPr lang="fr-FR" sz="2000" dirty="0">
                <a:solidFill>
                  <a:srgbClr val="FFFF00"/>
                </a:solidFill>
              </a:rPr>
              <a:t>activité : c</a:t>
            </a:r>
            <a:r>
              <a:rPr lang="fr-FR" altLang="fr-FR" sz="2000" dirty="0">
                <a:solidFill>
                  <a:srgbClr val="FFFF00"/>
                </a:solidFill>
              </a:rPr>
              <a:t>’</a:t>
            </a:r>
            <a:r>
              <a:rPr lang="fr-FR" sz="2000" dirty="0">
                <a:solidFill>
                  <a:srgbClr val="FFFF00"/>
                </a:solidFill>
              </a:rPr>
              <a:t>est la léthargie.</a:t>
            </a:r>
          </a:p>
        </p:txBody>
      </p:sp>
      <p:pic>
        <p:nvPicPr>
          <p:cNvPr id="2" name="Image 1"/>
          <p:cNvPicPr>
            <a:picLocks noChangeAspect="1"/>
          </p:cNvPicPr>
          <p:nvPr/>
        </p:nvPicPr>
        <p:blipFill>
          <a:blip r:embed="rId2"/>
          <a:stretch>
            <a:fillRect/>
          </a:stretch>
        </p:blipFill>
        <p:spPr>
          <a:xfrm>
            <a:off x="7638652" y="5089192"/>
            <a:ext cx="1266825" cy="12477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2000"/>
                                        <p:tgtEl>
                                          <p:spTgt spid="11"/>
                                        </p:tgtEl>
                                      </p:cBhvr>
                                    </p:animEffect>
                                  </p:childTnLst>
                                </p:cTn>
                              </p:par>
                            </p:childTnLst>
                          </p:cTn>
                        </p:par>
                        <p:par>
                          <p:cTn id="28" fill="hold" nodeType="afterGroup">
                            <p:stCondLst>
                              <p:cond delay="12000"/>
                            </p:stCondLst>
                            <p:childTnLst>
                              <p:par>
                                <p:cTn id="29" presetID="0" presetClass="path" presetSubtype="0" accel="50000" decel="50000" fill="hold" nodeType="afterEffect">
                                  <p:stCondLst>
                                    <p:cond delay="0"/>
                                  </p:stCondLst>
                                  <p:childTnLst>
                                    <p:animMotion origin="layout" path="M -0.10639 -0.00902 L -1.21972 -0.01087 " pathEditMode="relative" ptsTypes="AA">
                                      <p:cBhvr>
                                        <p:cTn id="30" dur="11000" fill="hold"/>
                                        <p:tgtEl>
                                          <p:spTgt spid="2"/>
                                        </p:tgtEl>
                                        <p:attrNameLst>
                                          <p:attrName>ppt_x</p:attrName>
                                          <p:attrName>ppt_y</p:attrName>
                                        </p:attrNameLst>
                                      </p:cBhvr>
                                    </p:animMotion>
                                  </p:childTnLst>
                                </p:cTn>
                              </p:par>
                            </p:childTnLst>
                          </p:cTn>
                        </p:par>
                        <p:par>
                          <p:cTn id="31" fill="hold" nodeType="afterGroup">
                            <p:stCondLst>
                              <p:cond delay="23000"/>
                            </p:stCondLst>
                            <p:childTnLst>
                              <p:par>
                                <p:cTn id="32" presetID="3" presetClass="entr" presetSubtype="1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2000"/>
                                        <p:tgtEl>
                                          <p:spTgt spid="9"/>
                                        </p:tgtEl>
                                      </p:cBhvr>
                                    </p:animEffect>
                                  </p:childTnLst>
                                </p:cTn>
                              </p:par>
                            </p:childTnLst>
                          </p:cTn>
                        </p:par>
                        <p:par>
                          <p:cTn id="35" fill="hold" nodeType="afterGroup">
                            <p:stCondLst>
                              <p:cond delay="25000"/>
                            </p:stCondLst>
                            <p:childTnLst>
                              <p:par>
                                <p:cTn id="36" presetID="3" presetClass="entr" presetSubtype="1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2000"/>
                                        <p:tgtEl>
                                          <p:spTgt spid="12"/>
                                        </p:tgtEl>
                                      </p:cBhvr>
                                    </p:animEffect>
                                  </p:childTnLst>
                                </p:cTn>
                              </p:par>
                            </p:childTnLst>
                          </p:cTn>
                        </p:par>
                        <p:par>
                          <p:cTn id="39" fill="hold" nodeType="afterGroup">
                            <p:stCondLst>
                              <p:cond delay="27000"/>
                            </p:stCondLst>
                            <p:childTnLst>
                              <p:par>
                                <p:cTn id="40" presetID="3" presetClass="entr" presetSubtype="1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2000"/>
                                        <p:tgtEl>
                                          <p:spTgt spid="10"/>
                                        </p:tgtEl>
                                      </p:cBhvr>
                                    </p:animEffect>
                                  </p:childTnLst>
                                </p:cTn>
                              </p:par>
                            </p:childTnLst>
                          </p:cTn>
                        </p:par>
                        <p:par>
                          <p:cTn id="43" fill="hold" nodeType="afterGroup">
                            <p:stCondLst>
                              <p:cond delay="29000"/>
                            </p:stCondLst>
                            <p:childTnLst>
                              <p:par>
                                <p:cTn id="44" presetID="3" presetClass="entr" presetSubtype="1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linds(horizontal)">
                                      <p:cBhvr>
                                        <p:cTn id="4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1"/>
          <p:cNvPicPr>
            <a:picLocks noChangeAspect="1"/>
          </p:cNvPicPr>
          <p:nvPr/>
        </p:nvPicPr>
        <p:blipFill>
          <a:blip r:embed="rId3"/>
          <a:srcRect/>
          <a:stretch>
            <a:fillRect/>
          </a:stretch>
        </p:blipFill>
        <p:spPr bwMode="auto">
          <a:xfrm>
            <a:off x="0" y="0"/>
            <a:ext cx="9113838" cy="6858000"/>
          </a:xfrm>
          <a:prstGeom prst="rect">
            <a:avLst/>
          </a:prstGeom>
          <a:noFill/>
          <a:ln w="9525">
            <a:noFill/>
            <a:miter lim="800000"/>
            <a:headEnd/>
            <a:tailEnd/>
          </a:ln>
        </p:spPr>
      </p:pic>
      <p:grpSp>
        <p:nvGrpSpPr>
          <p:cNvPr id="49" name="Grouper 11"/>
          <p:cNvGrpSpPr>
            <a:grpSpLocks/>
          </p:cNvGrpSpPr>
          <p:nvPr/>
        </p:nvGrpSpPr>
        <p:grpSpPr bwMode="auto">
          <a:xfrm>
            <a:off x="5909478" y="2579427"/>
            <a:ext cx="3111691" cy="2149000"/>
            <a:chOff x="-601789" y="0"/>
            <a:chExt cx="5179686" cy="3447143"/>
          </a:xfrm>
          <a:effectLst>
            <a:glow rad="101600">
              <a:schemeClr val="tx1">
                <a:alpha val="75000"/>
              </a:schemeClr>
            </a:glow>
          </a:effectLst>
        </p:grpSpPr>
        <p:pic>
          <p:nvPicPr>
            <p:cNvPr id="50" name="Image 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8800" y="0"/>
              <a:ext cx="2749097" cy="3447143"/>
            </a:xfrm>
            <a:prstGeom prst="rect">
              <a:avLst/>
            </a:prstGeom>
            <a:noFill/>
            <a:ln>
              <a:noFill/>
            </a:ln>
            <a:effectLst>
              <a:glow rad="101600">
                <a:schemeClr val="bg1">
                  <a:alpha val="75000"/>
                </a:schemeClr>
              </a:glow>
              <a:softEdge rad="762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Pensées 50"/>
            <p:cNvSpPr/>
            <p:nvPr/>
          </p:nvSpPr>
          <p:spPr>
            <a:xfrm rot="10800000" flipV="1">
              <a:off x="-601789" y="2228442"/>
              <a:ext cx="2627695" cy="1002758"/>
            </a:xfrm>
            <a:prstGeom prst="cloudCallout">
              <a:avLst>
                <a:gd name="adj1" fmla="val -83883"/>
                <a:gd name="adj2" fmla="val -90477"/>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r>
                <a:rPr lang="fr-FR" sz="1400" dirty="0">
                  <a:solidFill>
                    <a:srgbClr val="000000"/>
                  </a:solidFill>
                </a:rPr>
                <a:t>Ça va, vous suivez ? </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circle(out)">
                                      <p:cBhvr>
                                        <p:cTn id="7" dur="5000"/>
                                        <p:tgtEl>
                                          <p:spTgt spid="45"/>
                                        </p:tgtEl>
                                      </p:cBhvr>
                                    </p:animEffect>
                                  </p:childTnLst>
                                  <p:subTnLst>
                                    <p:set>
                                      <p:cBhvr override="childStyle">
                                        <p:cTn dur="1" fill="hold" display="0" masterRel="sameClick" afterEffect="1">
                                          <p:stCondLst>
                                            <p:cond evt="end" delay="0">
                                              <p:tn val="5"/>
                                            </p:cond>
                                          </p:stCondLst>
                                        </p:cTn>
                                        <p:tgtEl>
                                          <p:spTgt spid="45"/>
                                        </p:tgtEl>
                                        <p:attrNameLst>
                                          <p:attrName>style.visibility</p:attrName>
                                        </p:attrNameLst>
                                      </p:cBhvr>
                                      <p:to>
                                        <p:strVal val="hidden"/>
                                      </p:to>
                                    </p:set>
                                  </p:subTnLst>
                                </p:cTn>
                              </p:par>
                            </p:childTnLst>
                          </p:cTn>
                        </p:par>
                        <p:par>
                          <p:cTn id="8" fill="hold">
                            <p:stCondLst>
                              <p:cond delay="5000"/>
                            </p:stCondLst>
                            <p:childTnLst>
                              <p:par>
                                <p:cTn id="9" presetID="6" presetClass="entr" presetSubtype="32"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circle(out)">
                                      <p:cBhvr>
                                        <p:cTn id="11" dur="5000"/>
                                        <p:tgtEl>
                                          <p:spTgt spid="49"/>
                                        </p:tgtEl>
                                      </p:cBhvr>
                                    </p:animEffect>
                                  </p:childTnLst>
                                  <p:subTnLst>
                                    <p:set>
                                      <p:cBhvr override="childStyle">
                                        <p:cTn dur="1" fill="hold" display="0" masterRel="sameClick" afterEffect="1">
                                          <p:stCondLst>
                                            <p:cond evt="end" delay="0">
                                              <p:tn val="9"/>
                                            </p:cond>
                                          </p:stCondLst>
                                        </p:cTn>
                                        <p:tgtEl>
                                          <p:spTgt spid="4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2683270" y="22"/>
            <a:ext cx="277510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REINE</a:t>
            </a:r>
            <a:endParaRPr lang="fr-FR" sz="1800" dirty="0">
              <a:ln w="12700">
                <a:noFill/>
                <a:prstDash val="solid"/>
              </a:ln>
              <a:solidFill>
                <a:srgbClr val="FFFF00"/>
              </a:solidFill>
            </a:endParaRPr>
          </a:p>
          <a:p>
            <a:pPr fontAlgn="auto">
              <a:spcAft>
                <a:spcPts val="0"/>
              </a:spcAft>
              <a:defRPr/>
            </a:pPr>
            <a:r>
              <a:rPr lang="fr-FR" sz="28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bwMode="auto">
          <a:xfrm>
            <a:off x="782638" y="611985"/>
            <a:ext cx="7299325" cy="1160462"/>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5 à 10 jours maxi après son émergence, elle sera fécondée par plusieurs mâles  au cours de son vol nuptial. Après son retour, elle ne ressortira plus de sa ruche sauf pour essaimer.</a:t>
            </a:r>
          </a:p>
        </p:txBody>
      </p:sp>
      <p:sp>
        <p:nvSpPr>
          <p:cNvPr id="6" name="Sous-titre 2"/>
          <p:cNvSpPr txBox="1">
            <a:spLocks/>
          </p:cNvSpPr>
          <p:nvPr/>
        </p:nvSpPr>
        <p:spPr bwMode="auto">
          <a:xfrm>
            <a:off x="790575" y="2004222"/>
            <a:ext cx="7297738" cy="11620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Au cours de ses accouplements successifs et nombreux ( 15 à 20 ) elle aura rempli sa spermathèque  pour assurer la fécondation de ses œufs pour toute sa vie ( elle pondra </a:t>
            </a:r>
          </a:p>
          <a:p>
            <a:pPr algn="ctr">
              <a:spcBef>
                <a:spcPct val="20000"/>
              </a:spcBef>
              <a:buFont typeface="Arial" pitchFamily="34" charset="0"/>
              <a:buNone/>
            </a:pPr>
            <a:r>
              <a:rPr lang="fr-FR" sz="2000" dirty="0">
                <a:solidFill>
                  <a:srgbClr val="FFFF00"/>
                </a:solidFill>
              </a:rPr>
              <a:t>1500 à 2000 œufs/jour et 200 000 œufs dans sa vie)     </a:t>
            </a:r>
          </a:p>
        </p:txBody>
      </p:sp>
      <p:graphicFrame>
        <p:nvGraphicFramePr>
          <p:cNvPr id="9" name="Graphique 8"/>
          <p:cNvGraphicFramePr>
            <a:graphicFrameLocks/>
          </p:cNvGraphicFramePr>
          <p:nvPr/>
        </p:nvGraphicFramePr>
        <p:xfrm>
          <a:off x="1508206" y="2155803"/>
          <a:ext cx="6557726"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Sous-titre 2"/>
          <p:cNvSpPr txBox="1">
            <a:spLocks/>
          </p:cNvSpPr>
          <p:nvPr/>
        </p:nvSpPr>
        <p:spPr>
          <a:xfrm>
            <a:off x="2361091" y="3527403"/>
            <a:ext cx="277510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Spermathèque</a:t>
            </a:r>
            <a:endParaRPr lang="fr-FR" sz="18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sp>
        <p:nvSpPr>
          <p:cNvPr id="11" name="Flèche vers le bas 10"/>
          <p:cNvSpPr>
            <a:spLocks noChangeArrowheads="1"/>
          </p:cNvSpPr>
          <p:nvPr/>
        </p:nvSpPr>
        <p:spPr bwMode="auto">
          <a:xfrm>
            <a:off x="3579813" y="4091701"/>
            <a:ext cx="336550" cy="506413"/>
          </a:xfrm>
          <a:prstGeom prst="downArrow">
            <a:avLst>
              <a:gd name="adj1" fmla="val 50000"/>
              <a:gd name="adj2" fmla="val 49997"/>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chemeClr val="lt1"/>
              </a:solidFill>
              <a:latin typeface="+mn-lt"/>
              <a:ea typeface="+mn-ea"/>
            </a:endParaRPr>
          </a:p>
        </p:txBody>
      </p:sp>
      <p:sp>
        <p:nvSpPr>
          <p:cNvPr id="14" name="Sous-titre 2"/>
          <p:cNvSpPr txBox="1">
            <a:spLocks/>
          </p:cNvSpPr>
          <p:nvPr/>
        </p:nvSpPr>
        <p:spPr bwMode="auto">
          <a:xfrm>
            <a:off x="5135563" y="3867600"/>
            <a:ext cx="1271587" cy="549275"/>
          </a:xfrm>
          <a:prstGeom prst="rect">
            <a:avLst/>
          </a:prstGeom>
          <a:noFill/>
          <a:ln w="9525">
            <a:noFill/>
            <a:miter lim="800000"/>
            <a:headEnd/>
            <a:tailEnd/>
          </a:ln>
        </p:spPr>
        <p:txBody>
          <a:bodyPr/>
          <a:lstStyle/>
          <a:p>
            <a:pPr algn="ctr">
              <a:spcBef>
                <a:spcPct val="20000"/>
              </a:spcBef>
              <a:buFont typeface="Arial" pitchFamily="34" charset="0"/>
              <a:buNone/>
            </a:pPr>
            <a:r>
              <a:rPr lang="fr-FR" sz="1400">
                <a:solidFill>
                  <a:srgbClr val="FFFF00"/>
                </a:solidFill>
              </a:rPr>
              <a:t> Réserve d</a:t>
            </a:r>
            <a:r>
              <a:rPr lang="fr-FR" altLang="fr-FR" sz="1400">
                <a:solidFill>
                  <a:srgbClr val="FFFF00"/>
                </a:solidFill>
              </a:rPr>
              <a:t>’</a:t>
            </a:r>
            <a:r>
              <a:rPr lang="fr-FR" altLang="ja-JP" sz="1400">
                <a:solidFill>
                  <a:srgbClr val="FFFF00"/>
                </a:solidFill>
              </a:rPr>
              <a:t>oeufs</a:t>
            </a:r>
          </a:p>
          <a:p>
            <a:pPr algn="ctr">
              <a:spcBef>
                <a:spcPct val="20000"/>
              </a:spcBef>
              <a:buFont typeface="Arial" pitchFamily="34" charset="0"/>
              <a:buNone/>
            </a:pPr>
            <a:r>
              <a:rPr lang="fr-FR" sz="1400">
                <a:solidFill>
                  <a:srgbClr val="FFFF00"/>
                </a:solidFill>
              </a:rPr>
              <a:t> </a:t>
            </a:r>
          </a:p>
        </p:txBody>
      </p:sp>
      <p:sp>
        <p:nvSpPr>
          <p:cNvPr id="15" name="Flèche vers la droite 14"/>
          <p:cNvSpPr>
            <a:spLocks noChangeArrowheads="1"/>
          </p:cNvSpPr>
          <p:nvPr/>
        </p:nvSpPr>
        <p:spPr bwMode="auto">
          <a:xfrm>
            <a:off x="6227763" y="4068265"/>
            <a:ext cx="412750" cy="198437"/>
          </a:xfrm>
          <a:prstGeom prst="rightArrow">
            <a:avLst>
              <a:gd name="adj1" fmla="val 50000"/>
              <a:gd name="adj2" fmla="val 49997"/>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solidFill>
                <a:schemeClr val="lt1"/>
              </a:solidFill>
              <a:latin typeface="+mn-lt"/>
              <a:ea typeface="+mn-ea"/>
            </a:endParaRPr>
          </a:p>
        </p:txBody>
      </p:sp>
      <p:sp>
        <p:nvSpPr>
          <p:cNvPr id="16" name="Sous-titre 2"/>
          <p:cNvSpPr txBox="1">
            <a:spLocks/>
          </p:cNvSpPr>
          <p:nvPr/>
        </p:nvSpPr>
        <p:spPr>
          <a:xfrm>
            <a:off x="6376443" y="3497680"/>
            <a:ext cx="1270852" cy="27450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14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OVAIRES</a:t>
            </a:r>
          </a:p>
          <a:p>
            <a:pPr fontAlgn="auto">
              <a:spcAft>
                <a:spcPts val="0"/>
              </a:spcAft>
              <a:defRPr/>
            </a:pPr>
            <a:r>
              <a:rPr lang="fr-FR" sz="1400" dirty="0">
                <a:ln w="12700">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7" name="Sous-titre 2"/>
          <p:cNvSpPr txBox="1">
            <a:spLocks/>
          </p:cNvSpPr>
          <p:nvPr/>
        </p:nvSpPr>
        <p:spPr>
          <a:xfrm>
            <a:off x="6253248" y="4465123"/>
            <a:ext cx="1270852" cy="47892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spc="50" dirty="0">
                <a:ln w="11430"/>
                <a:solidFill>
                  <a:srgbClr val="FF0000"/>
                </a:solidFill>
                <a:effectLst>
                  <a:outerShdw blurRad="76200" dist="50800" dir="5400000" algn="tl" rotWithShape="0">
                    <a:srgbClr val="000000">
                      <a:alpha val="65000"/>
                    </a:srgbClr>
                  </a:outerShdw>
                </a:effectLst>
              </a:rPr>
              <a:t> I</a:t>
            </a:r>
            <a:endParaRPr lang="fr-FR" sz="28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pPr fontAlgn="auto">
              <a:spcAft>
                <a:spcPts val="0"/>
              </a:spcAft>
              <a:defRPr/>
            </a:pPr>
            <a:r>
              <a:rPr lang="fr-FR" sz="1800" dirty="0">
                <a:ln w="12700">
                  <a:noFill/>
                  <a:prstDash val="solid"/>
                </a:ln>
                <a:solidFill>
                  <a:srgbClr val="FFFF00"/>
                </a:solidFill>
              </a:rPr>
              <a:t>CLAPET</a:t>
            </a:r>
          </a:p>
          <a:p>
            <a:pPr fontAlgn="auto">
              <a:spcAft>
                <a:spcPts val="0"/>
              </a:spcAft>
              <a:defRPr/>
            </a:pPr>
            <a:r>
              <a:rPr lang="fr-FR" sz="180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p>
        </p:txBody>
      </p:sp>
      <p:sp>
        <p:nvSpPr>
          <p:cNvPr id="33" name="Ellipse 32"/>
          <p:cNvSpPr>
            <a:spLocks noChangeArrowheads="1"/>
          </p:cNvSpPr>
          <p:nvPr/>
        </p:nvSpPr>
        <p:spPr bwMode="auto">
          <a:xfrm>
            <a:off x="8091488" y="5170893"/>
            <a:ext cx="138112" cy="106362"/>
          </a:xfrm>
          <a:prstGeom prst="ellipse">
            <a:avLst/>
          </a:prstGeom>
          <a:solidFill>
            <a:schemeClr val="tx1"/>
          </a:solidFill>
          <a:ln w="9525">
            <a:solidFill>
              <a:srgbClr val="4A7EBB"/>
            </a:solidFill>
            <a:round/>
            <a:headEnd/>
            <a:tailEnd/>
          </a:ln>
          <a:effectLst>
            <a:outerShdw dist="23000" dir="5400000" rotWithShape="0">
              <a:srgbClr val="808080">
                <a:alpha val="34999"/>
              </a:srgbClr>
            </a:outerShdw>
          </a:effectLst>
        </p:spPr>
        <p:txBody>
          <a:bodyPr anchor="ctr"/>
          <a:lstStyle/>
          <a:p>
            <a:pPr algn="ctr">
              <a:defRPr/>
            </a:pPr>
            <a:endParaRPr lang="fr-FR">
              <a:solidFill>
                <a:schemeClr val="lt1"/>
              </a:solidFill>
              <a:latin typeface="+mn-lt"/>
              <a:ea typeface="+mn-ea"/>
            </a:endParaRPr>
          </a:p>
        </p:txBody>
      </p:sp>
      <p:sp>
        <p:nvSpPr>
          <p:cNvPr id="38" name="Ellipse 37"/>
          <p:cNvSpPr>
            <a:spLocks noChangeArrowheads="1"/>
          </p:cNvSpPr>
          <p:nvPr/>
        </p:nvSpPr>
        <p:spPr bwMode="auto">
          <a:xfrm>
            <a:off x="7050088" y="4677180"/>
            <a:ext cx="138112" cy="107950"/>
          </a:xfrm>
          <a:prstGeom prst="ellipse">
            <a:avLst/>
          </a:prstGeom>
          <a:solidFill>
            <a:schemeClr val="tx1"/>
          </a:solidFill>
          <a:ln w="9525">
            <a:solidFill>
              <a:srgbClr val="4A7EBB"/>
            </a:solidFill>
            <a:round/>
            <a:headEnd/>
            <a:tailEnd/>
          </a:ln>
          <a:effectLst>
            <a:outerShdw dist="23000" dir="5400000" rotWithShape="0">
              <a:srgbClr val="808080">
                <a:alpha val="34999"/>
              </a:srgbClr>
            </a:outerShdw>
          </a:effectLst>
        </p:spPr>
        <p:txBody>
          <a:bodyPr anchor="ctr"/>
          <a:lstStyle/>
          <a:p>
            <a:pPr algn="ctr">
              <a:defRPr/>
            </a:pPr>
            <a:endParaRPr lang="fr-FR">
              <a:solidFill>
                <a:schemeClr val="lt1"/>
              </a:solidFill>
              <a:latin typeface="+mn-lt"/>
              <a:ea typeface="+mn-ea"/>
            </a:endParaRPr>
          </a:p>
        </p:txBody>
      </p:sp>
      <p:sp>
        <p:nvSpPr>
          <p:cNvPr id="39" name="Ellipse 38"/>
          <p:cNvSpPr>
            <a:spLocks noChangeArrowheads="1"/>
          </p:cNvSpPr>
          <p:nvPr/>
        </p:nvSpPr>
        <p:spPr bwMode="auto">
          <a:xfrm>
            <a:off x="7508875" y="4700993"/>
            <a:ext cx="138113" cy="107950"/>
          </a:xfrm>
          <a:prstGeom prst="ellipse">
            <a:avLst/>
          </a:prstGeom>
          <a:solidFill>
            <a:schemeClr val="tx1"/>
          </a:solidFill>
          <a:ln w="9525">
            <a:solidFill>
              <a:srgbClr val="4A7EBB"/>
            </a:solidFill>
            <a:round/>
            <a:headEnd/>
            <a:tailEnd/>
          </a:ln>
          <a:effectLst>
            <a:outerShdw dist="23000" dir="5400000" rotWithShape="0">
              <a:srgbClr val="808080">
                <a:alpha val="34999"/>
              </a:srgbClr>
            </a:outerShdw>
          </a:effectLst>
        </p:spPr>
        <p:txBody>
          <a:bodyPr anchor="ctr"/>
          <a:lstStyle/>
          <a:p>
            <a:pPr algn="ctr">
              <a:defRPr/>
            </a:pPr>
            <a:endParaRPr lang="fr-FR">
              <a:solidFill>
                <a:schemeClr val="lt1"/>
              </a:solidFill>
              <a:latin typeface="+mn-lt"/>
              <a:ea typeface="+mn-ea"/>
            </a:endParaRPr>
          </a:p>
        </p:txBody>
      </p:sp>
      <p:grpSp>
        <p:nvGrpSpPr>
          <p:cNvPr id="3" name="Grouper 53"/>
          <p:cNvGrpSpPr>
            <a:grpSpLocks/>
          </p:cNvGrpSpPr>
          <p:nvPr/>
        </p:nvGrpSpPr>
        <p:grpSpPr bwMode="auto">
          <a:xfrm>
            <a:off x="6699250" y="3761501"/>
            <a:ext cx="811213" cy="901700"/>
            <a:chOff x="6707448" y="4964939"/>
            <a:chExt cx="810930" cy="902673"/>
          </a:xfrm>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p:grpSpPr>
        <p:grpSp>
          <p:nvGrpSpPr>
            <p:cNvPr id="7" name="Grouper 51"/>
            <p:cNvGrpSpPr>
              <a:grpSpLocks/>
            </p:cNvGrpSpPr>
            <p:nvPr/>
          </p:nvGrpSpPr>
          <p:grpSpPr bwMode="auto">
            <a:xfrm>
              <a:off x="6707448" y="4964939"/>
              <a:ext cx="810930" cy="902673"/>
              <a:chOff x="6662293" y="5004507"/>
              <a:chExt cx="810930" cy="902673"/>
            </a:xfrm>
            <a:grpFill/>
          </p:grpSpPr>
          <p:sp>
            <p:nvSpPr>
              <p:cNvPr id="13" name="Trapèze 12"/>
              <p:cNvSpPr/>
              <p:nvPr/>
            </p:nvSpPr>
            <p:spPr>
              <a:xfrm rot="10800000">
                <a:off x="6662293" y="5004507"/>
                <a:ext cx="810930" cy="902673"/>
              </a:xfrm>
              <a:prstGeom prst="trapezoid">
                <a:avLst>
                  <a:gd name="adj" fmla="val 41981"/>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Ellipse 25"/>
              <p:cNvSpPr/>
              <p:nvPr/>
            </p:nvSpPr>
            <p:spPr>
              <a:xfrm>
                <a:off x="7082834" y="5644960"/>
                <a:ext cx="138064" cy="108066"/>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41" name="Ellipse 40"/>
              <p:cNvSpPr/>
              <p:nvPr/>
            </p:nvSpPr>
            <p:spPr>
              <a:xfrm>
                <a:off x="6952705" y="5020399"/>
                <a:ext cx="138064"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42" name="Ellipse 41"/>
              <p:cNvSpPr/>
              <p:nvPr/>
            </p:nvSpPr>
            <p:spPr>
              <a:xfrm>
                <a:off x="7181225" y="5034703"/>
                <a:ext cx="138064"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46" name="Ellipse 45"/>
              <p:cNvSpPr/>
              <p:nvPr/>
            </p:nvSpPr>
            <p:spPr>
              <a:xfrm>
                <a:off x="6738466" y="5004507"/>
                <a:ext cx="138065"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grpSp>
        <p:grpSp>
          <p:nvGrpSpPr>
            <p:cNvPr id="12" name="Grouper 50"/>
            <p:cNvGrpSpPr>
              <a:grpSpLocks/>
            </p:cNvGrpSpPr>
            <p:nvPr/>
          </p:nvGrpSpPr>
          <p:grpSpPr bwMode="auto">
            <a:xfrm>
              <a:off x="6878066" y="5072157"/>
              <a:ext cx="514385" cy="780096"/>
              <a:chOff x="6806934" y="5033711"/>
              <a:chExt cx="514385" cy="780096"/>
            </a:xfrm>
            <a:grpFill/>
          </p:grpSpPr>
          <p:sp>
            <p:nvSpPr>
              <p:cNvPr id="18" name="Ellipse 17"/>
              <p:cNvSpPr/>
              <p:nvPr/>
            </p:nvSpPr>
            <p:spPr>
              <a:xfrm>
                <a:off x="6839445" y="5231622"/>
                <a:ext cx="138065"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19" name="Ellipse 18"/>
              <p:cNvSpPr/>
              <p:nvPr/>
            </p:nvSpPr>
            <p:spPr>
              <a:xfrm>
                <a:off x="6977509" y="5231622"/>
                <a:ext cx="138064"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1" name="Ellipse 20"/>
              <p:cNvSpPr/>
              <p:nvPr/>
            </p:nvSpPr>
            <p:spPr>
              <a:xfrm>
                <a:off x="6945770" y="5183946"/>
                <a:ext cx="136477"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2" name="Ellipse 21"/>
              <p:cNvSpPr/>
              <p:nvPr/>
            </p:nvSpPr>
            <p:spPr>
              <a:xfrm>
                <a:off x="6909270" y="5392133"/>
                <a:ext cx="138065"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Ellipse 22"/>
              <p:cNvSpPr/>
              <p:nvPr/>
            </p:nvSpPr>
            <p:spPr>
              <a:xfrm>
                <a:off x="7115573" y="5430275"/>
                <a:ext cx="138065"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Ellipse 23"/>
              <p:cNvSpPr/>
              <p:nvPr/>
            </p:nvSpPr>
            <p:spPr>
              <a:xfrm>
                <a:off x="6958466" y="5603498"/>
                <a:ext cx="138064" cy="106478"/>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Ellipse 24"/>
              <p:cNvSpPr/>
              <p:nvPr/>
            </p:nvSpPr>
            <p:spPr>
              <a:xfrm>
                <a:off x="7096530" y="5207785"/>
                <a:ext cx="138065"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8" name="Ellipse 27"/>
              <p:cNvSpPr/>
              <p:nvPr/>
            </p:nvSpPr>
            <p:spPr>
              <a:xfrm>
                <a:off x="6945770" y="5706798"/>
                <a:ext cx="136477"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Ellipse 28"/>
              <p:cNvSpPr/>
              <p:nvPr/>
            </p:nvSpPr>
            <p:spPr>
              <a:xfrm>
                <a:off x="7082248" y="5032971"/>
                <a:ext cx="138064"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Ellipse 29"/>
              <p:cNvSpPr/>
              <p:nvPr/>
            </p:nvSpPr>
            <p:spPr>
              <a:xfrm>
                <a:off x="7183812" y="5261818"/>
                <a:ext cx="138064"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Ellipse 30"/>
              <p:cNvSpPr/>
              <p:nvPr/>
            </p:nvSpPr>
            <p:spPr>
              <a:xfrm>
                <a:off x="7082248" y="5573304"/>
                <a:ext cx="138064"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2" name="Ellipse 31"/>
              <p:cNvSpPr/>
              <p:nvPr/>
            </p:nvSpPr>
            <p:spPr>
              <a:xfrm>
                <a:off x="7067965" y="5360349"/>
                <a:ext cx="138065"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4" name="Ellipse 33"/>
              <p:cNvSpPr/>
              <p:nvPr/>
            </p:nvSpPr>
            <p:spPr>
              <a:xfrm>
                <a:off x="6910858" y="5484308"/>
                <a:ext cx="138064"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5" name="Ellipse 34"/>
              <p:cNvSpPr/>
              <p:nvPr/>
            </p:nvSpPr>
            <p:spPr>
              <a:xfrm>
                <a:off x="7007661" y="5500200"/>
                <a:ext cx="136477" cy="10647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7" name="Ellipse 36"/>
              <p:cNvSpPr/>
              <p:nvPr/>
            </p:nvSpPr>
            <p:spPr>
              <a:xfrm>
                <a:off x="7137790" y="5153751"/>
                <a:ext cx="136477"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40" name="Ellipse 39"/>
              <p:cNvSpPr/>
              <p:nvPr/>
            </p:nvSpPr>
            <p:spPr>
              <a:xfrm>
                <a:off x="6807706" y="5292012"/>
                <a:ext cx="138065" cy="108067"/>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grpSp>
      </p:grpSp>
      <p:sp>
        <p:nvSpPr>
          <p:cNvPr id="47" name="Sous-titre 2"/>
          <p:cNvSpPr txBox="1">
            <a:spLocks/>
          </p:cNvSpPr>
          <p:nvPr/>
        </p:nvSpPr>
        <p:spPr bwMode="auto">
          <a:xfrm>
            <a:off x="7523163" y="5271214"/>
            <a:ext cx="1270000" cy="274637"/>
          </a:xfrm>
          <a:prstGeom prst="rect">
            <a:avLst/>
          </a:prstGeom>
          <a:noFill/>
          <a:ln w="9525">
            <a:noFill/>
            <a:miter lim="800000"/>
            <a:headEnd/>
            <a:tailEnd/>
          </a:ln>
        </p:spPr>
        <p:txBody>
          <a:bodyPr/>
          <a:lstStyle/>
          <a:p>
            <a:pPr algn="ctr">
              <a:spcBef>
                <a:spcPct val="20000"/>
              </a:spcBef>
              <a:buFont typeface="Arial" pitchFamily="34" charset="0"/>
              <a:buNone/>
            </a:pPr>
            <a:r>
              <a:rPr lang="fr-FR" sz="1400">
                <a:solidFill>
                  <a:srgbClr val="FFFF00"/>
                </a:solidFill>
              </a:rPr>
              <a:t> PONTE</a:t>
            </a:r>
          </a:p>
          <a:p>
            <a:pPr algn="ctr">
              <a:spcBef>
                <a:spcPct val="20000"/>
              </a:spcBef>
              <a:buFont typeface="Arial" pitchFamily="34" charset="0"/>
              <a:buNone/>
            </a:pPr>
            <a:r>
              <a:rPr lang="fr-FR" sz="1400">
                <a:solidFill>
                  <a:srgbClr val="FFFF00"/>
                </a:solidFill>
              </a:rPr>
              <a:t> </a:t>
            </a:r>
          </a:p>
        </p:txBody>
      </p:sp>
      <p:sp>
        <p:nvSpPr>
          <p:cNvPr id="48" name="Flèche courbée vers le bas 47"/>
          <p:cNvSpPr>
            <a:spLocks noChangeArrowheads="1"/>
          </p:cNvSpPr>
          <p:nvPr/>
        </p:nvSpPr>
        <p:spPr bwMode="auto">
          <a:xfrm rot="4715004">
            <a:off x="8136732" y="4770357"/>
            <a:ext cx="393700" cy="280987"/>
          </a:xfrm>
          <a:prstGeom prst="curvedDownArrow">
            <a:avLst>
              <a:gd name="adj1" fmla="val 15257"/>
              <a:gd name="adj2" fmla="val 45498"/>
              <a:gd name="adj3" fmla="val 64231"/>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latin typeface="+mn-lt"/>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2000"/>
                                        <p:tgtEl>
                                          <p:spTgt spid="5"/>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iterate type="lt">
                                    <p:tmPct val="0"/>
                                  </p:iterate>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2000"/>
                                        <p:tgtEl>
                                          <p:spTgt spid="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2000"/>
                                        <p:tgtEl>
                                          <p:spTgt spid="10"/>
                                        </p:tgtEl>
                                      </p:cBhvr>
                                    </p:animEffect>
                                  </p:childTnLst>
                                </p:cTn>
                              </p:par>
                            </p:childTnLst>
                          </p:cTn>
                        </p:par>
                        <p:par>
                          <p:cTn id="20" fill="hold" nodeType="afterGroup">
                            <p:stCondLst>
                              <p:cond delay="8000"/>
                            </p:stCondLst>
                            <p:childTnLst>
                              <p:par>
                                <p:cTn id="21" presetID="3" presetClass="entr" presetSubtype="5"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vertical)">
                                      <p:cBhvr>
                                        <p:cTn id="23" dur="2000"/>
                                        <p:tgtEl>
                                          <p:spTgt spid="11"/>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2000"/>
                                        <p:tgtEl>
                                          <p:spTgt spid="14"/>
                                        </p:tgtEl>
                                      </p:cBhvr>
                                    </p:animEffect>
                                  </p:childTnLst>
                                </p:cTn>
                              </p:par>
                            </p:childTnLst>
                          </p:cTn>
                        </p:par>
                        <p:par>
                          <p:cTn id="32" fill="hold" nodeType="afterGroup">
                            <p:stCondLst>
                              <p:cond delay="14000"/>
                            </p:stCondLst>
                            <p:childTnLst>
                              <p:par>
                                <p:cTn id="33" presetID="3" presetClass="entr" presetSubtype="5"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linds(vertical)">
                                      <p:cBhvr>
                                        <p:cTn id="35" dur="2000"/>
                                        <p:tgtEl>
                                          <p:spTgt spid="15"/>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linds(horizontal)">
                                      <p:cBhvr>
                                        <p:cTn id="39" dur="2000"/>
                                        <p:tgtEl>
                                          <p:spTgt spid="16"/>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blinds(horizontal)">
                                      <p:cBhvr>
                                        <p:cTn id="43" dur="2000"/>
                                        <p:tgtEl>
                                          <p:spTgt spid="3"/>
                                        </p:tgtEl>
                                      </p:cBhvr>
                                    </p:animEffect>
                                  </p:childTnLst>
                                </p:cTn>
                              </p:par>
                            </p:childTnLst>
                          </p:cTn>
                        </p:par>
                        <p:par>
                          <p:cTn id="44" fill="hold" nodeType="afterGroup">
                            <p:stCondLst>
                              <p:cond delay="20000"/>
                            </p:stCondLst>
                            <p:childTnLst>
                              <p:par>
                                <p:cTn id="45" presetID="3" presetClass="entr" presetSubtype="5"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vertical)">
                                      <p:cBhvr>
                                        <p:cTn id="47" dur="2000"/>
                                        <p:tgtEl>
                                          <p:spTgt spid="17"/>
                                        </p:tgtEl>
                                      </p:cBhvr>
                                    </p:animEffect>
                                  </p:childTnLst>
                                </p:cTn>
                              </p:par>
                            </p:childTnLst>
                          </p:cTn>
                        </p:par>
                        <p:par>
                          <p:cTn id="48" fill="hold" nodeType="afterGroup">
                            <p:stCondLst>
                              <p:cond delay="22000"/>
                            </p:stCondLst>
                            <p:childTnLst>
                              <p:par>
                                <p:cTn id="49" presetID="3" presetClass="entr" presetSubtype="1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blinds(horizontal)">
                                      <p:cBhvr>
                                        <p:cTn id="51" dur="2000"/>
                                        <p:tgtEl>
                                          <p:spTgt spid="38"/>
                                        </p:tgtEl>
                                      </p:cBhvr>
                                    </p:animEffect>
                                  </p:childTnLst>
                                </p:cTn>
                              </p:par>
                            </p:childTnLst>
                          </p:cTn>
                        </p:par>
                        <p:par>
                          <p:cTn id="52" fill="hold" nodeType="afterGroup">
                            <p:stCondLst>
                              <p:cond delay="24000"/>
                            </p:stCondLst>
                            <p:childTnLst>
                              <p:par>
                                <p:cTn id="53" presetID="3" presetClass="entr" presetSubtype="1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blinds(horizontal)">
                                      <p:cBhvr>
                                        <p:cTn id="55" dur="2000"/>
                                        <p:tgtEl>
                                          <p:spTgt spid="39"/>
                                        </p:tgtEl>
                                      </p:cBhvr>
                                    </p:animEffect>
                                  </p:childTnLst>
                                </p:cTn>
                              </p:par>
                            </p:childTnLst>
                          </p:cTn>
                        </p:par>
                        <p:par>
                          <p:cTn id="56" fill="hold" nodeType="afterGroup">
                            <p:stCondLst>
                              <p:cond delay="26000"/>
                            </p:stCondLst>
                            <p:childTnLst>
                              <p:par>
                                <p:cTn id="57" presetID="3" presetClass="entr" presetSubtype="1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blinds(horizontal)">
                                      <p:cBhvr>
                                        <p:cTn id="59" dur="2000"/>
                                        <p:tgtEl>
                                          <p:spTgt spid="48"/>
                                        </p:tgtEl>
                                      </p:cBhvr>
                                    </p:animEffect>
                                  </p:childTnLst>
                                </p:cTn>
                              </p:par>
                            </p:childTnLst>
                          </p:cTn>
                        </p:par>
                        <p:par>
                          <p:cTn id="60" fill="hold" nodeType="afterGroup">
                            <p:stCondLst>
                              <p:cond delay="28000"/>
                            </p:stCondLst>
                            <p:childTnLst>
                              <p:par>
                                <p:cTn id="61" presetID="3" presetClass="entr" presetSubtype="1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blinds(horizontal)">
                                      <p:cBhvr>
                                        <p:cTn id="63" dur="2000"/>
                                        <p:tgtEl>
                                          <p:spTgt spid="33"/>
                                        </p:tgtEl>
                                      </p:cBhvr>
                                    </p:animEffect>
                                  </p:childTnLst>
                                </p:cTn>
                              </p:par>
                            </p:childTnLst>
                          </p:cTn>
                        </p:par>
                        <p:par>
                          <p:cTn id="64" fill="hold" nodeType="afterGroup">
                            <p:stCondLst>
                              <p:cond delay="30000"/>
                            </p:stCondLst>
                            <p:childTnLst>
                              <p:par>
                                <p:cTn id="65" presetID="3" presetClass="entr" presetSubtype="10"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blinds(horizontal)">
                                      <p:cBhvr>
                                        <p:cTn id="67"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33" grpId="0" animBg="1"/>
      <p:bldP spid="38" grpId="0" animBg="1"/>
      <p:bldP spid="39" grpId="0" animBg="1"/>
      <p:bldP spid="4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6" descr="abeilles2.jpg"/>
          <p:cNvPicPr>
            <a:picLocks noGrp="1" noChangeAspect="1"/>
          </p:cNvPicPr>
          <p:nvPr>
            <p:ph sz="half" idx="1"/>
          </p:nvPr>
        </p:nvPicPr>
        <p:blipFill>
          <a:blip r:embed="rId3"/>
          <a:srcRect/>
          <a:stretch>
            <a:fillRect/>
          </a:stretch>
        </p:blipFill>
        <p:spPr>
          <a:xfrm>
            <a:off x="3333750" y="896583"/>
            <a:ext cx="2870200" cy="2847975"/>
          </a:xfrm>
          <a:effectLst>
            <a:outerShdw dist="139700" dir="2700000" algn="tl" rotWithShape="0">
              <a:srgbClr val="333333">
                <a:alpha val="64999"/>
              </a:srgbClr>
            </a:outerShdw>
          </a:effectLst>
        </p:spPr>
      </p:pic>
      <p:sp>
        <p:nvSpPr>
          <p:cNvPr id="4" name="Sous-titre 2"/>
          <p:cNvSpPr txBox="1">
            <a:spLocks/>
          </p:cNvSpPr>
          <p:nvPr/>
        </p:nvSpPr>
        <p:spPr>
          <a:xfrm>
            <a:off x="1332118" y="173850"/>
            <a:ext cx="6495046"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rgbClr val="F79646">
                        <a:lumMod val="75000"/>
                      </a:srgbClr>
                    </a:gs>
                    <a:gs pos="42000">
                      <a:srgbClr val="F79646">
                        <a:lumMod val="75000"/>
                      </a:srgbClr>
                    </a:gs>
                    <a:gs pos="68000">
                      <a:srgbClr val="FFFF00"/>
                    </a:gs>
                    <a:gs pos="84000">
                      <a:srgbClr val="F79646">
                        <a:lumMod val="75000"/>
                      </a:srgbClr>
                    </a:gs>
                  </a:gsLst>
                  <a:path path="shape">
                    <a:fillToRect l="50000" t="50000" r="50000" b="50000"/>
                  </a:path>
                  <a:tileRect/>
                </a:gradFill>
              </a:rPr>
              <a:t> L’ABEILLAUD </a:t>
            </a:r>
          </a:p>
          <a:p>
            <a:pPr fontAlgn="auto">
              <a:spcAft>
                <a:spcPts val="0"/>
              </a:spcAft>
              <a:defRPr/>
            </a:pPr>
            <a:endParaRPr lang="fr-FR" sz="1800" b="1" dirty="0">
              <a:ln w="10541" cmpd="sng">
                <a:noFill/>
                <a:prstDash val="solid"/>
              </a:ln>
              <a:gradFill flip="none" rotWithShape="1">
                <a:gsLst>
                  <a:gs pos="0">
                    <a:srgbClr val="F79646">
                      <a:lumMod val="75000"/>
                    </a:srgbClr>
                  </a:gs>
                  <a:gs pos="42000">
                    <a:srgbClr val="F79646">
                      <a:lumMod val="75000"/>
                    </a:srgbClr>
                  </a:gs>
                  <a:gs pos="68000">
                    <a:srgbClr val="FFFF00"/>
                  </a:gs>
                  <a:gs pos="84000">
                    <a:srgbClr val="F79646">
                      <a:lumMod val="75000"/>
                    </a:srgb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rgbClr val="F79646">
                        <a:lumMod val="75000"/>
                      </a:srgbClr>
                    </a:gs>
                    <a:gs pos="42000">
                      <a:srgbClr val="F79646">
                        <a:lumMod val="75000"/>
                      </a:srgbClr>
                    </a:gs>
                    <a:gs pos="68000">
                      <a:srgbClr val="FFFF00"/>
                    </a:gs>
                    <a:gs pos="84000">
                      <a:srgbClr val="F79646">
                        <a:lumMod val="75000"/>
                      </a:srgbClr>
                    </a:gs>
                  </a:gsLst>
                  <a:path path="shape">
                    <a:fillToRect l="50000" t="50000" r="50000" b="50000"/>
                  </a:path>
                  <a:tileRect/>
                </a:gradFill>
              </a:rPr>
              <a:t> </a:t>
            </a:r>
          </a:p>
        </p:txBody>
      </p:sp>
      <p:sp>
        <p:nvSpPr>
          <p:cNvPr id="6" name="Sous-titre 2"/>
          <p:cNvSpPr txBox="1">
            <a:spLocks/>
          </p:cNvSpPr>
          <p:nvPr/>
        </p:nvSpPr>
        <p:spPr bwMode="auto">
          <a:xfrm>
            <a:off x="6124575" y="874419"/>
            <a:ext cx="3055938" cy="2735865"/>
          </a:xfrm>
          <a:prstGeom prst="rect">
            <a:avLst/>
          </a:prstGeom>
          <a:noFill/>
          <a:ln w="9525">
            <a:noFill/>
            <a:miter lim="800000"/>
            <a:headEnd/>
            <a:tailEnd/>
          </a:ln>
        </p:spPr>
        <p:txBody>
          <a:bodyPr/>
          <a:lstStyle/>
          <a:p>
            <a:pPr algn="ctr">
              <a:spcBef>
                <a:spcPct val="20000"/>
              </a:spcBef>
              <a:buFont typeface="Arial" pitchFamily="34" charset="0"/>
              <a:buNone/>
            </a:pPr>
            <a:r>
              <a:rPr lang="fr-FR" sz="1600" dirty="0">
                <a:solidFill>
                  <a:srgbClr val="FFFF00"/>
                </a:solidFill>
              </a:rPr>
              <a:t> Morphologie : Trapu, lourd (15mm 220 mg, l</a:t>
            </a:r>
            <a:r>
              <a:rPr lang="fr-FR" altLang="fr-FR" sz="1600" dirty="0">
                <a:solidFill>
                  <a:srgbClr val="FFFF00"/>
                </a:solidFill>
              </a:rPr>
              <a:t>’</a:t>
            </a:r>
            <a:r>
              <a:rPr lang="fr-FR" sz="1600" dirty="0">
                <a:solidFill>
                  <a:srgbClr val="FFFF00"/>
                </a:solidFill>
              </a:rPr>
              <a:t>abeille 140 mg), pataud,</a:t>
            </a:r>
          </a:p>
          <a:p>
            <a:pPr algn="ctr">
              <a:spcBef>
                <a:spcPct val="20000"/>
              </a:spcBef>
              <a:buFont typeface="Arial" pitchFamily="34" charset="0"/>
              <a:buNone/>
            </a:pPr>
            <a:r>
              <a:rPr lang="fr-FR" sz="1600" dirty="0">
                <a:solidFill>
                  <a:srgbClr val="FFFF00"/>
                </a:solidFill>
              </a:rPr>
              <a:t>2 yeux énormes( 8000 FACETTES ), pas d</a:t>
            </a:r>
            <a:r>
              <a:rPr lang="fr-FR" altLang="fr-FR" sz="1600" dirty="0">
                <a:solidFill>
                  <a:srgbClr val="FFFF00"/>
                </a:solidFill>
              </a:rPr>
              <a:t>’</a:t>
            </a:r>
            <a:r>
              <a:rPr lang="fr-FR" sz="1600" dirty="0">
                <a:solidFill>
                  <a:srgbClr val="FFFF00"/>
                </a:solidFill>
              </a:rPr>
              <a:t>organe vulnérant (aiguillon et  poche à venin).</a:t>
            </a:r>
          </a:p>
          <a:p>
            <a:pPr algn="ctr">
              <a:spcBef>
                <a:spcPct val="20000"/>
              </a:spcBef>
              <a:buFont typeface="Arial" pitchFamily="34" charset="0"/>
              <a:buNone/>
            </a:pPr>
            <a:r>
              <a:rPr lang="fr-FR" sz="1600" dirty="0">
                <a:solidFill>
                  <a:srgbClr val="FFFF00"/>
                </a:solidFill>
              </a:rPr>
              <a:t>Il rode de ruches en ruches car il n</a:t>
            </a:r>
            <a:r>
              <a:rPr lang="fr-FR" altLang="fr-FR" sz="1600" dirty="0">
                <a:solidFill>
                  <a:srgbClr val="FFFF00"/>
                </a:solidFill>
              </a:rPr>
              <a:t>’</a:t>
            </a:r>
            <a:r>
              <a:rPr lang="fr-FR" sz="1600" dirty="0">
                <a:solidFill>
                  <a:srgbClr val="FFFF00"/>
                </a:solidFill>
              </a:rPr>
              <a:t>est pas inféodé à sa ruche d</a:t>
            </a:r>
            <a:r>
              <a:rPr lang="fr-FR" altLang="fr-FR" sz="1600" dirty="0">
                <a:solidFill>
                  <a:srgbClr val="FFFF00"/>
                </a:solidFill>
              </a:rPr>
              <a:t>’</a:t>
            </a:r>
            <a:r>
              <a:rPr lang="fr-FR" sz="1600" dirty="0">
                <a:solidFill>
                  <a:srgbClr val="FFFF00"/>
                </a:solidFill>
              </a:rPr>
              <a:t>origine .</a:t>
            </a:r>
          </a:p>
          <a:p>
            <a:pPr algn="ctr">
              <a:spcBef>
                <a:spcPct val="20000"/>
              </a:spcBef>
              <a:buFont typeface="Arial" pitchFamily="34" charset="0"/>
              <a:buNone/>
            </a:pPr>
            <a:endParaRPr lang="fr-FR" sz="1600" b="1" dirty="0">
              <a:solidFill>
                <a:srgbClr val="FFFF00"/>
              </a:solidFill>
            </a:endParaRPr>
          </a:p>
          <a:p>
            <a:pPr algn="ctr">
              <a:spcBef>
                <a:spcPct val="20000"/>
              </a:spcBef>
              <a:buFont typeface="Arial" pitchFamily="34" charset="0"/>
              <a:buNone/>
            </a:pPr>
            <a:r>
              <a:rPr lang="fr-FR" sz="1600" b="1" dirty="0">
                <a:solidFill>
                  <a:srgbClr val="FFFF00"/>
                </a:solidFill>
              </a:rPr>
              <a:t> </a:t>
            </a:r>
          </a:p>
        </p:txBody>
      </p:sp>
      <p:sp>
        <p:nvSpPr>
          <p:cNvPr id="8" name="Sous-titre 2"/>
          <p:cNvSpPr txBox="1">
            <a:spLocks/>
          </p:cNvSpPr>
          <p:nvPr/>
        </p:nvSpPr>
        <p:spPr bwMode="auto">
          <a:xfrm>
            <a:off x="3959225" y="3917984"/>
            <a:ext cx="5110163" cy="2027237"/>
          </a:xfrm>
          <a:prstGeom prst="rect">
            <a:avLst/>
          </a:prstGeom>
          <a:noFill/>
          <a:ln w="9525">
            <a:noFill/>
            <a:miter lim="800000"/>
            <a:headEnd/>
            <a:tailEnd/>
          </a:ln>
        </p:spPr>
        <p:txBody>
          <a:bodyPr/>
          <a:lstStyle/>
          <a:p>
            <a:pPr algn="ctr">
              <a:spcBef>
                <a:spcPct val="20000"/>
              </a:spcBef>
              <a:buFont typeface="Arial" pitchFamily="34" charset="0"/>
              <a:buNone/>
            </a:pPr>
            <a:r>
              <a:rPr lang="fr-FR" sz="1600" b="1" dirty="0">
                <a:solidFill>
                  <a:srgbClr val="FFFF00"/>
                </a:solidFill>
              </a:rPr>
              <a:t> </a:t>
            </a:r>
            <a:r>
              <a:rPr lang="fr-FR" sz="1600" dirty="0">
                <a:solidFill>
                  <a:srgbClr val="FFFF00"/>
                </a:solidFill>
              </a:rPr>
              <a:t>C</a:t>
            </a:r>
            <a:r>
              <a:rPr lang="fr-FR" altLang="fr-FR" sz="1600" dirty="0">
                <a:solidFill>
                  <a:srgbClr val="FFFF00"/>
                </a:solidFill>
              </a:rPr>
              <a:t>’</a:t>
            </a:r>
            <a:r>
              <a:rPr lang="fr-FR" sz="1600" dirty="0">
                <a:solidFill>
                  <a:srgbClr val="FFFF00"/>
                </a:solidFill>
              </a:rPr>
              <a:t>est le seul dans la caste à disparaître avant l</a:t>
            </a:r>
            <a:r>
              <a:rPr lang="fr-FR" altLang="fr-FR" sz="1600" dirty="0">
                <a:solidFill>
                  <a:srgbClr val="FFFF00"/>
                </a:solidFill>
              </a:rPr>
              <a:t>’</a:t>
            </a:r>
            <a:r>
              <a:rPr lang="fr-FR" sz="1600" dirty="0">
                <a:solidFill>
                  <a:srgbClr val="FFFF00"/>
                </a:solidFill>
              </a:rPr>
              <a:t>hiver.</a:t>
            </a:r>
          </a:p>
          <a:p>
            <a:pPr algn="ctr">
              <a:spcBef>
                <a:spcPct val="20000"/>
              </a:spcBef>
              <a:buFont typeface="Arial" pitchFamily="34" charset="0"/>
              <a:buNone/>
            </a:pPr>
            <a:r>
              <a:rPr lang="fr-FR" sz="1600" dirty="0">
                <a:solidFill>
                  <a:srgbClr val="FFFF00"/>
                </a:solidFill>
              </a:rPr>
              <a:t>Sa larve est nourrie de gelée royale, de pollen et d</a:t>
            </a:r>
            <a:r>
              <a:rPr lang="fr-FR" altLang="fr-FR" sz="1600" dirty="0">
                <a:solidFill>
                  <a:srgbClr val="FFFF00"/>
                </a:solidFill>
              </a:rPr>
              <a:t>’</a:t>
            </a:r>
            <a:r>
              <a:rPr lang="fr-FR" sz="1600" dirty="0">
                <a:solidFill>
                  <a:srgbClr val="FFFF00"/>
                </a:solidFill>
              </a:rPr>
              <a:t>un peu de miel, d</a:t>
            </a:r>
            <a:r>
              <a:rPr lang="fr-FR" altLang="fr-FR" sz="1600" dirty="0">
                <a:solidFill>
                  <a:srgbClr val="FFFF00"/>
                </a:solidFill>
              </a:rPr>
              <a:t>’</a:t>
            </a:r>
            <a:r>
              <a:rPr lang="fr-FR" sz="1600" dirty="0">
                <a:solidFill>
                  <a:srgbClr val="FFFF00"/>
                </a:solidFill>
              </a:rPr>
              <a:t>eau.</a:t>
            </a:r>
          </a:p>
          <a:p>
            <a:pPr algn="ctr">
              <a:spcBef>
                <a:spcPct val="20000"/>
              </a:spcBef>
              <a:buFont typeface="Arial" pitchFamily="34" charset="0"/>
              <a:buNone/>
            </a:pPr>
            <a:r>
              <a:rPr lang="fr-FR" sz="1600" dirty="0">
                <a:solidFill>
                  <a:srgbClr val="FFFF00"/>
                </a:solidFill>
              </a:rPr>
              <a:t>Après maturité  s</a:t>
            </a:r>
            <a:r>
              <a:rPr lang="fr-FR" altLang="fr-FR" sz="1600" dirty="0">
                <a:solidFill>
                  <a:srgbClr val="FFFF00"/>
                </a:solidFill>
              </a:rPr>
              <a:t>’</a:t>
            </a:r>
            <a:r>
              <a:rPr lang="fr-FR" sz="1600" dirty="0">
                <a:solidFill>
                  <a:srgbClr val="FFFF00"/>
                </a:solidFill>
              </a:rPr>
              <a:t>il arrive à s</a:t>
            </a:r>
            <a:r>
              <a:rPr lang="fr-FR" altLang="fr-FR" sz="1600" dirty="0">
                <a:solidFill>
                  <a:srgbClr val="FFFF00"/>
                </a:solidFill>
              </a:rPr>
              <a:t>’</a:t>
            </a:r>
            <a:r>
              <a:rPr lang="fr-FR" sz="1600" dirty="0">
                <a:solidFill>
                  <a:srgbClr val="FFFF00"/>
                </a:solidFill>
              </a:rPr>
              <a:t>accoupler, il y perdra ses attributs , et mourra rapidement.</a:t>
            </a:r>
          </a:p>
          <a:p>
            <a:pPr algn="ctr">
              <a:spcBef>
                <a:spcPct val="20000"/>
              </a:spcBef>
              <a:buFont typeface="Arial" pitchFamily="34" charset="0"/>
              <a:buNone/>
            </a:pPr>
            <a:endParaRPr lang="fr-FR" sz="1600" b="1" dirty="0">
              <a:solidFill>
                <a:srgbClr val="FFFF00"/>
              </a:solidFill>
            </a:endParaRPr>
          </a:p>
          <a:p>
            <a:pPr algn="ctr">
              <a:spcBef>
                <a:spcPct val="20000"/>
              </a:spcBef>
              <a:buFont typeface="Arial" pitchFamily="34" charset="0"/>
              <a:buNone/>
            </a:pPr>
            <a:r>
              <a:rPr lang="fr-FR" sz="1600" b="1" dirty="0">
                <a:solidFill>
                  <a:srgbClr val="FFFF00"/>
                </a:solidFill>
              </a:rPr>
              <a:t> </a:t>
            </a:r>
          </a:p>
        </p:txBody>
      </p:sp>
      <p:sp>
        <p:nvSpPr>
          <p:cNvPr id="133125" name="Espace réservé du texte 3"/>
          <p:cNvSpPr txBox="1">
            <a:spLocks/>
          </p:cNvSpPr>
          <p:nvPr/>
        </p:nvSpPr>
        <p:spPr bwMode="auto">
          <a:xfrm>
            <a:off x="25400" y="394139"/>
            <a:ext cx="3336925" cy="6244786"/>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sz="1600" dirty="0">
                <a:solidFill>
                  <a:srgbClr val="FFFF00"/>
                </a:solidFill>
              </a:rPr>
              <a:t>Provenant d</a:t>
            </a:r>
            <a:r>
              <a:rPr lang="fr-FR" altLang="fr-FR" sz="1600" dirty="0">
                <a:solidFill>
                  <a:srgbClr val="FFFF00"/>
                </a:solidFill>
              </a:rPr>
              <a:t>’</a:t>
            </a:r>
            <a:r>
              <a:rPr lang="fr-FR" sz="1600" dirty="0">
                <a:solidFill>
                  <a:srgbClr val="FFFF00"/>
                </a:solidFill>
              </a:rPr>
              <a:t>un œuf non fécondé il transmet uniquement  le capital génétique de sa mère.</a:t>
            </a:r>
          </a:p>
          <a:p>
            <a:pPr marL="342900" indent="-342900" eaLnBrk="0" hangingPunct="0">
              <a:spcBef>
                <a:spcPct val="20000"/>
              </a:spcBef>
              <a:buFont typeface="Arial" pitchFamily="34" charset="0"/>
              <a:buChar char="•"/>
            </a:pPr>
            <a:r>
              <a:rPr lang="fr-FR" sz="1600" dirty="0">
                <a:solidFill>
                  <a:srgbClr val="FFFF00"/>
                </a:solidFill>
              </a:rPr>
              <a:t>Ou d</a:t>
            </a:r>
            <a:r>
              <a:rPr lang="fr-FR" altLang="fr-FR" sz="1600" dirty="0">
                <a:solidFill>
                  <a:srgbClr val="FFFF00"/>
                </a:solidFill>
              </a:rPr>
              <a:t>’</a:t>
            </a:r>
            <a:r>
              <a:rPr lang="fr-FR" sz="1600" dirty="0">
                <a:solidFill>
                  <a:srgbClr val="FFFF00"/>
                </a:solidFill>
              </a:rPr>
              <a:t>un œuf produit par des abeilles quand  la ruche est orpheline ( perte de la reine ).</a:t>
            </a:r>
          </a:p>
          <a:p>
            <a:pPr marL="342900" indent="-342900" eaLnBrk="0" hangingPunct="0">
              <a:spcBef>
                <a:spcPct val="20000"/>
              </a:spcBef>
              <a:buFont typeface="Arial" pitchFamily="34" charset="0"/>
              <a:buChar char="•"/>
            </a:pPr>
            <a:r>
              <a:rPr lang="fr-FR" sz="1600" b="1" dirty="0">
                <a:solidFill>
                  <a:srgbClr val="FFFF00"/>
                </a:solidFill>
              </a:rPr>
              <a:t>1500 à 2000 dans la ruche en été.</a:t>
            </a:r>
            <a:endParaRPr lang="fr-FR" sz="1600" dirty="0">
              <a:solidFill>
                <a:srgbClr val="FFFF00"/>
              </a:solidFill>
            </a:endParaRPr>
          </a:p>
          <a:p>
            <a:pPr marL="342900" indent="-342900" eaLnBrk="0" hangingPunct="0">
              <a:spcBef>
                <a:spcPct val="20000"/>
              </a:spcBef>
              <a:buFont typeface="Arial" pitchFamily="34" charset="0"/>
              <a:buChar char="•"/>
            </a:pPr>
            <a:r>
              <a:rPr lang="fr-FR" sz="1600" dirty="0">
                <a:solidFill>
                  <a:srgbClr val="FFFF00"/>
                </a:solidFill>
              </a:rPr>
              <a:t>Durée de vie 50 à 60 jours du printemps à l</a:t>
            </a:r>
            <a:r>
              <a:rPr lang="fr-FR" altLang="fr-FR" sz="1600" dirty="0">
                <a:solidFill>
                  <a:srgbClr val="FFFF00"/>
                </a:solidFill>
              </a:rPr>
              <a:t>’</a:t>
            </a:r>
            <a:r>
              <a:rPr lang="fr-FR" sz="1600" dirty="0">
                <a:solidFill>
                  <a:srgbClr val="FFFF00"/>
                </a:solidFill>
              </a:rPr>
              <a:t>automne.</a:t>
            </a:r>
          </a:p>
          <a:p>
            <a:pPr marL="342900" indent="-342900" eaLnBrk="0" hangingPunct="0">
              <a:spcBef>
                <a:spcPct val="20000"/>
              </a:spcBef>
              <a:buFont typeface="Arial" pitchFamily="34" charset="0"/>
              <a:buChar char="•"/>
            </a:pPr>
            <a:r>
              <a:rPr lang="fr-FR" sz="1600" dirty="0">
                <a:solidFill>
                  <a:srgbClr val="FFFF00"/>
                </a:solidFill>
              </a:rPr>
              <a:t>Sont généralement nourris par les ouvrières .</a:t>
            </a:r>
          </a:p>
          <a:p>
            <a:pPr marL="342900" indent="-342900" eaLnBrk="0" hangingPunct="0">
              <a:spcBef>
                <a:spcPct val="20000"/>
              </a:spcBef>
              <a:buFont typeface="Arial" pitchFamily="34" charset="0"/>
              <a:buChar char="•"/>
            </a:pPr>
            <a:r>
              <a:rPr lang="fr-FR" sz="1600" b="1" dirty="0">
                <a:solidFill>
                  <a:srgbClr val="FFFF00"/>
                </a:solidFill>
              </a:rPr>
              <a:t>Fertiles 12 à 20 jours après leur sortie de l</a:t>
            </a:r>
            <a:r>
              <a:rPr lang="fr-FR" altLang="fr-FR" sz="1600" b="1" dirty="0">
                <a:solidFill>
                  <a:srgbClr val="FFFF00"/>
                </a:solidFill>
              </a:rPr>
              <a:t>’</a:t>
            </a:r>
            <a:r>
              <a:rPr lang="fr-FR" sz="1600" b="1" dirty="0">
                <a:solidFill>
                  <a:srgbClr val="FFFF00"/>
                </a:solidFill>
              </a:rPr>
              <a:t>alvéole</a:t>
            </a:r>
            <a:r>
              <a:rPr lang="fr-FR" sz="1600" dirty="0">
                <a:solidFill>
                  <a:srgbClr val="FFFF00"/>
                </a:solidFill>
              </a:rPr>
              <a:t> mais pleine maturité sexuelle 30 à 40 jours après  l’émergence. Les  abeillauds  matures peuvent voler pendant 50mn.</a:t>
            </a:r>
          </a:p>
          <a:p>
            <a:pPr marL="342900" indent="-342900" eaLnBrk="0" hangingPunct="0">
              <a:spcBef>
                <a:spcPct val="20000"/>
              </a:spcBef>
              <a:buFont typeface="Arial" pitchFamily="34" charset="0"/>
              <a:buChar char="•"/>
            </a:pPr>
            <a:r>
              <a:rPr lang="fr-FR" sz="1600" dirty="0">
                <a:solidFill>
                  <a:srgbClr val="FFFF00"/>
                </a:solidFill>
              </a:rPr>
              <a:t>Leur rôle principal est de féconder la reine et ils meurent ensuite.</a:t>
            </a:r>
          </a:p>
          <a:p>
            <a:pPr marL="342900" indent="-342900" eaLnBrk="0" hangingPunct="0">
              <a:spcBef>
                <a:spcPct val="20000"/>
              </a:spcBef>
              <a:buFont typeface="Arial" pitchFamily="34" charset="0"/>
              <a:buChar char="•"/>
            </a:pPr>
            <a:r>
              <a:rPr lang="fr-FR" sz="1600" dirty="0">
                <a:solidFill>
                  <a:srgbClr val="FFFF00"/>
                </a:solidFill>
              </a:rPr>
              <a:t>Ils aident à maintenir la bonne température dans la ruche.</a:t>
            </a:r>
          </a:p>
          <a:p>
            <a:pPr marL="342900" indent="-342900" eaLnBrk="0" hangingPunct="0">
              <a:spcBef>
                <a:spcPct val="20000"/>
              </a:spcBef>
              <a:buFont typeface="Arial" pitchFamily="34" charset="0"/>
              <a:buChar char="•"/>
            </a:pPr>
            <a:endParaRPr lang="fr-FR" sz="16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33125">
                                            <p:txEl>
                                              <p:pRg st="0" end="0"/>
                                            </p:txEl>
                                          </p:spTgt>
                                        </p:tgtEl>
                                        <p:attrNameLst>
                                          <p:attrName>style.visibility</p:attrName>
                                        </p:attrNameLst>
                                      </p:cBhvr>
                                      <p:to>
                                        <p:strVal val="visible"/>
                                      </p:to>
                                    </p:set>
                                    <p:animEffect transition="in" filter="blinds(horizontal)">
                                      <p:cBhvr>
                                        <p:cTn id="11" dur="2000"/>
                                        <p:tgtEl>
                                          <p:spTgt spid="133125">
                                            <p:txEl>
                                              <p:pRg st="0" end="0"/>
                                            </p:txEl>
                                          </p:spTgt>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33125">
                                            <p:txEl>
                                              <p:pRg st="1" end="1"/>
                                            </p:txEl>
                                          </p:spTgt>
                                        </p:tgtEl>
                                        <p:attrNameLst>
                                          <p:attrName>style.visibility</p:attrName>
                                        </p:attrNameLst>
                                      </p:cBhvr>
                                      <p:to>
                                        <p:strVal val="visible"/>
                                      </p:to>
                                    </p:set>
                                    <p:animEffect transition="in" filter="blinds(horizontal)">
                                      <p:cBhvr>
                                        <p:cTn id="15" dur="2000"/>
                                        <p:tgtEl>
                                          <p:spTgt spid="133125">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0"/>
                                  </p:stCondLst>
                                  <p:childTnLst>
                                    <p:set>
                                      <p:cBhvr>
                                        <p:cTn id="18" dur="1" fill="hold">
                                          <p:stCondLst>
                                            <p:cond delay="0"/>
                                          </p:stCondLst>
                                        </p:cTn>
                                        <p:tgtEl>
                                          <p:spTgt spid="133125">
                                            <p:txEl>
                                              <p:pRg st="2" end="2"/>
                                            </p:txEl>
                                          </p:spTgt>
                                        </p:tgtEl>
                                        <p:attrNameLst>
                                          <p:attrName>style.visibility</p:attrName>
                                        </p:attrNameLst>
                                      </p:cBhvr>
                                      <p:to>
                                        <p:strVal val="visible"/>
                                      </p:to>
                                    </p:set>
                                    <p:animEffect transition="in" filter="blinds(horizontal)">
                                      <p:cBhvr>
                                        <p:cTn id="19" dur="2000"/>
                                        <p:tgtEl>
                                          <p:spTgt spid="133125">
                                            <p:txEl>
                                              <p:pRg st="2" end="2"/>
                                            </p:txEl>
                                          </p:spTgt>
                                        </p:tgtEl>
                                      </p:cBhvr>
                                    </p:animEffect>
                                  </p:childTnLst>
                                </p:cTn>
                              </p:par>
                            </p:childTnLst>
                          </p:cTn>
                        </p:par>
                        <p:par>
                          <p:cTn id="20" fill="hold" nodeType="afterGroup">
                            <p:stCondLst>
                              <p:cond delay="8000"/>
                            </p:stCondLst>
                            <p:childTnLst>
                              <p:par>
                                <p:cTn id="21" presetID="3" presetClass="entr" presetSubtype="10" fill="hold" grpId="0" nodeType="afterEffect">
                                  <p:stCondLst>
                                    <p:cond delay="0"/>
                                  </p:stCondLst>
                                  <p:childTnLst>
                                    <p:set>
                                      <p:cBhvr>
                                        <p:cTn id="22" dur="1" fill="hold">
                                          <p:stCondLst>
                                            <p:cond delay="0"/>
                                          </p:stCondLst>
                                        </p:cTn>
                                        <p:tgtEl>
                                          <p:spTgt spid="133125">
                                            <p:txEl>
                                              <p:pRg st="3" end="3"/>
                                            </p:txEl>
                                          </p:spTgt>
                                        </p:tgtEl>
                                        <p:attrNameLst>
                                          <p:attrName>style.visibility</p:attrName>
                                        </p:attrNameLst>
                                      </p:cBhvr>
                                      <p:to>
                                        <p:strVal val="visible"/>
                                      </p:to>
                                    </p:set>
                                    <p:animEffect transition="in" filter="blinds(horizontal)">
                                      <p:cBhvr>
                                        <p:cTn id="23" dur="2000"/>
                                        <p:tgtEl>
                                          <p:spTgt spid="133125">
                                            <p:txEl>
                                              <p:pRg st="3" end="3"/>
                                            </p:txEl>
                                          </p:spTgt>
                                        </p:tgtEl>
                                      </p:cBhvr>
                                    </p:animEffect>
                                  </p:childTnLst>
                                </p:cTn>
                              </p:par>
                            </p:childTnLst>
                          </p:cTn>
                        </p:par>
                        <p:par>
                          <p:cTn id="24" fill="hold" nodeType="afterGroup">
                            <p:stCondLst>
                              <p:cond delay="10000"/>
                            </p:stCondLst>
                            <p:childTnLst>
                              <p:par>
                                <p:cTn id="25" presetID="3" presetClass="entr" presetSubtype="10" fill="hold" grpId="0" nodeType="afterEffect">
                                  <p:stCondLst>
                                    <p:cond delay="0"/>
                                  </p:stCondLst>
                                  <p:childTnLst>
                                    <p:set>
                                      <p:cBhvr>
                                        <p:cTn id="26" dur="1" fill="hold">
                                          <p:stCondLst>
                                            <p:cond delay="0"/>
                                          </p:stCondLst>
                                        </p:cTn>
                                        <p:tgtEl>
                                          <p:spTgt spid="133125">
                                            <p:txEl>
                                              <p:pRg st="4" end="4"/>
                                            </p:txEl>
                                          </p:spTgt>
                                        </p:tgtEl>
                                        <p:attrNameLst>
                                          <p:attrName>style.visibility</p:attrName>
                                        </p:attrNameLst>
                                      </p:cBhvr>
                                      <p:to>
                                        <p:strVal val="visible"/>
                                      </p:to>
                                    </p:set>
                                    <p:animEffect transition="in" filter="blinds(horizontal)">
                                      <p:cBhvr>
                                        <p:cTn id="27" dur="2000"/>
                                        <p:tgtEl>
                                          <p:spTgt spid="133125">
                                            <p:txEl>
                                              <p:pRg st="4" end="4"/>
                                            </p:txEl>
                                          </p:spTgt>
                                        </p:tgtEl>
                                      </p:cBhvr>
                                    </p:animEffect>
                                  </p:childTnLst>
                                </p:cTn>
                              </p:par>
                            </p:childTnLst>
                          </p:cTn>
                        </p:par>
                        <p:par>
                          <p:cTn id="28" fill="hold" nodeType="afterGroup">
                            <p:stCondLst>
                              <p:cond delay="12000"/>
                            </p:stCondLst>
                            <p:childTnLst>
                              <p:par>
                                <p:cTn id="29" presetID="3" presetClass="entr" presetSubtype="10" fill="hold" grpId="0" nodeType="afterEffect">
                                  <p:stCondLst>
                                    <p:cond delay="0"/>
                                  </p:stCondLst>
                                  <p:childTnLst>
                                    <p:set>
                                      <p:cBhvr>
                                        <p:cTn id="30" dur="1" fill="hold">
                                          <p:stCondLst>
                                            <p:cond delay="0"/>
                                          </p:stCondLst>
                                        </p:cTn>
                                        <p:tgtEl>
                                          <p:spTgt spid="133125">
                                            <p:txEl>
                                              <p:pRg st="5" end="5"/>
                                            </p:txEl>
                                          </p:spTgt>
                                        </p:tgtEl>
                                        <p:attrNameLst>
                                          <p:attrName>style.visibility</p:attrName>
                                        </p:attrNameLst>
                                      </p:cBhvr>
                                      <p:to>
                                        <p:strVal val="visible"/>
                                      </p:to>
                                    </p:set>
                                    <p:animEffect transition="in" filter="blinds(horizontal)">
                                      <p:cBhvr>
                                        <p:cTn id="31" dur="2000"/>
                                        <p:tgtEl>
                                          <p:spTgt spid="133125">
                                            <p:txEl>
                                              <p:pRg st="5" end="5"/>
                                            </p:txEl>
                                          </p:spTgt>
                                        </p:tgtEl>
                                      </p:cBhvr>
                                    </p:animEffect>
                                  </p:childTnLst>
                                </p:cTn>
                              </p:par>
                            </p:childTnLst>
                          </p:cTn>
                        </p:par>
                        <p:par>
                          <p:cTn id="32" fill="hold" nodeType="afterGroup">
                            <p:stCondLst>
                              <p:cond delay="14000"/>
                            </p:stCondLst>
                            <p:childTnLst>
                              <p:par>
                                <p:cTn id="33" presetID="3" presetClass="entr" presetSubtype="10" fill="hold" grpId="0" nodeType="afterEffect">
                                  <p:stCondLst>
                                    <p:cond delay="0"/>
                                  </p:stCondLst>
                                  <p:childTnLst>
                                    <p:set>
                                      <p:cBhvr>
                                        <p:cTn id="34" dur="1" fill="hold">
                                          <p:stCondLst>
                                            <p:cond delay="0"/>
                                          </p:stCondLst>
                                        </p:cTn>
                                        <p:tgtEl>
                                          <p:spTgt spid="133125">
                                            <p:txEl>
                                              <p:pRg st="6" end="6"/>
                                            </p:txEl>
                                          </p:spTgt>
                                        </p:tgtEl>
                                        <p:attrNameLst>
                                          <p:attrName>style.visibility</p:attrName>
                                        </p:attrNameLst>
                                      </p:cBhvr>
                                      <p:to>
                                        <p:strVal val="visible"/>
                                      </p:to>
                                    </p:set>
                                    <p:animEffect transition="in" filter="blinds(horizontal)">
                                      <p:cBhvr>
                                        <p:cTn id="35" dur="2000"/>
                                        <p:tgtEl>
                                          <p:spTgt spid="133125">
                                            <p:txEl>
                                              <p:pRg st="6" end="6"/>
                                            </p:txEl>
                                          </p:spTgt>
                                        </p:tgtEl>
                                      </p:cBhvr>
                                    </p:animEffect>
                                  </p:childTnLst>
                                </p:cTn>
                              </p:par>
                            </p:childTnLst>
                          </p:cTn>
                        </p:par>
                        <p:par>
                          <p:cTn id="36" fill="hold" nodeType="afterGroup">
                            <p:stCondLst>
                              <p:cond delay="16000"/>
                            </p:stCondLst>
                            <p:childTnLst>
                              <p:par>
                                <p:cTn id="37" presetID="3" presetClass="entr" presetSubtype="10" fill="hold" grpId="0" nodeType="afterEffect">
                                  <p:stCondLst>
                                    <p:cond delay="0"/>
                                  </p:stCondLst>
                                  <p:childTnLst>
                                    <p:set>
                                      <p:cBhvr>
                                        <p:cTn id="38" dur="1" fill="hold">
                                          <p:stCondLst>
                                            <p:cond delay="0"/>
                                          </p:stCondLst>
                                        </p:cTn>
                                        <p:tgtEl>
                                          <p:spTgt spid="133125">
                                            <p:txEl>
                                              <p:pRg st="7" end="7"/>
                                            </p:txEl>
                                          </p:spTgt>
                                        </p:tgtEl>
                                        <p:attrNameLst>
                                          <p:attrName>style.visibility</p:attrName>
                                        </p:attrNameLst>
                                      </p:cBhvr>
                                      <p:to>
                                        <p:strVal val="visible"/>
                                      </p:to>
                                    </p:set>
                                    <p:animEffect transition="in" filter="blinds(horizontal)">
                                      <p:cBhvr>
                                        <p:cTn id="39" dur="2000"/>
                                        <p:tgtEl>
                                          <p:spTgt spid="133125">
                                            <p:txEl>
                                              <p:pRg st="7" end="7"/>
                                            </p:txEl>
                                          </p:spTgt>
                                        </p:tgtEl>
                                      </p:cBhvr>
                                    </p:animEffect>
                                  </p:childTnLst>
                                </p:cTn>
                              </p:par>
                            </p:childTnLst>
                          </p:cTn>
                        </p:par>
                        <p:par>
                          <p:cTn id="40" fill="hold" nodeType="afterGroup">
                            <p:stCondLst>
                              <p:cond delay="18000"/>
                            </p:stCondLst>
                            <p:childTnLst>
                              <p:par>
                                <p:cTn id="41" presetID="3" presetClass="entr" presetSubtype="1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linds(horizontal)">
                                      <p:cBhvr>
                                        <p:cTn id="43" dur="2000"/>
                                        <p:tgtEl>
                                          <p:spTgt spid="9"/>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2000"/>
                                        <p:tgtEl>
                                          <p:spTgt spid="6"/>
                                        </p:tgtEl>
                                      </p:cBhvr>
                                    </p:animEffect>
                                  </p:childTnLst>
                                </p:cTn>
                              </p:par>
                            </p:childTnLst>
                          </p:cTn>
                        </p:par>
                        <p:par>
                          <p:cTn id="48" fill="hold" nodeType="afterGroup">
                            <p:stCondLst>
                              <p:cond delay="22000"/>
                            </p:stCondLst>
                            <p:childTnLst>
                              <p:par>
                                <p:cTn id="49" presetID="3" presetClass="entr" presetSubtype="1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linds(horizontal)">
                                      <p:cBhvr>
                                        <p:cTn id="5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312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434443" y="86695"/>
            <a:ext cx="4488872" cy="4912817"/>
          </a:xfrm>
          <a:prstGeom prst="rect">
            <a:avLst/>
          </a:prstGeom>
          <a:noFill/>
          <a:ln w="9525">
            <a:noFill/>
            <a:miter lim="800000"/>
            <a:headEnd/>
            <a:tailEnd/>
          </a:ln>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881734" y="491350"/>
            <a:ext cx="277510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L’OEUF</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5" name="Sous-titre 2"/>
          <p:cNvSpPr txBox="1">
            <a:spLocks/>
          </p:cNvSpPr>
          <p:nvPr/>
        </p:nvSpPr>
        <p:spPr>
          <a:xfrm>
            <a:off x="3222116" y="185370"/>
            <a:ext cx="1291551"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Mâle</a:t>
            </a:r>
          </a:p>
          <a:p>
            <a:pPr fontAlgn="auto">
              <a:spcAft>
                <a:spcPts val="0"/>
              </a:spcAft>
              <a:defRPr/>
            </a:pPr>
            <a:endParaRPr lang="fr-FR" sz="1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Sous-titre 2"/>
          <p:cNvSpPr txBox="1">
            <a:spLocks/>
          </p:cNvSpPr>
          <p:nvPr/>
        </p:nvSpPr>
        <p:spPr>
          <a:xfrm>
            <a:off x="2900184" y="460162"/>
            <a:ext cx="511828"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a:p>
            <a:pPr fontAlgn="auto">
              <a:spcAft>
                <a:spcPts val="0"/>
              </a:spcAft>
              <a:defRPr/>
            </a:pPr>
            <a:endParaRPr lang="fr-FR" sz="1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7" name="Sous-titre 2"/>
          <p:cNvSpPr txBox="1">
            <a:spLocks/>
          </p:cNvSpPr>
          <p:nvPr/>
        </p:nvSpPr>
        <p:spPr>
          <a:xfrm>
            <a:off x="3328612" y="733795"/>
            <a:ext cx="146046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Femelle</a:t>
            </a:r>
          </a:p>
          <a:p>
            <a:pPr fontAlgn="auto">
              <a:spcAft>
                <a:spcPts val="0"/>
              </a:spcAft>
              <a:defRPr/>
            </a:pPr>
            <a:endParaRPr lang="fr-FR" sz="1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8" name="Sous-titre 2"/>
          <p:cNvSpPr txBox="1">
            <a:spLocks/>
          </p:cNvSpPr>
          <p:nvPr/>
        </p:nvSpPr>
        <p:spPr>
          <a:xfrm>
            <a:off x="4720338" y="1782"/>
            <a:ext cx="818459" cy="1097440"/>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8000" b="1" dirty="0">
                <a:ln w="12700">
                  <a:solidFill>
                    <a:schemeClr val="tx2">
                      <a:satMod val="155000"/>
                    </a:schemeClr>
                  </a:solid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41275" dist="20320" dir="1800000" algn="tl" rotWithShape="0">
                    <a:srgbClr val="000000">
                      <a:alpha val="40000"/>
                    </a:srgbClr>
                  </a:outerShdw>
                </a:effectLst>
              </a:rPr>
              <a:t>?</a:t>
            </a:r>
          </a:p>
          <a:p>
            <a:pPr fontAlgn="auto">
              <a:spcAft>
                <a:spcPts val="0"/>
              </a:spcAft>
              <a:defRPr/>
            </a:pPr>
            <a:endParaRPr lang="fr-FR" sz="8000" b="1" dirty="0">
              <a:ln w="12700">
                <a:solidFill>
                  <a:schemeClr val="tx2">
                    <a:satMod val="155000"/>
                  </a:schemeClr>
                </a:solid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41275" dist="20320" dir="1800000" algn="tl" rotWithShape="0">
                  <a:srgbClr val="000000">
                    <a:alpha val="40000"/>
                  </a:srgbClr>
                </a:outerShdw>
              </a:effectLst>
            </a:endParaRPr>
          </a:p>
          <a:p>
            <a:pPr fontAlgn="auto">
              <a:spcAft>
                <a:spcPts val="0"/>
              </a:spcAft>
              <a:defRPr/>
            </a:pPr>
            <a:r>
              <a:rPr lang="fr-FR" sz="8000" b="1" dirty="0">
                <a:ln w="12700">
                  <a:solidFill>
                    <a:schemeClr val="tx2">
                      <a:satMod val="155000"/>
                    </a:schemeClr>
                  </a:solid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ffectLst>
                  <a:outerShdw blurRad="41275" dist="20320" dir="1800000" algn="tl" rotWithShape="0">
                    <a:srgbClr val="000000">
                      <a:alpha val="40000"/>
                    </a:srgbClr>
                  </a:outerShdw>
                </a:effectLst>
              </a:rPr>
              <a:t> </a:t>
            </a:r>
          </a:p>
        </p:txBody>
      </p:sp>
      <p:sp>
        <p:nvSpPr>
          <p:cNvPr id="9" name="Sous-titre 2"/>
          <p:cNvSpPr txBox="1">
            <a:spLocks/>
          </p:cNvSpPr>
          <p:nvPr/>
        </p:nvSpPr>
        <p:spPr bwMode="auto">
          <a:xfrm>
            <a:off x="1260475" y="1341438"/>
            <a:ext cx="7297738" cy="1911350"/>
          </a:xfrm>
          <a:prstGeom prst="rect">
            <a:avLst/>
          </a:prstGeom>
          <a:noFill/>
          <a:ln w="9525">
            <a:noFill/>
            <a:miter lim="800000"/>
            <a:headEnd/>
            <a:tailEnd/>
          </a:ln>
        </p:spPr>
        <p:txBody>
          <a:bodyPr/>
          <a:lstStyle/>
          <a:p>
            <a:pPr algn="ctr">
              <a:spcBef>
                <a:spcPct val="20000"/>
              </a:spcBef>
              <a:buFont typeface="Arial" pitchFamily="34" charset="0"/>
              <a:buNone/>
            </a:pPr>
            <a:r>
              <a:rPr lang="fr-FR" sz="2000" dirty="0">
                <a:solidFill>
                  <a:srgbClr val="FFFF00"/>
                </a:solidFill>
              </a:rPr>
              <a:t> Chez les hyménoptères , les œufs </a:t>
            </a:r>
            <a:r>
              <a:rPr lang="fr-FR" sz="2000" u="sng" dirty="0">
                <a:solidFill>
                  <a:srgbClr val="FFFF00"/>
                </a:solidFill>
              </a:rPr>
              <a:t>non fécondés </a:t>
            </a:r>
            <a:r>
              <a:rPr lang="fr-FR" sz="2000" dirty="0">
                <a:solidFill>
                  <a:srgbClr val="FFFF00"/>
                </a:solidFill>
              </a:rPr>
              <a:t>ne donnent que des mâles ( œuf HAPLOÏDE ).</a:t>
            </a:r>
          </a:p>
          <a:p>
            <a:pPr algn="ctr">
              <a:spcBef>
                <a:spcPct val="20000"/>
              </a:spcBef>
              <a:buFont typeface="Arial" pitchFamily="34" charset="0"/>
              <a:buNone/>
            </a:pPr>
            <a:r>
              <a:rPr lang="fr-FR" sz="2000" dirty="0">
                <a:solidFill>
                  <a:srgbClr val="FFFF00"/>
                </a:solidFill>
              </a:rPr>
              <a:t>Les œufs </a:t>
            </a:r>
            <a:r>
              <a:rPr lang="fr-FR" sz="2000" u="sng" dirty="0">
                <a:solidFill>
                  <a:srgbClr val="FFFF00"/>
                </a:solidFill>
              </a:rPr>
              <a:t>fécondés</a:t>
            </a:r>
            <a:r>
              <a:rPr lang="fr-FR" sz="2000" dirty="0">
                <a:solidFill>
                  <a:srgbClr val="FFFF00"/>
                </a:solidFill>
              </a:rPr>
              <a:t> ( œuf DIPLOÏDE ) ne donnent que des femelles.</a:t>
            </a:r>
          </a:p>
          <a:p>
            <a:pPr algn="ctr">
              <a:spcBef>
                <a:spcPct val="20000"/>
              </a:spcBef>
              <a:buFont typeface="Arial" pitchFamily="34" charset="0"/>
              <a:buNone/>
            </a:pPr>
            <a:endParaRPr lang="fr-FR" sz="800" dirty="0">
              <a:solidFill>
                <a:srgbClr val="FFFF00"/>
              </a:solidFill>
            </a:endParaRPr>
          </a:p>
          <a:p>
            <a:pPr algn="ctr">
              <a:spcBef>
                <a:spcPct val="20000"/>
              </a:spcBef>
              <a:buFont typeface="Arial" pitchFamily="34" charset="0"/>
              <a:buNone/>
            </a:pPr>
            <a:r>
              <a:rPr lang="fr-FR" sz="2800" dirty="0">
                <a:solidFill>
                  <a:srgbClr val="FFFF00"/>
                </a:solidFill>
              </a:rPr>
              <a:t>C</a:t>
            </a:r>
            <a:r>
              <a:rPr lang="fr-FR" altLang="fr-FR" sz="2800" dirty="0">
                <a:solidFill>
                  <a:srgbClr val="FFFF00"/>
                </a:solidFill>
              </a:rPr>
              <a:t>’</a:t>
            </a:r>
            <a:r>
              <a:rPr lang="fr-FR" sz="2800" dirty="0">
                <a:solidFill>
                  <a:srgbClr val="FFFF00"/>
                </a:solidFill>
              </a:rPr>
              <a:t>est une affaire de chromosomes.</a:t>
            </a:r>
          </a:p>
        </p:txBody>
      </p:sp>
      <p:sp>
        <p:nvSpPr>
          <p:cNvPr id="10" name="Sous-titre 2"/>
          <p:cNvSpPr txBox="1">
            <a:spLocks/>
          </p:cNvSpPr>
          <p:nvPr/>
        </p:nvSpPr>
        <p:spPr>
          <a:xfrm>
            <a:off x="3656836" y="3534196"/>
            <a:ext cx="277510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Les Cellules</a:t>
            </a:r>
          </a:p>
          <a:p>
            <a:pPr fontAlgn="auto">
              <a:spcAft>
                <a:spcPts val="0"/>
              </a:spcAft>
              <a:defRPr/>
            </a:pPr>
            <a:endParaRPr lang="fr-FR" sz="1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10541"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3" name="Sous-titre 2"/>
          <p:cNvSpPr txBox="1">
            <a:spLocks/>
          </p:cNvSpPr>
          <p:nvPr/>
        </p:nvSpPr>
        <p:spPr bwMode="auto">
          <a:xfrm>
            <a:off x="387350" y="6021388"/>
            <a:ext cx="1825625" cy="549275"/>
          </a:xfrm>
          <a:prstGeom prst="rect">
            <a:avLst/>
          </a:prstGeom>
          <a:noFill/>
          <a:ln w="9525">
            <a:noFill/>
            <a:miter lim="800000"/>
            <a:headEnd/>
            <a:tailEnd/>
          </a:ln>
        </p:spPr>
        <p:txBody>
          <a:bodyPr/>
          <a:lstStyle/>
          <a:p>
            <a:pPr algn="ctr">
              <a:spcBef>
                <a:spcPct val="20000"/>
              </a:spcBef>
              <a:buFont typeface="Arial" pitchFamily="34" charset="0"/>
              <a:buNone/>
            </a:pPr>
            <a:r>
              <a:rPr lang="fr-FR" sz="2800" b="1">
                <a:solidFill>
                  <a:srgbClr val="FFFF00"/>
                </a:solidFill>
              </a:rPr>
              <a:t> Ouvrière</a:t>
            </a:r>
          </a:p>
          <a:p>
            <a:pPr algn="ctr">
              <a:spcBef>
                <a:spcPct val="20000"/>
              </a:spcBef>
              <a:buFont typeface="Arial" pitchFamily="34" charset="0"/>
              <a:buNone/>
            </a:pPr>
            <a:endParaRPr lang="fr-FR" b="1">
              <a:solidFill>
                <a:srgbClr val="FFFF00"/>
              </a:solidFill>
            </a:endParaRPr>
          </a:p>
          <a:p>
            <a:pPr algn="ctr">
              <a:spcBef>
                <a:spcPct val="20000"/>
              </a:spcBef>
              <a:buFont typeface="Arial" pitchFamily="34" charset="0"/>
              <a:buNone/>
            </a:pPr>
            <a:r>
              <a:rPr lang="fr-FR" sz="2800" b="1">
                <a:solidFill>
                  <a:srgbClr val="FFFF00"/>
                </a:solidFill>
              </a:rPr>
              <a:t> </a:t>
            </a:r>
          </a:p>
        </p:txBody>
      </p:sp>
      <p:sp>
        <p:nvSpPr>
          <p:cNvPr id="14" name="Sous-titre 2"/>
          <p:cNvSpPr txBox="1">
            <a:spLocks/>
          </p:cNvSpPr>
          <p:nvPr/>
        </p:nvSpPr>
        <p:spPr bwMode="auto">
          <a:xfrm>
            <a:off x="4205288" y="6030913"/>
            <a:ext cx="1839912" cy="549275"/>
          </a:xfrm>
          <a:prstGeom prst="rect">
            <a:avLst/>
          </a:prstGeom>
          <a:noFill/>
          <a:ln w="9525">
            <a:noFill/>
            <a:miter lim="800000"/>
            <a:headEnd/>
            <a:tailEnd/>
          </a:ln>
        </p:spPr>
        <p:txBody>
          <a:bodyPr/>
          <a:lstStyle/>
          <a:p>
            <a:pPr algn="ctr">
              <a:spcBef>
                <a:spcPct val="20000"/>
              </a:spcBef>
              <a:buFont typeface="Arial" pitchFamily="34" charset="0"/>
              <a:buNone/>
            </a:pPr>
            <a:r>
              <a:rPr lang="fr-FR" sz="2800" b="1" dirty="0">
                <a:solidFill>
                  <a:srgbClr val="FFFF00"/>
                </a:solidFill>
              </a:rPr>
              <a:t> Abeillauds</a:t>
            </a:r>
          </a:p>
          <a:p>
            <a:pPr algn="ctr">
              <a:spcBef>
                <a:spcPct val="20000"/>
              </a:spcBef>
              <a:buFont typeface="Arial" pitchFamily="34" charset="0"/>
              <a:buNone/>
            </a:pPr>
            <a:endParaRPr lang="fr-FR" b="1" dirty="0">
              <a:solidFill>
                <a:srgbClr val="FFFF00"/>
              </a:solidFill>
            </a:endParaRPr>
          </a:p>
          <a:p>
            <a:pPr algn="ctr">
              <a:spcBef>
                <a:spcPct val="20000"/>
              </a:spcBef>
              <a:buFont typeface="Arial" pitchFamily="34" charset="0"/>
              <a:buNone/>
            </a:pPr>
            <a:r>
              <a:rPr lang="fr-FR" sz="2800" b="1" dirty="0">
                <a:solidFill>
                  <a:srgbClr val="FFFF00"/>
                </a:solidFill>
              </a:rPr>
              <a:t> </a:t>
            </a:r>
          </a:p>
        </p:txBody>
      </p:sp>
      <p:pic>
        <p:nvPicPr>
          <p:cNvPr id="23" name="Image 22"/>
          <p:cNvPicPr>
            <a:picLocks noChangeAspect="1"/>
          </p:cNvPicPr>
          <p:nvPr/>
        </p:nvPicPr>
        <p:blipFill>
          <a:blip r:embed="rId3"/>
          <a:srcRect/>
          <a:stretch>
            <a:fillRect/>
          </a:stretch>
        </p:blipFill>
        <p:spPr bwMode="auto">
          <a:xfrm>
            <a:off x="6045200" y="3324366"/>
            <a:ext cx="1754496" cy="2654159"/>
          </a:xfrm>
          <a:prstGeom prst="rect">
            <a:avLst/>
          </a:prstGeom>
          <a:noFill/>
          <a:ln w="9525">
            <a:noFill/>
            <a:miter lim="800000"/>
            <a:headEnd/>
            <a:tailEnd/>
          </a:ln>
        </p:spPr>
      </p:pic>
      <p:sp>
        <p:nvSpPr>
          <p:cNvPr id="24" name="Sous-titre 2"/>
          <p:cNvSpPr txBox="1">
            <a:spLocks/>
          </p:cNvSpPr>
          <p:nvPr/>
        </p:nvSpPr>
        <p:spPr bwMode="auto">
          <a:xfrm>
            <a:off x="7050088" y="5978525"/>
            <a:ext cx="1593850" cy="549275"/>
          </a:xfrm>
          <a:prstGeom prst="rect">
            <a:avLst/>
          </a:prstGeom>
          <a:noFill/>
          <a:ln w="9525">
            <a:noFill/>
            <a:miter lim="800000"/>
            <a:headEnd/>
            <a:tailEnd/>
          </a:ln>
        </p:spPr>
        <p:txBody>
          <a:bodyPr/>
          <a:lstStyle/>
          <a:p>
            <a:pPr algn="ctr">
              <a:spcBef>
                <a:spcPct val="20000"/>
              </a:spcBef>
              <a:buFont typeface="Arial" pitchFamily="34" charset="0"/>
              <a:buNone/>
            </a:pPr>
            <a:r>
              <a:rPr lang="fr-FR" sz="2800" b="1">
                <a:solidFill>
                  <a:srgbClr val="FFFF00"/>
                </a:solidFill>
              </a:rPr>
              <a:t> Reine</a:t>
            </a:r>
          </a:p>
          <a:p>
            <a:pPr algn="ctr">
              <a:spcBef>
                <a:spcPct val="20000"/>
              </a:spcBef>
              <a:buFont typeface="Arial" pitchFamily="34" charset="0"/>
              <a:buNone/>
            </a:pPr>
            <a:endParaRPr lang="fr-FR" b="1">
              <a:solidFill>
                <a:srgbClr val="FFFF00"/>
              </a:solidFill>
            </a:endParaRPr>
          </a:p>
          <a:p>
            <a:pPr algn="ctr">
              <a:spcBef>
                <a:spcPct val="20000"/>
              </a:spcBef>
              <a:buFont typeface="Arial" pitchFamily="34" charset="0"/>
              <a:buNone/>
            </a:pPr>
            <a:r>
              <a:rPr lang="fr-FR" sz="2800" b="1">
                <a:solidFill>
                  <a:srgbClr val="FFFF00"/>
                </a:solidFill>
              </a:rPr>
              <a:t> </a:t>
            </a:r>
          </a:p>
        </p:txBody>
      </p:sp>
      <p:pic>
        <p:nvPicPr>
          <p:cNvPr id="25" name="Image 24"/>
          <p:cNvPicPr>
            <a:picLocks noChangeAspect="1"/>
          </p:cNvPicPr>
          <p:nvPr/>
        </p:nvPicPr>
        <p:blipFill>
          <a:blip r:embed="rId4"/>
          <a:srcRect/>
          <a:stretch>
            <a:fillRect/>
          </a:stretch>
        </p:blipFill>
        <p:spPr bwMode="auto">
          <a:xfrm>
            <a:off x="668338" y="3209925"/>
            <a:ext cx="3536950" cy="2659063"/>
          </a:xfrm>
          <a:prstGeom prst="rect">
            <a:avLst/>
          </a:prstGeom>
          <a:noFill/>
          <a:ln w="9525">
            <a:noFill/>
            <a:miter lim="800000"/>
            <a:headEnd/>
            <a:tailEnd/>
          </a:ln>
        </p:spPr>
      </p:pic>
      <p:sp>
        <p:nvSpPr>
          <p:cNvPr id="26" name="Flèche vers la droite 25"/>
          <p:cNvSpPr>
            <a:spLocks noChangeArrowheads="1"/>
          </p:cNvSpPr>
          <p:nvPr/>
        </p:nvSpPr>
        <p:spPr bwMode="auto">
          <a:xfrm rot="-3694978">
            <a:off x="1066007" y="5636418"/>
            <a:ext cx="977900" cy="182563"/>
          </a:xfrm>
          <a:prstGeom prst="rightArrow">
            <a:avLst>
              <a:gd name="adj1" fmla="val 50000"/>
              <a:gd name="adj2" fmla="val 49994"/>
            </a:avLst>
          </a:prstGeom>
          <a:gradFill rotWithShape="1">
            <a:gsLst>
              <a:gs pos="0">
                <a:srgbClr val="E46C0A"/>
              </a:gs>
              <a:gs pos="42000">
                <a:srgbClr val="E46C0A"/>
              </a:gs>
              <a:gs pos="71001">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endParaRPr>
          </a:p>
        </p:txBody>
      </p:sp>
      <p:sp>
        <p:nvSpPr>
          <p:cNvPr id="27" name="Flèche vers la droite 26"/>
          <p:cNvSpPr>
            <a:spLocks noChangeArrowheads="1"/>
          </p:cNvSpPr>
          <p:nvPr/>
        </p:nvSpPr>
        <p:spPr bwMode="auto">
          <a:xfrm rot="-7250846">
            <a:off x="3557587" y="4953001"/>
            <a:ext cx="1973263" cy="436562"/>
          </a:xfrm>
          <a:prstGeom prst="rightArrow">
            <a:avLst>
              <a:gd name="adj1" fmla="val 50000"/>
              <a:gd name="adj2" fmla="val 49992"/>
            </a:avLst>
          </a:prstGeom>
          <a:gradFill rotWithShape="1">
            <a:gsLst>
              <a:gs pos="0">
                <a:srgbClr val="E46C0A"/>
              </a:gs>
              <a:gs pos="42000">
                <a:srgbClr val="E46C0A"/>
              </a:gs>
              <a:gs pos="71001">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endParaRPr>
          </a:p>
        </p:txBody>
      </p:sp>
      <p:sp>
        <p:nvSpPr>
          <p:cNvPr id="28" name="Flèche vers la droite 27"/>
          <p:cNvSpPr>
            <a:spLocks noChangeArrowheads="1"/>
          </p:cNvSpPr>
          <p:nvPr/>
        </p:nvSpPr>
        <p:spPr bwMode="auto">
          <a:xfrm rot="-7962449">
            <a:off x="6784976" y="5432425"/>
            <a:ext cx="1187450" cy="193675"/>
          </a:xfrm>
          <a:prstGeom prst="rightArrow">
            <a:avLst>
              <a:gd name="adj1" fmla="val 50000"/>
              <a:gd name="adj2" fmla="val 49986"/>
            </a:avLst>
          </a:prstGeom>
          <a:gradFill rotWithShape="1">
            <a:gsLst>
              <a:gs pos="0">
                <a:srgbClr val="E46C0A"/>
              </a:gs>
              <a:gs pos="42000">
                <a:srgbClr val="E46C0A"/>
              </a:gs>
              <a:gs pos="67999">
                <a:srgbClr val="FFFF00"/>
              </a:gs>
              <a:gs pos="84000">
                <a:srgbClr val="E46C0A"/>
              </a:gs>
              <a:gs pos="100000">
                <a:srgbClr val="E46C0A"/>
              </a:gs>
            </a:gsLst>
            <a:path path="rect">
              <a:fillToRect l="50000" t="50000" r="50000" b="50000"/>
            </a:path>
          </a:gradFill>
          <a:ln w="9525">
            <a:noFill/>
            <a:miter lim="800000"/>
            <a:headEnd/>
            <a:tailEnd/>
          </a:ln>
          <a:effectLst>
            <a:outerShdw dist="23000" dir="5400000" rotWithShape="0">
              <a:srgbClr val="808080">
                <a:alpha val="34999"/>
              </a:srgbClr>
            </a:outerShdw>
          </a:effectLst>
        </p:spPr>
        <p:txBody>
          <a:bodyPr anchor="ctr"/>
          <a:lstStyle/>
          <a:p>
            <a:pPr algn="ctr">
              <a:defRPr/>
            </a:pPr>
            <a:endParaRPr lang="fr-FR">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2000"/>
                                        <p:tgtEl>
                                          <p:spTgt spid="5"/>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2000"/>
                                        <p:tgtEl>
                                          <p:spTgt spid="7"/>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2000"/>
                                        <p:tgtEl>
                                          <p:spTgt spid="8"/>
                                        </p:tgtEl>
                                      </p:cBhvr>
                                    </p:animEffect>
                                  </p:childTnLst>
                                </p:cTn>
                              </p:par>
                            </p:childTnLst>
                          </p:cTn>
                        </p:par>
                        <p:par>
                          <p:cTn id="24" fill="hold" nodeType="afterGroup">
                            <p:stCondLst>
                              <p:cond delay="10000"/>
                            </p:stCondLst>
                            <p:childTnLst>
                              <p:par>
                                <p:cTn id="25" presetID="3"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2000"/>
                                        <p:tgtEl>
                                          <p:spTgt spid="9"/>
                                        </p:tgtEl>
                                      </p:cBhvr>
                                    </p:animEffect>
                                  </p:childTnLst>
                                </p:cTn>
                              </p:par>
                            </p:childTnLst>
                          </p:cTn>
                        </p:par>
                        <p:par>
                          <p:cTn id="28" fill="hold" nodeType="afterGroup">
                            <p:stCondLst>
                              <p:cond delay="12000"/>
                            </p:stCondLst>
                            <p:childTnLst>
                              <p:par>
                                <p:cTn id="29" presetID="3" presetClass="entr" presetSubtype="1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2000"/>
                                        <p:tgtEl>
                                          <p:spTgt spid="10"/>
                                        </p:tgtEl>
                                      </p:cBhvr>
                                    </p:animEffect>
                                  </p:childTnLst>
                                </p:cTn>
                              </p:par>
                            </p:childTnLst>
                          </p:cTn>
                        </p:par>
                        <p:par>
                          <p:cTn id="32" fill="hold" nodeType="afterGroup">
                            <p:stCondLst>
                              <p:cond delay="14000"/>
                            </p:stCondLst>
                            <p:childTnLst>
                              <p:par>
                                <p:cTn id="33" presetID="3" presetClass="entr" presetSubtype="1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2000"/>
                                        <p:tgtEl>
                                          <p:spTgt spid="25"/>
                                        </p:tgtEl>
                                      </p:cBhvr>
                                    </p:animEffect>
                                  </p:childTnLst>
                                </p:cTn>
                              </p:par>
                            </p:childTnLst>
                          </p:cTn>
                        </p:par>
                        <p:par>
                          <p:cTn id="36" fill="hold" nodeType="afterGroup">
                            <p:stCondLst>
                              <p:cond delay="16000"/>
                            </p:stCondLst>
                            <p:childTnLst>
                              <p:par>
                                <p:cTn id="37" presetID="3" presetClass="entr" presetSubtype="1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2000"/>
                                        <p:tgtEl>
                                          <p:spTgt spid="13"/>
                                        </p:tgtEl>
                                      </p:cBhvr>
                                    </p:animEffect>
                                  </p:childTnLst>
                                </p:cTn>
                              </p:par>
                            </p:childTnLst>
                          </p:cTn>
                        </p:par>
                        <p:par>
                          <p:cTn id="40" fill="hold" nodeType="afterGroup">
                            <p:stCondLst>
                              <p:cond delay="18000"/>
                            </p:stCondLst>
                            <p:childTnLst>
                              <p:par>
                                <p:cTn id="41" presetID="3"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blinds(horizontal)">
                                      <p:cBhvr>
                                        <p:cTn id="43" dur="2000"/>
                                        <p:tgtEl>
                                          <p:spTgt spid="26"/>
                                        </p:tgtEl>
                                      </p:cBhvr>
                                    </p:animEffect>
                                  </p:childTnLst>
                                </p:cTn>
                              </p:par>
                            </p:childTnLst>
                          </p:cTn>
                        </p:par>
                        <p:par>
                          <p:cTn id="44" fill="hold" nodeType="afterGroup">
                            <p:stCondLst>
                              <p:cond delay="20000"/>
                            </p:stCondLst>
                            <p:childTnLst>
                              <p:par>
                                <p:cTn id="45" presetID="3" presetClass="entr" presetSubtype="1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2000"/>
                                        <p:tgtEl>
                                          <p:spTgt spid="14"/>
                                        </p:tgtEl>
                                      </p:cBhvr>
                                    </p:animEffect>
                                  </p:childTnLst>
                                </p:cTn>
                              </p:par>
                            </p:childTnLst>
                          </p:cTn>
                        </p:par>
                        <p:par>
                          <p:cTn id="48" fill="hold" nodeType="afterGroup">
                            <p:stCondLst>
                              <p:cond delay="22000"/>
                            </p:stCondLst>
                            <p:childTnLst>
                              <p:par>
                                <p:cTn id="49" presetID="3" presetClass="entr" presetSubtype="1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blinds(horizontal)">
                                      <p:cBhvr>
                                        <p:cTn id="51" dur="2000"/>
                                        <p:tgtEl>
                                          <p:spTgt spid="27"/>
                                        </p:tgtEl>
                                      </p:cBhvr>
                                    </p:animEffect>
                                  </p:childTnLst>
                                </p:cTn>
                              </p:par>
                            </p:childTnLst>
                          </p:cTn>
                        </p:par>
                        <p:par>
                          <p:cTn id="52" fill="hold" nodeType="afterGroup">
                            <p:stCondLst>
                              <p:cond delay="24000"/>
                            </p:stCondLst>
                            <p:childTnLst>
                              <p:par>
                                <p:cTn id="53" presetID="3" presetClass="entr" presetSubtype="1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blinds(horizontal)">
                                      <p:cBhvr>
                                        <p:cTn id="55" dur="2000"/>
                                        <p:tgtEl>
                                          <p:spTgt spid="24"/>
                                        </p:tgtEl>
                                      </p:cBhvr>
                                    </p:animEffect>
                                  </p:childTnLst>
                                </p:cTn>
                              </p:par>
                            </p:childTnLst>
                          </p:cTn>
                        </p:par>
                        <p:par>
                          <p:cTn id="56" fill="hold" nodeType="afterGroup">
                            <p:stCondLst>
                              <p:cond delay="26000"/>
                            </p:stCondLst>
                            <p:childTnLst>
                              <p:par>
                                <p:cTn id="57" presetID="3" presetClass="entr" presetSubtype="1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blinds(horizontal)">
                                      <p:cBhvr>
                                        <p:cTn id="59" dur="2000"/>
                                        <p:tgtEl>
                                          <p:spTgt spid="28"/>
                                        </p:tgtEl>
                                      </p:cBhvr>
                                    </p:animEffect>
                                  </p:childTnLst>
                                </p:cTn>
                              </p:par>
                            </p:childTnLst>
                          </p:cTn>
                        </p:par>
                        <p:par>
                          <p:cTn id="60" fill="hold" nodeType="afterGroup">
                            <p:stCondLst>
                              <p:cond delay="28000"/>
                            </p:stCondLst>
                            <p:childTnLst>
                              <p:par>
                                <p:cTn id="61" presetID="3" presetClass="entr" presetSubtype="1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linds(horizontal)">
                                      <p:cBhvr>
                                        <p:cTn id="6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Espace réservé du contenu 10" descr="pont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5083702" y="119064"/>
            <a:ext cx="2886591" cy="1696752"/>
          </a:xfrm>
          <a:prstGeom prst="rect">
            <a:avLst/>
          </a:prstGeom>
          <a:noFill/>
          <a:ln w="9525">
            <a:noFill/>
            <a:miter lim="800000"/>
            <a:headEnd/>
            <a:tailEnd/>
          </a:ln>
        </p:spPr>
      </p:pic>
      <p:sp>
        <p:nvSpPr>
          <p:cNvPr id="126978" name="Espace réservé du texte 5"/>
          <p:cNvSpPr txBox="1">
            <a:spLocks/>
          </p:cNvSpPr>
          <p:nvPr/>
        </p:nvSpPr>
        <p:spPr bwMode="auto">
          <a:xfrm>
            <a:off x="136524" y="119063"/>
            <a:ext cx="4885852" cy="2525712"/>
          </a:xfrm>
          <a:prstGeom prst="rect">
            <a:avLst/>
          </a:prstGeom>
          <a:noFill/>
          <a:ln w="9525">
            <a:noFill/>
            <a:miter lim="800000"/>
            <a:headEnd/>
            <a:tailEnd/>
          </a:ln>
        </p:spPr>
        <p:txBody>
          <a:bodyPr/>
          <a:lstStyle/>
          <a:p>
            <a:pPr eaLnBrk="0" hangingPunct="0">
              <a:spcBef>
                <a:spcPct val="20000"/>
              </a:spcBef>
              <a:buFont typeface="Wingdings" pitchFamily="2" charset="2"/>
              <a:buChar char="Ø"/>
            </a:pPr>
            <a:r>
              <a:rPr lang="fr-FR" sz="2000" dirty="0">
                <a:solidFill>
                  <a:srgbClr val="FFFF00"/>
                </a:solidFill>
              </a:rPr>
              <a:t> Œuf = l</a:t>
            </a:r>
            <a:r>
              <a:rPr lang="fr-FR" altLang="fr-FR" sz="2000" dirty="0">
                <a:solidFill>
                  <a:srgbClr val="FFFF00"/>
                </a:solidFill>
              </a:rPr>
              <a:t>’</a:t>
            </a:r>
            <a:r>
              <a:rPr lang="fr-FR" sz="2000" dirty="0">
                <a:solidFill>
                  <a:srgbClr val="FFFF00"/>
                </a:solidFill>
              </a:rPr>
              <a:t>œuf véritable.</a:t>
            </a:r>
          </a:p>
          <a:p>
            <a:pPr eaLnBrk="0" hangingPunct="0">
              <a:spcBef>
                <a:spcPct val="20000"/>
              </a:spcBef>
              <a:buFont typeface="Arial" pitchFamily="34" charset="0"/>
              <a:buNone/>
            </a:pPr>
            <a:r>
              <a:rPr lang="fr-FR" sz="2000" dirty="0">
                <a:solidFill>
                  <a:srgbClr val="FFFF00"/>
                </a:solidFill>
              </a:rPr>
              <a:t>		Fécondé = ovule + spermatozoïdes :</a:t>
            </a:r>
          </a:p>
          <a:p>
            <a:pPr eaLnBrk="0" hangingPunct="0">
              <a:spcBef>
                <a:spcPct val="20000"/>
              </a:spcBef>
              <a:buFont typeface="Arial" pitchFamily="34" charset="0"/>
              <a:buNone/>
            </a:pPr>
            <a:r>
              <a:rPr lang="fr-FR" sz="2000" dirty="0">
                <a:solidFill>
                  <a:srgbClr val="FFFF00"/>
                </a:solidFill>
              </a:rPr>
              <a:t>		Ouvrières  ou  Reine.</a:t>
            </a:r>
          </a:p>
          <a:p>
            <a:pPr eaLnBrk="0" hangingPunct="0">
              <a:spcBef>
                <a:spcPct val="20000"/>
              </a:spcBef>
              <a:buFont typeface="Wingdings" pitchFamily="2" charset="2"/>
              <a:buChar char="Ø"/>
            </a:pPr>
            <a:r>
              <a:rPr lang="fr-FR" sz="2000" dirty="0">
                <a:solidFill>
                  <a:srgbClr val="FFFF00"/>
                </a:solidFill>
              </a:rPr>
              <a:t> Ovule non fécondée = parthénogénèse :</a:t>
            </a:r>
          </a:p>
          <a:p>
            <a:pPr eaLnBrk="0" hangingPunct="0">
              <a:spcBef>
                <a:spcPct val="20000"/>
              </a:spcBef>
            </a:pPr>
            <a:r>
              <a:rPr lang="fr-FR" sz="2000" dirty="0">
                <a:solidFill>
                  <a:srgbClr val="FFFF00"/>
                </a:solidFill>
              </a:rPr>
              <a:t>		Abeillaud.</a:t>
            </a:r>
          </a:p>
          <a:p>
            <a:pPr eaLnBrk="0" hangingPunct="0">
              <a:spcBef>
                <a:spcPct val="20000"/>
              </a:spcBef>
            </a:pPr>
            <a:r>
              <a:rPr lang="fr-FR" sz="2000" dirty="0">
                <a:solidFill>
                  <a:srgbClr val="FFFF00"/>
                </a:solidFill>
              </a:rPr>
              <a:t>		Les deux éclosent.</a:t>
            </a:r>
          </a:p>
          <a:p>
            <a:pPr eaLnBrk="0" hangingPunct="0">
              <a:spcBef>
                <a:spcPct val="20000"/>
              </a:spcBef>
              <a:buFont typeface="Arial" pitchFamily="34" charset="0"/>
              <a:buChar char="•"/>
            </a:pPr>
            <a:endParaRPr lang="fr-FR" sz="2000" dirty="0">
              <a:solidFill>
                <a:srgbClr val="FFFF00"/>
              </a:solidFill>
            </a:endParaRPr>
          </a:p>
          <a:p>
            <a:pPr eaLnBrk="0" hangingPunct="0">
              <a:spcBef>
                <a:spcPct val="20000"/>
              </a:spcBef>
              <a:buFont typeface="Arial" pitchFamily="34" charset="0"/>
              <a:buChar char="•"/>
            </a:pPr>
            <a:endParaRPr lang="fr-FR" sz="2000" dirty="0">
              <a:solidFill>
                <a:srgbClr val="FFFF00"/>
              </a:solidFill>
            </a:endParaRPr>
          </a:p>
        </p:txBody>
      </p:sp>
      <p:pic>
        <p:nvPicPr>
          <p:cNvPr id="126979" name="Espace réservé du contenu 4" descr="larve.jpg"/>
          <p:cNvPicPr>
            <a:picLocks noGrp="1" noChangeAspect="1"/>
          </p:cNvPicPr>
          <p:nvPr>
            <p:ph sz="half" idx="1"/>
          </p:nvPr>
        </p:nvPicPr>
        <p:blipFill>
          <a:blip r:embed="rId4"/>
          <a:stretch>
            <a:fillRect/>
          </a:stretch>
        </p:blipFill>
        <p:spPr>
          <a:xfrm>
            <a:off x="61913" y="2614612"/>
            <a:ext cx="3797542" cy="2844491"/>
          </a:xfrm>
        </p:spPr>
      </p:pic>
      <p:sp>
        <p:nvSpPr>
          <p:cNvPr id="126980" name="Espace réservé du texte 3"/>
          <p:cNvSpPr txBox="1">
            <a:spLocks/>
          </p:cNvSpPr>
          <p:nvPr/>
        </p:nvSpPr>
        <p:spPr bwMode="auto">
          <a:xfrm>
            <a:off x="3824288" y="1812112"/>
            <a:ext cx="5257800" cy="4333875"/>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pPr>
            <a:r>
              <a:rPr lang="fr-FR" dirty="0">
                <a:solidFill>
                  <a:srgbClr val="FFFF00"/>
                </a:solidFill>
              </a:rPr>
              <a:t>Le 3</a:t>
            </a:r>
            <a:r>
              <a:rPr lang="fr-FR" baseline="30000" dirty="0">
                <a:solidFill>
                  <a:srgbClr val="FFFF00"/>
                </a:solidFill>
              </a:rPr>
              <a:t>ème</a:t>
            </a:r>
            <a:r>
              <a:rPr lang="fr-FR" dirty="0">
                <a:solidFill>
                  <a:srgbClr val="FFFF00"/>
                </a:solidFill>
              </a:rPr>
              <a:t> jour après la ponte la larve sort de l</a:t>
            </a:r>
            <a:r>
              <a:rPr lang="fr-FR" altLang="fr-FR" dirty="0">
                <a:solidFill>
                  <a:srgbClr val="FFFF00"/>
                </a:solidFill>
              </a:rPr>
              <a:t>’</a:t>
            </a:r>
            <a:r>
              <a:rPr lang="fr-FR" dirty="0">
                <a:solidFill>
                  <a:srgbClr val="FFFF00"/>
                </a:solidFill>
              </a:rPr>
              <a:t>œuf.</a:t>
            </a:r>
          </a:p>
          <a:p>
            <a:pPr marL="342900" indent="-342900" eaLnBrk="0" hangingPunct="0">
              <a:spcBef>
                <a:spcPct val="20000"/>
              </a:spcBef>
              <a:buFont typeface="Arial" pitchFamily="34" charset="0"/>
              <a:buChar char="•"/>
            </a:pPr>
            <a:r>
              <a:rPr lang="fr-FR" dirty="0">
                <a:solidFill>
                  <a:srgbClr val="FFFF00"/>
                </a:solidFill>
              </a:rPr>
              <a:t>Au départ elle est  couchée dans une gouttelette de gelée royale.</a:t>
            </a:r>
          </a:p>
          <a:p>
            <a:pPr marL="342900" indent="-342900" eaLnBrk="0" hangingPunct="0">
              <a:spcBef>
                <a:spcPct val="20000"/>
              </a:spcBef>
              <a:buFont typeface="Arial" pitchFamily="34" charset="0"/>
              <a:buChar char="•"/>
            </a:pPr>
            <a:r>
              <a:rPr lang="fr-FR" dirty="0">
                <a:solidFill>
                  <a:srgbClr val="FFFF00"/>
                </a:solidFill>
              </a:rPr>
              <a:t>Elle se courbe en forme de croissant et dès le 3</a:t>
            </a:r>
            <a:r>
              <a:rPr lang="fr-FR" baseline="30000" dirty="0">
                <a:solidFill>
                  <a:srgbClr val="FFFF00"/>
                </a:solidFill>
              </a:rPr>
              <a:t>ème</a:t>
            </a:r>
            <a:r>
              <a:rPr lang="fr-FR" dirty="0">
                <a:solidFill>
                  <a:srgbClr val="FFFF00"/>
                </a:solidFill>
              </a:rPr>
              <a:t> jour après l’éclosion : les extrémités se rejoignent. </a:t>
            </a:r>
          </a:p>
          <a:p>
            <a:pPr marL="342900" indent="-342900" eaLnBrk="0" hangingPunct="0">
              <a:spcBef>
                <a:spcPct val="20000"/>
              </a:spcBef>
              <a:buFont typeface="Arial" pitchFamily="34" charset="0"/>
              <a:buChar char="•"/>
            </a:pPr>
            <a:r>
              <a:rPr lang="fr-FR" dirty="0">
                <a:solidFill>
                  <a:srgbClr val="FFFF00"/>
                </a:solidFill>
              </a:rPr>
              <a:t>Pendant toute son évolution la larve retient ses excréments.</a:t>
            </a:r>
          </a:p>
          <a:p>
            <a:pPr marL="342900" indent="-342900" eaLnBrk="0" hangingPunct="0">
              <a:spcBef>
                <a:spcPct val="20000"/>
              </a:spcBef>
              <a:buFont typeface="Arial" pitchFamily="34" charset="0"/>
              <a:buChar char="•"/>
            </a:pPr>
            <a:r>
              <a:rPr lang="fr-FR" dirty="0">
                <a:solidFill>
                  <a:srgbClr val="FFFF00"/>
                </a:solidFill>
              </a:rPr>
              <a:t>Les deux premiers jours de vie des larves, toutes reçoivent de la gelée royale.</a:t>
            </a:r>
          </a:p>
          <a:p>
            <a:pPr marL="342900" indent="-342900" eaLnBrk="0" hangingPunct="0">
              <a:spcBef>
                <a:spcPct val="20000"/>
              </a:spcBef>
              <a:buFont typeface="Arial" pitchFamily="34" charset="0"/>
              <a:buChar char="•"/>
            </a:pPr>
            <a:r>
              <a:rPr lang="fr-FR" u="sng" dirty="0">
                <a:solidFill>
                  <a:srgbClr val="FFFF00"/>
                </a:solidFill>
              </a:rPr>
              <a:t>A partir du 3</a:t>
            </a:r>
            <a:r>
              <a:rPr lang="fr-FR" u="sng" baseline="30000" dirty="0">
                <a:solidFill>
                  <a:srgbClr val="FFFF00"/>
                </a:solidFill>
              </a:rPr>
              <a:t>ème</a:t>
            </a:r>
            <a:r>
              <a:rPr lang="fr-FR" u="sng" dirty="0">
                <a:solidFill>
                  <a:srgbClr val="FFFF00"/>
                </a:solidFill>
              </a:rPr>
              <a:t> jour après l’éclosion </a:t>
            </a:r>
            <a:r>
              <a:rPr lang="fr-FR" b="1" dirty="0">
                <a:solidFill>
                  <a:srgbClr val="FFFF00"/>
                </a:solidFill>
              </a:rPr>
              <a:t>Les ouvrières</a:t>
            </a:r>
            <a:r>
              <a:rPr lang="fr-FR" dirty="0">
                <a:solidFill>
                  <a:srgbClr val="FFFF00"/>
                </a:solidFill>
              </a:rPr>
              <a:t> </a:t>
            </a:r>
            <a:r>
              <a:rPr lang="fr-FR" b="1" dirty="0">
                <a:solidFill>
                  <a:srgbClr val="FFFF00"/>
                </a:solidFill>
              </a:rPr>
              <a:t>et les mâles </a:t>
            </a:r>
            <a:r>
              <a:rPr lang="fr-FR" dirty="0">
                <a:solidFill>
                  <a:srgbClr val="FFFF00"/>
                </a:solidFill>
              </a:rPr>
              <a:t>ont une bouillie de miel +de pain de pollen + eau qu’on appel </a:t>
            </a:r>
            <a:r>
              <a:rPr lang="fr-FR" b="1" u="sng" dirty="0">
                <a:solidFill>
                  <a:srgbClr val="FFFF00"/>
                </a:solidFill>
              </a:rPr>
              <a:t>pain d’abeille</a:t>
            </a:r>
            <a:r>
              <a:rPr lang="fr-FR" dirty="0">
                <a:solidFill>
                  <a:srgbClr val="FFFF00"/>
                </a:solidFill>
              </a:rPr>
              <a:t>. </a:t>
            </a:r>
          </a:p>
          <a:p>
            <a:pPr marL="342900" indent="-342900" eaLnBrk="0" hangingPunct="0">
              <a:spcBef>
                <a:spcPct val="20000"/>
              </a:spcBef>
              <a:buFont typeface="Arial" pitchFamily="34" charset="0"/>
              <a:buChar char="•"/>
            </a:pPr>
            <a:r>
              <a:rPr lang="fr-FR" b="1" dirty="0">
                <a:solidFill>
                  <a:srgbClr val="FFFF00"/>
                </a:solidFill>
              </a:rPr>
              <a:t>La future reine </a:t>
            </a:r>
            <a:r>
              <a:rPr lang="fr-FR" dirty="0">
                <a:solidFill>
                  <a:srgbClr val="FFFF00"/>
                </a:solidFill>
              </a:rPr>
              <a:t>a de </a:t>
            </a:r>
            <a:r>
              <a:rPr lang="fr-FR" b="1" dirty="0">
                <a:solidFill>
                  <a:srgbClr val="FFFF00"/>
                </a:solidFill>
              </a:rPr>
              <a:t>la gelée royale</a:t>
            </a:r>
            <a:r>
              <a:rPr lang="fr-FR" dirty="0">
                <a:solidFill>
                  <a:srgbClr val="FFFF00"/>
                </a:solidFill>
              </a:rPr>
              <a:t> pendant toute son existence.</a:t>
            </a:r>
          </a:p>
          <a:p>
            <a:pPr marL="342900" indent="-342900" eaLnBrk="0" hangingPunct="0">
              <a:spcBef>
                <a:spcPct val="20000"/>
              </a:spcBef>
              <a:buFont typeface="Arial" pitchFamily="34" charset="0"/>
              <a:buChar char="•"/>
            </a:pPr>
            <a:r>
              <a:rPr lang="fr-FR" dirty="0">
                <a:solidFill>
                  <a:srgbClr val="FFFF00"/>
                </a:solidFill>
              </a:rPr>
              <a:t>Une hormone de mue va provoquer la nymphose : transformation de la larve en nymphe.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blinds(horizontal)">
                                      <p:cBhvr>
                                        <p:cTn id="7" dur="2000"/>
                                        <p:tgtEl>
                                          <p:spTgt spid="126978"/>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26977"/>
                                        </p:tgtEl>
                                        <p:attrNameLst>
                                          <p:attrName>style.visibility</p:attrName>
                                        </p:attrNameLst>
                                      </p:cBhvr>
                                      <p:to>
                                        <p:strVal val="visible"/>
                                      </p:to>
                                    </p:set>
                                    <p:animEffect transition="in" filter="blinds(horizontal)">
                                      <p:cBhvr>
                                        <p:cTn id="11" dur="2000"/>
                                        <p:tgtEl>
                                          <p:spTgt spid="126977"/>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26980"/>
                                        </p:tgtEl>
                                        <p:attrNameLst>
                                          <p:attrName>style.visibility</p:attrName>
                                        </p:attrNameLst>
                                      </p:cBhvr>
                                      <p:to>
                                        <p:strVal val="visible"/>
                                      </p:to>
                                    </p:set>
                                    <p:animEffect transition="in" filter="blinds(horizontal)">
                                      <p:cBhvr>
                                        <p:cTn id="15" dur="2000"/>
                                        <p:tgtEl>
                                          <p:spTgt spid="126980"/>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26979"/>
                                        </p:tgtEl>
                                        <p:attrNameLst>
                                          <p:attrName>style.visibility</p:attrName>
                                        </p:attrNameLst>
                                      </p:cBhvr>
                                      <p:to>
                                        <p:strVal val="visible"/>
                                      </p:to>
                                    </p:set>
                                    <p:animEffect transition="in" filter="blinds(horizontal)">
                                      <p:cBhvr>
                                        <p:cTn id="19" dur="2000"/>
                                        <p:tgtEl>
                                          <p:spTgt spid="12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12698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Espace réservé du contenu 3" descr="nymphe.jpg"/>
          <p:cNvPicPr>
            <a:picLocks noGrp="1" noChangeAspect="1"/>
          </p:cNvPicPr>
          <p:nvPr>
            <p:ph idx="1"/>
          </p:nvPr>
        </p:nvPicPr>
        <p:blipFill>
          <a:blip r:embed="rId3"/>
          <a:srcRect/>
          <a:stretch>
            <a:fillRect/>
          </a:stretch>
        </p:blipFill>
        <p:spPr>
          <a:xfrm>
            <a:off x="127000" y="2648371"/>
            <a:ext cx="2755900" cy="1565275"/>
          </a:xfrm>
        </p:spPr>
      </p:pic>
      <p:sp>
        <p:nvSpPr>
          <p:cNvPr id="5" name="Sous-titre 2"/>
          <p:cNvSpPr txBox="1">
            <a:spLocks/>
          </p:cNvSpPr>
          <p:nvPr/>
        </p:nvSpPr>
        <p:spPr>
          <a:xfrm>
            <a:off x="2721948" y="3245552"/>
            <a:ext cx="2136588"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Nymphe</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6" name="Titre 3"/>
          <p:cNvSpPr>
            <a:spLocks noGrp="1"/>
          </p:cNvSpPr>
          <p:nvPr>
            <p:ph type="title"/>
          </p:nvPr>
        </p:nvSpPr>
        <p:spPr>
          <a:xfrm>
            <a:off x="4729870" y="2985561"/>
            <a:ext cx="2555875" cy="1143000"/>
          </a:xfrm>
        </p:spPr>
        <p:txBody>
          <a:bodyPr>
            <a:noAutofit/>
          </a:bodyPr>
          <a:lstStyle/>
          <a:p>
            <a:pPr algn="l"/>
            <a:r>
              <a:rPr lang="fr-FR" sz="2000" dirty="0">
                <a:solidFill>
                  <a:srgbClr val="FFFF00"/>
                </a:solidFill>
              </a:rPr>
              <a:t>7 jours ½ : reine </a:t>
            </a:r>
            <a:br>
              <a:rPr lang="fr-FR" sz="2000" dirty="0">
                <a:solidFill>
                  <a:srgbClr val="FFFF00"/>
                </a:solidFill>
              </a:rPr>
            </a:br>
            <a:r>
              <a:rPr lang="fr-FR" sz="2000" dirty="0">
                <a:solidFill>
                  <a:srgbClr val="FFFF00"/>
                </a:solidFill>
              </a:rPr>
              <a:t>12 jours : ouvrière </a:t>
            </a:r>
            <a:br>
              <a:rPr lang="fr-FR" sz="2000" dirty="0">
                <a:solidFill>
                  <a:srgbClr val="FFFF00"/>
                </a:solidFill>
              </a:rPr>
            </a:br>
            <a:r>
              <a:rPr lang="fr-FR" sz="2000" dirty="0">
                <a:solidFill>
                  <a:srgbClr val="FFFF00"/>
                </a:solidFill>
              </a:rPr>
              <a:t>14 jours ½ : abeillaud</a:t>
            </a:r>
          </a:p>
        </p:txBody>
      </p:sp>
      <p:pic>
        <p:nvPicPr>
          <p:cNvPr id="129028" name="Espace réservé du contenu 4" descr="larve.jpg"/>
          <p:cNvPicPr>
            <a:picLocks noChangeAspect="1"/>
          </p:cNvPicPr>
          <p:nvPr/>
        </p:nvPicPr>
        <p:blipFill>
          <a:blip r:embed="rId4"/>
          <a:srcRect/>
          <a:stretch>
            <a:fillRect/>
          </a:stretch>
        </p:blipFill>
        <p:spPr bwMode="auto">
          <a:xfrm>
            <a:off x="6069013" y="1301487"/>
            <a:ext cx="2763837" cy="1720850"/>
          </a:xfrm>
          <a:prstGeom prst="rect">
            <a:avLst/>
          </a:prstGeom>
          <a:noFill/>
          <a:ln w="9525">
            <a:noFill/>
            <a:miter lim="800000"/>
            <a:headEnd/>
            <a:tailEnd/>
          </a:ln>
        </p:spPr>
      </p:pic>
      <p:sp>
        <p:nvSpPr>
          <p:cNvPr id="8" name="Titre 1"/>
          <p:cNvSpPr txBox="1">
            <a:spLocks/>
          </p:cNvSpPr>
          <p:nvPr/>
        </p:nvSpPr>
        <p:spPr bwMode="auto">
          <a:xfrm>
            <a:off x="3777408" y="1515799"/>
            <a:ext cx="3154363"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chor="ctr">
            <a:normAutofit/>
          </a:bodyPr>
          <a:lstStyle/>
          <a:p>
            <a:pPr eaLnBrk="0" hangingPunct="0"/>
            <a:r>
              <a:rPr lang="fr-FR" sz="2000" dirty="0">
                <a:solidFill>
                  <a:srgbClr val="FFFF00"/>
                </a:solidFill>
              </a:rPr>
              <a:t>  5 jours ½ : reine </a:t>
            </a:r>
            <a:br>
              <a:rPr lang="fr-FR" sz="2000" dirty="0">
                <a:solidFill>
                  <a:srgbClr val="FFFF00"/>
                </a:solidFill>
              </a:rPr>
            </a:br>
            <a:r>
              <a:rPr lang="fr-FR" sz="2000" dirty="0">
                <a:solidFill>
                  <a:srgbClr val="FFFF00"/>
                </a:solidFill>
              </a:rPr>
              <a:t> 6 jours : ouvrière </a:t>
            </a:r>
            <a:br>
              <a:rPr lang="fr-FR" sz="2000" dirty="0">
                <a:solidFill>
                  <a:srgbClr val="FFFF00"/>
                </a:solidFill>
              </a:rPr>
            </a:br>
            <a:r>
              <a:rPr lang="fr-FR" sz="2000" dirty="0">
                <a:solidFill>
                  <a:srgbClr val="FFFF00"/>
                </a:solidFill>
              </a:rPr>
              <a:t> 6 jours ½: abeillaud </a:t>
            </a:r>
          </a:p>
        </p:txBody>
      </p:sp>
      <p:sp>
        <p:nvSpPr>
          <p:cNvPr id="9" name="Sous-titre 2"/>
          <p:cNvSpPr txBox="1">
            <a:spLocks/>
          </p:cNvSpPr>
          <p:nvPr/>
        </p:nvSpPr>
        <p:spPr>
          <a:xfrm>
            <a:off x="2411489" y="1856162"/>
            <a:ext cx="163855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 Larve</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29031" name="Espace réservé du contenu 10" descr="ponte.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000" y="87313"/>
            <a:ext cx="2755900" cy="1619250"/>
          </a:xfrm>
          <a:prstGeom prst="rect">
            <a:avLst/>
          </a:prstGeom>
          <a:noFill/>
          <a:ln w="9525">
            <a:noFill/>
            <a:miter lim="800000"/>
            <a:headEnd/>
            <a:tailEnd/>
          </a:ln>
        </p:spPr>
      </p:pic>
      <p:sp>
        <p:nvSpPr>
          <p:cNvPr id="12" name="Sous-titre 2"/>
          <p:cNvSpPr txBox="1">
            <a:spLocks/>
          </p:cNvSpPr>
          <p:nvPr/>
        </p:nvSpPr>
        <p:spPr>
          <a:xfrm>
            <a:off x="2820647" y="445413"/>
            <a:ext cx="1504082"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L’</a:t>
            </a:r>
            <a:r>
              <a:rPr lang="fr-FR" sz="2800" b="1" dirty="0" err="1">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Oeuf</a:t>
            </a:r>
            <a:endPar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ndParaRP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sp>
        <p:nvSpPr>
          <p:cNvPr id="13" name="Titre 1"/>
          <p:cNvSpPr txBox="1">
            <a:spLocks/>
          </p:cNvSpPr>
          <p:nvPr/>
        </p:nvSpPr>
        <p:spPr bwMode="auto">
          <a:xfrm>
            <a:off x="2766990" y="74350"/>
            <a:ext cx="3605213" cy="1227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chor="ctr">
            <a:normAutofit/>
          </a:bodyPr>
          <a:lstStyle/>
          <a:p>
            <a:pPr algn="ctr" eaLnBrk="0" hangingPunct="0"/>
            <a:r>
              <a:rPr lang="fr-FR" sz="2000" dirty="0">
                <a:solidFill>
                  <a:srgbClr val="FFFF00"/>
                </a:solidFill>
              </a:rPr>
              <a:t>  3 jours : reine </a:t>
            </a:r>
            <a:br>
              <a:rPr lang="fr-FR" sz="2000" dirty="0">
                <a:solidFill>
                  <a:srgbClr val="FFFF00"/>
                </a:solidFill>
              </a:rPr>
            </a:br>
            <a:r>
              <a:rPr lang="fr-FR" sz="2000" dirty="0">
                <a:solidFill>
                  <a:srgbClr val="FFFF00"/>
                </a:solidFill>
              </a:rPr>
              <a:t>                        ouvrière </a:t>
            </a:r>
            <a:br>
              <a:rPr lang="fr-FR" sz="2000" dirty="0">
                <a:solidFill>
                  <a:srgbClr val="FFFF00"/>
                </a:solidFill>
              </a:rPr>
            </a:br>
            <a:r>
              <a:rPr lang="fr-FR" sz="2000" dirty="0">
                <a:solidFill>
                  <a:srgbClr val="FFFF00"/>
                </a:solidFill>
              </a:rPr>
              <a:t>                         abeillaud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2000"/>
                                        <p:tgtEl>
                                          <p:spTgt spid="1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29031"/>
                                        </p:tgtEl>
                                        <p:attrNameLst>
                                          <p:attrName>style.visibility</p:attrName>
                                        </p:attrNameLst>
                                      </p:cBhvr>
                                      <p:to>
                                        <p:strVal val="visible"/>
                                      </p:to>
                                    </p:set>
                                    <p:animEffect transition="in" filter="blinds(horizontal)">
                                      <p:cBhvr>
                                        <p:cTn id="11" dur="2000"/>
                                        <p:tgtEl>
                                          <p:spTgt spid="129031"/>
                                        </p:tgtEl>
                                      </p:cBhvr>
                                    </p:animEffect>
                                  </p:childTnLst>
                                </p:cTn>
                              </p:par>
                            </p:childTnLst>
                          </p:cTn>
                        </p:par>
                        <p:par>
                          <p:cTn id="12" fill="hold" nodeType="afterGroup">
                            <p:stCondLst>
                              <p:cond delay="4000"/>
                            </p:stCondLst>
                            <p:childTnLst>
                              <p:par>
                                <p:cTn id="13" presetID="3"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2000"/>
                                        <p:tgtEl>
                                          <p:spTgt spid="1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2000"/>
                                        <p:tgtEl>
                                          <p:spTgt spid="9"/>
                                        </p:tgtEl>
                                      </p:cBhvr>
                                    </p:animEffect>
                                  </p:childTnLst>
                                </p:cTn>
                              </p:par>
                            </p:childTnLst>
                          </p:cTn>
                        </p:par>
                        <p:par>
                          <p:cTn id="21" fill="hold" nodeType="afterGroup">
                            <p:stCondLst>
                              <p:cond delay="2000"/>
                            </p:stCondLst>
                            <p:childTnLst>
                              <p:par>
                                <p:cTn id="22" presetID="3" presetClass="entr" presetSubtype="10" fill="hold" nodeType="afterEffect">
                                  <p:stCondLst>
                                    <p:cond delay="0"/>
                                  </p:stCondLst>
                                  <p:childTnLst>
                                    <p:set>
                                      <p:cBhvr>
                                        <p:cTn id="23" dur="1" fill="hold">
                                          <p:stCondLst>
                                            <p:cond delay="0"/>
                                          </p:stCondLst>
                                        </p:cTn>
                                        <p:tgtEl>
                                          <p:spTgt spid="129028"/>
                                        </p:tgtEl>
                                        <p:attrNameLst>
                                          <p:attrName>style.visibility</p:attrName>
                                        </p:attrNameLst>
                                      </p:cBhvr>
                                      <p:to>
                                        <p:strVal val="visible"/>
                                      </p:to>
                                    </p:set>
                                    <p:animEffect transition="in" filter="blinds(horizontal)">
                                      <p:cBhvr>
                                        <p:cTn id="24" dur="2000"/>
                                        <p:tgtEl>
                                          <p:spTgt spid="129028"/>
                                        </p:tgtEl>
                                      </p:cBhvr>
                                    </p:animEffect>
                                  </p:childTnLst>
                                </p:cTn>
                              </p:par>
                            </p:childTnLst>
                          </p:cTn>
                        </p:par>
                        <p:par>
                          <p:cTn id="25" fill="hold" nodeType="afterGroup">
                            <p:stCondLst>
                              <p:cond delay="4000"/>
                            </p:stCondLst>
                            <p:childTnLst>
                              <p:par>
                                <p:cTn id="26" presetID="3"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2000"/>
                                        <p:tgtEl>
                                          <p:spTgt spid="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linds(horizontal)">
                                      <p:cBhvr>
                                        <p:cTn id="33" dur="2000"/>
                                        <p:tgtEl>
                                          <p:spTgt spid="5"/>
                                        </p:tgtEl>
                                      </p:cBhvr>
                                    </p:animEffect>
                                  </p:childTnLst>
                                </p:cTn>
                              </p:par>
                            </p:childTnLst>
                          </p:cTn>
                        </p:par>
                        <p:par>
                          <p:cTn id="34" fill="hold" nodeType="afterGroup">
                            <p:stCondLst>
                              <p:cond delay="2000"/>
                            </p:stCondLst>
                            <p:childTnLst>
                              <p:par>
                                <p:cTn id="35" presetID="3" presetClass="entr" presetSubtype="10" fill="hold" nodeType="afterEffect">
                                  <p:stCondLst>
                                    <p:cond delay="0"/>
                                  </p:stCondLst>
                                  <p:childTnLst>
                                    <p:set>
                                      <p:cBhvr>
                                        <p:cTn id="36" dur="1" fill="hold">
                                          <p:stCondLst>
                                            <p:cond delay="0"/>
                                          </p:stCondLst>
                                        </p:cTn>
                                        <p:tgtEl>
                                          <p:spTgt spid="129025"/>
                                        </p:tgtEl>
                                        <p:attrNameLst>
                                          <p:attrName>style.visibility</p:attrName>
                                        </p:attrNameLst>
                                      </p:cBhvr>
                                      <p:to>
                                        <p:strVal val="visible"/>
                                      </p:to>
                                    </p:set>
                                    <p:animEffect transition="in" filter="blinds(horizontal)">
                                      <p:cBhvr>
                                        <p:cTn id="37" dur="2000"/>
                                        <p:tgtEl>
                                          <p:spTgt spid="129025"/>
                                        </p:tgtEl>
                                      </p:cBhvr>
                                    </p:animEffect>
                                  </p:childTnLst>
                                </p:cTn>
                              </p:par>
                            </p:childTnLst>
                          </p:cTn>
                        </p:par>
                        <p:par>
                          <p:cTn id="38" fill="hold" nodeType="afterGroup">
                            <p:stCondLst>
                              <p:cond delay="4000"/>
                            </p:stCondLst>
                            <p:childTnLst>
                              <p:par>
                                <p:cTn id="39" presetID="3" presetClass="entr" presetSubtype="1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linds(horizontal)">
                                      <p:cBhvr>
                                        <p:cTn id="4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566"/>
            <a:ext cx="8229600" cy="1035550"/>
          </a:xfrm>
        </p:spPr>
        <p:txBody>
          <a:bodyPr/>
          <a:lstStyle/>
          <a:p>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latin typeface="+mn-lt"/>
                <a:ea typeface="+mn-ea"/>
                <a:cs typeface="+mn-cs"/>
              </a:rPr>
              <a:t>Durée de développement des reines, abeilles et abeillauds (en jours) :</a:t>
            </a:r>
          </a:p>
        </p:txBody>
      </p:sp>
      <p:graphicFrame>
        <p:nvGraphicFramePr>
          <p:cNvPr id="4" name="Tableau 3"/>
          <p:cNvGraphicFramePr>
            <a:graphicFrameLocks noGrp="1"/>
          </p:cNvGraphicFramePr>
          <p:nvPr/>
        </p:nvGraphicFramePr>
        <p:xfrm>
          <a:off x="286603" y="1310184"/>
          <a:ext cx="8570793" cy="3152632"/>
        </p:xfrm>
        <a:graphic>
          <a:graphicData uri="http://schemas.openxmlformats.org/drawingml/2006/table">
            <a:tbl>
              <a:tblPr firstRow="1" bandRow="1">
                <a:tableStyleId>{5C22544A-7EE6-4342-B048-85BDC9FD1C3A}</a:tableStyleId>
              </a:tblPr>
              <a:tblGrid>
                <a:gridCol w="2538484">
                  <a:extLst>
                    <a:ext uri="{9D8B030D-6E8A-4147-A177-3AD203B41FA5}">
                      <a16:colId xmlns:a16="http://schemas.microsoft.com/office/drawing/2014/main" val="20000"/>
                    </a:ext>
                  </a:extLst>
                </a:gridCol>
                <a:gridCol w="1289463">
                  <a:extLst>
                    <a:ext uri="{9D8B030D-6E8A-4147-A177-3AD203B41FA5}">
                      <a16:colId xmlns:a16="http://schemas.microsoft.com/office/drawing/2014/main" val="20001"/>
                    </a:ext>
                  </a:extLst>
                </a:gridCol>
                <a:gridCol w="2194586">
                  <a:extLst>
                    <a:ext uri="{9D8B030D-6E8A-4147-A177-3AD203B41FA5}">
                      <a16:colId xmlns:a16="http://schemas.microsoft.com/office/drawing/2014/main" val="20002"/>
                    </a:ext>
                  </a:extLst>
                </a:gridCol>
                <a:gridCol w="2548260">
                  <a:extLst>
                    <a:ext uri="{9D8B030D-6E8A-4147-A177-3AD203B41FA5}">
                      <a16:colId xmlns:a16="http://schemas.microsoft.com/office/drawing/2014/main" val="20003"/>
                    </a:ext>
                  </a:extLst>
                </a:gridCol>
              </a:tblGrid>
              <a:tr h="394079">
                <a:tc>
                  <a:txBody>
                    <a:bodyPr/>
                    <a:lstStyle/>
                    <a:p>
                      <a:pPr algn="ctr">
                        <a:lnSpc>
                          <a:spcPct val="115000"/>
                        </a:lnSpc>
                        <a:spcBef>
                          <a:spcPts val="300"/>
                        </a:spcBef>
                        <a:spcAft>
                          <a:spcPts val="300"/>
                        </a:spcAft>
                      </a:pPr>
                      <a:r>
                        <a:rPr lang="fr-FR" sz="2000" b="1" dirty="0">
                          <a:latin typeface="Calibri"/>
                          <a:ea typeface="Times New Roman"/>
                          <a:cs typeface="Times New Roman"/>
                        </a:rPr>
                        <a:t>Stades</a:t>
                      </a:r>
                      <a:endParaRPr lang="fr-FR" sz="2000" dirty="0">
                        <a:latin typeface="Calibri"/>
                        <a:ea typeface="Times New Roman"/>
                        <a:cs typeface="Times New Roman"/>
                      </a:endParaRPr>
                    </a:p>
                  </a:txBody>
                  <a:tcPr marL="68580" marR="68580" marT="0" marB="0" anchor="b"/>
                </a:tc>
                <a:tc>
                  <a:txBody>
                    <a:bodyPr/>
                    <a:lstStyle/>
                    <a:p>
                      <a:pPr algn="ctr">
                        <a:lnSpc>
                          <a:spcPct val="115000"/>
                        </a:lnSpc>
                        <a:spcBef>
                          <a:spcPts val="300"/>
                        </a:spcBef>
                        <a:spcAft>
                          <a:spcPts val="300"/>
                        </a:spcAft>
                      </a:pPr>
                      <a:r>
                        <a:rPr lang="fr-FR" sz="2000" b="1">
                          <a:latin typeface="Calibri"/>
                          <a:ea typeface="Times New Roman"/>
                          <a:cs typeface="Times New Roman"/>
                        </a:rPr>
                        <a:t>Reine</a:t>
                      </a:r>
                      <a:endParaRPr lang="fr-FR" sz="2000">
                        <a:latin typeface="Calibri"/>
                        <a:ea typeface="Times New Roman"/>
                        <a:cs typeface="Times New Roman"/>
                      </a:endParaRPr>
                    </a:p>
                  </a:txBody>
                  <a:tcPr marL="68580" marR="68580" marT="0" marB="0" anchor="b"/>
                </a:tc>
                <a:tc>
                  <a:txBody>
                    <a:bodyPr/>
                    <a:lstStyle/>
                    <a:p>
                      <a:pPr algn="ctr">
                        <a:lnSpc>
                          <a:spcPct val="115000"/>
                        </a:lnSpc>
                        <a:spcBef>
                          <a:spcPts val="300"/>
                        </a:spcBef>
                        <a:spcAft>
                          <a:spcPts val="300"/>
                        </a:spcAft>
                      </a:pPr>
                      <a:r>
                        <a:rPr lang="fr-FR" sz="2000" b="1">
                          <a:latin typeface="Calibri"/>
                          <a:ea typeface="Times New Roman"/>
                          <a:cs typeface="Times New Roman"/>
                        </a:rPr>
                        <a:t>Abeilles</a:t>
                      </a:r>
                      <a:endParaRPr lang="fr-FR" sz="2000">
                        <a:latin typeface="Calibri"/>
                        <a:ea typeface="Times New Roman"/>
                        <a:cs typeface="Times New Roman"/>
                      </a:endParaRPr>
                    </a:p>
                  </a:txBody>
                  <a:tcPr marL="68580" marR="68580" marT="0" marB="0" anchor="b"/>
                </a:tc>
                <a:tc>
                  <a:txBody>
                    <a:bodyPr/>
                    <a:lstStyle/>
                    <a:p>
                      <a:pPr algn="ctr">
                        <a:lnSpc>
                          <a:spcPct val="115000"/>
                        </a:lnSpc>
                        <a:spcBef>
                          <a:spcPts val="300"/>
                        </a:spcBef>
                        <a:spcAft>
                          <a:spcPts val="300"/>
                        </a:spcAft>
                      </a:pPr>
                      <a:r>
                        <a:rPr lang="fr-FR" sz="2000" b="1">
                          <a:latin typeface="Calibri"/>
                          <a:ea typeface="Times New Roman"/>
                          <a:cs typeface="Times New Roman"/>
                        </a:rPr>
                        <a:t>Abeillauds</a:t>
                      </a:r>
                      <a:endParaRPr lang="fr-FR" sz="2000">
                        <a:latin typeface="Calibri"/>
                        <a:ea typeface="Times New Roman"/>
                        <a:cs typeface="Times New Roman"/>
                      </a:endParaRPr>
                    </a:p>
                  </a:txBody>
                  <a:tcPr marL="68580" marR="68580" marT="0" marB="0" anchor="b"/>
                </a:tc>
                <a:extLst>
                  <a:ext uri="{0D108BD9-81ED-4DB2-BD59-A6C34878D82A}">
                    <a16:rowId xmlns:a16="http://schemas.microsoft.com/office/drawing/2014/main" val="10000"/>
                  </a:ext>
                </a:extLst>
              </a:tr>
              <a:tr h="394079">
                <a:tc>
                  <a:txBody>
                    <a:bodyPr/>
                    <a:lstStyle/>
                    <a:p>
                      <a:pPr algn="ctr">
                        <a:lnSpc>
                          <a:spcPct val="115000"/>
                        </a:lnSpc>
                        <a:spcBef>
                          <a:spcPts val="300"/>
                        </a:spcBef>
                        <a:spcAft>
                          <a:spcPts val="300"/>
                        </a:spcAft>
                      </a:pPr>
                      <a:r>
                        <a:rPr lang="fr-FR" sz="2000" dirty="0">
                          <a:latin typeface="Calibri"/>
                          <a:ea typeface="Times New Roman"/>
                          <a:cs typeface="Times New Roman"/>
                        </a:rPr>
                        <a:t>Œuf</a:t>
                      </a:r>
                    </a:p>
                  </a:txBody>
                  <a:tcPr marL="68580" marR="68580" marT="0" marB="0" anchor="b"/>
                </a:tc>
                <a:tc>
                  <a:txBody>
                    <a:bodyPr/>
                    <a:lstStyle/>
                    <a:p>
                      <a:pPr algn="ctr">
                        <a:lnSpc>
                          <a:spcPct val="115000"/>
                        </a:lnSpc>
                        <a:spcAft>
                          <a:spcPts val="1000"/>
                        </a:spcAft>
                      </a:pPr>
                      <a:r>
                        <a:rPr lang="fr-FR" sz="2000">
                          <a:latin typeface="Calibri"/>
                          <a:ea typeface="Times New Roman"/>
                          <a:cs typeface="Times New Roman"/>
                        </a:rPr>
                        <a:t>3</a:t>
                      </a:r>
                    </a:p>
                  </a:txBody>
                  <a:tcPr marL="68580" marR="68580" marT="0" marB="0" anchor="b"/>
                </a:tc>
                <a:tc>
                  <a:txBody>
                    <a:bodyPr/>
                    <a:lstStyle/>
                    <a:p>
                      <a:pPr algn="ctr">
                        <a:lnSpc>
                          <a:spcPct val="115000"/>
                        </a:lnSpc>
                        <a:spcAft>
                          <a:spcPts val="1000"/>
                        </a:spcAft>
                      </a:pPr>
                      <a:r>
                        <a:rPr lang="fr-FR" sz="2000">
                          <a:latin typeface="Calibri"/>
                          <a:ea typeface="Times New Roman"/>
                          <a:cs typeface="Times New Roman"/>
                        </a:rPr>
                        <a:t>3</a:t>
                      </a:r>
                    </a:p>
                  </a:txBody>
                  <a:tcPr marL="68580" marR="68580" marT="0" marB="0" anchor="b"/>
                </a:tc>
                <a:tc>
                  <a:txBody>
                    <a:bodyPr/>
                    <a:lstStyle/>
                    <a:p>
                      <a:pPr algn="ctr">
                        <a:lnSpc>
                          <a:spcPct val="115000"/>
                        </a:lnSpc>
                        <a:spcAft>
                          <a:spcPts val="1000"/>
                        </a:spcAft>
                      </a:pPr>
                      <a:r>
                        <a:rPr lang="fr-FR" sz="2000">
                          <a:latin typeface="Calibri"/>
                          <a:ea typeface="Times New Roman"/>
                          <a:cs typeface="Times New Roman"/>
                        </a:rPr>
                        <a:t>3</a:t>
                      </a:r>
                    </a:p>
                  </a:txBody>
                  <a:tcPr marL="68580" marR="68580" marT="0" marB="0" anchor="b"/>
                </a:tc>
                <a:extLst>
                  <a:ext uri="{0D108BD9-81ED-4DB2-BD59-A6C34878D82A}">
                    <a16:rowId xmlns:a16="http://schemas.microsoft.com/office/drawing/2014/main" val="10001"/>
                  </a:ext>
                </a:extLst>
              </a:tr>
              <a:tr h="394079">
                <a:tc>
                  <a:txBody>
                    <a:bodyPr/>
                    <a:lstStyle/>
                    <a:p>
                      <a:pPr algn="ctr">
                        <a:lnSpc>
                          <a:spcPct val="115000"/>
                        </a:lnSpc>
                        <a:spcBef>
                          <a:spcPts val="300"/>
                        </a:spcBef>
                        <a:spcAft>
                          <a:spcPts val="300"/>
                        </a:spcAft>
                      </a:pPr>
                      <a:r>
                        <a:rPr lang="fr-FR" sz="2000" dirty="0">
                          <a:latin typeface="Calibri"/>
                          <a:ea typeface="Times New Roman"/>
                          <a:cs typeface="Times New Roman"/>
                        </a:rPr>
                        <a:t>Larve</a:t>
                      </a:r>
                    </a:p>
                  </a:txBody>
                  <a:tcPr marL="68580" marR="68580" marT="0" marB="0" anchor="b"/>
                </a:tc>
                <a:tc>
                  <a:txBody>
                    <a:bodyPr/>
                    <a:lstStyle/>
                    <a:p>
                      <a:pPr algn="ctr">
                        <a:lnSpc>
                          <a:spcPct val="115000"/>
                        </a:lnSpc>
                        <a:spcBef>
                          <a:spcPts val="300"/>
                        </a:spcBef>
                        <a:spcAft>
                          <a:spcPts val="300"/>
                        </a:spcAft>
                      </a:pPr>
                      <a:r>
                        <a:rPr lang="fr-FR" sz="2000">
                          <a:latin typeface="Calibri"/>
                          <a:ea typeface="Times New Roman"/>
                          <a:cs typeface="Times New Roman"/>
                        </a:rPr>
                        <a:t>5,5</a:t>
                      </a:r>
                    </a:p>
                  </a:txBody>
                  <a:tcPr marL="68580" marR="68580" marT="0" marB="0" anchor="b"/>
                </a:tc>
                <a:tc>
                  <a:txBody>
                    <a:bodyPr/>
                    <a:lstStyle/>
                    <a:p>
                      <a:pPr algn="ctr">
                        <a:lnSpc>
                          <a:spcPct val="115000"/>
                        </a:lnSpc>
                        <a:spcBef>
                          <a:spcPts val="300"/>
                        </a:spcBef>
                        <a:spcAft>
                          <a:spcPts val="300"/>
                        </a:spcAft>
                      </a:pPr>
                      <a:r>
                        <a:rPr lang="fr-FR" sz="2000">
                          <a:latin typeface="Calibri"/>
                          <a:ea typeface="Times New Roman"/>
                          <a:cs typeface="Times New Roman"/>
                        </a:rPr>
                        <a:t>6</a:t>
                      </a:r>
                    </a:p>
                  </a:txBody>
                  <a:tcPr marL="68580" marR="68580" marT="0" marB="0" anchor="b"/>
                </a:tc>
                <a:tc>
                  <a:txBody>
                    <a:bodyPr/>
                    <a:lstStyle/>
                    <a:p>
                      <a:pPr algn="ctr">
                        <a:lnSpc>
                          <a:spcPct val="115000"/>
                        </a:lnSpc>
                        <a:spcBef>
                          <a:spcPts val="300"/>
                        </a:spcBef>
                        <a:spcAft>
                          <a:spcPts val="300"/>
                        </a:spcAft>
                      </a:pPr>
                      <a:r>
                        <a:rPr lang="fr-FR" sz="2000">
                          <a:latin typeface="Calibri"/>
                          <a:ea typeface="Times New Roman"/>
                          <a:cs typeface="Times New Roman"/>
                        </a:rPr>
                        <a:t>6,5</a:t>
                      </a:r>
                    </a:p>
                  </a:txBody>
                  <a:tcPr marL="68580" marR="68580" marT="0" marB="0" anchor="b"/>
                </a:tc>
                <a:extLst>
                  <a:ext uri="{0D108BD9-81ED-4DB2-BD59-A6C34878D82A}">
                    <a16:rowId xmlns:a16="http://schemas.microsoft.com/office/drawing/2014/main" val="10002"/>
                  </a:ext>
                </a:extLst>
              </a:tr>
              <a:tr h="394079">
                <a:tc>
                  <a:txBody>
                    <a:bodyPr/>
                    <a:lstStyle/>
                    <a:p>
                      <a:pPr algn="ctr">
                        <a:lnSpc>
                          <a:spcPct val="115000"/>
                        </a:lnSpc>
                        <a:spcBef>
                          <a:spcPts val="300"/>
                        </a:spcBef>
                        <a:spcAft>
                          <a:spcPts val="300"/>
                        </a:spcAft>
                      </a:pPr>
                      <a:r>
                        <a:rPr lang="fr-FR" sz="2000" dirty="0">
                          <a:latin typeface="Calibri"/>
                          <a:ea typeface="Times New Roman"/>
                          <a:cs typeface="Times New Roman"/>
                        </a:rPr>
                        <a:t>Nymphe</a:t>
                      </a:r>
                    </a:p>
                  </a:txBody>
                  <a:tcPr marL="68580" marR="68580" marT="0" marB="0" anchor="b"/>
                </a:tc>
                <a:tc>
                  <a:txBody>
                    <a:bodyPr/>
                    <a:lstStyle/>
                    <a:p>
                      <a:pPr algn="ctr">
                        <a:lnSpc>
                          <a:spcPct val="115000"/>
                        </a:lnSpc>
                        <a:spcBef>
                          <a:spcPts val="300"/>
                        </a:spcBef>
                        <a:spcAft>
                          <a:spcPts val="300"/>
                        </a:spcAft>
                      </a:pPr>
                      <a:r>
                        <a:rPr lang="fr-FR" sz="2000" dirty="0">
                          <a:latin typeface="Calibri"/>
                          <a:ea typeface="Times New Roman"/>
                          <a:cs typeface="Times New Roman"/>
                        </a:rPr>
                        <a:t>7,5</a:t>
                      </a:r>
                    </a:p>
                  </a:txBody>
                  <a:tcPr marL="68580" marR="68580" marT="0" marB="0" anchor="b"/>
                </a:tc>
                <a:tc>
                  <a:txBody>
                    <a:bodyPr/>
                    <a:lstStyle/>
                    <a:p>
                      <a:pPr algn="ctr">
                        <a:lnSpc>
                          <a:spcPct val="115000"/>
                        </a:lnSpc>
                        <a:spcBef>
                          <a:spcPts val="300"/>
                        </a:spcBef>
                        <a:spcAft>
                          <a:spcPts val="600"/>
                        </a:spcAft>
                      </a:pPr>
                      <a:r>
                        <a:rPr lang="fr-FR" sz="2000" dirty="0">
                          <a:latin typeface="Calibri"/>
                          <a:ea typeface="Times New Roman"/>
                          <a:cs typeface="Times New Roman"/>
                        </a:rPr>
                        <a:t>12</a:t>
                      </a:r>
                    </a:p>
                  </a:txBody>
                  <a:tcPr marL="68580" marR="68580" marT="0" marB="0" anchor="b"/>
                </a:tc>
                <a:tc>
                  <a:txBody>
                    <a:bodyPr/>
                    <a:lstStyle/>
                    <a:p>
                      <a:pPr algn="ctr">
                        <a:lnSpc>
                          <a:spcPct val="115000"/>
                        </a:lnSpc>
                        <a:spcBef>
                          <a:spcPts val="300"/>
                        </a:spcBef>
                        <a:spcAft>
                          <a:spcPts val="300"/>
                        </a:spcAft>
                      </a:pPr>
                      <a:r>
                        <a:rPr lang="fr-FR" sz="2000">
                          <a:latin typeface="Calibri"/>
                          <a:ea typeface="Times New Roman"/>
                          <a:cs typeface="Times New Roman"/>
                        </a:rPr>
                        <a:t>14,5</a:t>
                      </a:r>
                    </a:p>
                  </a:txBody>
                  <a:tcPr marL="68580" marR="68580" marT="0" marB="0" anchor="b"/>
                </a:tc>
                <a:extLst>
                  <a:ext uri="{0D108BD9-81ED-4DB2-BD59-A6C34878D82A}">
                    <a16:rowId xmlns:a16="http://schemas.microsoft.com/office/drawing/2014/main" val="10003"/>
                  </a:ext>
                </a:extLst>
              </a:tr>
              <a:tr h="394079">
                <a:tc>
                  <a:txBody>
                    <a:bodyPr/>
                    <a:lstStyle/>
                    <a:p>
                      <a:pPr algn="ctr">
                        <a:lnSpc>
                          <a:spcPct val="115000"/>
                        </a:lnSpc>
                        <a:spcBef>
                          <a:spcPts val="300"/>
                        </a:spcBef>
                        <a:spcAft>
                          <a:spcPts val="300"/>
                        </a:spcAft>
                      </a:pPr>
                      <a:r>
                        <a:rPr lang="fr-FR" sz="2000" dirty="0">
                          <a:latin typeface="Calibri"/>
                          <a:ea typeface="Times New Roman"/>
                          <a:cs typeface="Times New Roman"/>
                        </a:rPr>
                        <a:t>Total à l’émergence :</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dirty="0">
                          <a:latin typeface="Calibri"/>
                          <a:ea typeface="Times New Roman"/>
                          <a:cs typeface="Times New Roman"/>
                        </a:rPr>
                        <a:t>16</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a:latin typeface="Calibri"/>
                          <a:ea typeface="Times New Roman"/>
                          <a:cs typeface="Times New Roman"/>
                        </a:rPr>
                        <a:t>21</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dirty="0">
                          <a:latin typeface="Calibri"/>
                          <a:ea typeface="Times New Roman"/>
                          <a:cs typeface="Times New Roman"/>
                        </a:rPr>
                        <a:t>24</a:t>
                      </a:r>
                    </a:p>
                  </a:txBody>
                  <a:tcPr marL="68580" marR="68580" marT="0" marB="0" anchor="b">
                    <a:solidFill>
                      <a:schemeClr val="accent3">
                        <a:lumMod val="60000"/>
                        <a:lumOff val="40000"/>
                      </a:schemeClr>
                    </a:solidFill>
                  </a:tcPr>
                </a:tc>
                <a:extLst>
                  <a:ext uri="{0D108BD9-81ED-4DB2-BD59-A6C34878D82A}">
                    <a16:rowId xmlns:a16="http://schemas.microsoft.com/office/drawing/2014/main" val="10004"/>
                  </a:ext>
                </a:extLst>
              </a:tr>
              <a:tr h="394079">
                <a:tc>
                  <a:txBody>
                    <a:bodyPr/>
                    <a:lstStyle/>
                    <a:p>
                      <a:pPr algn="ctr">
                        <a:lnSpc>
                          <a:spcPct val="115000"/>
                        </a:lnSpc>
                        <a:spcBef>
                          <a:spcPts val="300"/>
                        </a:spcBef>
                        <a:spcAft>
                          <a:spcPts val="300"/>
                        </a:spcAft>
                      </a:pPr>
                      <a:r>
                        <a:rPr lang="fr-FR" sz="2000">
                          <a:latin typeface="Calibri"/>
                          <a:ea typeface="Times New Roman"/>
                          <a:cs typeface="Times New Roman"/>
                        </a:rPr>
                        <a:t>Vol de fécondation</a:t>
                      </a:r>
                    </a:p>
                  </a:txBody>
                  <a:tcPr marL="68580" marR="68580" marT="0" marB="0" anchor="b"/>
                </a:tc>
                <a:tc>
                  <a:txBody>
                    <a:bodyPr/>
                    <a:lstStyle/>
                    <a:p>
                      <a:pPr algn="ctr">
                        <a:lnSpc>
                          <a:spcPct val="115000"/>
                        </a:lnSpc>
                        <a:spcBef>
                          <a:spcPts val="300"/>
                        </a:spcBef>
                        <a:spcAft>
                          <a:spcPts val="300"/>
                        </a:spcAft>
                      </a:pPr>
                      <a:r>
                        <a:rPr lang="fr-FR" sz="2000" dirty="0">
                          <a:latin typeface="Calibri"/>
                          <a:ea typeface="Times New Roman"/>
                          <a:cs typeface="Times New Roman"/>
                        </a:rPr>
                        <a:t>5 à 15</a:t>
                      </a:r>
                    </a:p>
                  </a:txBody>
                  <a:tcPr marL="68580" marR="68580" marT="0" marB="0" anchor="b"/>
                </a:tc>
                <a:tc>
                  <a:txBody>
                    <a:bodyPr/>
                    <a:lstStyle/>
                    <a:p>
                      <a:pPr algn="ctr">
                        <a:lnSpc>
                          <a:spcPct val="115000"/>
                        </a:lnSpc>
                        <a:spcBef>
                          <a:spcPts val="300"/>
                        </a:spcBef>
                        <a:spcAft>
                          <a:spcPts val="300"/>
                        </a:spcAft>
                      </a:pPr>
                      <a:endParaRPr lang="fr-FR" sz="2000" dirty="0">
                        <a:latin typeface="Calibri"/>
                        <a:ea typeface="Times New Roman"/>
                        <a:cs typeface="Times New Roman"/>
                      </a:endParaRPr>
                    </a:p>
                  </a:txBody>
                  <a:tcPr marL="68580" marR="68580" marT="0" marB="0" anchor="b"/>
                </a:tc>
                <a:tc>
                  <a:txBody>
                    <a:bodyPr/>
                    <a:lstStyle/>
                    <a:p>
                      <a:pPr algn="ctr">
                        <a:lnSpc>
                          <a:spcPct val="115000"/>
                        </a:lnSpc>
                        <a:spcBef>
                          <a:spcPts val="300"/>
                        </a:spcBef>
                        <a:spcAft>
                          <a:spcPts val="300"/>
                        </a:spcAft>
                      </a:pPr>
                      <a:endParaRPr lang="fr-FR" sz="2000">
                        <a:latin typeface="Calibri"/>
                        <a:ea typeface="Times New Roman"/>
                        <a:cs typeface="Times New Roman"/>
                      </a:endParaRPr>
                    </a:p>
                  </a:txBody>
                  <a:tcPr marL="68580" marR="68580" marT="0" marB="0" anchor="b"/>
                </a:tc>
                <a:extLst>
                  <a:ext uri="{0D108BD9-81ED-4DB2-BD59-A6C34878D82A}">
                    <a16:rowId xmlns:a16="http://schemas.microsoft.com/office/drawing/2014/main" val="10005"/>
                  </a:ext>
                </a:extLst>
              </a:tr>
              <a:tr h="394079">
                <a:tc>
                  <a:txBody>
                    <a:bodyPr/>
                    <a:lstStyle/>
                    <a:p>
                      <a:pPr algn="ctr">
                        <a:lnSpc>
                          <a:spcPct val="115000"/>
                        </a:lnSpc>
                        <a:spcBef>
                          <a:spcPts val="300"/>
                        </a:spcBef>
                        <a:spcAft>
                          <a:spcPts val="300"/>
                        </a:spcAft>
                      </a:pPr>
                      <a:r>
                        <a:rPr lang="fr-FR" sz="2000">
                          <a:latin typeface="Calibri"/>
                          <a:ea typeface="Times New Roman"/>
                          <a:cs typeface="Times New Roman"/>
                        </a:rPr>
                        <a:t>Ponte de la reine</a:t>
                      </a:r>
                    </a:p>
                  </a:txBody>
                  <a:tcPr marL="68580" marR="68580" marT="0" marB="0" anchor="b"/>
                </a:tc>
                <a:tc>
                  <a:txBody>
                    <a:bodyPr/>
                    <a:lstStyle/>
                    <a:p>
                      <a:pPr algn="ctr">
                        <a:lnSpc>
                          <a:spcPct val="115000"/>
                        </a:lnSpc>
                        <a:spcBef>
                          <a:spcPts val="300"/>
                        </a:spcBef>
                        <a:spcAft>
                          <a:spcPts val="300"/>
                        </a:spcAft>
                      </a:pPr>
                      <a:r>
                        <a:rPr lang="fr-FR" sz="2000" dirty="0">
                          <a:latin typeface="Calibri"/>
                          <a:ea typeface="Times New Roman"/>
                          <a:cs typeface="Times New Roman"/>
                        </a:rPr>
                        <a:t>2 à 5</a:t>
                      </a:r>
                    </a:p>
                  </a:txBody>
                  <a:tcPr marL="68580" marR="68580" marT="0" marB="0" anchor="b"/>
                </a:tc>
                <a:tc>
                  <a:txBody>
                    <a:bodyPr/>
                    <a:lstStyle/>
                    <a:p>
                      <a:pPr algn="ctr">
                        <a:lnSpc>
                          <a:spcPct val="115000"/>
                        </a:lnSpc>
                        <a:spcBef>
                          <a:spcPts val="300"/>
                        </a:spcBef>
                        <a:spcAft>
                          <a:spcPts val="300"/>
                        </a:spcAft>
                      </a:pPr>
                      <a:r>
                        <a:rPr lang="fr-FR" sz="2000" dirty="0">
                          <a:latin typeface="Calibri"/>
                          <a:ea typeface="Times New Roman"/>
                          <a:cs typeface="Times New Roman"/>
                        </a:rPr>
                        <a:t>Butineuses : 21</a:t>
                      </a:r>
                    </a:p>
                  </a:txBody>
                  <a:tcPr marL="68580" marR="68580" marT="0" marB="0" anchor="b"/>
                </a:tc>
                <a:tc>
                  <a:txBody>
                    <a:bodyPr/>
                    <a:lstStyle/>
                    <a:p>
                      <a:pPr algn="ctr">
                        <a:lnSpc>
                          <a:spcPct val="115000"/>
                        </a:lnSpc>
                        <a:spcBef>
                          <a:spcPts val="300"/>
                        </a:spcBef>
                        <a:spcAft>
                          <a:spcPts val="300"/>
                        </a:spcAft>
                      </a:pPr>
                      <a:r>
                        <a:rPr lang="fr-FR" sz="2000">
                          <a:latin typeface="Calibri"/>
                          <a:ea typeface="Times New Roman"/>
                          <a:cs typeface="Times New Roman"/>
                        </a:rPr>
                        <a:t>Maturité sexuelle : 15</a:t>
                      </a:r>
                    </a:p>
                  </a:txBody>
                  <a:tcPr marL="68580" marR="68580" marT="0" marB="0" anchor="b"/>
                </a:tc>
                <a:extLst>
                  <a:ext uri="{0D108BD9-81ED-4DB2-BD59-A6C34878D82A}">
                    <a16:rowId xmlns:a16="http://schemas.microsoft.com/office/drawing/2014/main" val="10006"/>
                  </a:ext>
                </a:extLst>
              </a:tr>
              <a:tr h="394079">
                <a:tc>
                  <a:txBody>
                    <a:bodyPr/>
                    <a:lstStyle/>
                    <a:p>
                      <a:pPr algn="ctr">
                        <a:lnSpc>
                          <a:spcPct val="115000"/>
                        </a:lnSpc>
                        <a:spcBef>
                          <a:spcPts val="300"/>
                        </a:spcBef>
                        <a:spcAft>
                          <a:spcPts val="300"/>
                        </a:spcAft>
                      </a:pPr>
                      <a:r>
                        <a:rPr lang="fr-FR" sz="2000">
                          <a:latin typeface="Calibri"/>
                          <a:ea typeface="Times New Roman"/>
                          <a:cs typeface="Times New Roman"/>
                        </a:rPr>
                        <a:t>Total :</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dirty="0">
                          <a:latin typeface="Calibri"/>
                          <a:ea typeface="Times New Roman"/>
                          <a:cs typeface="Times New Roman"/>
                        </a:rPr>
                        <a:t>23 à 36</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dirty="0">
                          <a:latin typeface="Calibri"/>
                          <a:ea typeface="Times New Roman"/>
                          <a:cs typeface="Times New Roman"/>
                        </a:rPr>
                        <a:t>42 = 6 semaines</a:t>
                      </a:r>
                    </a:p>
                  </a:txBody>
                  <a:tcPr marL="68580" marR="68580" marT="0" marB="0" anchor="b">
                    <a:solidFill>
                      <a:schemeClr val="accent3">
                        <a:lumMod val="60000"/>
                        <a:lumOff val="40000"/>
                      </a:schemeClr>
                    </a:solidFill>
                  </a:tcPr>
                </a:tc>
                <a:tc>
                  <a:txBody>
                    <a:bodyPr/>
                    <a:lstStyle/>
                    <a:p>
                      <a:pPr algn="ctr">
                        <a:lnSpc>
                          <a:spcPct val="115000"/>
                        </a:lnSpc>
                        <a:spcBef>
                          <a:spcPts val="300"/>
                        </a:spcBef>
                        <a:spcAft>
                          <a:spcPts val="300"/>
                        </a:spcAft>
                      </a:pPr>
                      <a:r>
                        <a:rPr lang="fr-FR" sz="2000" dirty="0">
                          <a:latin typeface="Calibri"/>
                          <a:ea typeface="Times New Roman"/>
                          <a:cs typeface="Times New Roman"/>
                        </a:rPr>
                        <a:t>Environ 40 jours</a:t>
                      </a:r>
                    </a:p>
                  </a:txBody>
                  <a:tcPr marL="68580" marR="68580" marT="0" marB="0" anchor="b">
                    <a:solidFill>
                      <a:schemeClr val="accent3">
                        <a:lumMod val="60000"/>
                        <a:lumOff val="40000"/>
                      </a:schemeClr>
                    </a:solidFill>
                  </a:tcPr>
                </a:tc>
                <a:extLst>
                  <a:ext uri="{0D108BD9-81ED-4DB2-BD59-A6C34878D82A}">
                    <a16:rowId xmlns:a16="http://schemas.microsoft.com/office/drawing/2014/main" val="10007"/>
                  </a:ext>
                </a:extLst>
              </a:tr>
            </a:tbl>
          </a:graphicData>
        </a:graphic>
      </p:graphicFrame>
      <p:sp>
        <p:nvSpPr>
          <p:cNvPr id="5" name="ZoneTexte 4"/>
          <p:cNvSpPr txBox="1"/>
          <p:nvPr/>
        </p:nvSpPr>
        <p:spPr>
          <a:xfrm>
            <a:off x="1937982" y="4531050"/>
            <a:ext cx="5527343" cy="923330"/>
          </a:xfrm>
          <a:prstGeom prst="rect">
            <a:avLst/>
          </a:prstGeom>
          <a:noFill/>
        </p:spPr>
        <p:txBody>
          <a:bodyPr wrap="square" rtlCol="0">
            <a:spAutoFit/>
          </a:bodyPr>
          <a:lstStyle/>
          <a:p>
            <a:r>
              <a:rPr lang="fr-FR" dirty="0"/>
              <a:t>Attention : ici le décompte est fait à partir de la ponte.</a:t>
            </a:r>
          </a:p>
          <a:p>
            <a:r>
              <a:rPr lang="fr-FR" dirty="0"/>
              <a:t>Les éleveurs font le plus souvent leur décompte à partir de l’éclosion ou du jour de greffage.</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5100" y="104775"/>
            <a:ext cx="3630613" cy="2560638"/>
          </a:xfrm>
          <a:prstGeom prst="rect">
            <a:avLst/>
          </a:prstGeom>
          <a:noFill/>
          <a:ln w="9525">
            <a:noFill/>
            <a:miter lim="800000"/>
            <a:headEnd/>
            <a:tailEnd/>
          </a:ln>
          <a:effectLst/>
        </p:spPr>
      </p:pic>
      <p:pic>
        <p:nvPicPr>
          <p:cNvPr id="131074" name="Picture 2"/>
          <p:cNvPicPr>
            <a:picLocks noChangeAspect="1" noChangeArrowheads="1"/>
          </p:cNvPicPr>
          <p:nvPr/>
        </p:nvPicPr>
        <p:blipFill>
          <a:blip r:embed="rId4"/>
          <a:srcRect/>
          <a:stretch>
            <a:fillRect/>
          </a:stretch>
        </p:blipFill>
        <p:spPr bwMode="auto">
          <a:xfrm>
            <a:off x="4257675" y="3295650"/>
            <a:ext cx="4494213" cy="3443288"/>
          </a:xfrm>
          <a:prstGeom prst="rect">
            <a:avLst/>
          </a:prstGeom>
          <a:noFill/>
          <a:ln w="9525">
            <a:noFill/>
            <a:miter lim="800000"/>
            <a:headEnd/>
            <a:tailEnd/>
          </a:ln>
        </p:spPr>
      </p:pic>
      <p:sp>
        <p:nvSpPr>
          <p:cNvPr id="11" name="Sous-titre 2"/>
          <p:cNvSpPr txBox="1">
            <a:spLocks/>
          </p:cNvSpPr>
          <p:nvPr/>
        </p:nvSpPr>
        <p:spPr>
          <a:xfrm>
            <a:off x="1761397" y="2686368"/>
            <a:ext cx="4993683" cy="549015"/>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Différents couvains</a:t>
            </a:r>
          </a:p>
          <a:p>
            <a:pPr fontAlgn="auto">
              <a:spcAft>
                <a:spcPts val="0"/>
              </a:spcAft>
              <a:defRPr/>
            </a:pPr>
            <a:r>
              <a:rPr lang="fr-FR" sz="28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rPr>
              <a:t> </a:t>
            </a:r>
          </a:p>
        </p:txBody>
      </p:sp>
      <p:pic>
        <p:nvPicPr>
          <p:cNvPr id="131076" name="Espace réservé du contenu 4" descr="peinture 127.jpg"/>
          <p:cNvPicPr>
            <a:picLocks noGrp="1" noChangeAspect="1"/>
          </p:cNvPicPr>
          <p:nvPr>
            <p:ph sz="half" idx="1"/>
          </p:nvPr>
        </p:nvPicPr>
        <p:blipFill>
          <a:blip r:embed="rId5" cstate="screen">
            <a:extLst>
              <a:ext uri="{28A0092B-C50C-407E-A947-70E740481C1C}">
                <a14:useLocalDpi xmlns:a14="http://schemas.microsoft.com/office/drawing/2010/main"/>
              </a:ext>
            </a:extLst>
          </a:blip>
          <a:srcRect/>
          <a:stretch>
            <a:fillRect/>
          </a:stretch>
        </p:blipFill>
        <p:spPr>
          <a:xfrm>
            <a:off x="4686300" y="74613"/>
            <a:ext cx="4038600" cy="2693987"/>
          </a:xfrm>
        </p:spPr>
      </p:pic>
      <p:pic>
        <p:nvPicPr>
          <p:cNvPr id="131077" name="Espace réservé du contenu 7" descr="peinture 136.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5400000">
            <a:off x="-508000" y="3338513"/>
            <a:ext cx="4038600" cy="2692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2000"/>
                                        <p:tgtEl>
                                          <p:spTgt spid="11"/>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131073"/>
                                        </p:tgtEl>
                                        <p:attrNameLst>
                                          <p:attrName>style.visibility</p:attrName>
                                        </p:attrNameLst>
                                      </p:cBhvr>
                                      <p:to>
                                        <p:strVal val="visible"/>
                                      </p:to>
                                    </p:set>
                                    <p:animEffect transition="in" filter="blinds(horizontal)">
                                      <p:cBhvr>
                                        <p:cTn id="11" dur="2000"/>
                                        <p:tgtEl>
                                          <p:spTgt spid="131073"/>
                                        </p:tgtEl>
                                      </p:cBhvr>
                                    </p:animEffect>
                                  </p:childTnLst>
                                </p:cTn>
                              </p:par>
                            </p:childTnLst>
                          </p:cTn>
                        </p:par>
                        <p:par>
                          <p:cTn id="12" fill="hold" nodeType="afterGroup">
                            <p:stCondLst>
                              <p:cond delay="4000"/>
                            </p:stCondLst>
                            <p:childTnLst>
                              <p:par>
                                <p:cTn id="13" presetID="3" presetClass="entr" presetSubtype="10" fill="hold" nodeType="afterEffect">
                                  <p:stCondLst>
                                    <p:cond delay="0"/>
                                  </p:stCondLst>
                                  <p:childTnLst>
                                    <p:set>
                                      <p:cBhvr>
                                        <p:cTn id="14" dur="1" fill="hold">
                                          <p:stCondLst>
                                            <p:cond delay="0"/>
                                          </p:stCondLst>
                                        </p:cTn>
                                        <p:tgtEl>
                                          <p:spTgt spid="131076"/>
                                        </p:tgtEl>
                                        <p:attrNameLst>
                                          <p:attrName>style.visibility</p:attrName>
                                        </p:attrNameLst>
                                      </p:cBhvr>
                                      <p:to>
                                        <p:strVal val="visible"/>
                                      </p:to>
                                    </p:set>
                                    <p:animEffect transition="in" filter="blinds(horizontal)">
                                      <p:cBhvr>
                                        <p:cTn id="15" dur="2000"/>
                                        <p:tgtEl>
                                          <p:spTgt spid="131076"/>
                                        </p:tgtEl>
                                      </p:cBhvr>
                                    </p:animEffect>
                                  </p:childTnLst>
                                </p:cTn>
                              </p:par>
                            </p:childTnLst>
                          </p:cTn>
                        </p:par>
                        <p:par>
                          <p:cTn id="16" fill="hold" nodeType="afterGroup">
                            <p:stCondLst>
                              <p:cond delay="6000"/>
                            </p:stCondLst>
                            <p:childTnLst>
                              <p:par>
                                <p:cTn id="17" presetID="3" presetClass="entr" presetSubtype="10" fill="hold" nodeType="afterEffect">
                                  <p:stCondLst>
                                    <p:cond delay="0"/>
                                  </p:stCondLst>
                                  <p:childTnLst>
                                    <p:set>
                                      <p:cBhvr>
                                        <p:cTn id="18" dur="1" fill="hold">
                                          <p:stCondLst>
                                            <p:cond delay="0"/>
                                          </p:stCondLst>
                                        </p:cTn>
                                        <p:tgtEl>
                                          <p:spTgt spid="131074"/>
                                        </p:tgtEl>
                                        <p:attrNameLst>
                                          <p:attrName>style.visibility</p:attrName>
                                        </p:attrNameLst>
                                      </p:cBhvr>
                                      <p:to>
                                        <p:strVal val="visible"/>
                                      </p:to>
                                    </p:set>
                                    <p:animEffect transition="in" filter="blinds(horizontal)">
                                      <p:cBhvr>
                                        <p:cTn id="19" dur="2000"/>
                                        <p:tgtEl>
                                          <p:spTgt spid="131074"/>
                                        </p:tgtEl>
                                      </p:cBhvr>
                                    </p:animEffect>
                                  </p:childTnLst>
                                </p:cTn>
                              </p:par>
                            </p:childTnLst>
                          </p:cTn>
                        </p:par>
                        <p:par>
                          <p:cTn id="20" fill="hold" nodeType="afterGroup">
                            <p:stCondLst>
                              <p:cond delay="8000"/>
                            </p:stCondLst>
                            <p:childTnLst>
                              <p:par>
                                <p:cTn id="21" presetID="3" presetClass="entr" presetSubtype="10" fill="hold" nodeType="afterEffect">
                                  <p:stCondLst>
                                    <p:cond delay="0"/>
                                  </p:stCondLst>
                                  <p:childTnLst>
                                    <p:set>
                                      <p:cBhvr>
                                        <p:cTn id="22" dur="1" fill="hold">
                                          <p:stCondLst>
                                            <p:cond delay="0"/>
                                          </p:stCondLst>
                                        </p:cTn>
                                        <p:tgtEl>
                                          <p:spTgt spid="131077"/>
                                        </p:tgtEl>
                                        <p:attrNameLst>
                                          <p:attrName>style.visibility</p:attrName>
                                        </p:attrNameLst>
                                      </p:cBhvr>
                                      <p:to>
                                        <p:strVal val="visible"/>
                                      </p:to>
                                    </p:set>
                                    <p:animEffect transition="in" filter="blinds(horizontal)">
                                      <p:cBhvr>
                                        <p:cTn id="23" dur="2000"/>
                                        <p:tgtEl>
                                          <p:spTgt spid="131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256953"/>
            <a:ext cx="7772400" cy="14700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rtlCol="0">
            <a:normAutofit fontScale="90000"/>
          </a:bodyPr>
          <a:lstStyle/>
          <a:p>
            <a:pPr eaLnBrk="1" fontAlgn="auto" hangingPunct="1">
              <a:spcAft>
                <a:spcPts val="0"/>
              </a:spcAft>
              <a:defRPr/>
            </a:pPr>
            <a:r>
              <a:rPr lang="fr-FR" sz="53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Cours d’Apiculture 1</a:t>
            </a:r>
            <a:r>
              <a:rPr lang="fr-FR" sz="5300" b="1" baseline="30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ère</a:t>
            </a:r>
            <a:r>
              <a:rPr lang="fr-FR" sz="53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 année</a:t>
            </a:r>
            <a:br>
              <a:rPr lang="fr-FR" sz="6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br>
            <a:r>
              <a:rPr lang="fr-FR" sz="4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(fin de la 2</a:t>
            </a:r>
            <a:r>
              <a:rPr lang="fr-FR" sz="4000" b="1" baseline="30000"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ème</a:t>
            </a:r>
            <a:r>
              <a:rPr lang="fr-FR" sz="4000" b="1" dirty="0">
                <a:ln w="900" cmpd="sng">
                  <a:noFill/>
                  <a:prstDash val="solid"/>
                </a:ln>
                <a:gradFill flip="none" rotWithShape="1">
                  <a:gsLst>
                    <a:gs pos="0">
                      <a:schemeClr val="accent6">
                        <a:lumMod val="75000"/>
                      </a:schemeClr>
                    </a:gs>
                    <a:gs pos="42000">
                      <a:schemeClr val="accent6">
                        <a:lumMod val="75000"/>
                      </a:schemeClr>
                    </a:gs>
                    <a:gs pos="68000">
                      <a:srgbClr val="FFFF00"/>
                    </a:gs>
                    <a:gs pos="84000">
                      <a:schemeClr val="accent6">
                        <a:lumMod val="75000"/>
                      </a:schemeClr>
                    </a:gs>
                  </a:gsLst>
                  <a:path path="shape">
                    <a:fillToRect l="50000" t="50000" r="50000" b="50000"/>
                  </a:path>
                  <a:tileRect/>
                </a:gradFill>
                <a:ea typeface="+mj-ea"/>
                <a:cs typeface="+mj-cs"/>
              </a:rPr>
              <a:t> partie)</a:t>
            </a:r>
          </a:p>
        </p:txBody>
      </p:sp>
    </p:spTree>
  </p:cSld>
  <p:clrMapOvr>
    <a:masterClrMapping/>
  </p:clrMapOvr>
  <p:transition/>
</p:sld>
</file>

<file path=ppt/theme/theme1.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Feuille.thmx</Template>
  <TotalTime>21802</TotalTime>
  <Words>9382</Words>
  <Application>Microsoft Office PowerPoint</Application>
  <PresentationFormat>Affichage à l'écran (4:3)</PresentationFormat>
  <Paragraphs>750</Paragraphs>
  <Slides>61</Slides>
  <Notes>47</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61</vt:i4>
      </vt:variant>
    </vt:vector>
  </HeadingPairs>
  <TitlesOfParts>
    <vt:vector size="67" baseType="lpstr">
      <vt:lpstr>Arial</vt:lpstr>
      <vt:lpstr>Calibri</vt:lpstr>
      <vt:lpstr>Wingdings</vt:lpstr>
      <vt:lpstr>Wingdings 2</vt:lpstr>
      <vt:lpstr>Noir</vt:lpstr>
      <vt:lpstr>1_Noir</vt:lpstr>
      <vt:lpstr>Cours d’Apiculture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Proventricule  Le proventricule : bouche entre le jabot et le ventricule (estomac). Il agit comme une soupape régulatrice : Il peut s’ouvrir ou se fermer à volonté grâce à 4 valves qui permettent à la nourriture de passer ou non dans le ventricule mais pas dans le sens inverse (passer du ventricule vers le jabot). Quand le proventricule est fermé le nectar peut être ainsi soit régurgité du jabot vers une autre ouvrière (trophallaxie)  ou stocké dans l’alvéole d’un  cadre.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7 jours ½ : reine  12 jours : ouvrière  14 jours ½ : abeillaud</vt:lpstr>
      <vt:lpstr>Durée de développement des reines, abeilles et abeillauds (en jours) :</vt:lpstr>
      <vt:lpstr>Présentation PowerPoint</vt:lpstr>
      <vt:lpstr>Cours d’Apiculture 1ère année (fin de la 2ème partie)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d’Apiculture</dc:title>
  <dc:creator>Joseph Mario HIDALGO</dc:creator>
  <cp:lastModifiedBy>AGUIRRE Isabelle</cp:lastModifiedBy>
  <cp:revision>1023</cp:revision>
  <dcterms:created xsi:type="dcterms:W3CDTF">2013-11-26T13:19:51Z</dcterms:created>
  <dcterms:modified xsi:type="dcterms:W3CDTF">2024-03-05T17:59:19Z</dcterms:modified>
</cp:coreProperties>
</file>