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4342" r:id="rId1"/>
    <p:sldMasterId id="2147484354" r:id="rId2"/>
  </p:sldMasterIdLst>
  <p:notesMasterIdLst>
    <p:notesMasterId r:id="rId42"/>
  </p:notesMasterIdLst>
  <p:sldIdLst>
    <p:sldId id="439" r:id="rId3"/>
    <p:sldId id="400" r:id="rId4"/>
    <p:sldId id="304" r:id="rId5"/>
    <p:sldId id="404" r:id="rId6"/>
    <p:sldId id="405" r:id="rId7"/>
    <p:sldId id="430" r:id="rId8"/>
    <p:sldId id="403" r:id="rId9"/>
    <p:sldId id="427" r:id="rId10"/>
    <p:sldId id="428" r:id="rId11"/>
    <p:sldId id="345" r:id="rId12"/>
    <p:sldId id="406" r:id="rId13"/>
    <p:sldId id="431" r:id="rId14"/>
    <p:sldId id="346" r:id="rId15"/>
    <p:sldId id="408" r:id="rId16"/>
    <p:sldId id="409" r:id="rId17"/>
    <p:sldId id="410" r:id="rId18"/>
    <p:sldId id="411" r:id="rId19"/>
    <p:sldId id="412" r:id="rId20"/>
    <p:sldId id="413" r:id="rId21"/>
    <p:sldId id="347" r:id="rId22"/>
    <p:sldId id="414" r:id="rId23"/>
    <p:sldId id="415" r:id="rId24"/>
    <p:sldId id="416" r:id="rId25"/>
    <p:sldId id="417" r:id="rId26"/>
    <p:sldId id="418" r:id="rId27"/>
    <p:sldId id="419" r:id="rId28"/>
    <p:sldId id="422" r:id="rId29"/>
    <p:sldId id="420" r:id="rId30"/>
    <p:sldId id="421" r:id="rId31"/>
    <p:sldId id="423" r:id="rId32"/>
    <p:sldId id="424" r:id="rId33"/>
    <p:sldId id="426" r:id="rId34"/>
    <p:sldId id="429" r:id="rId35"/>
    <p:sldId id="348" r:id="rId36"/>
    <p:sldId id="434" r:id="rId37"/>
    <p:sldId id="435" r:id="rId38"/>
    <p:sldId id="436" r:id="rId39"/>
    <p:sldId id="437" r:id="rId40"/>
    <p:sldId id="438" r:id="rId41"/>
  </p:sldIdLst>
  <p:sldSz cx="9144000" cy="6858000" type="screen4x3"/>
  <p:notesSz cx="6858000" cy="9144000"/>
  <p:defaultTextStyle>
    <a:defPPr>
      <a:defRPr lang="fr-FR"/>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84"/>
    <a:srgbClr val="FFBF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86" autoAdjust="0"/>
    <p:restoredTop sz="98063" autoAdjust="0"/>
  </p:normalViewPr>
  <p:slideViewPr>
    <p:cSldViewPr snapToGrid="0" snapToObjects="1">
      <p:cViewPr varScale="1">
        <p:scale>
          <a:sx n="56" d="100"/>
          <a:sy n="56" d="100"/>
        </p:scale>
        <p:origin x="146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charset="0"/>
                <a:ea typeface="ＭＳ Ｐゴシック" charset="0"/>
                <a:cs typeface="ＭＳ Ｐゴシック" charset="0"/>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86EAFAA1-018D-43F3-BC06-4F1C7FED8653}" type="datetimeFigureOut">
              <a:rPr lang="fr-FR"/>
              <a:pPr/>
              <a:t>05/03/2024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charset="0"/>
                <a:ea typeface="ＭＳ Ｐゴシック" charset="0"/>
                <a:cs typeface="ＭＳ Ｐゴシック" charset="0"/>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3C1DA15-D659-4759-B322-9680CC11673F}" type="slidenum">
              <a:rPr lang="fr-FR"/>
              <a:pPr/>
              <a:t>‹N°›</a:t>
            </a:fld>
            <a:endParaRPr lang="fr-FR"/>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3554" name="Espace réservé des commentaires 2"/>
          <p:cNvSpPr>
            <a:spLocks noGrp="1"/>
          </p:cNvSpPr>
          <p:nvPr>
            <p:ph type="body" idx="1"/>
          </p:nvPr>
        </p:nvSpPr>
        <p:spPr bwMode="auto">
          <a:noFill/>
        </p:spPr>
        <p:txBody>
          <a:bodyPr/>
          <a:lstStyle/>
          <a:p>
            <a:r>
              <a:rPr lang="fr-FR" sz="2000"/>
              <a:t>Cette maladie fut découverte par Oudemans en indonésie ( 1904) sur l</a:t>
            </a:r>
            <a:r>
              <a:rPr lang="fr-FR" altLang="fr-FR" sz="2000"/>
              <a:t>’</a:t>
            </a:r>
            <a:r>
              <a:rPr lang="fr-FR" sz="2000"/>
              <a:t>île de javav sur l</a:t>
            </a:r>
            <a:r>
              <a:rPr lang="fr-FR" altLang="fr-FR" sz="2000"/>
              <a:t>’</a:t>
            </a:r>
            <a:r>
              <a:rPr lang="fr-FR" sz="2000"/>
              <a:t>abeille Apis Cerana il y était présent depuis fort longtemps un équilibre entre Cerana et varroa était établi </a:t>
            </a:r>
          </a:p>
          <a:p>
            <a:endParaRPr lang="fr-FR"/>
          </a:p>
        </p:txBody>
      </p:sp>
      <p:sp>
        <p:nvSpPr>
          <p:cNvPr id="23555" name="Espace réservé du numéro de diapositive 3"/>
          <p:cNvSpPr>
            <a:spLocks noGrp="1"/>
          </p:cNvSpPr>
          <p:nvPr>
            <p:ph type="sldNum" sz="quarter" idx="5"/>
          </p:nvPr>
        </p:nvSpPr>
        <p:spPr bwMode="auto">
          <a:noFill/>
          <a:ln>
            <a:miter lim="800000"/>
            <a:headEnd/>
            <a:tailEnd/>
          </a:ln>
        </p:spPr>
        <p:txBody>
          <a:bodyPr/>
          <a:lstStyle/>
          <a:p>
            <a:fld id="{000202E2-6131-432F-B7BC-5D1153B2FA5B}" type="slidenum">
              <a:rPr lang="fr-FR"/>
              <a:pPr/>
              <a:t>10</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5602" name="Espace réservé des commentaires 2"/>
          <p:cNvSpPr>
            <a:spLocks noGrp="1"/>
          </p:cNvSpPr>
          <p:nvPr>
            <p:ph type="body" idx="1"/>
          </p:nvPr>
        </p:nvSpPr>
        <p:spPr bwMode="auto">
          <a:noFill/>
        </p:spPr>
        <p:txBody>
          <a:bodyPr/>
          <a:lstStyle/>
          <a:p>
            <a:r>
              <a:rPr lang="fr-FR" sz="2000"/>
              <a:t>Cette maladie fut découverte par Oudemans en indonésie ( 1904) sur l</a:t>
            </a:r>
            <a:r>
              <a:rPr lang="fr-FR" altLang="fr-FR" sz="2000"/>
              <a:t>’</a:t>
            </a:r>
            <a:r>
              <a:rPr lang="fr-FR" sz="2000"/>
              <a:t>île de javav sur l</a:t>
            </a:r>
            <a:r>
              <a:rPr lang="fr-FR" altLang="fr-FR" sz="2000"/>
              <a:t>’</a:t>
            </a:r>
            <a:r>
              <a:rPr lang="fr-FR" sz="2000"/>
              <a:t>abeille Apis Cerana il y était présent depuis fort longtemps un équilibre entre Cerana et varroa était établi </a:t>
            </a:r>
          </a:p>
          <a:p>
            <a:endParaRPr lang="fr-FR"/>
          </a:p>
        </p:txBody>
      </p:sp>
      <p:sp>
        <p:nvSpPr>
          <p:cNvPr id="25603" name="Espace réservé du numéro de diapositive 3"/>
          <p:cNvSpPr>
            <a:spLocks noGrp="1"/>
          </p:cNvSpPr>
          <p:nvPr>
            <p:ph type="sldNum" sz="quarter" idx="5"/>
          </p:nvPr>
        </p:nvSpPr>
        <p:spPr bwMode="auto">
          <a:noFill/>
          <a:ln>
            <a:miter lim="800000"/>
            <a:headEnd/>
            <a:tailEnd/>
          </a:ln>
        </p:spPr>
        <p:txBody>
          <a:bodyPr/>
          <a:lstStyle/>
          <a:p>
            <a:fld id="{47DE8846-57CD-49EC-A6EB-F99CFED3212A}" type="slidenum">
              <a:rPr lang="fr-FR"/>
              <a:pPr/>
              <a:t>11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a:t>Cliquez et modifiez le titre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a:p>
        </p:txBody>
      </p:sp>
      <p:sp>
        <p:nvSpPr>
          <p:cNvPr id="4" name="Date Placeholder 3"/>
          <p:cNvSpPr>
            <a:spLocks noGrp="1"/>
          </p:cNvSpPr>
          <p:nvPr>
            <p:ph type="dt" sz="half" idx="10"/>
          </p:nvPr>
        </p:nvSpPr>
        <p:spPr/>
        <p:txBody>
          <a:bodyPr/>
          <a:lstStyle>
            <a:lvl1pPr>
              <a:defRPr/>
            </a:lvl1pPr>
          </a:lstStyle>
          <a:p>
            <a:fld id="{43860C8A-10CF-435B-BAC8-56966BF873A4}"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C2F9FD8D-4E41-4F75-A008-5B015D33348C}" type="slidenum">
              <a:rPr lang="fr-FR"/>
              <a:pPr/>
              <a:t>‹N°›</a:t>
            </a:fld>
            <a:endParaRPr lang="fr-F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8EA8F4E9-A88C-4649-9140-1720665F0463}"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3BE66714-309A-4E8D-9372-F3C45C73FA14}" type="slidenum">
              <a:rPr lang="fr-FR"/>
              <a:pPr/>
              <a:t>‹N°›</a:t>
            </a:fld>
            <a:endParaRPr lang="fr-F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AFCF487C-9322-447C-9B00-6805B18CB750}"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B850234D-DFA2-4783-8D89-99058FC482CA}" type="slidenum">
              <a:rPr lang="fr-FR"/>
              <a:pPr/>
              <a:t>‹N°›</a:t>
            </a:fld>
            <a:endParaRPr lang="fr-F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3"/>
          <p:cNvSpPr>
            <a:spLocks noGrp="1"/>
          </p:cNvSpPr>
          <p:nvPr>
            <p:ph type="dt" sz="half" idx="10"/>
          </p:nvPr>
        </p:nvSpPr>
        <p:spPr/>
        <p:txBody>
          <a:bodyPr/>
          <a:lstStyle>
            <a:lvl1pPr>
              <a:defRPr/>
            </a:lvl1pPr>
          </a:lstStyle>
          <a:p>
            <a:fld id="{21D47FCA-FDBB-467F-A501-7610F918A8BE}" type="datetimeFigureOut">
              <a:rPr lang="fr-FR"/>
              <a:pPr/>
              <a:t>05/03/2024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A78AEDDF-EACF-46C2-A47F-431845E8F589}" type="slidenum">
              <a:rPr lang="fr-FR"/>
              <a:pPr/>
              <a:t>‹N°›</a:t>
            </a:fld>
            <a:endParaRPr lang="fr-F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3"/>
          <p:cNvSpPr>
            <a:spLocks noGrp="1"/>
          </p:cNvSpPr>
          <p:nvPr>
            <p:ph type="dt" sz="half" idx="10"/>
          </p:nvPr>
        </p:nvSpPr>
        <p:spPr/>
        <p:txBody>
          <a:bodyPr/>
          <a:lstStyle>
            <a:lvl1pPr>
              <a:defRPr/>
            </a:lvl1pPr>
          </a:lstStyle>
          <a:p>
            <a:fld id="{E7DF591B-1777-4D97-919F-85117B52A051}" type="datetimeFigureOut">
              <a:rPr lang="fr-FR"/>
              <a:pPr/>
              <a:t>05/03/2024</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p:txBody>
          <a:bodyPr/>
          <a:lstStyle>
            <a:lvl1pPr>
              <a:defRPr/>
            </a:lvl1pPr>
          </a:lstStyle>
          <a:p>
            <a:fld id="{D3C9F76E-E1FC-4EC2-AC94-1478462354E1}" type="slidenum">
              <a:rPr lang="fr-FR"/>
              <a:pPr/>
              <a:t>‹N°›</a:t>
            </a:fld>
            <a:endParaRPr lang="fr-F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Date Placeholder 3"/>
          <p:cNvSpPr>
            <a:spLocks noGrp="1"/>
          </p:cNvSpPr>
          <p:nvPr>
            <p:ph type="dt" sz="half" idx="10"/>
          </p:nvPr>
        </p:nvSpPr>
        <p:spPr/>
        <p:txBody>
          <a:bodyPr/>
          <a:lstStyle>
            <a:lvl1pPr>
              <a:defRPr/>
            </a:lvl1pPr>
          </a:lstStyle>
          <a:p>
            <a:fld id="{04D47363-0A8D-44A9-9B52-1B9094E191F2}" type="datetimeFigureOut">
              <a:rPr lang="fr-FR"/>
              <a:pPr/>
              <a:t>05/03/2024</a:t>
            </a:fld>
            <a:endParaRPr lang="fr-FR"/>
          </a:p>
        </p:txBody>
      </p:sp>
      <p:sp>
        <p:nvSpPr>
          <p:cNvPr id="4" name="Footer Placeholder 4"/>
          <p:cNvSpPr>
            <a:spLocks noGrp="1"/>
          </p:cNvSpPr>
          <p:nvPr>
            <p:ph type="ftr" sz="quarter" idx="11"/>
          </p:nvPr>
        </p:nvSpPr>
        <p:spPr/>
        <p:txBody>
          <a:bodyPr/>
          <a:lstStyle>
            <a:lvl1pPr>
              <a:defRPr/>
            </a:lvl1pPr>
          </a:lstStyle>
          <a:p>
            <a:pPr>
              <a:defRPr/>
            </a:pPr>
            <a:endParaRPr lang="fr-FR"/>
          </a:p>
        </p:txBody>
      </p:sp>
      <p:sp>
        <p:nvSpPr>
          <p:cNvPr id="5" name="Slide Number Placeholder 5"/>
          <p:cNvSpPr>
            <a:spLocks noGrp="1"/>
          </p:cNvSpPr>
          <p:nvPr>
            <p:ph type="sldNum" sz="quarter" idx="12"/>
          </p:nvPr>
        </p:nvSpPr>
        <p:spPr/>
        <p:txBody>
          <a:bodyPr/>
          <a:lstStyle>
            <a:lvl1pPr>
              <a:defRPr/>
            </a:lvl1pPr>
          </a:lstStyle>
          <a:p>
            <a:fld id="{13632204-7C67-4A17-B352-B8C149D8B690}" type="slidenum">
              <a:rPr lang="fr-FR"/>
              <a:pPr/>
              <a:t>‹N°›</a:t>
            </a:fld>
            <a:endParaRPr lang="fr-F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3DF9EEE-5560-41AB-BFE6-C4C74B3C2735}" type="datetimeFigureOut">
              <a:rPr lang="fr-FR"/>
              <a:pPr/>
              <a:t>05/03/2024</a:t>
            </a:fld>
            <a:endParaRPr lang="fr-FR"/>
          </a:p>
        </p:txBody>
      </p:sp>
      <p:sp>
        <p:nvSpPr>
          <p:cNvPr id="3" name="Footer Placeholder 4"/>
          <p:cNvSpPr>
            <a:spLocks noGrp="1"/>
          </p:cNvSpPr>
          <p:nvPr>
            <p:ph type="ftr" sz="quarter" idx="11"/>
          </p:nvPr>
        </p:nvSpPr>
        <p:spPr/>
        <p:txBody>
          <a:bodyPr/>
          <a:lstStyle>
            <a:lvl1pPr>
              <a:defRPr/>
            </a:lvl1pPr>
          </a:lstStyle>
          <a:p>
            <a:pPr>
              <a:defRPr/>
            </a:pPr>
            <a:endParaRPr lang="fr-FR"/>
          </a:p>
        </p:txBody>
      </p:sp>
      <p:sp>
        <p:nvSpPr>
          <p:cNvPr id="4" name="Slide Number Placeholder 5"/>
          <p:cNvSpPr>
            <a:spLocks noGrp="1"/>
          </p:cNvSpPr>
          <p:nvPr>
            <p:ph type="sldNum" sz="quarter" idx="12"/>
          </p:nvPr>
        </p:nvSpPr>
        <p:spPr/>
        <p:txBody>
          <a:bodyPr/>
          <a:lstStyle>
            <a:lvl1pPr>
              <a:defRPr/>
            </a:lvl1pPr>
          </a:lstStyle>
          <a:p>
            <a:fld id="{88B88366-9C8C-4FA5-AE02-16D09E8CE553}" type="slidenum">
              <a:rPr lang="fr-FR"/>
              <a:pPr/>
              <a:t>‹N°›</a:t>
            </a:fld>
            <a:endParaRPr lang="fr-F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fld id="{15B7A0F9-9484-4C5B-A550-4CAFDE3AFD39}" type="datetimeFigureOut">
              <a:rPr lang="fr-FR"/>
              <a:pPr/>
              <a:t>05/03/2024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7917BAB4-3ED6-4029-807A-AC1DF814F069}" type="slidenum">
              <a:rPr lang="fr-FR"/>
              <a:pPr/>
              <a:t>‹N°›</a:t>
            </a:fld>
            <a:endParaRPr lang="fr-F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Faire glisser l'image vers l'espace réservé ou cliquer sur l'icône pour l'ajouter</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fld id="{DC17BA9C-06F8-4030-8FB2-641C963B6629}" type="datetimeFigureOut">
              <a:rPr lang="fr-FR"/>
              <a:pPr/>
              <a:t>05/03/2024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B9EA5B8C-45B6-4EF2-9058-BB4FE6F07018}" type="slidenum">
              <a:rPr lang="fr-FR"/>
              <a:pPr/>
              <a:t>‹N°›</a:t>
            </a:fld>
            <a:endParaRPr lang="fr-F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F81F0524-DE59-4615-9ADE-12A03784C489}"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F8061CEA-3A42-45C9-9D63-AC7C2A986A8D}" type="slidenum">
              <a:rPr lang="fr-FR"/>
              <a:pPr/>
              <a:t>‹N°›</a:t>
            </a:fld>
            <a:endParaRPr lang="fr-F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Cliquez et modifiez le titre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E1808D5D-F074-4053-B77A-AEA434621493}"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28FBCC2F-A79B-4E35-8C03-96C64401AF95}" type="slidenum">
              <a:rPr lang="fr-FR"/>
              <a:pPr/>
              <a:t>‹N°›</a:t>
            </a:fld>
            <a:endParaRPr lang="fr-FR"/>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C69A2490-50BD-43DE-92B2-9D72250B1E06}"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B194C2F4-2584-49F3-8335-959BBB091DCE}"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2A4E3245-4D35-4A4F-BA53-D8035465C58D}"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ADE03831-F548-42F9-B018-CB7DFC24A163}"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EEEC4E6F-7835-4CC0-BD1F-552F10ED330D}"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8712995B-16D6-4216-8954-8E1FAC44CB2E}"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0385506D-A774-4A1E-9C95-D10910379984}"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77F1E8D9-83C3-430F-9A5B-94AC01CFF9E9}"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59831AFC-B04B-4F72-BA0F-191B66FADA73}"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8"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9" name="Espace réservé du numéro de diapositive 5"/>
          <p:cNvSpPr>
            <a:spLocks noGrp="1"/>
          </p:cNvSpPr>
          <p:nvPr>
            <p:ph type="sldNum" sz="quarter" idx="12"/>
          </p:nvPr>
        </p:nvSpPr>
        <p:spPr/>
        <p:txBody>
          <a:bodyPr/>
          <a:lstStyle>
            <a:lvl1pPr>
              <a:defRPr/>
            </a:lvl1pPr>
          </a:lstStyle>
          <a:p>
            <a:pPr>
              <a:defRPr/>
            </a:pPr>
            <a:fld id="{AF492847-971D-433D-8C93-BD01C6965CE5}"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a:defRPr/>
            </a:pPr>
            <a:fld id="{E157E2CA-7869-4CD1-9BE1-71C7B028C765}"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4"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5" name="Espace réservé du numéro de diapositive 5"/>
          <p:cNvSpPr>
            <a:spLocks noGrp="1"/>
          </p:cNvSpPr>
          <p:nvPr>
            <p:ph type="sldNum" sz="quarter" idx="12"/>
          </p:nvPr>
        </p:nvSpPr>
        <p:spPr/>
        <p:txBody>
          <a:bodyPr/>
          <a:lstStyle>
            <a:lvl1pPr>
              <a:defRPr/>
            </a:lvl1pPr>
          </a:lstStyle>
          <a:p>
            <a:pPr>
              <a:defRPr/>
            </a:pPr>
            <a:fld id="{3FA8E721-7485-4D59-8625-96F5412F7502}"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60682363-C8E1-47CE-A6CA-AFAD32C4F8C2}"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3"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4" name="Espace réservé du numéro de diapositive 5"/>
          <p:cNvSpPr>
            <a:spLocks noGrp="1"/>
          </p:cNvSpPr>
          <p:nvPr>
            <p:ph type="sldNum" sz="quarter" idx="12"/>
          </p:nvPr>
        </p:nvSpPr>
        <p:spPr/>
        <p:txBody>
          <a:bodyPr/>
          <a:lstStyle>
            <a:lvl1pPr>
              <a:defRPr/>
            </a:lvl1pPr>
          </a:lstStyle>
          <a:p>
            <a:pPr>
              <a:defRPr/>
            </a:pPr>
            <a:fld id="{B3C37B00-5E76-42DF-AC02-5DA4CA5E19E3}"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A58D38F1-9FB3-4A2C-81F6-8295D234DBB7}"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3538A959-52A8-4797-9AF8-578B0514206B}"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02A19A09-83A1-4900-A32E-84DC238941EA}"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385F41B7-CC62-4616-834A-25847E770A60}"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1EEA95D5-8724-40DC-850E-4846CFF4463A}"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3978CE64-1B4B-4CB7-9FFC-83AD19DC3932}"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7435B039-3E51-4B1B-AA85-647C4E733887}" type="datetimeFigureOut">
              <a:rPr lang="fr-FR">
                <a:solidFill>
                  <a:prstClr val="black">
                    <a:tint val="75000"/>
                  </a:prstClr>
                </a:solidFill>
              </a:rPr>
              <a:pPr>
                <a:defRPr/>
              </a:pPr>
              <a:t>05/03/2024</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4D00892C-3790-433E-B916-90FE826724EE}"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et modifiez le titre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B188157B-1C2B-41B6-9949-851DC9409561}" type="datetimeFigureOut">
              <a:rPr lang="fr-FR"/>
              <a:pPr/>
              <a:t>05/03/2024</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alibri" charset="0"/>
                <a:ea typeface="ＭＳ Ｐゴシック" charset="0"/>
                <a:cs typeface="ＭＳ Ｐゴシック" charset="0"/>
              </a:defRPr>
            </a:lvl1pPr>
          </a:lstStyle>
          <a:p>
            <a:pPr>
              <a:defRPr/>
            </a:pPr>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3E08D29F-F231-484D-89C3-85E10B6FB457}" type="slidenum">
              <a:rPr lang="fr-FR"/>
              <a:pPr/>
              <a:t>‹N°›</a:t>
            </a:fld>
            <a:endParaRPr lang="fr-FR"/>
          </a:p>
        </p:txBody>
      </p:sp>
    </p:spTree>
  </p:cSld>
  <p:clrMap bg1="dk1" tx1="lt1" bg2="dk2" tx2="lt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Lst>
  <p:transition spd="slow"/>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alphaModFix amt="59000"/>
            <a:lum/>
          </a:blip>
          <a:srcRect/>
          <a:stretch>
            <a:fillRect/>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defTabSz="914400">
              <a:defRPr/>
            </a:pPr>
            <a:fld id="{2CDDB00E-C4C6-4809-A96C-6CC5E7653F61}" type="datetimeFigureOut">
              <a:rPr lang="fr-FR">
                <a:solidFill>
                  <a:prstClr val="black">
                    <a:tint val="75000"/>
                  </a:prstClr>
                </a:solidFill>
                <a:ea typeface="+mn-ea"/>
              </a:rPr>
              <a:pPr defTabSz="914400">
                <a:defRPr/>
              </a:pPr>
              <a:t>05/03/2024</a:t>
            </a:fld>
            <a:endParaRPr lang="fr-FR" dirty="0">
              <a:solidFill>
                <a:prstClr val="black">
                  <a:tint val="75000"/>
                </a:prstClr>
              </a:solidFill>
              <a:ea typeface="+mn-ea"/>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defTabSz="914400">
              <a:defRPr/>
            </a:pPr>
            <a:endParaRPr lang="fr-FR">
              <a:solidFill>
                <a:prstClr val="black">
                  <a:tint val="75000"/>
                </a:prstClr>
              </a:solidFill>
              <a:ea typeface="+mn-ea"/>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defTabSz="914400">
              <a:defRPr/>
            </a:pPr>
            <a:fld id="{2294BCAA-E497-43E0-ACC6-5B27D7FFFE9D}" type="slidenum">
              <a:rPr lang="fr-FR">
                <a:solidFill>
                  <a:prstClr val="black">
                    <a:tint val="75000"/>
                  </a:prstClr>
                </a:solidFill>
                <a:ea typeface="+mn-ea"/>
              </a:rPr>
              <a:pPr defTabSz="914400">
                <a:defRPr/>
              </a:pPr>
              <a:t>‹N°›</a:t>
            </a:fld>
            <a:endParaRPr lang="fr-FR" dirty="0">
              <a:solidFill>
                <a:prstClr val="black">
                  <a:tint val="75000"/>
                </a:prstClr>
              </a:solidFill>
              <a:ea typeface="+mn-ea"/>
            </a:endParaRPr>
          </a:p>
        </p:txBody>
      </p:sp>
    </p:spTree>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32.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7.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ctrTitle"/>
          </p:nvPr>
        </p:nvSpPr>
        <p:spPr>
          <a:xfrm>
            <a:off x="635151" y="138321"/>
            <a:ext cx="7772400" cy="1096403"/>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rmAutofit/>
          </a:bodyPr>
          <a:lstStyle/>
          <a:p>
            <a:pPr eaLnBrk="1" fontAlgn="auto" hangingPunct="1">
              <a:spcAft>
                <a:spcPts val="0"/>
              </a:spcAft>
              <a:defRPr/>
            </a:pPr>
            <a:r>
              <a:rPr lang="fr-FR" sz="6000" b="1"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Cours d’Apiculture</a:t>
            </a:r>
          </a:p>
        </p:txBody>
      </p:sp>
      <p:sp>
        <p:nvSpPr>
          <p:cNvPr id="3" name="Sous-titre 2"/>
          <p:cNvSpPr>
            <a:spLocks noGrp="1"/>
          </p:cNvSpPr>
          <p:nvPr>
            <p:ph type="subTitle" idx="1"/>
          </p:nvPr>
        </p:nvSpPr>
        <p:spPr>
          <a:xfrm>
            <a:off x="3566159" y="1118894"/>
            <a:ext cx="4182667" cy="763889"/>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rmAutofit/>
          </a:bodyPr>
          <a:lstStyle/>
          <a:p>
            <a:pPr eaLnBrk="1" fontAlgn="auto" hangingPunct="1">
              <a:spcAft>
                <a:spcPts val="0"/>
              </a:spcAft>
              <a:buFont typeface="Arial"/>
              <a:buNone/>
              <a:defRPr/>
            </a:pPr>
            <a:r>
              <a:rPr lang="fr-FR" b="1"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Niveau 1 – 4</a:t>
            </a:r>
            <a:r>
              <a:rPr lang="fr-FR" b="1" baseline="30000"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ème</a:t>
            </a:r>
            <a:r>
              <a:rPr lang="fr-FR" b="1"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 partie</a:t>
            </a:r>
          </a:p>
        </p:txBody>
      </p:sp>
      <p:pic>
        <p:nvPicPr>
          <p:cNvPr id="6" name="Image 5"/>
          <p:cNvPicPr>
            <a:picLocks noChangeAspect="1"/>
          </p:cNvPicPr>
          <p:nvPr/>
        </p:nvPicPr>
        <p:blipFill>
          <a:blip r:embed="rId2"/>
          <a:srcRect/>
          <a:stretch>
            <a:fillRect/>
          </a:stretch>
        </p:blipFill>
        <p:spPr bwMode="auto">
          <a:xfrm>
            <a:off x="932293" y="1728787"/>
            <a:ext cx="7018338" cy="4973638"/>
          </a:xfrm>
          <a:prstGeom prst="rect">
            <a:avLst/>
          </a:prstGeom>
          <a:noFill/>
          <a:ln w="53975">
            <a:solidFill>
              <a:srgbClr val="000000"/>
            </a:solidFill>
            <a:miter lim="800000"/>
            <a:headEnd/>
            <a:tailEnd/>
          </a:ln>
        </p:spPr>
      </p:pic>
      <p:pic>
        <p:nvPicPr>
          <p:cNvPr id="14344" name="Image 10"/>
          <p:cNvPicPr>
            <a:picLocks noChangeAspect="1"/>
          </p:cNvPicPr>
          <p:nvPr/>
        </p:nvPicPr>
        <p:blipFill>
          <a:blip r:embed="rId3"/>
          <a:srcRect/>
          <a:stretch>
            <a:fillRect/>
          </a:stretch>
        </p:blipFill>
        <p:spPr bwMode="auto">
          <a:xfrm>
            <a:off x="7785100" y="106363"/>
            <a:ext cx="1200150" cy="869950"/>
          </a:xfrm>
          <a:prstGeom prst="rect">
            <a:avLst/>
          </a:prstGeom>
          <a:noFill/>
          <a:ln w="9525">
            <a:noFill/>
            <a:miter lim="800000"/>
            <a:headEnd/>
            <a:tailEnd/>
          </a:ln>
        </p:spPr>
      </p:pic>
      <p:pic>
        <p:nvPicPr>
          <p:cNvPr id="14345" name="Image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8113" y="155575"/>
            <a:ext cx="817562" cy="906463"/>
          </a:xfrm>
          <a:prstGeom prst="rect">
            <a:avLst/>
          </a:prstGeom>
          <a:noFill/>
          <a:ln w="9525">
            <a:noFill/>
            <a:miter lim="800000"/>
            <a:headEnd/>
            <a:tailEnd/>
          </a:ln>
        </p:spPr>
      </p:pic>
      <p:sp>
        <p:nvSpPr>
          <p:cNvPr id="5" name="Rectangle 4">
            <a:extLst>
              <a:ext uri="{FF2B5EF4-FFF2-40B4-BE49-F238E27FC236}">
                <a16:creationId xmlns:a16="http://schemas.microsoft.com/office/drawing/2014/main" id="{F7F798A1-8FC3-8965-2E98-124AE641A3CF}"/>
              </a:ext>
            </a:extLst>
          </p:cNvPr>
          <p:cNvSpPr/>
          <p:nvPr/>
        </p:nvSpPr>
        <p:spPr>
          <a:xfrm>
            <a:off x="1149781" y="1728787"/>
            <a:ext cx="1185862" cy="9096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E9367823-4FF1-25F7-50BE-A11714954953}"/>
              </a:ext>
            </a:extLst>
          </p:cNvPr>
          <p:cNvPicPr>
            <a:picLocks noChangeAspect="1"/>
          </p:cNvPicPr>
          <p:nvPr/>
        </p:nvPicPr>
        <p:blipFill>
          <a:blip r:embed="rId5" cstate="screen">
            <a:extLst>
              <a:ext uri="{28A0092B-C50C-407E-A947-70E740481C1C}">
                <a14:useLocalDpi xmlns:a14="http://schemas.microsoft.com/office/drawing/2010/main"/>
              </a:ext>
            </a:extLst>
          </a:blip>
          <a:srcRect l="-171" t="-166" r="-171" b="-166"/>
          <a:stretch>
            <a:fillRect/>
          </a:stretch>
        </p:blipFill>
        <p:spPr bwMode="auto">
          <a:xfrm>
            <a:off x="1194108" y="1855063"/>
            <a:ext cx="990600" cy="1001395"/>
          </a:xfrm>
          <a:prstGeom prst="rect">
            <a:avLst/>
          </a:prstGeom>
          <a:solidFill>
            <a:srgbClr val="FFFFFF"/>
          </a:solid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32" fill="hold" nodeType="afterEffect">
                                  <p:stCondLst>
                                    <p:cond delay="0"/>
                                  </p:stCondLst>
                                  <p:childTnLst>
                                    <p:set>
                                      <p:cBhvr>
                                        <p:cTn id="6" dur="1" fill="hold">
                                          <p:stCondLst>
                                            <p:cond delay="0"/>
                                          </p:stCondLst>
                                        </p:cTn>
                                        <p:tgtEl>
                                          <p:spTgt spid="14345"/>
                                        </p:tgtEl>
                                        <p:attrNameLst>
                                          <p:attrName>style.visibility</p:attrName>
                                        </p:attrNameLst>
                                      </p:cBhvr>
                                      <p:to>
                                        <p:strVal val="visible"/>
                                      </p:to>
                                    </p:set>
                                    <p:animEffect transition="in" filter="circle(out)">
                                      <p:cBhvr>
                                        <p:cTn id="7" dur="500"/>
                                        <p:tgtEl>
                                          <p:spTgt spid="14345"/>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par>
                          <p:cTn id="11" fill="hold" nodeType="afterGroup">
                            <p:stCondLst>
                              <p:cond delay="1000"/>
                            </p:stCondLst>
                            <p:childTnLst>
                              <p:par>
                                <p:cTn id="12" presetID="21" presetClass="entr" presetSubtype="1" fill="hold" nodeType="afterEffect">
                                  <p:stCondLst>
                                    <p:cond delay="0"/>
                                  </p:stCondLst>
                                  <p:childTnLst>
                                    <p:set>
                                      <p:cBhvr>
                                        <p:cTn id="13" dur="1" fill="hold">
                                          <p:stCondLst>
                                            <p:cond delay="0"/>
                                          </p:stCondLst>
                                        </p:cTn>
                                        <p:tgtEl>
                                          <p:spTgt spid="14344"/>
                                        </p:tgtEl>
                                        <p:attrNameLst>
                                          <p:attrName>style.visibility</p:attrName>
                                        </p:attrNameLst>
                                      </p:cBhvr>
                                      <p:to>
                                        <p:strVal val="visible"/>
                                      </p:to>
                                    </p:set>
                                    <p:animEffect transition="in" filter="wheel(1)">
                                      <p:cBhvr>
                                        <p:cTn id="14" dur="500"/>
                                        <p:tgtEl>
                                          <p:spTgt spid="14344"/>
                                        </p:tgtEl>
                                      </p:cBhvr>
                                    </p:animEffect>
                                  </p:childTnLst>
                                </p:cTn>
                              </p:par>
                            </p:childTnLst>
                          </p:cTn>
                        </p:par>
                        <p:par>
                          <p:cTn id="15" fill="hold" nodeType="afterGroup">
                            <p:stCondLst>
                              <p:cond delay="1500"/>
                            </p:stCondLst>
                            <p:childTnLst>
                              <p:par>
                                <p:cTn id="16" presetID="3"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54268" y="-265079"/>
            <a:ext cx="7772400" cy="2505075"/>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tlCol="0">
            <a:normAutofit/>
          </a:bodyPr>
          <a:lstStyle/>
          <a:p>
            <a:pPr eaLnBrk="1" fontAlgn="auto" hangingPunct="1">
              <a:spcAft>
                <a:spcPts val="0"/>
              </a:spcAft>
              <a:defRPr/>
            </a:pPr>
            <a:r>
              <a:rPr lang="fr-FR" sz="60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Partie Sanitaire</a:t>
            </a:r>
            <a:br>
              <a:rPr lang="fr-FR" sz="60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br>
            <a:r>
              <a:rPr lang="fr-FR" sz="60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Maladie des abeilles</a:t>
            </a:r>
          </a:p>
        </p:txBody>
      </p:sp>
      <p:sp>
        <p:nvSpPr>
          <p:cNvPr id="3" name="Titre 1"/>
          <p:cNvSpPr txBox="1">
            <a:spLocks/>
          </p:cNvSpPr>
          <p:nvPr/>
        </p:nvSpPr>
        <p:spPr bwMode="auto">
          <a:xfrm>
            <a:off x="649008" y="1774456"/>
            <a:ext cx="7772400" cy="2505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nchor="ctr">
            <a:normAutofit/>
          </a:bodyPr>
          <a:lst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marL="2286000" lvl="4" indent="-457200" algn="l" eaLnBrk="1" fontAlgn="auto" hangingPunct="1">
              <a:spcAft>
                <a:spcPts val="0"/>
              </a:spcAft>
              <a:buFont typeface="+mj-lt"/>
              <a:buAutoNum type="arabicPeriod"/>
              <a:defRPr/>
            </a:pPr>
            <a:r>
              <a:rPr lang="fr-FR" sz="24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Maladies du Couvain</a:t>
            </a:r>
          </a:p>
          <a:p>
            <a:pPr marL="2286000" lvl="4" indent="-457200" algn="l" eaLnBrk="1" fontAlgn="auto" hangingPunct="1">
              <a:spcAft>
                <a:spcPts val="0"/>
              </a:spcAft>
              <a:buFont typeface="+mj-lt"/>
              <a:buAutoNum type="arabicPeriod"/>
              <a:defRPr/>
            </a:pPr>
            <a:r>
              <a:rPr lang="fr-FR" sz="24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Maladies des Adultes</a:t>
            </a:r>
          </a:p>
          <a:p>
            <a:pPr marL="2286000" lvl="4" indent="-457200" algn="l" eaLnBrk="1" fontAlgn="auto" hangingPunct="1">
              <a:spcAft>
                <a:spcPts val="0"/>
              </a:spcAft>
              <a:buFont typeface="+mj-lt"/>
              <a:buAutoNum type="arabicPeriod"/>
              <a:defRPr/>
            </a:pPr>
            <a:r>
              <a:rPr lang="fr-FR" sz="24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Maladies du Couvain et des Adultes </a:t>
            </a:r>
          </a:p>
          <a:p>
            <a:pPr marL="457200" indent="-457200" eaLnBrk="1" fontAlgn="auto" hangingPunct="1">
              <a:spcAft>
                <a:spcPts val="0"/>
              </a:spcAft>
              <a:buFont typeface="+mj-lt"/>
              <a:buAutoNum type="arabicPeriod"/>
              <a:defRPr/>
            </a:pPr>
            <a:endParaRPr lang="fr-FR" sz="24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endParaRPr>
          </a:p>
          <a:p>
            <a:pPr eaLnBrk="1" fontAlgn="auto" hangingPunct="1">
              <a:spcAft>
                <a:spcPts val="0"/>
              </a:spcAft>
              <a:defRPr/>
            </a:pPr>
            <a:r>
              <a:rPr lang="fr-FR" sz="24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				</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53008" y="173850"/>
            <a:ext cx="462868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MALADIES de </a:t>
            </a:r>
            <a:r>
              <a:rPr lang="fr-FR" sz="28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L’ABEILLE »</a:t>
            </a:r>
            <a:endParaRPr lang="fr-FR" sz="20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877888" y="1192213"/>
            <a:ext cx="7886700" cy="72072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Qu</a:t>
            </a:r>
            <a:r>
              <a:rPr lang="fr-FR" altLang="fr-FR" sz="2000" dirty="0">
                <a:solidFill>
                  <a:srgbClr val="FFFF00"/>
                </a:solidFill>
              </a:rPr>
              <a:t>’</a:t>
            </a:r>
            <a:r>
              <a:rPr lang="fr-FR" sz="2000" dirty="0">
                <a:solidFill>
                  <a:srgbClr val="FFFF00"/>
                </a:solidFill>
              </a:rPr>
              <a:t>ils s</a:t>
            </a:r>
            <a:r>
              <a:rPr lang="fr-FR" altLang="fr-FR" sz="2000" dirty="0">
                <a:solidFill>
                  <a:srgbClr val="FFFF00"/>
                </a:solidFill>
              </a:rPr>
              <a:t>’</a:t>
            </a:r>
            <a:r>
              <a:rPr lang="fr-FR" sz="2000" dirty="0">
                <a:solidFill>
                  <a:srgbClr val="FFFF00"/>
                </a:solidFill>
              </a:rPr>
              <a:t>appellent : Microbes, Virus, Amibes, Germes, Bacilles, Bactéries, champignons , protozoaires , etc. …  </a:t>
            </a:r>
          </a:p>
          <a:p>
            <a:pPr algn="ctr">
              <a:spcBef>
                <a:spcPct val="20000"/>
              </a:spcBef>
              <a:buFont typeface="Arial" pitchFamily="34" charset="0"/>
              <a:buNone/>
            </a:pPr>
            <a:endParaRPr lang="fr-FR" sz="2000" b="1" dirty="0">
              <a:solidFill>
                <a:srgbClr val="FFFF00"/>
              </a:solidFill>
            </a:endParaRPr>
          </a:p>
          <a:p>
            <a:pPr algn="ctr">
              <a:spcBef>
                <a:spcPct val="20000"/>
              </a:spcBef>
              <a:buFont typeface="Arial" pitchFamily="34" charset="0"/>
              <a:buNone/>
            </a:pPr>
            <a:r>
              <a:rPr lang="fr-FR" sz="2000" b="1" dirty="0">
                <a:solidFill>
                  <a:srgbClr val="FFFF00"/>
                </a:solidFill>
              </a:rPr>
              <a:t> </a:t>
            </a:r>
          </a:p>
        </p:txBody>
      </p:sp>
      <p:sp>
        <p:nvSpPr>
          <p:cNvPr id="6" name="Sous-titre 2"/>
          <p:cNvSpPr txBox="1">
            <a:spLocks/>
          </p:cNvSpPr>
          <p:nvPr/>
        </p:nvSpPr>
        <p:spPr bwMode="auto">
          <a:xfrm>
            <a:off x="496888" y="2143125"/>
            <a:ext cx="4485015" cy="72231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Certains sont des </a:t>
            </a:r>
            <a:r>
              <a:rPr lang="fr-FR" sz="2000" u="sng" dirty="0">
                <a:solidFill>
                  <a:srgbClr val="FFFF00"/>
                </a:solidFill>
              </a:rPr>
              <a:t>Agents PATHOGENES</a:t>
            </a:r>
          </a:p>
          <a:p>
            <a:pPr algn="ctr">
              <a:spcBef>
                <a:spcPct val="20000"/>
              </a:spcBef>
              <a:buFont typeface="Arial" pitchFamily="34" charset="0"/>
              <a:buNone/>
            </a:pPr>
            <a:endParaRPr lang="fr-FR" sz="2000" b="1" dirty="0">
              <a:solidFill>
                <a:srgbClr val="FFFF00"/>
              </a:solidFill>
            </a:endParaRPr>
          </a:p>
          <a:p>
            <a:pPr algn="ctr">
              <a:spcBef>
                <a:spcPct val="20000"/>
              </a:spcBef>
              <a:buFont typeface="Arial" pitchFamily="34" charset="0"/>
              <a:buNone/>
            </a:pPr>
            <a:r>
              <a:rPr lang="fr-FR" sz="2000" b="1" dirty="0">
                <a:solidFill>
                  <a:srgbClr val="FFFF00"/>
                </a:solidFill>
              </a:rPr>
              <a:t> </a:t>
            </a:r>
          </a:p>
        </p:txBody>
      </p:sp>
      <p:sp>
        <p:nvSpPr>
          <p:cNvPr id="7" name="Sous-titre 2"/>
          <p:cNvSpPr txBox="1">
            <a:spLocks/>
          </p:cNvSpPr>
          <p:nvPr/>
        </p:nvSpPr>
        <p:spPr bwMode="auto">
          <a:xfrm>
            <a:off x="419100" y="2892425"/>
            <a:ext cx="8610600" cy="720725"/>
          </a:xfrm>
          <a:prstGeom prst="rect">
            <a:avLst/>
          </a:prstGeom>
          <a:noFill/>
          <a:ln w="9525">
            <a:noFill/>
            <a:miter lim="800000"/>
            <a:headEnd/>
            <a:tailEnd/>
          </a:ln>
        </p:spPr>
        <p:txBody>
          <a:bodyPr/>
          <a:lstStyle/>
          <a:p>
            <a:pPr algn="ctr">
              <a:spcBef>
                <a:spcPct val="20000"/>
              </a:spcBef>
              <a:buFont typeface="Arial" pitchFamily="34" charset="0"/>
              <a:buNone/>
            </a:pPr>
            <a:r>
              <a:rPr lang="fr-FR" sz="2000" b="1" dirty="0">
                <a:solidFill>
                  <a:srgbClr val="FFFF00"/>
                </a:solidFill>
              </a:rPr>
              <a:t>Certaines maladies sont peu ou pas détectables par  une simple observation  </a:t>
            </a:r>
            <a:endParaRPr lang="fr-FR" sz="2000" b="1" u="sng" dirty="0">
              <a:solidFill>
                <a:srgbClr val="FFFF00"/>
              </a:solidFill>
            </a:endParaRPr>
          </a:p>
          <a:p>
            <a:pPr algn="ctr">
              <a:spcBef>
                <a:spcPct val="20000"/>
              </a:spcBef>
              <a:buFont typeface="Arial" pitchFamily="34" charset="0"/>
              <a:buNone/>
            </a:pPr>
            <a:endParaRPr lang="fr-FR" sz="2000" b="1" dirty="0">
              <a:solidFill>
                <a:srgbClr val="FFFF00"/>
              </a:solidFill>
            </a:endParaRPr>
          </a:p>
          <a:p>
            <a:pPr algn="ctr">
              <a:spcBef>
                <a:spcPct val="20000"/>
              </a:spcBef>
              <a:buFont typeface="Arial" pitchFamily="34" charset="0"/>
              <a:buNone/>
            </a:pPr>
            <a:r>
              <a:rPr lang="fr-FR" sz="2000" b="1" dirty="0">
                <a:solidFill>
                  <a:srgbClr val="FFFF00"/>
                </a:solidFill>
              </a:rPr>
              <a:t> </a:t>
            </a:r>
          </a:p>
        </p:txBody>
      </p:sp>
      <p:sp>
        <p:nvSpPr>
          <p:cNvPr id="8" name="Sous-titre 2"/>
          <p:cNvSpPr txBox="1">
            <a:spLocks/>
          </p:cNvSpPr>
          <p:nvPr/>
        </p:nvSpPr>
        <p:spPr bwMode="auto">
          <a:xfrm>
            <a:off x="184150" y="3843338"/>
            <a:ext cx="8872538" cy="722312"/>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Seules des analyses faites en laboratoire confirmeront ou non la maladie supposée</a:t>
            </a:r>
            <a:endParaRPr lang="fr-FR" sz="2000" u="sng" dirty="0">
              <a:solidFill>
                <a:srgbClr val="FFFF00"/>
              </a:solidFill>
            </a:endParaRPr>
          </a:p>
          <a:p>
            <a:pPr algn="ctr">
              <a:spcBef>
                <a:spcPct val="20000"/>
              </a:spcBef>
              <a:buFont typeface="Arial" pitchFamily="34" charset="0"/>
              <a:buNone/>
            </a:pPr>
            <a:endParaRPr lang="fr-FR" sz="2000" b="1" dirty="0">
              <a:solidFill>
                <a:srgbClr val="FFFF00"/>
              </a:solidFill>
            </a:endParaRPr>
          </a:p>
          <a:p>
            <a:pPr algn="ctr">
              <a:spcBef>
                <a:spcPct val="20000"/>
              </a:spcBef>
              <a:buFont typeface="Arial" pitchFamily="34" charset="0"/>
              <a:buNone/>
            </a:pPr>
            <a:r>
              <a:rPr lang="fr-FR" sz="2000" b="1" dirty="0">
                <a:solidFill>
                  <a:srgbClr val="FFFF00"/>
                </a:solidFill>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53008" y="173850"/>
            <a:ext cx="899099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Conditions favorables pour qu’une maladie se développe</a:t>
            </a:r>
            <a:endParaRPr lang="fr-FR" sz="20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9" name="Espace réservé du contenu 2"/>
          <p:cNvSpPr>
            <a:spLocks noGrp="1"/>
          </p:cNvSpPr>
          <p:nvPr>
            <p:ph idx="1"/>
          </p:nvPr>
        </p:nvSpPr>
        <p:spPr>
          <a:xfrm>
            <a:off x="1003300" y="889000"/>
            <a:ext cx="7935748" cy="4991100"/>
          </a:xfrm>
        </p:spPr>
        <p:txBody>
          <a:bodyPr>
            <a:normAutofit/>
          </a:bodyPr>
          <a:lstStyle/>
          <a:p>
            <a:pPr>
              <a:lnSpc>
                <a:spcPct val="80000"/>
              </a:lnSpc>
            </a:pPr>
            <a:r>
              <a:rPr lang="fr-FR" sz="2200" dirty="0">
                <a:solidFill>
                  <a:srgbClr val="FFFF00"/>
                </a:solidFill>
              </a:rPr>
              <a:t>Colonies faibles </a:t>
            </a:r>
          </a:p>
          <a:p>
            <a:pPr>
              <a:lnSpc>
                <a:spcPct val="80000"/>
              </a:lnSpc>
            </a:pPr>
            <a:r>
              <a:rPr lang="fr-FR" sz="2200" dirty="0">
                <a:solidFill>
                  <a:srgbClr val="FFFF00"/>
                </a:solidFill>
              </a:rPr>
              <a:t>Une mauvaise aération hivernale des ruches </a:t>
            </a:r>
          </a:p>
          <a:p>
            <a:pPr>
              <a:lnSpc>
                <a:spcPct val="80000"/>
              </a:lnSpc>
            </a:pPr>
            <a:r>
              <a:rPr lang="fr-FR" sz="2200" dirty="0">
                <a:solidFill>
                  <a:srgbClr val="FFFF00"/>
                </a:solidFill>
              </a:rPr>
              <a:t>Le pillage </a:t>
            </a:r>
          </a:p>
          <a:p>
            <a:pPr>
              <a:lnSpc>
                <a:spcPct val="80000"/>
              </a:lnSpc>
            </a:pPr>
            <a:r>
              <a:rPr lang="fr-FR" sz="2200" dirty="0">
                <a:solidFill>
                  <a:srgbClr val="FFFF00"/>
                </a:solidFill>
              </a:rPr>
              <a:t>Des abeilles non adaptées à l</a:t>
            </a:r>
            <a:r>
              <a:rPr lang="fr-FR" altLang="fr-FR" sz="2200" dirty="0">
                <a:solidFill>
                  <a:srgbClr val="FFFF00"/>
                </a:solidFill>
              </a:rPr>
              <a:t>’</a:t>
            </a:r>
            <a:r>
              <a:rPr lang="fr-FR" sz="2200" dirty="0">
                <a:solidFill>
                  <a:srgbClr val="FFFF00"/>
                </a:solidFill>
              </a:rPr>
              <a:t>environnement (moins résistantes)</a:t>
            </a:r>
          </a:p>
          <a:p>
            <a:pPr>
              <a:lnSpc>
                <a:spcPct val="80000"/>
              </a:lnSpc>
            </a:pPr>
            <a:r>
              <a:rPr lang="fr-FR" sz="2200" dirty="0">
                <a:solidFill>
                  <a:srgbClr val="FFFF00"/>
                </a:solidFill>
              </a:rPr>
              <a:t>Un mauvais entretien des abords du rucher (entraine excès d</a:t>
            </a:r>
            <a:r>
              <a:rPr lang="fr-FR" altLang="fr-FR" sz="2200" dirty="0">
                <a:solidFill>
                  <a:srgbClr val="FFFF00"/>
                </a:solidFill>
              </a:rPr>
              <a:t>’</a:t>
            </a:r>
            <a:r>
              <a:rPr lang="fr-FR" sz="2200" dirty="0">
                <a:solidFill>
                  <a:srgbClr val="FFFF00"/>
                </a:solidFill>
              </a:rPr>
              <a:t>humidité et mauvais ensoleillement) </a:t>
            </a:r>
          </a:p>
          <a:p>
            <a:pPr>
              <a:lnSpc>
                <a:spcPct val="80000"/>
              </a:lnSpc>
            </a:pPr>
            <a:r>
              <a:rPr lang="fr-FR" sz="2200" dirty="0">
                <a:solidFill>
                  <a:srgbClr val="FFFF00"/>
                </a:solidFill>
              </a:rPr>
              <a:t>Des visites trop fréquentes (stress) </a:t>
            </a:r>
          </a:p>
          <a:p>
            <a:pPr>
              <a:lnSpc>
                <a:spcPct val="80000"/>
              </a:lnSpc>
            </a:pPr>
            <a:r>
              <a:rPr lang="fr-FR" sz="2200" dirty="0">
                <a:solidFill>
                  <a:srgbClr val="FFFF00"/>
                </a:solidFill>
              </a:rPr>
              <a:t>Transfert  de cadres d</a:t>
            </a:r>
            <a:r>
              <a:rPr lang="fr-FR" altLang="fr-FR" sz="2200" dirty="0">
                <a:solidFill>
                  <a:srgbClr val="FFFF00"/>
                </a:solidFill>
              </a:rPr>
              <a:t>’</a:t>
            </a:r>
            <a:r>
              <a:rPr lang="fr-FR" sz="2200" dirty="0">
                <a:solidFill>
                  <a:srgbClr val="FFFF00"/>
                </a:solidFill>
              </a:rPr>
              <a:t>une ruche vers une autre </a:t>
            </a:r>
          </a:p>
          <a:p>
            <a:pPr>
              <a:lnSpc>
                <a:spcPct val="80000"/>
              </a:lnSpc>
            </a:pPr>
            <a:r>
              <a:rPr lang="fr-FR" sz="2200" dirty="0">
                <a:solidFill>
                  <a:srgbClr val="FFFF00"/>
                </a:solidFill>
              </a:rPr>
              <a:t>Un nourrissement d</a:t>
            </a:r>
            <a:r>
              <a:rPr lang="fr-FR" altLang="fr-FR" sz="2200" dirty="0">
                <a:solidFill>
                  <a:srgbClr val="FFFF00"/>
                </a:solidFill>
              </a:rPr>
              <a:t>’</a:t>
            </a:r>
            <a:r>
              <a:rPr lang="fr-FR" sz="2200" dirty="0">
                <a:solidFill>
                  <a:srgbClr val="FFFF00"/>
                </a:solidFill>
              </a:rPr>
              <a:t>hiver trop tardif </a:t>
            </a:r>
          </a:p>
          <a:p>
            <a:pPr>
              <a:lnSpc>
                <a:spcPct val="80000"/>
              </a:lnSpc>
            </a:pPr>
            <a:r>
              <a:rPr lang="fr-FR" sz="2200" dirty="0">
                <a:solidFill>
                  <a:srgbClr val="FFFF00"/>
                </a:solidFill>
              </a:rPr>
              <a:t>Présence de rayons trop vieux </a:t>
            </a:r>
          </a:p>
          <a:p>
            <a:pPr>
              <a:lnSpc>
                <a:spcPct val="80000"/>
              </a:lnSpc>
            </a:pPr>
            <a:r>
              <a:rPr lang="fr-FR" sz="2200" dirty="0">
                <a:solidFill>
                  <a:srgbClr val="FFFF00"/>
                </a:solidFill>
              </a:rPr>
              <a:t>Récupération d</a:t>
            </a:r>
            <a:r>
              <a:rPr lang="fr-FR" altLang="fr-FR" sz="2200" dirty="0">
                <a:solidFill>
                  <a:srgbClr val="FFFF00"/>
                </a:solidFill>
              </a:rPr>
              <a:t>’</a:t>
            </a:r>
            <a:r>
              <a:rPr lang="fr-FR" sz="2200" dirty="0">
                <a:solidFill>
                  <a:srgbClr val="FFFF00"/>
                </a:solidFill>
              </a:rPr>
              <a:t>essaims d</a:t>
            </a:r>
            <a:r>
              <a:rPr lang="fr-FR" altLang="fr-FR" sz="2200" dirty="0">
                <a:solidFill>
                  <a:srgbClr val="FFFF00"/>
                </a:solidFill>
              </a:rPr>
              <a:t>’</a:t>
            </a:r>
            <a:r>
              <a:rPr lang="fr-FR" sz="2200" dirty="0">
                <a:solidFill>
                  <a:srgbClr val="FFFF00"/>
                </a:solidFill>
              </a:rPr>
              <a:t>origine inconnue </a:t>
            </a:r>
          </a:p>
          <a:p>
            <a:pPr>
              <a:lnSpc>
                <a:spcPct val="80000"/>
              </a:lnSpc>
            </a:pPr>
            <a:r>
              <a:rPr lang="fr-FR" sz="2200" dirty="0">
                <a:solidFill>
                  <a:srgbClr val="FFFF00"/>
                </a:solidFill>
              </a:rPr>
              <a:t>Matériel non désinfecté </a:t>
            </a:r>
          </a:p>
          <a:p>
            <a:pPr>
              <a:lnSpc>
                <a:spcPct val="80000"/>
              </a:lnSpc>
            </a:pPr>
            <a:r>
              <a:rPr lang="fr-FR" sz="2200" dirty="0">
                <a:solidFill>
                  <a:srgbClr val="FFFF00"/>
                </a:solidFill>
              </a:rPr>
              <a:t>Utilisation de miel pour nourrissement dont l</a:t>
            </a:r>
            <a:r>
              <a:rPr lang="fr-FR" altLang="fr-FR" sz="2200" dirty="0">
                <a:solidFill>
                  <a:srgbClr val="FFFF00"/>
                </a:solidFill>
              </a:rPr>
              <a:t>’</a:t>
            </a:r>
            <a:r>
              <a:rPr lang="fr-FR" sz="2200" dirty="0">
                <a:solidFill>
                  <a:srgbClr val="FFFF00"/>
                </a:solidFill>
              </a:rPr>
              <a:t>origine est inconnue (loque)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nodeType="clickEffect">
                                  <p:stCondLst>
                                    <p:cond delay="0"/>
                                  </p:stCondLst>
                                  <p:childTnLst>
                                    <p:set>
                                      <p:cBhvr>
                                        <p:cTn id="51"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53008" y="173850"/>
            <a:ext cx="899099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Comment voir si les colonies sont malades</a:t>
            </a:r>
            <a:endParaRPr lang="fr-FR" sz="20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Espace réservé du contenu 2"/>
          <p:cNvSpPr>
            <a:spLocks noGrp="1"/>
          </p:cNvSpPr>
          <p:nvPr>
            <p:ph idx="1"/>
          </p:nvPr>
        </p:nvSpPr>
        <p:spPr>
          <a:xfrm>
            <a:off x="457200" y="857250"/>
            <a:ext cx="8229600" cy="5268913"/>
          </a:xfrm>
        </p:spPr>
        <p:txBody>
          <a:bodyPr>
            <a:normAutofit/>
          </a:bodyPr>
          <a:lstStyle/>
          <a:p>
            <a:pPr marL="0" indent="0">
              <a:lnSpc>
                <a:spcPct val="80000"/>
              </a:lnSpc>
              <a:buFont typeface="Arial" pitchFamily="34" charset="0"/>
              <a:buNone/>
            </a:pPr>
            <a:r>
              <a:rPr lang="fr-FR" sz="2200" dirty="0">
                <a:solidFill>
                  <a:srgbClr val="FFFF00"/>
                </a:solidFill>
              </a:rPr>
              <a:t>Une colonie est en mauvaise santé quand le taux parasitaire dépasse un certain seuil : la présence de varroas ou de larves mycosées ne signifie pas que la colonie est en danger.</a:t>
            </a:r>
          </a:p>
          <a:p>
            <a:pPr marL="0" indent="0">
              <a:lnSpc>
                <a:spcPct val="80000"/>
              </a:lnSpc>
              <a:buFont typeface="Arial" pitchFamily="34" charset="0"/>
              <a:buNone/>
            </a:pPr>
            <a:r>
              <a:rPr lang="fr-FR" sz="2200" dirty="0">
                <a:solidFill>
                  <a:srgbClr val="FFFF00"/>
                </a:solidFill>
              </a:rPr>
              <a:t> </a:t>
            </a:r>
          </a:p>
          <a:p>
            <a:pPr marL="0" indent="0">
              <a:lnSpc>
                <a:spcPct val="80000"/>
              </a:lnSpc>
              <a:buFont typeface="Arial" pitchFamily="34" charset="0"/>
              <a:buNone/>
            </a:pPr>
            <a:r>
              <a:rPr lang="fr-FR" sz="2200" b="1" dirty="0">
                <a:solidFill>
                  <a:srgbClr val="FFFF00"/>
                </a:solidFill>
              </a:rPr>
              <a:t>Premiers signes</a:t>
            </a:r>
            <a:r>
              <a:rPr lang="fr-FR" sz="2200" dirty="0">
                <a:solidFill>
                  <a:srgbClr val="FFFF00"/>
                </a:solidFill>
              </a:rPr>
              <a:t> : faire attention à l</a:t>
            </a:r>
            <a:r>
              <a:rPr lang="fr-FR" altLang="fr-FR" sz="2200" dirty="0">
                <a:solidFill>
                  <a:srgbClr val="FFFF00"/>
                </a:solidFill>
              </a:rPr>
              <a:t>’</a:t>
            </a:r>
            <a:r>
              <a:rPr lang="fr-FR" sz="2200" dirty="0">
                <a:solidFill>
                  <a:srgbClr val="FFFF00"/>
                </a:solidFill>
              </a:rPr>
              <a:t>impression générale que nous montre la colonie lors d</a:t>
            </a:r>
            <a:r>
              <a:rPr lang="fr-FR" altLang="fr-FR" sz="2200" dirty="0">
                <a:solidFill>
                  <a:srgbClr val="FFFF00"/>
                </a:solidFill>
              </a:rPr>
              <a:t>’</a:t>
            </a:r>
            <a:r>
              <a:rPr lang="fr-FR" sz="2200" dirty="0">
                <a:solidFill>
                  <a:srgbClr val="FFFF00"/>
                </a:solidFill>
              </a:rPr>
              <a:t>une visite </a:t>
            </a:r>
          </a:p>
          <a:p>
            <a:pPr marL="0" indent="0">
              <a:lnSpc>
                <a:spcPct val="80000"/>
              </a:lnSpc>
            </a:pPr>
            <a:r>
              <a:rPr lang="fr-FR" sz="2200" dirty="0">
                <a:solidFill>
                  <a:srgbClr val="FFFF00"/>
                </a:solidFill>
              </a:rPr>
              <a:t>Aspect extérieur de la ruche </a:t>
            </a:r>
          </a:p>
          <a:p>
            <a:pPr marL="0" indent="0">
              <a:lnSpc>
                <a:spcPct val="80000"/>
              </a:lnSpc>
            </a:pPr>
            <a:r>
              <a:rPr lang="fr-FR" sz="2200" dirty="0">
                <a:solidFill>
                  <a:srgbClr val="FFFF00"/>
                </a:solidFill>
              </a:rPr>
              <a:t>Aspect du couvain (mosaïque)</a:t>
            </a:r>
          </a:p>
          <a:p>
            <a:pPr marL="0" indent="0">
              <a:lnSpc>
                <a:spcPct val="80000"/>
              </a:lnSpc>
            </a:pPr>
            <a:r>
              <a:rPr lang="fr-FR" sz="2200" dirty="0">
                <a:solidFill>
                  <a:srgbClr val="FFFF00"/>
                </a:solidFill>
              </a:rPr>
              <a:t>L</a:t>
            </a:r>
            <a:r>
              <a:rPr lang="fr-FR" altLang="fr-FR" sz="2200" dirty="0">
                <a:solidFill>
                  <a:srgbClr val="FFFF00"/>
                </a:solidFill>
              </a:rPr>
              <a:t>’</a:t>
            </a:r>
            <a:r>
              <a:rPr lang="fr-FR" sz="2200" dirty="0">
                <a:solidFill>
                  <a:srgbClr val="FFFF00"/>
                </a:solidFill>
              </a:rPr>
              <a:t>odeur de la ruche </a:t>
            </a:r>
          </a:p>
          <a:p>
            <a:pPr marL="0" indent="0">
              <a:lnSpc>
                <a:spcPct val="80000"/>
              </a:lnSpc>
            </a:pPr>
            <a:r>
              <a:rPr lang="fr-FR" sz="2200" dirty="0">
                <a:solidFill>
                  <a:srgbClr val="FFFF00"/>
                </a:solidFill>
              </a:rPr>
              <a:t>Le développement de la colonie </a:t>
            </a:r>
          </a:p>
          <a:p>
            <a:pPr marL="0" indent="0">
              <a:lnSpc>
                <a:spcPct val="80000"/>
              </a:lnSpc>
            </a:pPr>
            <a:r>
              <a:rPr lang="fr-FR" sz="2200" dirty="0">
                <a:solidFill>
                  <a:srgbClr val="FFFF00"/>
                </a:solidFill>
              </a:rPr>
              <a:t>L</a:t>
            </a:r>
            <a:r>
              <a:rPr lang="fr-FR" altLang="fr-FR" sz="2200" dirty="0">
                <a:solidFill>
                  <a:srgbClr val="FFFF00"/>
                </a:solidFill>
              </a:rPr>
              <a:t>’</a:t>
            </a:r>
            <a:r>
              <a:rPr lang="fr-FR" sz="2200" dirty="0">
                <a:solidFill>
                  <a:srgbClr val="FFFF00"/>
                </a:solidFill>
              </a:rPr>
              <a:t>activité des abeilles </a:t>
            </a:r>
          </a:p>
          <a:p>
            <a:pPr marL="0" indent="0">
              <a:lnSpc>
                <a:spcPct val="80000"/>
              </a:lnSpc>
              <a:buFont typeface="Arial" pitchFamily="34" charset="0"/>
              <a:buNone/>
            </a:pPr>
            <a:r>
              <a:rPr lang="fr-FR" sz="2200" dirty="0">
                <a:solidFill>
                  <a:srgbClr val="FFFF00"/>
                </a:solidFill>
              </a:rPr>
              <a:t> </a:t>
            </a:r>
          </a:p>
          <a:p>
            <a:pPr marL="0" indent="0">
              <a:lnSpc>
                <a:spcPct val="80000"/>
              </a:lnSpc>
            </a:pPr>
            <a:r>
              <a:rPr lang="fr-FR" sz="2200" dirty="0">
                <a:solidFill>
                  <a:srgbClr val="FFFF00"/>
                </a:solidFill>
              </a:rPr>
              <a:t>Présence de teignes</a:t>
            </a:r>
          </a:p>
          <a:p>
            <a:pPr marL="0" indent="0">
              <a:lnSpc>
                <a:spcPct val="80000"/>
              </a:lnSpc>
              <a:buFont typeface="Wingdings" pitchFamily="2" charset="2"/>
              <a:buChar char="Ø"/>
            </a:pPr>
            <a:r>
              <a:rPr lang="fr-FR" sz="2200" dirty="0">
                <a:solidFill>
                  <a:srgbClr val="FFFF00"/>
                </a:solidFill>
              </a:rPr>
              <a:t>grande fausse teigne (</a:t>
            </a:r>
            <a:r>
              <a:rPr lang="fr-FR" sz="2200" dirty="0" err="1">
                <a:solidFill>
                  <a:srgbClr val="FFFF00"/>
                </a:solidFill>
              </a:rPr>
              <a:t>Galléria</a:t>
            </a:r>
            <a:r>
              <a:rPr lang="fr-FR" sz="2200" dirty="0">
                <a:solidFill>
                  <a:srgbClr val="FFFF00"/>
                </a:solidFill>
              </a:rPr>
              <a:t> </a:t>
            </a:r>
            <a:r>
              <a:rPr lang="fr-FR" sz="2200" dirty="0" err="1">
                <a:solidFill>
                  <a:srgbClr val="FFFF00"/>
                </a:solidFill>
              </a:rPr>
              <a:t>mellonella</a:t>
            </a:r>
            <a:r>
              <a:rPr lang="fr-FR" sz="2200" dirty="0">
                <a:solidFill>
                  <a:srgbClr val="FFFF00"/>
                </a:solidFill>
              </a:rPr>
              <a:t>)</a:t>
            </a:r>
          </a:p>
          <a:p>
            <a:pPr marL="0" indent="0">
              <a:lnSpc>
                <a:spcPct val="80000"/>
              </a:lnSpc>
              <a:buFont typeface="Wingdings" pitchFamily="2" charset="2"/>
              <a:buChar char="Ø"/>
            </a:pPr>
            <a:r>
              <a:rPr lang="fr-FR" sz="2200" dirty="0">
                <a:solidFill>
                  <a:srgbClr val="FFFF00"/>
                </a:solidFill>
              </a:rPr>
              <a:t>petite fausse teigne (</a:t>
            </a:r>
            <a:r>
              <a:rPr lang="fr-FR" sz="2200" dirty="0" err="1">
                <a:solidFill>
                  <a:srgbClr val="FFFF00"/>
                </a:solidFill>
              </a:rPr>
              <a:t>Achroia</a:t>
            </a:r>
            <a:r>
              <a:rPr lang="fr-FR" sz="2200" dirty="0">
                <a:solidFill>
                  <a:srgbClr val="FFFF00"/>
                </a:solidFill>
              </a:rPr>
              <a:t> </a:t>
            </a:r>
            <a:r>
              <a:rPr lang="fr-FR" sz="2200" dirty="0" err="1">
                <a:solidFill>
                  <a:srgbClr val="FFFF00"/>
                </a:solidFill>
              </a:rPr>
              <a:t>grisella</a:t>
            </a:r>
            <a:r>
              <a:rPr lang="fr-FR" sz="2200" dirty="0">
                <a:solidFill>
                  <a:srgbClr val="FFFF00"/>
                </a:solidFill>
              </a:rPr>
              <a:t>)</a:t>
            </a:r>
          </a:p>
        </p:txBody>
      </p:sp>
      <p:pic>
        <p:nvPicPr>
          <p:cNvPr id="18435" name="Picture 2"/>
          <p:cNvPicPr>
            <a:picLocks noChangeAspect="1" noChangeArrowheads="1"/>
          </p:cNvPicPr>
          <p:nvPr/>
        </p:nvPicPr>
        <p:blipFill>
          <a:blip r:embed="rId2"/>
          <a:srcRect/>
          <a:stretch>
            <a:fillRect/>
          </a:stretch>
        </p:blipFill>
        <p:spPr bwMode="auto">
          <a:xfrm>
            <a:off x="5016500" y="2798763"/>
            <a:ext cx="1905000" cy="1428750"/>
          </a:xfrm>
          <a:prstGeom prst="rect">
            <a:avLst/>
          </a:prstGeom>
          <a:noFill/>
          <a:ln w="9525">
            <a:noFill/>
            <a:miter lim="800000"/>
            <a:headEnd/>
            <a:tailEnd/>
          </a:ln>
        </p:spPr>
      </p:pic>
      <p:pic>
        <p:nvPicPr>
          <p:cNvPr id="18436" name="Picture 3"/>
          <p:cNvPicPr>
            <a:picLocks noChangeAspect="1" noChangeArrowheads="1"/>
          </p:cNvPicPr>
          <p:nvPr/>
        </p:nvPicPr>
        <p:blipFill>
          <a:blip r:embed="rId3"/>
          <a:srcRect/>
          <a:stretch>
            <a:fillRect/>
          </a:stretch>
        </p:blipFill>
        <p:spPr bwMode="auto">
          <a:xfrm>
            <a:off x="7304088" y="2465388"/>
            <a:ext cx="952500" cy="1762125"/>
          </a:xfrm>
          <a:prstGeom prst="rect">
            <a:avLst/>
          </a:prstGeom>
          <a:noFill/>
          <a:ln w="9525">
            <a:noFill/>
            <a:miter lim="800000"/>
            <a:headEnd/>
            <a:tailEnd/>
          </a:ln>
        </p:spPr>
      </p:pic>
      <p:pic>
        <p:nvPicPr>
          <p:cNvPr id="29698" name="Picture 2" descr="https://encrypted-tbn0.gstatic.com/images?q=tbn:ANd9GcR0VTxNelDkmGx1BqXCIe53CAhvDv0jiyuZD0OPWDpX5Mb8J2XpSg&amp;s"/>
          <p:cNvPicPr>
            <a:picLocks noChangeAspect="1" noChangeArrowheads="1"/>
          </p:cNvPicPr>
          <p:nvPr/>
        </p:nvPicPr>
        <p:blipFill>
          <a:blip r:embed="rId4"/>
          <a:srcRect/>
          <a:stretch>
            <a:fillRect/>
          </a:stretch>
        </p:blipFill>
        <p:spPr bwMode="auto">
          <a:xfrm>
            <a:off x="5638800" y="4463552"/>
            <a:ext cx="3048000" cy="1504951"/>
          </a:xfrm>
          <a:prstGeom prst="rect">
            <a:avLst/>
          </a:prstGeo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5">
                                            <p:txEl>
                                              <p:pRg st="9" end="9"/>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5">
                                            <p:txEl>
                                              <p:pRg st="10" end="10"/>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Image 1"/>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1815882"/>
            <a:ext cx="4275855" cy="3727668"/>
          </a:xfrm>
          <a:prstGeom prst="rect">
            <a:avLst/>
          </a:prstGeom>
          <a:noFill/>
        </p:spPr>
      </p:pic>
      <p:pic>
        <p:nvPicPr>
          <p:cNvPr id="49154" name="Image 25" descr="Beau couvain.jpg"/>
          <p:cNvPicPr>
            <a:picLocks noChangeAspect="1" noChangeArrowheads="1"/>
          </p:cNvPicPr>
          <p:nvPr/>
        </p:nvPicPr>
        <p:blipFill>
          <a:blip r:embed="rId3" cstate="screen">
            <a:lum bright="10000"/>
            <a:extLst>
              <a:ext uri="{28A0092B-C50C-407E-A947-70E740481C1C}">
                <a14:useLocalDpi xmlns:a14="http://schemas.microsoft.com/office/drawing/2010/main"/>
              </a:ext>
            </a:extLst>
          </a:blip>
          <a:srcRect/>
          <a:stretch>
            <a:fillRect/>
          </a:stretch>
        </p:blipFill>
        <p:spPr bwMode="auto">
          <a:xfrm>
            <a:off x="4340805" y="1815882"/>
            <a:ext cx="4535195" cy="3727668"/>
          </a:xfrm>
          <a:prstGeom prst="rect">
            <a:avLst/>
          </a:prstGeom>
          <a:noFill/>
        </p:spPr>
      </p:pic>
      <p:pic>
        <p:nvPicPr>
          <p:cNvPr id="49153" name="Image 26" descr="Très beau couvain.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20779" y="196631"/>
            <a:ext cx="2155207" cy="2093629"/>
          </a:xfrm>
          <a:prstGeom prst="rect">
            <a:avLst/>
          </a:prstGeom>
          <a:noFill/>
        </p:spPr>
      </p:pic>
      <p:sp>
        <p:nvSpPr>
          <p:cNvPr id="49156" name="Rectangle 4"/>
          <p:cNvSpPr>
            <a:spLocks noChangeArrowheads="1"/>
          </p:cNvSpPr>
          <p:nvPr/>
        </p:nvSpPr>
        <p:spPr bwMode="auto">
          <a:xfrm>
            <a:off x="59470" y="0"/>
            <a:ext cx="6688172"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fr-FR" sz="2400" b="0" i="0" u="none" strike="noStrike" cap="none" normalizeH="0" baseline="0" dirty="0">
                <a:ln>
                  <a:noFill/>
                </a:ln>
                <a:solidFill>
                  <a:srgbClr val="FFFF00"/>
                </a:solidFill>
                <a:effectLst/>
                <a:latin typeface="Calibri" pitchFamily="34" charset="0"/>
                <a:ea typeface="Times New Roman" pitchFamily="18" charset="0"/>
                <a:cs typeface="Times New Roman" pitchFamily="18" charset="0"/>
              </a:rPr>
              <a:t>La présence de « couvain en mosaïque » est un signe  « d’anomalie »</a:t>
            </a:r>
          </a:p>
          <a:p>
            <a:pPr marL="0" marR="0" lvl="0" indent="0" algn="ctr" defTabSz="914400" rtl="0" eaLnBrk="1" fontAlgn="base" latinLnBrk="0" hangingPunct="1">
              <a:lnSpc>
                <a:spcPct val="100000"/>
              </a:lnSpc>
              <a:spcBef>
                <a:spcPct val="0"/>
              </a:spcBef>
              <a:spcAft>
                <a:spcPct val="0"/>
              </a:spcAft>
              <a:buClrTx/>
              <a:buSzTx/>
              <a:tabLst/>
            </a:pPr>
            <a:r>
              <a:rPr kumimoji="0" lang="fr-FR" sz="2000" b="0" i="0" u="none" strike="noStrike" cap="none" normalizeH="0" baseline="0" dirty="0">
                <a:ln>
                  <a:noFill/>
                </a:ln>
                <a:solidFill>
                  <a:srgbClr val="FFFF00"/>
                </a:solidFill>
                <a:effectLst/>
                <a:latin typeface="Calibri" pitchFamily="34" charset="0"/>
                <a:ea typeface="Times New Roman" pitchFamily="18" charset="0"/>
                <a:cs typeface="Times New Roman" pitchFamily="18" charset="0"/>
              </a:rPr>
              <a:t>qui doit alerter l’apiculteur.</a:t>
            </a:r>
          </a:p>
          <a:p>
            <a:pPr marL="0" marR="0" lvl="0" indent="0" algn="ctr" defTabSz="914400" rtl="0" eaLnBrk="1" fontAlgn="base" latinLnBrk="0" hangingPunct="1">
              <a:lnSpc>
                <a:spcPct val="100000"/>
              </a:lnSpc>
              <a:spcBef>
                <a:spcPct val="0"/>
              </a:spcBef>
              <a:spcAft>
                <a:spcPct val="0"/>
              </a:spcAft>
              <a:buClrTx/>
              <a:buSzTx/>
              <a:tabLst/>
            </a:pPr>
            <a:r>
              <a:rPr kumimoji="0" lang="fr-FR" sz="2000" b="0" i="0" u="none" strike="noStrike" cap="none" normalizeH="0" baseline="0" dirty="0">
                <a:ln>
                  <a:noFill/>
                </a:ln>
                <a:solidFill>
                  <a:srgbClr val="FFFF00"/>
                </a:solidFill>
                <a:effectLst/>
                <a:latin typeface="Calibri" pitchFamily="34" charset="0"/>
                <a:ea typeface="Times New Roman" pitchFamily="18" charset="0"/>
                <a:cs typeface="Times New Roman" pitchFamily="18" charset="0"/>
              </a:rPr>
              <a:t>(Signe de maladie. Signe de reine âgée. Signe de mycoses ...)</a:t>
            </a:r>
            <a:endParaRPr kumimoji="0" lang="fr-FR" sz="2000" b="0" i="0" u="none" strike="noStrike" cap="none" normalizeH="0" baseline="0" dirty="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rgbClr val="FFFF00"/>
              </a:solidFill>
              <a:effectLst/>
              <a:latin typeface="Arial" pitchFamily="34" charset="0"/>
              <a:cs typeface="Arial" pitchFamily="34" charset="0"/>
            </a:endParaRPr>
          </a:p>
        </p:txBody>
      </p:sp>
      <p:sp>
        <p:nvSpPr>
          <p:cNvPr id="49157" name="Rectangle 5"/>
          <p:cNvSpPr>
            <a:spLocks noChangeArrowheads="1"/>
          </p:cNvSpPr>
          <p:nvPr/>
        </p:nvSpPr>
        <p:spPr bwMode="auto">
          <a:xfrm>
            <a:off x="0" y="2076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49158" name="Rectangle 6"/>
          <p:cNvSpPr>
            <a:spLocks noChangeArrowheads="1"/>
          </p:cNvSpPr>
          <p:nvPr/>
        </p:nvSpPr>
        <p:spPr bwMode="auto">
          <a:xfrm>
            <a:off x="0" y="3924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49159" name="Rectangle 7"/>
          <p:cNvSpPr>
            <a:spLocks noChangeArrowheads="1"/>
          </p:cNvSpPr>
          <p:nvPr/>
        </p:nvSpPr>
        <p:spPr bwMode="auto">
          <a:xfrm>
            <a:off x="0" y="5543550"/>
            <a:ext cx="8876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725488" algn="l" defTabSz="914400" rtl="0" eaLnBrk="1" fontAlgn="base" latinLnBrk="0" hangingPunct="1">
              <a:lnSpc>
                <a:spcPct val="100000"/>
              </a:lnSpc>
              <a:spcBef>
                <a:spcPct val="0"/>
              </a:spcBef>
              <a:spcAft>
                <a:spcPct val="0"/>
              </a:spcAft>
              <a:buClrTx/>
              <a:buSzTx/>
              <a:buFontTx/>
              <a:buNone/>
              <a:tabLst>
                <a:tab pos="5911850" algn="l"/>
              </a:tabLst>
            </a:pPr>
            <a:r>
              <a:rPr kumimoji="0" lang="fr-FR" sz="2400" b="0" i="0" u="none" strike="noStrike" cap="none" normalizeH="0" baseline="0" dirty="0">
                <a:ln>
                  <a:noFill/>
                </a:ln>
                <a:solidFill>
                  <a:schemeClr val="tx1"/>
                </a:solidFill>
                <a:effectLst/>
                <a:latin typeface="Calibri" pitchFamily="34" charset="0"/>
                <a:ea typeface="Times New Roman" pitchFamily="18" charset="0"/>
                <a:cs typeface="Times New Roman" pitchFamily="18" charset="0"/>
              </a:rPr>
              <a:t>Couvain en mosaïque	Beau couvain</a:t>
            </a: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Espace réservé du contenu 2"/>
          <p:cNvSpPr>
            <a:spLocks noGrp="1"/>
          </p:cNvSpPr>
          <p:nvPr>
            <p:ph idx="1"/>
          </p:nvPr>
        </p:nvSpPr>
        <p:spPr>
          <a:xfrm>
            <a:off x="0" y="606520"/>
            <a:ext cx="9144000" cy="4965700"/>
          </a:xfrm>
        </p:spPr>
        <p:txBody>
          <a:bodyPr/>
          <a:lstStyle/>
          <a:p>
            <a:pPr>
              <a:buFont typeface="Wingdings" pitchFamily="2" charset="2"/>
              <a:buChar char="v"/>
            </a:pPr>
            <a:r>
              <a:rPr lang="fr-FR" sz="1700" dirty="0">
                <a:solidFill>
                  <a:srgbClr val="FFFF00"/>
                </a:solidFill>
              </a:rPr>
              <a:t>Certaines maladies des abeilles sont si dangereuses qu</a:t>
            </a:r>
            <a:r>
              <a:rPr lang="fr-FR" altLang="fr-FR" sz="1700" dirty="0">
                <a:solidFill>
                  <a:srgbClr val="FFFF00"/>
                </a:solidFill>
              </a:rPr>
              <a:t>’</a:t>
            </a:r>
            <a:r>
              <a:rPr lang="fr-FR" sz="1700" dirty="0">
                <a:solidFill>
                  <a:srgbClr val="FFFF00"/>
                </a:solidFill>
              </a:rPr>
              <a:t>elles font l</a:t>
            </a:r>
            <a:r>
              <a:rPr lang="fr-FR" altLang="fr-FR" sz="1700" dirty="0">
                <a:solidFill>
                  <a:srgbClr val="FFFF00"/>
                </a:solidFill>
              </a:rPr>
              <a:t>’</a:t>
            </a:r>
            <a:r>
              <a:rPr lang="fr-FR" sz="1700" dirty="0">
                <a:solidFill>
                  <a:srgbClr val="FFFF00"/>
                </a:solidFill>
              </a:rPr>
              <a:t>objet d</a:t>
            </a:r>
            <a:r>
              <a:rPr lang="fr-FR" altLang="fr-FR" sz="1700" dirty="0">
                <a:solidFill>
                  <a:srgbClr val="FFFF00"/>
                </a:solidFill>
              </a:rPr>
              <a:t>’</a:t>
            </a:r>
            <a:r>
              <a:rPr lang="fr-FR" sz="1700" dirty="0">
                <a:solidFill>
                  <a:srgbClr val="FFFF00"/>
                </a:solidFill>
              </a:rPr>
              <a:t>une réglementation particulière. On parle  de </a:t>
            </a:r>
            <a:r>
              <a:rPr lang="fr-FR" sz="2400" dirty="0">
                <a:solidFill>
                  <a:srgbClr val="FFFF00"/>
                </a:solidFill>
              </a:rPr>
              <a:t>« dangers sanitaire »</a:t>
            </a:r>
            <a:r>
              <a:rPr lang="fr-FR" sz="1700" dirty="0">
                <a:solidFill>
                  <a:srgbClr val="FFFF00"/>
                </a:solidFill>
              </a:rPr>
              <a:t>, notion regroupant à la fois les maladies liées aux </a:t>
            </a:r>
            <a:r>
              <a:rPr lang="fr-FR" sz="1700" u="sng" dirty="0">
                <a:solidFill>
                  <a:srgbClr val="FFFF00"/>
                </a:solidFill>
              </a:rPr>
              <a:t>agents pathogènes</a:t>
            </a:r>
            <a:r>
              <a:rPr lang="fr-FR" sz="1700" dirty="0">
                <a:solidFill>
                  <a:srgbClr val="FFFF00"/>
                </a:solidFill>
              </a:rPr>
              <a:t> et aux </a:t>
            </a:r>
            <a:r>
              <a:rPr lang="fr-FR" sz="1700" u="sng" dirty="0">
                <a:solidFill>
                  <a:srgbClr val="FFFF00"/>
                </a:solidFill>
              </a:rPr>
              <a:t>substances dangereuses</a:t>
            </a:r>
            <a:r>
              <a:rPr lang="fr-FR" sz="1700" dirty="0">
                <a:solidFill>
                  <a:srgbClr val="FFFF00"/>
                </a:solidFill>
              </a:rPr>
              <a:t>. Ils sont classés en trois catégories :</a:t>
            </a:r>
          </a:p>
          <a:p>
            <a:pPr lvl="1">
              <a:buFont typeface="Wingdings" pitchFamily="2" charset="2"/>
              <a:buChar char="Ø"/>
            </a:pPr>
            <a:r>
              <a:rPr lang="fr-FR" sz="2000" u="sng" dirty="0">
                <a:solidFill>
                  <a:srgbClr val="FFFF00"/>
                </a:solidFill>
              </a:rPr>
              <a:t>1. Les dangers sanitaires de 1</a:t>
            </a:r>
            <a:r>
              <a:rPr lang="fr-FR" sz="2000" u="sng" baseline="30000" dirty="0">
                <a:solidFill>
                  <a:srgbClr val="FFFF00"/>
                </a:solidFill>
              </a:rPr>
              <a:t>ère</a:t>
            </a:r>
            <a:r>
              <a:rPr lang="fr-FR" sz="2000" u="sng" dirty="0">
                <a:solidFill>
                  <a:srgbClr val="FFFF00"/>
                </a:solidFill>
              </a:rPr>
              <a:t> catégorie</a:t>
            </a:r>
            <a:r>
              <a:rPr lang="fr-FR" sz="2000" dirty="0">
                <a:solidFill>
                  <a:srgbClr val="FFFF00"/>
                </a:solidFill>
              </a:rPr>
              <a:t>, gérés par l</a:t>
            </a:r>
            <a:r>
              <a:rPr lang="fr-FR" altLang="fr-FR" sz="2000" dirty="0">
                <a:solidFill>
                  <a:srgbClr val="FFFF00"/>
                </a:solidFill>
              </a:rPr>
              <a:t>’</a:t>
            </a:r>
            <a:r>
              <a:rPr lang="fr-FR" sz="2000" dirty="0">
                <a:solidFill>
                  <a:srgbClr val="FFFF00"/>
                </a:solidFill>
              </a:rPr>
              <a:t>Etat (maladies transmissibles aux humains ou dangers ayant un impact économique important nécessitant des mesures de prévention, de surveillance ou de lutte dans un but d'intérêt général).</a:t>
            </a:r>
          </a:p>
          <a:p>
            <a:pPr lvl="1">
              <a:buFont typeface="Wingdings" pitchFamily="2" charset="2"/>
              <a:buChar char="Ø"/>
            </a:pPr>
            <a:r>
              <a:rPr lang="fr-FR" sz="2000" u="sng" dirty="0">
                <a:solidFill>
                  <a:srgbClr val="FFFF00"/>
                </a:solidFill>
              </a:rPr>
              <a:t>2.Les dangers sanitaires de 2</a:t>
            </a:r>
            <a:r>
              <a:rPr lang="fr-FR" sz="2000" u="sng" baseline="30000" dirty="0">
                <a:solidFill>
                  <a:srgbClr val="FFFF00"/>
                </a:solidFill>
              </a:rPr>
              <a:t>ème</a:t>
            </a:r>
            <a:r>
              <a:rPr lang="fr-FR" sz="2000" u="sng" dirty="0">
                <a:solidFill>
                  <a:srgbClr val="FFFF00"/>
                </a:solidFill>
              </a:rPr>
              <a:t> catégorie</a:t>
            </a:r>
            <a:r>
              <a:rPr lang="fr-FR" sz="2000" dirty="0">
                <a:solidFill>
                  <a:srgbClr val="FFFF00"/>
                </a:solidFill>
              </a:rPr>
              <a:t>, pour lesquels il peut être nécessaire, dans un but d'intérêt collectif, de mettre en œuvre des mesures de prévention, de surveillance ou de lutte. Ils seront gérés par les Organismes à Vocation Sanitaires (OVS : GDSA, GDS...).</a:t>
            </a:r>
          </a:p>
          <a:p>
            <a:pPr lvl="1">
              <a:buFont typeface="Wingdings" pitchFamily="2" charset="2"/>
              <a:buChar char="Ø"/>
            </a:pPr>
            <a:r>
              <a:rPr lang="fr-FR" sz="2000" u="sng" dirty="0">
                <a:solidFill>
                  <a:srgbClr val="FFFF00"/>
                </a:solidFill>
              </a:rPr>
              <a:t>3.Les dangers sanitaires de 3</a:t>
            </a:r>
            <a:r>
              <a:rPr lang="fr-FR" sz="2000" u="sng" baseline="30000" dirty="0">
                <a:solidFill>
                  <a:srgbClr val="FFFF00"/>
                </a:solidFill>
              </a:rPr>
              <a:t>ème</a:t>
            </a:r>
            <a:r>
              <a:rPr lang="fr-FR" sz="2000" u="sng" dirty="0">
                <a:solidFill>
                  <a:srgbClr val="FFFF00"/>
                </a:solidFill>
              </a:rPr>
              <a:t> catégorie </a:t>
            </a:r>
            <a:r>
              <a:rPr lang="fr-FR" sz="2000" dirty="0">
                <a:solidFill>
                  <a:srgbClr val="FFFF00"/>
                </a:solidFill>
              </a:rPr>
              <a:t>(tous ceux qui ne sont pas classés en 1</a:t>
            </a:r>
            <a:r>
              <a:rPr lang="fr-FR" sz="2000" baseline="30000" dirty="0">
                <a:solidFill>
                  <a:srgbClr val="FFFF00"/>
                </a:solidFill>
              </a:rPr>
              <a:t>ère</a:t>
            </a:r>
            <a:r>
              <a:rPr lang="fr-FR" sz="2000" dirty="0">
                <a:solidFill>
                  <a:srgbClr val="FFFF00"/>
                </a:solidFill>
              </a:rPr>
              <a:t> ou 2</a:t>
            </a:r>
            <a:r>
              <a:rPr lang="fr-FR" sz="2000" baseline="30000" dirty="0">
                <a:solidFill>
                  <a:srgbClr val="FFFF00"/>
                </a:solidFill>
              </a:rPr>
              <a:t>ème</a:t>
            </a:r>
            <a:r>
              <a:rPr lang="fr-FR" sz="2000" dirty="0">
                <a:solidFill>
                  <a:srgbClr val="FFFF00"/>
                </a:solidFill>
              </a:rPr>
              <a:t> catégorie) seront gérés par des initiatives privées.</a:t>
            </a:r>
          </a:p>
        </p:txBody>
      </p:sp>
      <p:sp>
        <p:nvSpPr>
          <p:cNvPr id="4" name="Sous-titre 2"/>
          <p:cNvSpPr txBox="1">
            <a:spLocks/>
          </p:cNvSpPr>
          <p:nvPr/>
        </p:nvSpPr>
        <p:spPr>
          <a:xfrm>
            <a:off x="457200" y="67795"/>
            <a:ext cx="7772399"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DANGERS SANITAIRES</a:t>
            </a: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Espace réservé du contenu 2"/>
          <p:cNvSpPr>
            <a:spLocks noGrp="1"/>
          </p:cNvSpPr>
          <p:nvPr>
            <p:ph idx="1"/>
          </p:nvPr>
        </p:nvSpPr>
        <p:spPr>
          <a:xfrm>
            <a:off x="368300" y="381000"/>
            <a:ext cx="8229600" cy="5715000"/>
          </a:xfrm>
        </p:spPr>
        <p:txBody>
          <a:bodyPr/>
          <a:lstStyle/>
          <a:p>
            <a:pPr marL="0" indent="0">
              <a:buFont typeface="Arial" pitchFamily="34" charset="0"/>
              <a:buNone/>
            </a:pPr>
            <a:endParaRPr lang="fr-FR" sz="1700" dirty="0">
              <a:solidFill>
                <a:srgbClr val="FFFF00"/>
              </a:solidFill>
            </a:endParaRPr>
          </a:p>
          <a:p>
            <a:pPr marL="0" indent="0">
              <a:buFont typeface="Wingdings" pitchFamily="2" charset="2"/>
              <a:buChar char="v"/>
            </a:pPr>
            <a:r>
              <a:rPr lang="fr-FR" sz="1700" u="sng" dirty="0">
                <a:solidFill>
                  <a:srgbClr val="FFFF00"/>
                </a:solidFill>
              </a:rPr>
              <a:t>1. Les dangers sanitaires de 1</a:t>
            </a:r>
            <a:r>
              <a:rPr lang="fr-FR" sz="1700" u="sng" baseline="30000" dirty="0">
                <a:solidFill>
                  <a:srgbClr val="FFFF00"/>
                </a:solidFill>
              </a:rPr>
              <a:t>ère</a:t>
            </a:r>
            <a:r>
              <a:rPr lang="fr-FR" sz="1700" u="sng" dirty="0">
                <a:solidFill>
                  <a:srgbClr val="FFFF00"/>
                </a:solidFill>
              </a:rPr>
              <a:t> catégorie</a:t>
            </a:r>
            <a:r>
              <a:rPr lang="fr-FR" sz="1700" dirty="0">
                <a:solidFill>
                  <a:srgbClr val="FFFF00"/>
                </a:solidFill>
              </a:rPr>
              <a:t>: </a:t>
            </a:r>
          </a:p>
          <a:p>
            <a:pPr marL="400050" lvl="1" indent="0">
              <a:buFont typeface="Wingdings" pitchFamily="2" charset="2"/>
              <a:buChar char="Ø"/>
            </a:pPr>
            <a:r>
              <a:rPr lang="fr-FR" sz="1800" dirty="0">
                <a:solidFill>
                  <a:srgbClr val="FFFF00"/>
                </a:solidFill>
              </a:rPr>
              <a:t>La loque Américaine</a:t>
            </a:r>
          </a:p>
          <a:p>
            <a:pPr marL="400050" lvl="1" indent="0">
              <a:buFont typeface="Wingdings" pitchFamily="2" charset="2"/>
              <a:buChar char="Ø"/>
            </a:pPr>
            <a:r>
              <a:rPr lang="fr-FR" sz="1800" dirty="0">
                <a:solidFill>
                  <a:srgbClr val="FFFF00"/>
                </a:solidFill>
              </a:rPr>
              <a:t>La Nosémose ( noséma apis, noséma céranaé)</a:t>
            </a:r>
          </a:p>
          <a:p>
            <a:pPr marL="400050" lvl="1" indent="0">
              <a:buFont typeface="Wingdings" pitchFamily="2" charset="2"/>
              <a:buChar char="Ø"/>
            </a:pPr>
            <a:r>
              <a:rPr lang="fr-FR" sz="1800" dirty="0">
                <a:solidFill>
                  <a:srgbClr val="FFFF00"/>
                </a:solidFill>
              </a:rPr>
              <a:t>Aethina tumida</a:t>
            </a:r>
          </a:p>
          <a:p>
            <a:pPr marL="400050" lvl="1" indent="0">
              <a:buFont typeface="Wingdings" pitchFamily="2" charset="2"/>
              <a:buChar char="Ø"/>
            </a:pPr>
            <a:r>
              <a:rPr lang="fr-FR" sz="1800" dirty="0" err="1">
                <a:solidFill>
                  <a:srgbClr val="FFFF00"/>
                </a:solidFill>
              </a:rPr>
              <a:t>Tropilaeps</a:t>
            </a:r>
            <a:endParaRPr lang="fr-FR" sz="1800" dirty="0">
              <a:solidFill>
                <a:srgbClr val="FFFF00"/>
              </a:solidFill>
            </a:endParaRPr>
          </a:p>
          <a:p>
            <a:pPr marL="400050" lvl="1" indent="0">
              <a:buFont typeface="Wingdings" pitchFamily="2" charset="2"/>
              <a:buChar char="Ø"/>
            </a:pPr>
            <a:endParaRPr lang="fr-FR" sz="800" dirty="0">
              <a:solidFill>
                <a:srgbClr val="FFFF00"/>
              </a:solidFill>
            </a:endParaRPr>
          </a:p>
          <a:p>
            <a:pPr marL="400050" lvl="1" indent="0">
              <a:buFont typeface="Wingdings" pitchFamily="2" charset="2"/>
              <a:buChar char="§"/>
            </a:pPr>
            <a:r>
              <a:rPr lang="fr-FR" sz="1800" dirty="0">
                <a:solidFill>
                  <a:srgbClr val="FFFF00"/>
                </a:solidFill>
              </a:rPr>
              <a:t>Tous les dangers sanitaires de 1</a:t>
            </a:r>
            <a:r>
              <a:rPr lang="fr-FR" sz="1800" baseline="30000" dirty="0">
                <a:solidFill>
                  <a:srgbClr val="FFFF00"/>
                </a:solidFill>
              </a:rPr>
              <a:t>ère</a:t>
            </a:r>
            <a:r>
              <a:rPr lang="fr-FR" sz="1800" dirty="0">
                <a:solidFill>
                  <a:srgbClr val="FFFF00"/>
                </a:solidFill>
              </a:rPr>
              <a:t> catégorie engendrent automatiquement une  A.P.D.I (Arrêté Préfectoral de Déclaration d</a:t>
            </a:r>
            <a:r>
              <a:rPr lang="fr-FR" altLang="fr-FR" sz="1800" dirty="0">
                <a:solidFill>
                  <a:srgbClr val="FFFF00"/>
                </a:solidFill>
              </a:rPr>
              <a:t>’</a:t>
            </a:r>
            <a:r>
              <a:rPr lang="fr-FR" sz="1800" dirty="0">
                <a:solidFill>
                  <a:srgbClr val="FFFF00"/>
                </a:solidFill>
              </a:rPr>
              <a:t>Infection) et à la fin des travaux et après constatation par le TSA   à une  levée de l</a:t>
            </a:r>
            <a:r>
              <a:rPr lang="fr-FR" altLang="fr-FR" sz="1800" dirty="0">
                <a:solidFill>
                  <a:srgbClr val="FFFF00"/>
                </a:solidFill>
              </a:rPr>
              <a:t>’</a:t>
            </a:r>
            <a:r>
              <a:rPr lang="fr-FR" sz="1800" dirty="0">
                <a:solidFill>
                  <a:srgbClr val="FFFF00"/>
                </a:solidFill>
              </a:rPr>
              <a:t>A.P.D.I.  </a:t>
            </a:r>
          </a:p>
          <a:p>
            <a:pPr marL="0" indent="0"/>
            <a:endParaRPr lang="fr-FR" sz="1700" dirty="0">
              <a:solidFill>
                <a:srgbClr val="FFFF00"/>
              </a:solidFill>
            </a:endParaRPr>
          </a:p>
          <a:p>
            <a:pPr marL="0" indent="0">
              <a:buFont typeface="Wingdings" pitchFamily="2" charset="2"/>
              <a:buChar char="v"/>
            </a:pPr>
            <a:r>
              <a:rPr lang="fr-FR" sz="1700" dirty="0">
                <a:solidFill>
                  <a:srgbClr val="FFFF00"/>
                </a:solidFill>
              </a:rPr>
              <a:t> </a:t>
            </a:r>
            <a:r>
              <a:rPr lang="fr-FR" sz="1700" u="sng" dirty="0">
                <a:solidFill>
                  <a:srgbClr val="FFFF00"/>
                </a:solidFill>
              </a:rPr>
              <a:t>2.Les dangers sanitaires de 2</a:t>
            </a:r>
            <a:r>
              <a:rPr lang="fr-FR" sz="1700" u="sng" baseline="30000" dirty="0">
                <a:solidFill>
                  <a:srgbClr val="FFFF00"/>
                </a:solidFill>
              </a:rPr>
              <a:t>ème</a:t>
            </a:r>
            <a:r>
              <a:rPr lang="fr-FR" sz="1700" u="sng" dirty="0">
                <a:solidFill>
                  <a:srgbClr val="FFFF00"/>
                </a:solidFill>
              </a:rPr>
              <a:t> catégorie</a:t>
            </a:r>
            <a:endParaRPr lang="fr-FR" sz="1700" dirty="0">
              <a:solidFill>
                <a:srgbClr val="FFFF00"/>
              </a:solidFill>
            </a:endParaRPr>
          </a:p>
          <a:p>
            <a:pPr marL="400050" lvl="1" indent="0">
              <a:buFont typeface="Wingdings" pitchFamily="2" charset="2"/>
              <a:buChar char="Ø"/>
            </a:pPr>
            <a:r>
              <a:rPr lang="fr-FR" sz="1800" dirty="0">
                <a:solidFill>
                  <a:srgbClr val="FFFF00"/>
                </a:solidFill>
                <a:cs typeface="+mn-cs"/>
              </a:rPr>
              <a:t>Varroase</a:t>
            </a:r>
          </a:p>
          <a:p>
            <a:pPr marL="400050" lvl="1" indent="0">
              <a:buFont typeface="Wingdings" pitchFamily="2" charset="2"/>
              <a:buChar char="Ø"/>
            </a:pPr>
            <a:r>
              <a:rPr lang="fr-FR" sz="1800" dirty="0">
                <a:solidFill>
                  <a:srgbClr val="FFFF00"/>
                </a:solidFill>
                <a:cs typeface="+mn-cs"/>
              </a:rPr>
              <a:t>F</a:t>
            </a:r>
            <a:r>
              <a:rPr lang="fr-FR" sz="1800" dirty="0">
                <a:solidFill>
                  <a:srgbClr val="FFFF00"/>
                </a:solidFill>
              </a:rPr>
              <a:t>relon asiatique</a:t>
            </a:r>
          </a:p>
          <a:p>
            <a:pPr marL="0" indent="0"/>
            <a:endParaRPr lang="fr-FR" sz="1700" dirty="0">
              <a:solidFill>
                <a:srgbClr val="FFFF00"/>
              </a:solidFill>
            </a:endParaRPr>
          </a:p>
          <a:p>
            <a:pPr marL="0" indent="0">
              <a:buFont typeface="Wingdings" pitchFamily="2" charset="2"/>
              <a:buChar char="v"/>
            </a:pPr>
            <a:r>
              <a:rPr lang="fr-FR" sz="1700" dirty="0">
                <a:solidFill>
                  <a:srgbClr val="FFFF00"/>
                </a:solidFill>
              </a:rPr>
              <a:t> </a:t>
            </a:r>
            <a:r>
              <a:rPr lang="fr-FR" sz="1700" u="sng" dirty="0">
                <a:solidFill>
                  <a:srgbClr val="FFFF00"/>
                </a:solidFill>
              </a:rPr>
              <a:t>3.Les dangers sanitaires de 3</a:t>
            </a:r>
            <a:r>
              <a:rPr lang="fr-FR" sz="1700" u="sng" baseline="30000" dirty="0">
                <a:solidFill>
                  <a:srgbClr val="FFFF00"/>
                </a:solidFill>
              </a:rPr>
              <a:t>ème</a:t>
            </a:r>
            <a:r>
              <a:rPr lang="fr-FR" sz="1700" u="sng" dirty="0">
                <a:solidFill>
                  <a:srgbClr val="FFFF00"/>
                </a:solidFill>
              </a:rPr>
              <a:t> catégorie</a:t>
            </a:r>
            <a:endParaRPr lang="fr-FR" sz="1700" dirty="0">
              <a:solidFill>
                <a:srgbClr val="FFFF00"/>
              </a:solidFill>
            </a:endParaRPr>
          </a:p>
          <a:p>
            <a:pPr marL="400050" lvl="1" indent="0">
              <a:buFont typeface="Wingdings" pitchFamily="2" charset="2"/>
              <a:buChar char="Ø"/>
            </a:pPr>
            <a:r>
              <a:rPr lang="fr-FR" sz="1800" dirty="0">
                <a:solidFill>
                  <a:srgbClr val="FFFF00"/>
                </a:solidFill>
              </a:rPr>
              <a:t>Tous Les autres cas</a:t>
            </a:r>
          </a:p>
          <a:p>
            <a:pPr marL="400050" lvl="1" indent="0">
              <a:buFont typeface="Wingdings" pitchFamily="2" charset="2"/>
              <a:buChar char="Ø"/>
            </a:pPr>
            <a:r>
              <a:rPr lang="fr-FR" sz="1800" dirty="0">
                <a:solidFill>
                  <a:srgbClr val="FFFF00"/>
                </a:solidFill>
              </a:rPr>
              <a:t>Ex : Loque Européenne</a:t>
            </a:r>
          </a:p>
          <a:p>
            <a:pPr marL="0" indent="0"/>
            <a:endParaRPr lang="fr-FR" sz="1700" dirty="0">
              <a:solidFill>
                <a:srgbClr val="FFFF00"/>
              </a:solidFill>
            </a:endParaRPr>
          </a:p>
        </p:txBody>
      </p:sp>
      <p:sp>
        <p:nvSpPr>
          <p:cNvPr id="4" name="Sous-titre 2"/>
          <p:cNvSpPr txBox="1">
            <a:spLocks/>
          </p:cNvSpPr>
          <p:nvPr/>
        </p:nvSpPr>
        <p:spPr>
          <a:xfrm>
            <a:off x="457200" y="67795"/>
            <a:ext cx="7772399"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Classement des dangers sanitaires ( 2016)</a:t>
            </a: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Espace réservé du contenu 2"/>
          <p:cNvSpPr>
            <a:spLocks noGrp="1"/>
          </p:cNvSpPr>
          <p:nvPr>
            <p:ph idx="1"/>
          </p:nvPr>
        </p:nvSpPr>
        <p:spPr>
          <a:xfrm>
            <a:off x="355600" y="635456"/>
            <a:ext cx="8229600" cy="5016500"/>
          </a:xfrm>
        </p:spPr>
        <p:txBody>
          <a:bodyPr/>
          <a:lstStyle/>
          <a:p>
            <a:pPr marL="0" indent="0">
              <a:buNone/>
            </a:pPr>
            <a:r>
              <a:rPr lang="fr-FR" sz="1700" dirty="0">
                <a:solidFill>
                  <a:srgbClr val="FFFF00"/>
                </a:solidFill>
              </a:rPr>
              <a:t>L’ APDI préparé par le TSA validé par le vétérinaire conseil est envoyé à la DDETS-PP pour signature et affichage à la mairie de la commune du rucher infesté.</a:t>
            </a:r>
          </a:p>
          <a:p>
            <a:pPr marL="0" indent="0">
              <a:buNone/>
            </a:pPr>
            <a:r>
              <a:rPr lang="fr-FR" sz="1700" dirty="0">
                <a:solidFill>
                  <a:srgbClr val="FFFF00"/>
                </a:solidFill>
              </a:rPr>
              <a:t>Trois zones sanitaires sont alors définies :</a:t>
            </a:r>
          </a:p>
          <a:p>
            <a:pPr marL="0" indent="0">
              <a:buFont typeface="Arial" pitchFamily="34" charset="0"/>
              <a:buNone/>
            </a:pPr>
            <a:r>
              <a:rPr lang="fr-FR" sz="1700" dirty="0">
                <a:solidFill>
                  <a:srgbClr val="FFFF00"/>
                </a:solidFill>
              </a:rPr>
              <a:t>         </a:t>
            </a:r>
            <a:r>
              <a:rPr lang="fr-FR" sz="1700" u="sng" dirty="0">
                <a:solidFill>
                  <a:srgbClr val="FFFF00"/>
                </a:solidFill>
              </a:rPr>
              <a:t>1.  ZONE DE CONFINEMENT </a:t>
            </a:r>
          </a:p>
          <a:p>
            <a:pPr marL="0" indent="0">
              <a:buFont typeface="Arial" pitchFamily="34" charset="0"/>
              <a:buNone/>
            </a:pPr>
            <a:r>
              <a:rPr lang="fr-FR" sz="1700" dirty="0">
                <a:solidFill>
                  <a:srgbClr val="FFFF00"/>
                </a:solidFill>
              </a:rPr>
              <a:t>                   l</a:t>
            </a:r>
            <a:r>
              <a:rPr lang="fr-FR" altLang="fr-FR" sz="1700" dirty="0">
                <a:solidFill>
                  <a:srgbClr val="FFFF00"/>
                </a:solidFill>
              </a:rPr>
              <a:t>’</a:t>
            </a:r>
            <a:r>
              <a:rPr lang="fr-FR" sz="1700" dirty="0">
                <a:solidFill>
                  <a:srgbClr val="FFFF00"/>
                </a:solidFill>
              </a:rPr>
              <a:t>intégralité du rucher infesté avec toutes les ruches. Après le 15 juillet,  	destruction  systématique par le feu</a:t>
            </a:r>
          </a:p>
          <a:p>
            <a:pPr marL="0" indent="0">
              <a:buFont typeface="Arial" pitchFamily="34" charset="0"/>
              <a:buNone/>
            </a:pPr>
            <a:r>
              <a:rPr lang="fr-FR" sz="1700" dirty="0">
                <a:solidFill>
                  <a:srgbClr val="FFFF00"/>
                </a:solidFill>
              </a:rPr>
              <a:t>         </a:t>
            </a:r>
            <a:r>
              <a:rPr lang="fr-FR" sz="1700" u="sng" dirty="0">
                <a:solidFill>
                  <a:srgbClr val="FFFF00"/>
                </a:solidFill>
              </a:rPr>
              <a:t>2. ZONE DE PROTECTION</a:t>
            </a:r>
          </a:p>
          <a:p>
            <a:pPr marL="0" indent="0">
              <a:buFont typeface="Arial" pitchFamily="34" charset="0"/>
              <a:buNone/>
            </a:pPr>
            <a:r>
              <a:rPr lang="fr-FR" sz="1700" dirty="0">
                <a:solidFill>
                  <a:srgbClr val="FFFF00"/>
                </a:solidFill>
              </a:rPr>
              <a:t>                   Sur 3 kilomètres , le TSA visite tous les ruchers  et toutes les colonies  </a:t>
            </a:r>
          </a:p>
          <a:p>
            <a:pPr marL="0" indent="0">
              <a:buFont typeface="Arial" pitchFamily="34" charset="0"/>
              <a:buNone/>
            </a:pPr>
            <a:r>
              <a:rPr lang="fr-FR" sz="1700" dirty="0">
                <a:solidFill>
                  <a:srgbClr val="FFFF00"/>
                </a:solidFill>
              </a:rPr>
              <a:t>         </a:t>
            </a:r>
            <a:r>
              <a:rPr lang="fr-FR" sz="1700" u="sng" dirty="0">
                <a:solidFill>
                  <a:srgbClr val="FFFF00"/>
                </a:solidFill>
              </a:rPr>
              <a:t>3. ZONE DE SURVEILLANCE</a:t>
            </a:r>
            <a:endParaRPr lang="fr-FR" sz="1700" dirty="0">
              <a:solidFill>
                <a:srgbClr val="FFFF00"/>
              </a:solidFill>
            </a:endParaRPr>
          </a:p>
          <a:p>
            <a:pPr marL="0" indent="0">
              <a:buFont typeface="Arial" pitchFamily="34" charset="0"/>
              <a:buNone/>
            </a:pPr>
            <a:r>
              <a:rPr lang="fr-FR" sz="1700" dirty="0">
                <a:solidFill>
                  <a:srgbClr val="FFFF00"/>
                </a:solidFill>
              </a:rPr>
              <a:t>                   2 kilomètres  autour de la zone de protection, on ne peut pas bouger les 	ruches      	jusqu</a:t>
            </a:r>
            <a:r>
              <a:rPr lang="fr-FR" altLang="fr-FR" sz="1700" dirty="0">
                <a:solidFill>
                  <a:srgbClr val="FFFF00"/>
                </a:solidFill>
              </a:rPr>
              <a:t>’</a:t>
            </a:r>
            <a:r>
              <a:rPr lang="fr-FR" sz="1700" dirty="0">
                <a:solidFill>
                  <a:srgbClr val="FFFF00"/>
                </a:solidFill>
              </a:rPr>
              <a:t>à la visite du TSA.  </a:t>
            </a:r>
          </a:p>
          <a:p>
            <a:pPr marL="0" indent="0"/>
            <a:r>
              <a:rPr lang="fr-FR" sz="1800" b="1" dirty="0"/>
              <a:t>DDETS-PP</a:t>
            </a:r>
            <a:r>
              <a:rPr lang="fr-FR" sz="1800" dirty="0"/>
              <a:t> : la direction départementale de l’emploi, du travail, des solidarités et de la protection des populations (1er avril 2021).</a:t>
            </a:r>
          </a:p>
          <a:p>
            <a:pPr marL="0" indent="0"/>
            <a:r>
              <a:rPr lang="fr-FR" sz="1800" b="1" dirty="0"/>
              <a:t>APDI : </a:t>
            </a:r>
            <a:r>
              <a:rPr lang="fr-FR" sz="1800" dirty="0"/>
              <a:t>Arrêté préfectoral de déclaration d’infection.</a:t>
            </a:r>
          </a:p>
          <a:p>
            <a:pPr marL="0" indent="0"/>
            <a:r>
              <a:rPr lang="fr-FR" sz="1800" b="1" dirty="0"/>
              <a:t>TSA : </a:t>
            </a:r>
            <a:r>
              <a:rPr lang="fr-FR" sz="1800" dirty="0"/>
              <a:t>Technicien sanitaire apicole.</a:t>
            </a:r>
          </a:p>
          <a:p>
            <a:pPr marL="0" indent="0"/>
            <a:endParaRPr lang="fr-FR" sz="1700" dirty="0">
              <a:solidFill>
                <a:srgbClr val="FFFF00"/>
              </a:solidFill>
            </a:endParaRPr>
          </a:p>
        </p:txBody>
      </p:sp>
      <p:sp>
        <p:nvSpPr>
          <p:cNvPr id="4" name="Sous-titre 2"/>
          <p:cNvSpPr txBox="1">
            <a:spLocks/>
          </p:cNvSpPr>
          <p:nvPr/>
        </p:nvSpPr>
        <p:spPr>
          <a:xfrm>
            <a:off x="0" y="67796"/>
            <a:ext cx="8978900" cy="682832"/>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Calibri" pitchFamily="34" charset="0"/>
                <a:ea typeface="MS PGothic" pitchFamily="34" charset="-128"/>
              </a:rPr>
              <a:t>APDI</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Image 5"/>
          <p:cNvPicPr>
            <a:picLocks noChangeAspect="1"/>
          </p:cNvPicPr>
          <p:nvPr/>
        </p:nvPicPr>
        <p:blipFill>
          <a:blip r:embed="rId3"/>
          <a:srcRect/>
          <a:stretch>
            <a:fillRect/>
          </a:stretch>
        </p:blipFill>
        <p:spPr bwMode="auto">
          <a:xfrm>
            <a:off x="289655" y="3949504"/>
            <a:ext cx="2197100" cy="1346200"/>
          </a:xfrm>
          <a:prstGeom prst="rect">
            <a:avLst/>
          </a:prstGeom>
          <a:noFill/>
          <a:ln w="9525">
            <a:noFill/>
            <a:miter lim="800000"/>
            <a:headEnd/>
            <a:tailEnd/>
          </a:ln>
        </p:spPr>
      </p:pic>
      <p:sp>
        <p:nvSpPr>
          <p:cNvPr id="5" name="Sous-titre 2"/>
          <p:cNvSpPr txBox="1">
            <a:spLocks/>
          </p:cNvSpPr>
          <p:nvPr/>
        </p:nvSpPr>
        <p:spPr>
          <a:xfrm>
            <a:off x="2057347" y="67795"/>
            <a:ext cx="462868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MALADIES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APIAIRES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11" name="Titre 1"/>
          <p:cNvSpPr txBox="1">
            <a:spLocks/>
          </p:cNvSpPr>
          <p:nvPr/>
        </p:nvSpPr>
        <p:spPr bwMode="auto">
          <a:xfrm>
            <a:off x="1238796" y="5516231"/>
            <a:ext cx="6727825" cy="814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nchor="ctr"/>
          <a:lstStyle/>
          <a:p>
            <a:pPr algn="ctr"/>
            <a:r>
              <a:rPr lang="fr-FR" sz="3200" b="1" dirty="0">
                <a:solidFill>
                  <a:srgbClr val="FFFF00"/>
                </a:solidFill>
              </a:rPr>
              <a:t>Un traitement annuel est </a:t>
            </a:r>
            <a:r>
              <a:rPr lang="fr-FR" sz="3200" b="1" dirty="0">
                <a:solidFill>
                  <a:srgbClr val="FF0000"/>
                </a:solidFill>
                <a:effectLst>
                  <a:outerShdw blurRad="38100" dist="38100" dir="2700000" algn="tl">
                    <a:srgbClr val="FFFFFF"/>
                  </a:outerShdw>
                </a:effectLst>
              </a:rPr>
              <a:t>obligatoire</a:t>
            </a:r>
          </a:p>
        </p:txBody>
      </p:sp>
      <p:sp>
        <p:nvSpPr>
          <p:cNvPr id="12" name="Sous-titre 2"/>
          <p:cNvSpPr txBox="1">
            <a:spLocks/>
          </p:cNvSpPr>
          <p:nvPr/>
        </p:nvSpPr>
        <p:spPr>
          <a:xfrm>
            <a:off x="250361" y="646665"/>
            <a:ext cx="4849810" cy="54952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u="sng" dirty="0">
                <a:ln w="10541" cmpd="sng">
                  <a:noFill/>
                  <a:prstDash val="solid"/>
                </a:ln>
                <a:solidFill>
                  <a:srgbClr val="FF0000"/>
                </a:solidFill>
              </a:rPr>
              <a:t>V</a:t>
            </a:r>
            <a:r>
              <a:rPr lang="fr-FR" sz="2800" b="1" u="sng"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ARROASE </a:t>
            </a:r>
            <a:r>
              <a:rPr lang="fr-FR" sz="2000" b="1" u="sng" dirty="0">
                <a:ln w="900" cmpd="sng">
                  <a:noFill/>
                  <a:prstDash val="solid"/>
                </a:ln>
                <a:solidFill>
                  <a:srgbClr val="FFFF00"/>
                </a:solidFill>
              </a:rPr>
              <a:t>: ou « </a:t>
            </a:r>
            <a:r>
              <a:rPr lang="fr-FR" sz="2000" b="1" u="sng" dirty="0" err="1">
                <a:ln w="900" cmpd="sng">
                  <a:noFill/>
                  <a:prstDash val="solid"/>
                </a:ln>
                <a:solidFill>
                  <a:srgbClr val="FFFF00"/>
                </a:solidFill>
              </a:rPr>
              <a:t>varroatose</a:t>
            </a:r>
            <a:r>
              <a:rPr lang="fr-FR" sz="2000" b="1" u="sng" dirty="0">
                <a:ln w="900" cmpd="sng">
                  <a:noFill/>
                  <a:prstDash val="solid"/>
                </a:ln>
                <a:solidFill>
                  <a:srgbClr val="FFFF00"/>
                </a:solidFill>
              </a:rPr>
              <a:t> »</a:t>
            </a:r>
          </a:p>
          <a:p>
            <a:pPr fontAlgn="auto">
              <a:spcAft>
                <a:spcPts val="0"/>
              </a:spcAft>
              <a:defRPr/>
            </a:pPr>
            <a:r>
              <a:rPr lang="fr-FR" sz="2000" b="1" u="sng"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p>
        </p:txBody>
      </p:sp>
      <p:pic>
        <p:nvPicPr>
          <p:cNvPr id="22533" name="Image 3"/>
          <p:cNvPicPr>
            <a:picLocks noChangeAspect="1"/>
          </p:cNvPicPr>
          <p:nvPr/>
        </p:nvPicPr>
        <p:blipFill>
          <a:blip r:embed="rId4" cstate="screen">
            <a:extLst>
              <a:ext uri="{28A0092B-C50C-407E-A947-70E740481C1C}">
                <a14:useLocalDpi xmlns:a14="http://schemas.microsoft.com/office/drawing/2010/main"/>
              </a:ext>
            </a:extLst>
          </a:blip>
          <a:srcRect t="3028"/>
          <a:stretch>
            <a:fillRect/>
          </a:stretch>
        </p:blipFill>
        <p:spPr bwMode="auto">
          <a:xfrm>
            <a:off x="4972050" y="646665"/>
            <a:ext cx="3989388" cy="932898"/>
          </a:xfrm>
          <a:prstGeom prst="rect">
            <a:avLst/>
          </a:prstGeom>
          <a:noFill/>
          <a:ln w="9525">
            <a:noFill/>
            <a:miter lim="800000"/>
            <a:headEnd/>
            <a:tailEnd/>
          </a:ln>
        </p:spPr>
      </p:pic>
      <p:sp>
        <p:nvSpPr>
          <p:cNvPr id="22534" name="ZoneTexte 3"/>
          <p:cNvSpPr txBox="1">
            <a:spLocks noChangeArrowheads="1"/>
          </p:cNvSpPr>
          <p:nvPr/>
        </p:nvSpPr>
        <p:spPr bwMode="auto">
          <a:xfrm>
            <a:off x="2298700" y="2730500"/>
            <a:ext cx="184150" cy="369888"/>
          </a:xfrm>
          <a:prstGeom prst="rect">
            <a:avLst/>
          </a:prstGeom>
          <a:noFill/>
          <a:ln w="9525">
            <a:noFill/>
            <a:miter lim="800000"/>
            <a:headEnd/>
            <a:tailEnd/>
          </a:ln>
        </p:spPr>
        <p:txBody>
          <a:bodyPr wrap="none">
            <a:spAutoFit/>
          </a:bodyPr>
          <a:lstStyle/>
          <a:p>
            <a:endParaRPr lang="fr-FR"/>
          </a:p>
        </p:txBody>
      </p:sp>
      <p:sp>
        <p:nvSpPr>
          <p:cNvPr id="22535" name="Espace réservé du contenu 2"/>
          <p:cNvSpPr txBox="1">
            <a:spLocks/>
          </p:cNvSpPr>
          <p:nvPr/>
        </p:nvSpPr>
        <p:spPr bwMode="auto">
          <a:xfrm>
            <a:off x="1" y="1349375"/>
            <a:ext cx="9144000" cy="4314825"/>
          </a:xfrm>
          <a:prstGeom prst="rect">
            <a:avLst/>
          </a:prstGeom>
          <a:noFill/>
          <a:ln w="9525">
            <a:noFill/>
            <a:miter lim="800000"/>
            <a:headEnd/>
            <a:tailEnd/>
          </a:ln>
        </p:spPr>
        <p:txBody>
          <a:bodyPr/>
          <a:lstStyle/>
          <a:p>
            <a:pPr algn="ctr" eaLnBrk="0" hangingPunct="0">
              <a:spcBef>
                <a:spcPct val="20000"/>
              </a:spcBef>
              <a:buFont typeface="Arial" pitchFamily="34" charset="0"/>
              <a:buNone/>
            </a:pPr>
            <a:endParaRPr lang="fr-FR" sz="2000" dirty="0">
              <a:solidFill>
                <a:srgbClr val="FFFF00"/>
              </a:solidFill>
              <a:latin typeface="Arial" pitchFamily="34" charset="0"/>
              <a:cs typeface="Arial" pitchFamily="34" charset="0"/>
            </a:endParaRPr>
          </a:p>
          <a:p>
            <a:pPr algn="ctr" eaLnBrk="0" hangingPunct="0">
              <a:spcBef>
                <a:spcPct val="20000"/>
              </a:spcBef>
              <a:buFont typeface="Arial" pitchFamily="34" charset="0"/>
              <a:buNone/>
            </a:pPr>
            <a:r>
              <a:rPr lang="fr-FR" sz="2000" dirty="0">
                <a:solidFill>
                  <a:srgbClr val="FFFF00"/>
                </a:solidFill>
                <a:latin typeface="Arial" pitchFamily="34" charset="0"/>
                <a:cs typeface="Arial" pitchFamily="34" charset="0"/>
              </a:rPr>
              <a:t>Maladie parasitaire très grave qui affecte les </a:t>
            </a:r>
          </a:p>
          <a:p>
            <a:pPr algn="ctr" eaLnBrk="0" hangingPunct="0">
              <a:spcBef>
                <a:spcPct val="20000"/>
              </a:spcBef>
              <a:buFont typeface="Arial" pitchFamily="34" charset="0"/>
              <a:buNone/>
            </a:pPr>
            <a:r>
              <a:rPr lang="fr-FR" sz="2000" dirty="0">
                <a:solidFill>
                  <a:srgbClr val="FFFF00"/>
                </a:solidFill>
                <a:latin typeface="Arial" pitchFamily="34" charset="0"/>
                <a:cs typeface="Arial" pitchFamily="34" charset="0"/>
              </a:rPr>
              <a:t> abeilles à tous les stades de leur développement. Elle est due à la prolifération d'un acarien : le Varroa Destructor importé en France en 1982.</a:t>
            </a:r>
          </a:p>
          <a:p>
            <a:pPr algn="ctr" eaLnBrk="0" hangingPunct="0">
              <a:spcBef>
                <a:spcPct val="20000"/>
              </a:spcBef>
              <a:buFont typeface="Arial" pitchFamily="34" charset="0"/>
              <a:buNone/>
            </a:pPr>
            <a:r>
              <a:rPr lang="fr-FR" sz="2000" dirty="0">
                <a:solidFill>
                  <a:srgbClr val="FFFF00"/>
                </a:solidFill>
              </a:rPr>
              <a:t>Elle est caractérisée par un affaiblissement progressif des colonies.</a:t>
            </a:r>
          </a:p>
          <a:p>
            <a:pPr algn="ctr" eaLnBrk="0" hangingPunct="0">
              <a:spcBef>
                <a:spcPct val="20000"/>
              </a:spcBef>
              <a:buFont typeface="Arial" pitchFamily="34" charset="0"/>
              <a:buNone/>
            </a:pPr>
            <a:r>
              <a:rPr lang="fr-FR" sz="2000" dirty="0">
                <a:solidFill>
                  <a:srgbClr val="FFFF00"/>
                </a:solidFill>
              </a:rPr>
              <a:t>Suce l</a:t>
            </a:r>
            <a:r>
              <a:rPr lang="fr-FR" altLang="fr-FR" sz="2000" dirty="0">
                <a:solidFill>
                  <a:srgbClr val="FFFF00"/>
                </a:solidFill>
              </a:rPr>
              <a:t>’</a:t>
            </a:r>
            <a:r>
              <a:rPr lang="fr-FR" sz="2000" dirty="0">
                <a:solidFill>
                  <a:srgbClr val="FFFF00"/>
                </a:solidFill>
              </a:rPr>
              <a:t>hémolymphe et les parties grasses = vie plus courte de l</a:t>
            </a:r>
            <a:r>
              <a:rPr lang="fr-FR" altLang="fr-FR" sz="2000" dirty="0">
                <a:solidFill>
                  <a:srgbClr val="FFFF00"/>
                </a:solidFill>
              </a:rPr>
              <a:t>’</a:t>
            </a:r>
            <a:r>
              <a:rPr lang="fr-FR" sz="2000" dirty="0">
                <a:solidFill>
                  <a:srgbClr val="FFFF00"/>
                </a:solidFill>
              </a:rPr>
              <a:t>abeille </a:t>
            </a:r>
          </a:p>
          <a:p>
            <a:pPr algn="ctr" eaLnBrk="0" hangingPunct="0">
              <a:spcBef>
                <a:spcPct val="20000"/>
              </a:spcBef>
              <a:buFont typeface="Arial" pitchFamily="34" charset="0"/>
              <a:buNone/>
            </a:pPr>
            <a:r>
              <a:rPr lang="fr-FR" sz="2000" dirty="0">
                <a:solidFill>
                  <a:srgbClr val="FFFF00"/>
                </a:solidFill>
              </a:rPr>
              <a:t> C'est la mort des nymphes ou émergence d'abeilles aux ails déformées.</a:t>
            </a:r>
          </a:p>
          <a:p>
            <a:pPr algn="ctr" eaLnBrk="0" hangingPunct="0">
              <a:spcBef>
                <a:spcPct val="20000"/>
              </a:spcBef>
              <a:buFont typeface="Arial" pitchFamily="34" charset="0"/>
              <a:buNone/>
            </a:pPr>
            <a:r>
              <a:rPr lang="fr-FR" sz="2000" dirty="0">
                <a:solidFill>
                  <a:srgbClr val="FFFF00"/>
                </a:solidFill>
                <a:latin typeface="Arial" pitchFamily="34" charset="0"/>
                <a:cs typeface="Arial" pitchFamily="34" charset="0"/>
              </a:rPr>
              <a:t>3 actions du varroa</a:t>
            </a:r>
          </a:p>
          <a:p>
            <a:pPr algn="ctr" eaLnBrk="0" hangingPunct="0">
              <a:spcBef>
                <a:spcPct val="20000"/>
              </a:spcBef>
              <a:buFont typeface="Arial" pitchFamily="34" charset="0"/>
              <a:buNone/>
            </a:pPr>
            <a:r>
              <a:rPr lang="fr-FR" sz="2000" u="sng" dirty="0">
                <a:solidFill>
                  <a:srgbClr val="FFFF00"/>
                </a:solidFill>
                <a:latin typeface="Arial" pitchFamily="34" charset="0"/>
                <a:cs typeface="Arial" pitchFamily="34" charset="0"/>
              </a:rPr>
              <a:t>Action spoliatrice </a:t>
            </a:r>
            <a:r>
              <a:rPr lang="fr-FR" sz="2000" dirty="0">
                <a:solidFill>
                  <a:srgbClr val="FFFF00"/>
                </a:solidFill>
                <a:latin typeface="Arial" pitchFamily="34" charset="0"/>
                <a:cs typeface="Arial" pitchFamily="34" charset="0"/>
              </a:rPr>
              <a:t>: suce l</a:t>
            </a:r>
            <a:r>
              <a:rPr lang="fr-FR" altLang="fr-FR" sz="2000" dirty="0">
                <a:solidFill>
                  <a:srgbClr val="FFFF00"/>
                </a:solidFill>
                <a:latin typeface="Arial" pitchFamily="34" charset="0"/>
                <a:cs typeface="Arial" pitchFamily="34" charset="0"/>
              </a:rPr>
              <a:t>’</a:t>
            </a:r>
            <a:r>
              <a:rPr lang="fr-FR" sz="2000" dirty="0">
                <a:solidFill>
                  <a:srgbClr val="FFFF00"/>
                </a:solidFill>
                <a:latin typeface="Arial" pitchFamily="34" charset="0"/>
                <a:cs typeface="Arial" pitchFamily="34" charset="0"/>
              </a:rPr>
              <a:t>hémolymphe </a:t>
            </a:r>
          </a:p>
          <a:p>
            <a:pPr algn="ctr" eaLnBrk="0" hangingPunct="0">
              <a:spcBef>
                <a:spcPct val="20000"/>
              </a:spcBef>
              <a:buFont typeface="Arial" pitchFamily="34" charset="0"/>
              <a:buNone/>
            </a:pPr>
            <a:r>
              <a:rPr lang="fr-FR" sz="2000" u="sng" dirty="0">
                <a:solidFill>
                  <a:srgbClr val="FFFF00"/>
                </a:solidFill>
                <a:latin typeface="Arial" pitchFamily="34" charset="0"/>
                <a:cs typeface="Arial" pitchFamily="34" charset="0"/>
              </a:rPr>
              <a:t>Action mécanique </a:t>
            </a:r>
            <a:r>
              <a:rPr lang="fr-FR" sz="2000" dirty="0">
                <a:solidFill>
                  <a:srgbClr val="FFFF00"/>
                </a:solidFill>
                <a:latin typeface="Arial" pitchFamily="34" charset="0"/>
                <a:cs typeface="Arial" pitchFamily="34" charset="0"/>
              </a:rPr>
              <a:t>: surcharge de </a:t>
            </a:r>
          </a:p>
          <a:p>
            <a:pPr algn="ctr" eaLnBrk="0" hangingPunct="0">
              <a:spcBef>
                <a:spcPct val="20000"/>
              </a:spcBef>
              <a:buFont typeface="Arial" pitchFamily="34" charset="0"/>
              <a:buNone/>
            </a:pPr>
            <a:r>
              <a:rPr lang="fr-FR" sz="2000" dirty="0">
                <a:solidFill>
                  <a:srgbClr val="FFFF00"/>
                </a:solidFill>
                <a:latin typeface="Arial" pitchFamily="34" charset="0"/>
                <a:cs typeface="Arial" pitchFamily="34" charset="0"/>
              </a:rPr>
              <a:t>     l</a:t>
            </a:r>
            <a:r>
              <a:rPr lang="fr-FR" altLang="fr-FR" sz="2000" dirty="0">
                <a:solidFill>
                  <a:srgbClr val="FFFF00"/>
                </a:solidFill>
                <a:latin typeface="Arial" pitchFamily="34" charset="0"/>
                <a:cs typeface="Arial" pitchFamily="34" charset="0"/>
              </a:rPr>
              <a:t>’</a:t>
            </a:r>
            <a:r>
              <a:rPr lang="fr-FR" sz="2000" dirty="0">
                <a:solidFill>
                  <a:srgbClr val="FFFF00"/>
                </a:solidFill>
                <a:latin typeface="Arial" pitchFamily="34" charset="0"/>
                <a:cs typeface="Arial" pitchFamily="34" charset="0"/>
              </a:rPr>
              <a:t>abeille </a:t>
            </a:r>
          </a:p>
          <a:p>
            <a:pPr algn="ctr" eaLnBrk="0" hangingPunct="0">
              <a:spcBef>
                <a:spcPct val="20000"/>
              </a:spcBef>
              <a:buFont typeface="Arial" pitchFamily="34" charset="0"/>
              <a:buNone/>
            </a:pPr>
            <a:r>
              <a:rPr lang="fr-FR" sz="2000" u="sng" dirty="0">
                <a:solidFill>
                  <a:srgbClr val="FFFF00"/>
                </a:solidFill>
                <a:latin typeface="Arial" pitchFamily="34" charset="0"/>
                <a:cs typeface="Arial" pitchFamily="34" charset="0"/>
              </a:rPr>
              <a:t>Action vectrice </a:t>
            </a:r>
            <a:r>
              <a:rPr lang="fr-FR" sz="2000" dirty="0">
                <a:solidFill>
                  <a:srgbClr val="FFFF00"/>
                </a:solidFill>
                <a:latin typeface="Arial" pitchFamily="34" charset="0"/>
                <a:cs typeface="Arial" pitchFamily="34" charset="0"/>
              </a:rPr>
              <a:t>: transmet et sensibilise à d</a:t>
            </a:r>
            <a:r>
              <a:rPr lang="fr-FR" altLang="fr-FR" sz="2000" dirty="0">
                <a:solidFill>
                  <a:srgbClr val="FFFF00"/>
                </a:solidFill>
                <a:latin typeface="Arial" pitchFamily="34" charset="0"/>
                <a:cs typeface="Arial" pitchFamily="34" charset="0"/>
              </a:rPr>
              <a:t>’</a:t>
            </a:r>
            <a:r>
              <a:rPr lang="fr-FR" sz="2000" dirty="0">
                <a:solidFill>
                  <a:srgbClr val="FFFF00"/>
                </a:solidFill>
                <a:latin typeface="Arial" pitchFamily="34" charset="0"/>
                <a:cs typeface="Arial" pitchFamily="34" charset="0"/>
              </a:rPr>
              <a:t>autres maladies </a:t>
            </a:r>
            <a:r>
              <a:rPr lang="fr-FR" sz="1600" dirty="0">
                <a:solidFill>
                  <a:srgbClr val="FFFF00"/>
                </a:solidFill>
                <a:latin typeface="Arial" pitchFamily="34" charset="0"/>
                <a:cs typeface="Arial" pitchFamily="34" charset="0"/>
              </a:rPr>
              <a:t>(loque mycose virose) </a:t>
            </a:r>
          </a:p>
          <a:p>
            <a:pPr algn="ctr" eaLnBrk="0" hangingPunct="0">
              <a:spcBef>
                <a:spcPct val="20000"/>
              </a:spcBef>
              <a:buFont typeface="Arial" pitchFamily="34" charset="0"/>
              <a:buNone/>
            </a:pPr>
            <a:endParaRPr lang="fr-FR" sz="2000" dirty="0">
              <a:solidFill>
                <a:srgbClr val="FFFF00"/>
              </a:solidFill>
              <a:latin typeface="Arial" pitchFamily="34" charset="0"/>
              <a:cs typeface="Arial" pitchFamily="34" charset="0"/>
            </a:endParaRPr>
          </a:p>
        </p:txBody>
      </p:sp>
      <p:pic>
        <p:nvPicPr>
          <p:cNvPr id="22536" name="Picture 2"/>
          <p:cNvPicPr>
            <a:picLocks noChangeAspect="1" noChangeArrowheads="1"/>
          </p:cNvPicPr>
          <p:nvPr/>
        </p:nvPicPr>
        <p:blipFill>
          <a:blip r:embed="rId5"/>
          <a:srcRect/>
          <a:stretch>
            <a:fillRect/>
          </a:stretch>
        </p:blipFill>
        <p:spPr bwMode="auto">
          <a:xfrm>
            <a:off x="6816725" y="3960880"/>
            <a:ext cx="2247900" cy="1338263"/>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2000"/>
                                        <p:tgtEl>
                                          <p:spTgt spid="12"/>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07126" y="5152408"/>
            <a:ext cx="2095460" cy="1572030"/>
          </a:xfrm>
          <a:prstGeom prst="rect">
            <a:avLst/>
          </a:prstGeom>
          <a:noFill/>
          <a:ln w="9525">
            <a:noFill/>
            <a:miter lim="800000"/>
            <a:headEnd/>
            <a:tailEnd/>
          </a:ln>
        </p:spPr>
      </p:pic>
      <p:pic>
        <p:nvPicPr>
          <p:cNvPr id="24578"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84306" y="5152408"/>
            <a:ext cx="2131759" cy="1599230"/>
          </a:xfrm>
          <a:prstGeom prst="rect">
            <a:avLst/>
          </a:prstGeom>
          <a:noFill/>
          <a:ln w="9525">
            <a:noFill/>
            <a:miter lim="800000"/>
            <a:headEnd/>
            <a:tailEnd/>
          </a:ln>
        </p:spPr>
      </p:pic>
      <p:pic>
        <p:nvPicPr>
          <p:cNvPr id="24579"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286" y="5207001"/>
            <a:ext cx="2381668" cy="1544638"/>
          </a:xfrm>
          <a:prstGeom prst="rect">
            <a:avLst/>
          </a:prstGeom>
          <a:noFill/>
          <a:ln w="9525">
            <a:noFill/>
            <a:miter lim="800000"/>
            <a:headEnd/>
            <a:tailEnd/>
          </a:ln>
          <a:effectLst/>
        </p:spPr>
      </p:pic>
      <p:sp>
        <p:nvSpPr>
          <p:cNvPr id="5" name="Sous-titre 2"/>
          <p:cNvSpPr txBox="1">
            <a:spLocks/>
          </p:cNvSpPr>
          <p:nvPr/>
        </p:nvSpPr>
        <p:spPr>
          <a:xfrm>
            <a:off x="204716" y="67795"/>
            <a:ext cx="445533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MALADIES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APIAIRES »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12" name="Sous-titre 2"/>
          <p:cNvSpPr txBox="1">
            <a:spLocks/>
          </p:cNvSpPr>
          <p:nvPr/>
        </p:nvSpPr>
        <p:spPr>
          <a:xfrm>
            <a:off x="4236961" y="60408"/>
            <a:ext cx="4250611" cy="54952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solidFill>
                  <a:srgbClr val="FF0000"/>
                </a:solidFill>
              </a:rPr>
              <a:t>V</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ARROASE </a:t>
            </a:r>
            <a:r>
              <a:rPr lang="fr-FR" sz="2000" b="1" dirty="0">
                <a:ln w="900" cmpd="sng">
                  <a:noFill/>
                  <a:prstDash val="solid"/>
                </a:ln>
                <a:solidFill>
                  <a:srgbClr val="FFFF00"/>
                </a:solidFill>
              </a:rPr>
              <a:t> ou « varroatose »</a:t>
            </a:r>
          </a:p>
          <a:p>
            <a:pPr fontAlgn="auto">
              <a:spcAft>
                <a:spcPts val="0"/>
              </a:spcAft>
              <a:defRPr/>
            </a:pPr>
            <a:r>
              <a:rPr lang="fr-FR" sz="2000" b="1" u="sng"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p>
        </p:txBody>
      </p:sp>
      <p:sp>
        <p:nvSpPr>
          <p:cNvPr id="24582" name="ZoneTexte 3"/>
          <p:cNvSpPr txBox="1">
            <a:spLocks noChangeArrowheads="1"/>
          </p:cNvSpPr>
          <p:nvPr/>
        </p:nvSpPr>
        <p:spPr bwMode="auto">
          <a:xfrm>
            <a:off x="2298700" y="2730500"/>
            <a:ext cx="184150" cy="369888"/>
          </a:xfrm>
          <a:prstGeom prst="rect">
            <a:avLst/>
          </a:prstGeom>
          <a:noFill/>
          <a:ln w="9525">
            <a:noFill/>
            <a:miter lim="800000"/>
            <a:headEnd/>
            <a:tailEnd/>
          </a:ln>
        </p:spPr>
        <p:txBody>
          <a:bodyPr wrap="none">
            <a:spAutoFit/>
          </a:bodyPr>
          <a:lstStyle/>
          <a:p>
            <a:endParaRPr lang="fr-FR"/>
          </a:p>
        </p:txBody>
      </p:sp>
      <p:sp>
        <p:nvSpPr>
          <p:cNvPr id="24583" name="Espace réservé du contenu 2"/>
          <p:cNvSpPr txBox="1">
            <a:spLocks/>
          </p:cNvSpPr>
          <p:nvPr/>
        </p:nvSpPr>
        <p:spPr bwMode="auto">
          <a:xfrm>
            <a:off x="569913" y="549276"/>
            <a:ext cx="4670425" cy="3790714"/>
          </a:xfrm>
          <a:prstGeom prst="rect">
            <a:avLst/>
          </a:prstGeom>
          <a:noFill/>
          <a:ln w="9525">
            <a:noFill/>
            <a:miter lim="800000"/>
            <a:headEnd/>
            <a:tailEnd/>
          </a:ln>
        </p:spPr>
        <p:txBody>
          <a:bodyPr/>
          <a:lstStyle/>
          <a:p>
            <a:pPr algn="ctr" eaLnBrk="0" hangingPunct="0">
              <a:spcBef>
                <a:spcPct val="20000"/>
              </a:spcBef>
              <a:buFont typeface="Arial" pitchFamily="34" charset="0"/>
              <a:buNone/>
            </a:pPr>
            <a:r>
              <a:rPr lang="fr-FR" sz="1600" u="sng" dirty="0">
                <a:solidFill>
                  <a:srgbClr val="FFFF00"/>
                </a:solidFill>
              </a:rPr>
              <a:t>Traitement </a:t>
            </a:r>
          </a:p>
          <a:p>
            <a:pPr algn="ctr" eaLnBrk="0" hangingPunct="0">
              <a:spcBef>
                <a:spcPct val="20000"/>
              </a:spcBef>
              <a:buFont typeface="Arial" pitchFamily="34" charset="0"/>
              <a:buNone/>
            </a:pPr>
            <a:r>
              <a:rPr lang="fr-FR" sz="1600" dirty="0">
                <a:solidFill>
                  <a:srgbClr val="FFFF00"/>
                </a:solidFill>
              </a:rPr>
              <a:t>Mise en place de lanières antiparasitaires </a:t>
            </a:r>
          </a:p>
          <a:p>
            <a:pPr algn="ctr" eaLnBrk="0" hangingPunct="0">
              <a:spcBef>
                <a:spcPct val="20000"/>
              </a:spcBef>
              <a:buFont typeface="Arial" pitchFamily="34" charset="0"/>
              <a:buNone/>
            </a:pPr>
            <a:r>
              <a:rPr lang="fr-FR" sz="1600" dirty="0">
                <a:solidFill>
                  <a:srgbClr val="FFFF00"/>
                </a:solidFill>
              </a:rPr>
              <a:t>Apistan (fluvalinate): longtemps utilisé mais du fait d</a:t>
            </a:r>
            <a:r>
              <a:rPr lang="fr-FR" altLang="fr-FR" sz="1600" dirty="0">
                <a:solidFill>
                  <a:srgbClr val="FFFF00"/>
                </a:solidFill>
              </a:rPr>
              <a:t>’</a:t>
            </a:r>
            <a:r>
              <a:rPr lang="fr-FR" sz="1600" dirty="0">
                <a:solidFill>
                  <a:srgbClr val="FFFF00"/>
                </a:solidFill>
              </a:rPr>
              <a:t>une résistance au produit remplacé actuellement par APIVAR ( amitraz) : 2 lanières incorporées dans le couvain pendant 12 semaines juste après la récolte d</a:t>
            </a:r>
            <a:r>
              <a:rPr lang="fr-FR" altLang="fr-FR" sz="1600" dirty="0">
                <a:solidFill>
                  <a:srgbClr val="FFFF00"/>
                </a:solidFill>
              </a:rPr>
              <a:t>’</a:t>
            </a:r>
            <a:r>
              <a:rPr lang="fr-FR" sz="1600" dirty="0">
                <a:solidFill>
                  <a:srgbClr val="FFFF00"/>
                </a:solidFill>
              </a:rPr>
              <a:t>été </a:t>
            </a:r>
          </a:p>
          <a:p>
            <a:pPr algn="ctr" eaLnBrk="0" hangingPunct="0">
              <a:spcBef>
                <a:spcPct val="20000"/>
              </a:spcBef>
              <a:buFont typeface="Arial" pitchFamily="34" charset="0"/>
              <a:buNone/>
            </a:pPr>
            <a:r>
              <a:rPr lang="fr-FR" sz="1600" dirty="0">
                <a:solidFill>
                  <a:srgbClr val="FFFF00"/>
                </a:solidFill>
              </a:rPr>
              <a:t>Il est important de déparasiter la colonie à cette période car la reine reprend sa ponte au début de l</a:t>
            </a:r>
            <a:r>
              <a:rPr lang="fr-FR" altLang="fr-FR" sz="1600" dirty="0">
                <a:solidFill>
                  <a:srgbClr val="FFFF00"/>
                </a:solidFill>
              </a:rPr>
              <a:t>’</a:t>
            </a:r>
            <a:r>
              <a:rPr lang="fr-FR" sz="1600" dirty="0">
                <a:solidFill>
                  <a:srgbClr val="FFFF00"/>
                </a:solidFill>
              </a:rPr>
              <a:t>automne pour avoir les abeilles d</a:t>
            </a:r>
            <a:r>
              <a:rPr lang="fr-FR" altLang="fr-FR" sz="1600" dirty="0">
                <a:solidFill>
                  <a:srgbClr val="FFFF00"/>
                </a:solidFill>
              </a:rPr>
              <a:t>’</a:t>
            </a:r>
            <a:r>
              <a:rPr lang="fr-FR" sz="1600" dirty="0">
                <a:solidFill>
                  <a:srgbClr val="FFFF00"/>
                </a:solidFill>
              </a:rPr>
              <a:t>hiver qui vont vivre 6 mois elles doivent avoir le minimum de varroas .</a:t>
            </a:r>
          </a:p>
          <a:p>
            <a:pPr algn="ctr" eaLnBrk="0" hangingPunct="0">
              <a:spcBef>
                <a:spcPct val="20000"/>
              </a:spcBef>
              <a:buFont typeface="Arial" pitchFamily="34" charset="0"/>
              <a:buNone/>
            </a:pPr>
            <a:r>
              <a:rPr lang="fr-FR" sz="1600" dirty="0">
                <a:solidFill>
                  <a:srgbClr val="FFFF00"/>
                </a:solidFill>
                <a:latin typeface="Arial" pitchFamily="34" charset="0"/>
                <a:cs typeface="Arial" pitchFamily="34" charset="0"/>
              </a:rPr>
              <a:t>D</a:t>
            </a:r>
            <a:r>
              <a:rPr lang="fr-FR" altLang="fr-FR" sz="1600" dirty="0">
                <a:solidFill>
                  <a:srgbClr val="FFFF00"/>
                </a:solidFill>
                <a:latin typeface="Arial" pitchFamily="34" charset="0"/>
                <a:cs typeface="Arial" pitchFamily="34" charset="0"/>
              </a:rPr>
              <a:t>’</a:t>
            </a:r>
            <a:r>
              <a:rPr lang="fr-FR" sz="1600" dirty="0">
                <a:solidFill>
                  <a:srgbClr val="FFFF00"/>
                </a:solidFill>
                <a:latin typeface="Arial" pitchFamily="34" charset="0"/>
                <a:cs typeface="Arial" pitchFamily="34" charset="0"/>
              </a:rPr>
              <a:t>autres produits existent : </a:t>
            </a:r>
          </a:p>
          <a:p>
            <a:pPr algn="ctr" eaLnBrk="0" hangingPunct="0">
              <a:spcBef>
                <a:spcPct val="20000"/>
              </a:spcBef>
              <a:buFont typeface="Arial" pitchFamily="34" charset="0"/>
              <a:buNone/>
            </a:pPr>
            <a:r>
              <a:rPr lang="fr-FR" sz="1600" dirty="0">
                <a:solidFill>
                  <a:srgbClr val="FFFF00"/>
                </a:solidFill>
              </a:rPr>
              <a:t>L</a:t>
            </a:r>
            <a:r>
              <a:rPr lang="fr-FR" altLang="fr-FR" sz="1600" dirty="0">
                <a:solidFill>
                  <a:srgbClr val="FFFF00"/>
                </a:solidFill>
              </a:rPr>
              <a:t>’</a:t>
            </a:r>
            <a:r>
              <a:rPr lang="fr-FR" sz="1600" dirty="0">
                <a:solidFill>
                  <a:srgbClr val="FFFF00"/>
                </a:solidFill>
              </a:rPr>
              <a:t> APIGUARD sous forme de plaquette.</a:t>
            </a:r>
          </a:p>
          <a:p>
            <a:pPr algn="ctr" eaLnBrk="0" hangingPunct="0">
              <a:spcBef>
                <a:spcPct val="20000"/>
              </a:spcBef>
              <a:buFont typeface="Arial" pitchFamily="34" charset="0"/>
              <a:buNone/>
            </a:pPr>
            <a:r>
              <a:rPr lang="fr-FR" sz="1600" dirty="0">
                <a:solidFill>
                  <a:srgbClr val="FFFF00"/>
                </a:solidFill>
              </a:rPr>
              <a:t>L</a:t>
            </a:r>
            <a:r>
              <a:rPr lang="fr-FR" altLang="fr-FR" sz="1600" dirty="0">
                <a:solidFill>
                  <a:srgbClr val="FFFF00"/>
                </a:solidFill>
              </a:rPr>
              <a:t>’</a:t>
            </a:r>
            <a:r>
              <a:rPr lang="fr-FR" sz="1600" dirty="0">
                <a:solidFill>
                  <a:srgbClr val="FFFF00"/>
                </a:solidFill>
              </a:rPr>
              <a:t>APILIFE sous forme de 2 plaquettes fragmentables.</a:t>
            </a:r>
          </a:p>
        </p:txBody>
      </p:sp>
      <p:sp>
        <p:nvSpPr>
          <p:cNvPr id="24584" name="Espace réservé du contenu 2"/>
          <p:cNvSpPr txBox="1">
            <a:spLocks/>
          </p:cNvSpPr>
          <p:nvPr/>
        </p:nvSpPr>
        <p:spPr bwMode="auto">
          <a:xfrm>
            <a:off x="5138760" y="1013315"/>
            <a:ext cx="3771900" cy="3326674"/>
          </a:xfrm>
          <a:prstGeom prst="rect">
            <a:avLst/>
          </a:prstGeom>
          <a:noFill/>
          <a:ln w="9525">
            <a:noFill/>
            <a:miter lim="800000"/>
            <a:headEnd/>
            <a:tailEnd/>
          </a:ln>
        </p:spPr>
        <p:txBody>
          <a:bodyPr/>
          <a:lstStyle/>
          <a:p>
            <a:pPr algn="ctr" eaLnBrk="0" hangingPunct="0">
              <a:spcBef>
                <a:spcPct val="20000"/>
              </a:spcBef>
              <a:buFont typeface="Arial" pitchFamily="34" charset="0"/>
              <a:buNone/>
            </a:pPr>
            <a:r>
              <a:rPr lang="fr-FR" sz="1600" dirty="0">
                <a:solidFill>
                  <a:srgbClr val="FFFF00"/>
                </a:solidFill>
              </a:rPr>
              <a:t>Le varroa</a:t>
            </a:r>
          </a:p>
          <a:p>
            <a:pPr algn="ctr" eaLnBrk="0" hangingPunct="0">
              <a:spcBef>
                <a:spcPct val="20000"/>
              </a:spcBef>
              <a:buFont typeface="Arial" pitchFamily="34" charset="0"/>
              <a:buNone/>
            </a:pPr>
            <a:r>
              <a:rPr lang="fr-FR" sz="1600" dirty="0">
                <a:solidFill>
                  <a:srgbClr val="FFFF00"/>
                </a:solidFill>
              </a:rPr>
              <a:t>est vecteur de virus :</a:t>
            </a:r>
          </a:p>
          <a:p>
            <a:pPr algn="ctr" eaLnBrk="0" hangingPunct="0">
              <a:spcBef>
                <a:spcPct val="20000"/>
              </a:spcBef>
              <a:buFont typeface="Arial" pitchFamily="34" charset="0"/>
              <a:buNone/>
            </a:pPr>
            <a:r>
              <a:rPr lang="fr-FR" sz="1600" dirty="0">
                <a:solidFill>
                  <a:srgbClr val="FFFF00"/>
                </a:solidFill>
              </a:rPr>
              <a:t> paralysie aigue – ailes déformées</a:t>
            </a:r>
          </a:p>
          <a:p>
            <a:pPr algn="ctr" eaLnBrk="0" hangingPunct="0">
              <a:spcBef>
                <a:spcPct val="20000"/>
              </a:spcBef>
              <a:buFont typeface="Arial" pitchFamily="34" charset="0"/>
              <a:buNone/>
            </a:pPr>
            <a:r>
              <a:rPr lang="fr-FR" sz="1600" dirty="0">
                <a:solidFill>
                  <a:srgbClr val="FFFF00"/>
                </a:solidFill>
              </a:rPr>
              <a:t> = dépeuplement, mortalité plus </a:t>
            </a:r>
          </a:p>
          <a:p>
            <a:pPr algn="ctr" eaLnBrk="0" hangingPunct="0">
              <a:spcBef>
                <a:spcPct val="20000"/>
              </a:spcBef>
              <a:buFont typeface="Arial" pitchFamily="34" charset="0"/>
              <a:buNone/>
            </a:pPr>
            <a:r>
              <a:rPr lang="fr-FR" sz="1600" dirty="0">
                <a:solidFill>
                  <a:srgbClr val="FFFF00"/>
                </a:solidFill>
              </a:rPr>
              <a:t>rapide au cours de l</a:t>
            </a:r>
            <a:r>
              <a:rPr lang="fr-FR" altLang="fr-FR" sz="1600" dirty="0">
                <a:solidFill>
                  <a:srgbClr val="FFFF00"/>
                </a:solidFill>
              </a:rPr>
              <a:t>’</a:t>
            </a:r>
            <a:r>
              <a:rPr lang="fr-FR" sz="1600" dirty="0">
                <a:solidFill>
                  <a:srgbClr val="FFFF00"/>
                </a:solidFill>
              </a:rPr>
              <a:t>hiver.</a:t>
            </a:r>
          </a:p>
          <a:p>
            <a:pPr algn="ctr" eaLnBrk="0" hangingPunct="0">
              <a:spcBef>
                <a:spcPct val="20000"/>
              </a:spcBef>
              <a:buFont typeface="Arial" pitchFamily="34" charset="0"/>
              <a:buNone/>
            </a:pPr>
            <a:r>
              <a:rPr lang="fr-FR" sz="1600" dirty="0">
                <a:solidFill>
                  <a:srgbClr val="FFFF00"/>
                </a:solidFill>
              </a:rPr>
              <a:t>Raccourcit la vie des abeilles= dépeuplement.</a:t>
            </a:r>
          </a:p>
          <a:p>
            <a:pPr algn="ctr" eaLnBrk="0" hangingPunct="0">
              <a:spcBef>
                <a:spcPct val="20000"/>
              </a:spcBef>
              <a:buFont typeface="Arial" pitchFamily="34" charset="0"/>
              <a:buNone/>
            </a:pPr>
            <a:r>
              <a:rPr lang="fr-FR" sz="1600" dirty="0">
                <a:solidFill>
                  <a:srgbClr val="FFFF00"/>
                </a:solidFill>
              </a:rPr>
              <a:t>Perturbe les fonctions de l</a:t>
            </a:r>
            <a:r>
              <a:rPr lang="fr-FR" altLang="fr-FR" sz="1600" dirty="0">
                <a:solidFill>
                  <a:srgbClr val="FFFF00"/>
                </a:solidFill>
              </a:rPr>
              <a:t>’</a:t>
            </a:r>
            <a:r>
              <a:rPr lang="fr-FR" sz="1600" dirty="0">
                <a:solidFill>
                  <a:srgbClr val="FFFF00"/>
                </a:solidFill>
              </a:rPr>
              <a:t>abeille – mauvais développement des glandes qui secrètent la gelée royale = mauvais élevage des larves –apparition de la loque américaine. </a:t>
            </a:r>
          </a:p>
          <a:p>
            <a:pPr algn="ctr" eaLnBrk="0" hangingPunct="0">
              <a:spcBef>
                <a:spcPct val="20000"/>
              </a:spcBef>
              <a:buFont typeface="Arial" pitchFamily="34" charset="0"/>
              <a:buNone/>
            </a:pPr>
            <a:endParaRPr lang="fr-FR" dirty="0">
              <a:solidFill>
                <a:srgbClr val="FFFF00"/>
              </a:solidFill>
            </a:endParaRPr>
          </a:p>
          <a:p>
            <a:pPr algn="ctr" eaLnBrk="0" hangingPunct="0">
              <a:spcBef>
                <a:spcPct val="20000"/>
              </a:spcBef>
              <a:buFont typeface="Arial" pitchFamily="34" charset="0"/>
              <a:buNone/>
            </a:pPr>
            <a:endParaRPr lang="fr-FR" dirty="0">
              <a:solidFill>
                <a:srgbClr val="FFFF00"/>
              </a:solidFill>
            </a:endParaRPr>
          </a:p>
          <a:p>
            <a:pPr algn="ctr" eaLnBrk="0" hangingPunct="0">
              <a:spcBef>
                <a:spcPct val="20000"/>
              </a:spcBef>
              <a:buFont typeface="Arial" pitchFamily="34" charset="0"/>
              <a:buNone/>
            </a:pPr>
            <a:endParaRPr lang="fr-FR" dirty="0">
              <a:solidFill>
                <a:srgbClr val="FFFF00"/>
              </a:solidFill>
            </a:endParaRPr>
          </a:p>
        </p:txBody>
      </p:sp>
      <p:sp>
        <p:nvSpPr>
          <p:cNvPr id="16" name="Titre 1"/>
          <p:cNvSpPr txBox="1">
            <a:spLocks/>
          </p:cNvSpPr>
          <p:nvPr/>
        </p:nvSpPr>
        <p:spPr bwMode="auto">
          <a:xfrm>
            <a:off x="5453394" y="519579"/>
            <a:ext cx="3027362" cy="808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nchor="ctr">
            <a:normAutofit fontScale="97500"/>
          </a:bodyPr>
          <a:lst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defRPr/>
            </a:pPr>
            <a:r>
              <a:rPr lang="fr-FR" sz="1800" u="sng" dirty="0">
                <a:solidFill>
                  <a:srgbClr val="FFFF00"/>
                </a:solidFill>
              </a:rPr>
              <a:t>Pourquoi faire un traitement :  </a:t>
            </a:r>
          </a:p>
        </p:txBody>
      </p:sp>
      <p:sp>
        <p:nvSpPr>
          <p:cNvPr id="17" name="Titre 1"/>
          <p:cNvSpPr txBox="1">
            <a:spLocks/>
          </p:cNvSpPr>
          <p:nvPr/>
        </p:nvSpPr>
        <p:spPr bwMode="auto">
          <a:xfrm>
            <a:off x="823913" y="4129088"/>
            <a:ext cx="4954587" cy="384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nchor="ctr">
            <a:normAutofit fontScale="25000" lnSpcReduction="20000"/>
          </a:bodyPr>
          <a:lst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defRPr/>
            </a:pPr>
            <a:r>
              <a:rPr lang="fr-FR" dirty="0">
                <a:solidFill>
                  <a:schemeClr val="bg1"/>
                </a:solidFill>
              </a:rPr>
              <a:t>La Varroase suite</a:t>
            </a:r>
            <a:br>
              <a:rPr lang="fr-FR" dirty="0">
                <a:solidFill>
                  <a:schemeClr val="bg1"/>
                </a:solidFill>
              </a:rPr>
            </a:br>
            <a:r>
              <a:rPr lang="fr-FR" dirty="0">
                <a:solidFill>
                  <a:schemeClr val="bg1"/>
                </a:solidFill>
              </a:rPr>
              <a:t>Pourquoi faire un traitement  </a:t>
            </a:r>
          </a:p>
        </p:txBody>
      </p:sp>
      <p:pic>
        <p:nvPicPr>
          <p:cNvPr id="24587"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5400000">
            <a:off x="4996492" y="4815966"/>
            <a:ext cx="1599233" cy="2272118"/>
          </a:xfrm>
          <a:prstGeom prst="rect">
            <a:avLst/>
          </a:prstGeom>
          <a:noFill/>
          <a:ln w="9525">
            <a:noFill/>
            <a:miter lim="800000"/>
            <a:headEnd/>
            <a:tailEnd/>
          </a:ln>
        </p:spPr>
      </p:pic>
      <p:sp>
        <p:nvSpPr>
          <p:cNvPr id="13" name="ZoneTexte 12"/>
          <p:cNvSpPr txBox="1"/>
          <p:nvPr/>
        </p:nvSpPr>
        <p:spPr>
          <a:xfrm>
            <a:off x="204716" y="4294895"/>
            <a:ext cx="8705944" cy="1107996"/>
          </a:xfrm>
          <a:prstGeom prst="rect">
            <a:avLst/>
          </a:prstGeom>
          <a:noFill/>
        </p:spPr>
        <p:txBody>
          <a:bodyPr wrap="square" rtlCol="0">
            <a:spAutoFit/>
          </a:bodyPr>
          <a:lstStyle/>
          <a:p>
            <a:r>
              <a:rPr lang="fr-FR" sz="1600" dirty="0"/>
              <a:t>T</a:t>
            </a:r>
            <a:r>
              <a:rPr lang="fr-FR" sz="1600" u="sng" dirty="0"/>
              <a:t>est de présence de varroa :</a:t>
            </a:r>
            <a:endParaRPr lang="fr-FR" sz="1600" dirty="0"/>
          </a:p>
          <a:p>
            <a:r>
              <a:rPr lang="fr-FR" sz="1600" dirty="0"/>
              <a:t>Mettre un </a:t>
            </a:r>
            <a:r>
              <a:rPr lang="fr-FR" sz="1600" b="1" dirty="0"/>
              <a:t>lange graissé</a:t>
            </a:r>
            <a:r>
              <a:rPr lang="fr-FR" sz="1600" dirty="0"/>
              <a:t> sur le fond de la ruche ou sous la grille des plateaux aéré. En début de saison on ne doit pas trouvé plus de trois varroas tombés sur trois jours. Un par jour de moyenne.</a:t>
            </a:r>
          </a:p>
          <a:p>
            <a:endParaRPr lang="fr-FR"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116632"/>
            <a:ext cx="8229600" cy="504353"/>
          </a:xfrm>
        </p:spPr>
        <p:txBody>
          <a:bodyPr rtlCol="0">
            <a:noAutofit/>
          </a:bodyPr>
          <a:lstStyle/>
          <a:p>
            <a:pPr eaLnBrk="1" hangingPunct="1">
              <a:spcAft>
                <a:spcPts val="600"/>
              </a:spcAft>
              <a:defRPr/>
            </a:pPr>
            <a:r>
              <a:rPr lang="fr-FR" sz="2900" kern="1800" dirty="0" err="1">
                <a:solidFill>
                  <a:schemeClr val="accent6">
                    <a:lumMod val="75000"/>
                  </a:schemeClr>
                </a:solidFill>
                <a:latin typeface="Times New Roman" pitchFamily="18" charset="0"/>
                <a:ea typeface="Times New Roman"/>
                <a:cs typeface="Times New Roman" pitchFamily="18" charset="0"/>
              </a:rPr>
              <a:t>Tropilaelaps</a:t>
            </a:r>
            <a:endParaRPr lang="fr-FR" sz="2900" kern="1800" dirty="0">
              <a:solidFill>
                <a:schemeClr val="accent6">
                  <a:lumMod val="75000"/>
                </a:schemeClr>
              </a:solidFill>
              <a:latin typeface="Times New Roman" pitchFamily="18" charset="0"/>
              <a:ea typeface="Times New Roman"/>
              <a:cs typeface="Times New Roman" pitchFamily="18" charset="0"/>
            </a:endParaRPr>
          </a:p>
        </p:txBody>
      </p:sp>
      <p:sp>
        <p:nvSpPr>
          <p:cNvPr id="3" name="Espace réservé du contenu 2"/>
          <p:cNvSpPr>
            <a:spLocks noGrp="1"/>
          </p:cNvSpPr>
          <p:nvPr>
            <p:ph idx="1"/>
          </p:nvPr>
        </p:nvSpPr>
        <p:spPr>
          <a:xfrm>
            <a:off x="900113" y="692696"/>
            <a:ext cx="7416800" cy="4752975"/>
          </a:xfrm>
        </p:spPr>
        <p:txBody>
          <a:bodyPr rtlCol="0">
            <a:normAutofit/>
          </a:bodyPr>
          <a:lstStyle/>
          <a:p>
            <a:r>
              <a:rPr lang="fr-FR" sz="1800" dirty="0"/>
              <a:t>Les acariens du genre </a:t>
            </a:r>
            <a:r>
              <a:rPr lang="fr-FR" sz="1800" dirty="0" err="1"/>
              <a:t>Tropilaelaps</a:t>
            </a:r>
            <a:r>
              <a:rPr lang="fr-FR" sz="1800" dirty="0"/>
              <a:t> qui parasitent les abeilles, ne sont pas - et fort heureusement - encore signalés en France, ni dans d’autres pays de l’Union Européenne. C’est la raison pour laquelle il faut attirer l’attention sur les risques présentés par des importations non contrôlées.</a:t>
            </a:r>
          </a:p>
          <a:p>
            <a:r>
              <a:rPr lang="fr-FR" sz="1800" b="1" i="1" dirty="0"/>
              <a:t>Comportement</a:t>
            </a:r>
            <a:br>
              <a:rPr lang="fr-FR" sz="1800" b="1" dirty="0"/>
            </a:br>
            <a:r>
              <a:rPr lang="fr-FR" sz="1800" dirty="0"/>
              <a:t>Les </a:t>
            </a:r>
            <a:r>
              <a:rPr lang="fr-FR" sz="1800" dirty="0" err="1"/>
              <a:t>Tropilaelaps</a:t>
            </a:r>
            <a:r>
              <a:rPr lang="fr-FR" sz="1800" dirty="0"/>
              <a:t> sont de petits acariens qui, contrairement au varroa, se déplacent assez vivement dans les ruches.</a:t>
            </a:r>
          </a:p>
          <a:p>
            <a:r>
              <a:rPr lang="fr-FR" sz="1800" dirty="0"/>
              <a:t>Leur mode de vie est étrangement similaire à celui de Varroa, mais le cycle de développement est plus rapide : une semaine !</a:t>
            </a:r>
          </a:p>
          <a:p>
            <a:r>
              <a:rPr lang="fr-FR" sz="1800" b="1" i="1" dirty="0"/>
              <a:t>Les dégâts</a:t>
            </a:r>
            <a:br>
              <a:rPr lang="fr-FR" sz="1800" dirty="0"/>
            </a:br>
            <a:r>
              <a:rPr lang="fr-FR" sz="1800" dirty="0"/>
              <a:t>Ils sont assez semblables à ceux de Varroa.</a:t>
            </a:r>
          </a:p>
          <a:p>
            <a:endParaRPr lang="fr-FR" sz="1800" dirty="0"/>
          </a:p>
          <a:p>
            <a:pPr>
              <a:buNone/>
            </a:pPr>
            <a:r>
              <a:rPr lang="fr-FR" sz="1800" dirty="0"/>
              <a:t>A gauche : un </a:t>
            </a:r>
            <a:r>
              <a:rPr lang="fr-FR" sz="1800" u="sng" dirty="0"/>
              <a:t>Varroa</a:t>
            </a:r>
            <a:r>
              <a:rPr lang="fr-FR" sz="1800" dirty="0"/>
              <a:t> et à droite : un </a:t>
            </a:r>
            <a:r>
              <a:rPr lang="fr-FR" sz="1800" u="sng" dirty="0" err="1"/>
              <a:t>Tropilaelaps</a:t>
            </a:r>
            <a:endParaRPr lang="fr-FR" sz="1800" u="sng" dirty="0"/>
          </a:p>
          <a:p>
            <a:pPr marL="180975" indent="-180975" eaLnBrk="1" hangingPunct="1">
              <a:defRPr/>
            </a:pPr>
            <a:endParaRPr lang="fr-FR" sz="3400" dirty="0">
              <a:cs typeface="Arial" pitchFamily="34" charset="0"/>
            </a:endParaRPr>
          </a:p>
        </p:txBody>
      </p:sp>
      <p:pic>
        <p:nvPicPr>
          <p:cNvPr id="70658" name="Picture 2" descr="téléchargement"/>
          <p:cNvPicPr>
            <a:picLocks noChangeAspect="1" noChangeArrowheads="1"/>
          </p:cNvPicPr>
          <p:nvPr/>
        </p:nvPicPr>
        <p:blipFill>
          <a:blip r:embed="rId2" cstate="print"/>
          <a:srcRect/>
          <a:stretch>
            <a:fillRect/>
          </a:stretch>
        </p:blipFill>
        <p:spPr bwMode="auto">
          <a:xfrm>
            <a:off x="5644115" y="3377034"/>
            <a:ext cx="3248365" cy="206819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75497" y="125443"/>
            <a:ext cx="531090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MALADIES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APIAIRES » </a:t>
            </a:r>
            <a:r>
              <a:rPr lang="fr-FR" sz="1400" b="1" dirty="0">
                <a:ln w="10541" cmpd="sng">
                  <a:noFill/>
                  <a:prstDash val="solid"/>
                </a:ln>
                <a:solidFill>
                  <a:srgbClr val="FFFF00"/>
                </a:solidFill>
              </a:rPr>
              <a:t>suite</a:t>
            </a: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26626" name="Picture 4"/>
          <p:cNvPicPr>
            <a:picLocks noChangeAspect="1" noChangeArrowheads="1"/>
          </p:cNvPicPr>
          <p:nvPr/>
        </p:nvPicPr>
        <p:blipFill>
          <a:blip r:embed="rId2"/>
          <a:srcRect/>
          <a:stretch>
            <a:fillRect/>
          </a:stretch>
        </p:blipFill>
        <p:spPr bwMode="auto">
          <a:xfrm>
            <a:off x="6108700" y="71438"/>
            <a:ext cx="2484438" cy="1765300"/>
          </a:xfrm>
          <a:prstGeom prst="rect">
            <a:avLst/>
          </a:prstGeom>
          <a:noFill/>
          <a:ln w="9525">
            <a:noFill/>
            <a:miter lim="800000"/>
            <a:headEnd/>
            <a:tailEnd/>
          </a:ln>
        </p:spPr>
      </p:pic>
      <p:sp>
        <p:nvSpPr>
          <p:cNvPr id="22" name="Espace réservé du contenu 2"/>
          <p:cNvSpPr txBox="1">
            <a:spLocks/>
          </p:cNvSpPr>
          <p:nvPr/>
        </p:nvSpPr>
        <p:spPr bwMode="auto">
          <a:xfrm>
            <a:off x="228600" y="1646238"/>
            <a:ext cx="4400550" cy="5084762"/>
          </a:xfrm>
          <a:prstGeom prst="rect">
            <a:avLst/>
          </a:prstGeom>
          <a:noFill/>
          <a:ln w="9525">
            <a:noFill/>
            <a:miter lim="800000"/>
            <a:headEnd/>
            <a:tailEnd/>
          </a:ln>
        </p:spPr>
        <p:txBody>
          <a:bodyPr/>
          <a:lstStyle/>
          <a:p>
            <a:pPr algn="ctr" eaLnBrk="0" hangingPunct="0">
              <a:spcBef>
                <a:spcPct val="20000"/>
              </a:spcBef>
              <a:buFont typeface="Arial" pitchFamily="34" charset="0"/>
              <a:buNone/>
            </a:pPr>
            <a:r>
              <a:rPr lang="fr-FR" sz="2000" dirty="0">
                <a:solidFill>
                  <a:srgbClr val="FFFF00"/>
                </a:solidFill>
              </a:rPr>
              <a:t>causée par un microbe, le </a:t>
            </a:r>
            <a:r>
              <a:rPr lang="fr-FR" sz="2000" dirty="0" err="1">
                <a:solidFill>
                  <a:srgbClr val="FFFF00"/>
                </a:solidFill>
              </a:rPr>
              <a:t>bacillus</a:t>
            </a:r>
            <a:r>
              <a:rPr lang="fr-FR" sz="2000" dirty="0">
                <a:solidFill>
                  <a:srgbClr val="FFFF00"/>
                </a:solidFill>
              </a:rPr>
              <a:t> pluton qui est souvent accompagné par d'autres streptocoques et bacilles. Elle affecte les jeunes larves avant operculation.</a:t>
            </a:r>
          </a:p>
          <a:p>
            <a:pPr algn="ctr" eaLnBrk="0" hangingPunct="0">
              <a:spcBef>
                <a:spcPct val="20000"/>
              </a:spcBef>
              <a:buFont typeface="Arial" pitchFamily="34" charset="0"/>
              <a:buNone/>
            </a:pPr>
            <a:r>
              <a:rPr lang="fr-FR" sz="2000" u="sng" dirty="0">
                <a:solidFill>
                  <a:srgbClr val="FFFF00"/>
                </a:solidFill>
              </a:rPr>
              <a:t>Symptômes  :</a:t>
            </a:r>
            <a:endParaRPr lang="fr-FR" sz="2000" dirty="0">
              <a:solidFill>
                <a:srgbClr val="FFFF00"/>
              </a:solidFill>
            </a:endParaRPr>
          </a:p>
          <a:p>
            <a:pPr algn="ctr" eaLnBrk="0" hangingPunct="0">
              <a:spcBef>
                <a:spcPct val="20000"/>
              </a:spcBef>
              <a:buFont typeface="Arial" pitchFamily="34" charset="0"/>
              <a:buNone/>
            </a:pPr>
            <a:r>
              <a:rPr lang="fr-FR" sz="2000" dirty="0">
                <a:solidFill>
                  <a:srgbClr val="FFFF00"/>
                </a:solidFill>
              </a:rPr>
              <a:t>Couvain en mosaïque </a:t>
            </a:r>
          </a:p>
          <a:p>
            <a:pPr algn="ctr" eaLnBrk="0" hangingPunct="0">
              <a:spcBef>
                <a:spcPct val="20000"/>
              </a:spcBef>
              <a:buFont typeface="Arial" pitchFamily="34" charset="0"/>
              <a:buNone/>
            </a:pPr>
            <a:r>
              <a:rPr lang="fr-FR" sz="2000" dirty="0">
                <a:solidFill>
                  <a:srgbClr val="FFFF00"/>
                </a:solidFill>
              </a:rPr>
              <a:t>Odeur de putréfaction parfois acide </a:t>
            </a:r>
          </a:p>
          <a:p>
            <a:pPr algn="ctr" eaLnBrk="0" hangingPunct="0">
              <a:spcBef>
                <a:spcPct val="20000"/>
              </a:spcBef>
              <a:buFont typeface="Arial" pitchFamily="34" charset="0"/>
              <a:buNone/>
            </a:pPr>
            <a:r>
              <a:rPr lang="fr-FR" sz="2000" dirty="0">
                <a:solidFill>
                  <a:srgbClr val="FFFF00"/>
                </a:solidFill>
              </a:rPr>
              <a:t>Les larves mortes au fond des alvéoles sont jaunâtres puis brunâtres</a:t>
            </a:r>
          </a:p>
          <a:p>
            <a:pPr algn="ctr" eaLnBrk="0" hangingPunct="0">
              <a:spcBef>
                <a:spcPct val="20000"/>
              </a:spcBef>
              <a:buFont typeface="Arial" pitchFamily="34" charset="0"/>
              <a:buNone/>
            </a:pPr>
            <a:r>
              <a:rPr lang="fr-FR" sz="2000" dirty="0">
                <a:solidFill>
                  <a:srgbClr val="FFFF00"/>
                </a:solidFill>
              </a:rPr>
              <a:t>Les larves sont soit roulées soit allongées sur le dos et non adhérentes à la parois </a:t>
            </a:r>
          </a:p>
          <a:p>
            <a:pPr algn="ctr" eaLnBrk="0" hangingPunct="0">
              <a:spcBef>
                <a:spcPct val="20000"/>
              </a:spcBef>
              <a:buFont typeface="Arial" pitchFamily="34" charset="0"/>
              <a:buNone/>
            </a:pPr>
            <a:r>
              <a:rPr lang="fr-FR" sz="2000" dirty="0">
                <a:solidFill>
                  <a:srgbClr val="FFFF00"/>
                </a:solidFill>
              </a:rPr>
              <a:t>Au test de l</a:t>
            </a:r>
            <a:r>
              <a:rPr lang="fr-FR" altLang="fr-FR" sz="2000" dirty="0">
                <a:solidFill>
                  <a:srgbClr val="FFFF00"/>
                </a:solidFill>
              </a:rPr>
              <a:t>’</a:t>
            </a:r>
            <a:r>
              <a:rPr lang="fr-FR" sz="2000" dirty="0">
                <a:solidFill>
                  <a:srgbClr val="FFFF00"/>
                </a:solidFill>
              </a:rPr>
              <a:t>allumette la larve morte se rétracte brusquement</a:t>
            </a:r>
          </a:p>
        </p:txBody>
      </p:sp>
      <p:sp>
        <p:nvSpPr>
          <p:cNvPr id="26628" name="Espace réservé du contenu 5"/>
          <p:cNvSpPr txBox="1">
            <a:spLocks/>
          </p:cNvSpPr>
          <p:nvPr/>
        </p:nvSpPr>
        <p:spPr bwMode="auto">
          <a:xfrm>
            <a:off x="5003800" y="3162278"/>
            <a:ext cx="4064000" cy="3738562"/>
          </a:xfrm>
          <a:prstGeom prst="rect">
            <a:avLst/>
          </a:prstGeom>
          <a:noFill/>
          <a:ln w="9525">
            <a:noFill/>
            <a:miter lim="800000"/>
            <a:headEnd/>
            <a:tailEnd/>
          </a:ln>
        </p:spPr>
        <p:txBody>
          <a:bodyPr/>
          <a:lstStyle/>
          <a:p>
            <a:pPr algn="ctr" eaLnBrk="0" hangingPunct="0">
              <a:spcBef>
                <a:spcPct val="20000"/>
              </a:spcBef>
              <a:buFont typeface="Arial" pitchFamily="34" charset="0"/>
              <a:buNone/>
            </a:pPr>
            <a:r>
              <a:rPr lang="fr-FR" dirty="0">
                <a:solidFill>
                  <a:srgbClr val="FFFF00"/>
                </a:solidFill>
                <a:latin typeface="Arial" pitchFamily="34" charset="0"/>
                <a:cs typeface="Arial" pitchFamily="34" charset="0"/>
              </a:rPr>
              <a:t> </a:t>
            </a:r>
            <a:r>
              <a:rPr lang="fr-FR" u="sng" dirty="0">
                <a:solidFill>
                  <a:srgbClr val="FFFF00"/>
                </a:solidFill>
                <a:latin typeface="Arial" pitchFamily="34" charset="0"/>
                <a:cs typeface="Arial" pitchFamily="34" charset="0"/>
              </a:rPr>
              <a:t>Apparait quand</a:t>
            </a:r>
          </a:p>
          <a:p>
            <a:pPr algn="ctr" eaLnBrk="0" hangingPunct="0">
              <a:spcBef>
                <a:spcPct val="20000"/>
              </a:spcBef>
              <a:buFont typeface="Arial" pitchFamily="34" charset="0"/>
              <a:buNone/>
            </a:pPr>
            <a:r>
              <a:rPr lang="fr-FR" dirty="0">
                <a:solidFill>
                  <a:srgbClr val="FFFF00"/>
                </a:solidFill>
                <a:latin typeface="Arial" pitchFamily="34" charset="0"/>
                <a:cs typeface="Arial" pitchFamily="34" charset="0"/>
              </a:rPr>
              <a:t>Il y a carence en pollen.</a:t>
            </a:r>
          </a:p>
          <a:p>
            <a:pPr algn="ctr" eaLnBrk="0" hangingPunct="0">
              <a:spcBef>
                <a:spcPct val="20000"/>
              </a:spcBef>
              <a:buFont typeface="Arial" pitchFamily="34" charset="0"/>
              <a:buNone/>
            </a:pPr>
            <a:r>
              <a:rPr lang="fr-FR" u="sng" dirty="0">
                <a:solidFill>
                  <a:srgbClr val="FFFF00"/>
                </a:solidFill>
                <a:latin typeface="Arial" pitchFamily="34" charset="0"/>
                <a:cs typeface="Arial" pitchFamily="34" charset="0"/>
              </a:rPr>
              <a:t>Traitement :</a:t>
            </a:r>
          </a:p>
          <a:p>
            <a:pPr algn="ctr" eaLnBrk="0" hangingPunct="0">
              <a:spcBef>
                <a:spcPct val="20000"/>
              </a:spcBef>
              <a:buFont typeface="Arial" pitchFamily="34" charset="0"/>
              <a:buNone/>
            </a:pPr>
            <a:r>
              <a:rPr lang="fr-FR" dirty="0">
                <a:solidFill>
                  <a:srgbClr val="FFFF00"/>
                </a:solidFill>
                <a:latin typeface="Arial" pitchFamily="34" charset="0"/>
                <a:cs typeface="Arial" pitchFamily="34" charset="0"/>
              </a:rPr>
              <a:t>Transvasement des colonies fortement atteintes.</a:t>
            </a:r>
          </a:p>
          <a:p>
            <a:pPr algn="ctr" eaLnBrk="0" hangingPunct="0">
              <a:spcBef>
                <a:spcPct val="20000"/>
              </a:spcBef>
              <a:buFont typeface="Arial" pitchFamily="34" charset="0"/>
              <a:buNone/>
            </a:pPr>
            <a:r>
              <a:rPr lang="fr-FR" dirty="0">
                <a:solidFill>
                  <a:srgbClr val="FFFF00"/>
                </a:solidFill>
                <a:latin typeface="Arial" pitchFamily="34" charset="0"/>
                <a:cs typeface="Arial" pitchFamily="34" charset="0"/>
              </a:rPr>
              <a:t>Enlever le cadre malade (colonie faiblement atteinte) </a:t>
            </a:r>
          </a:p>
          <a:p>
            <a:pPr algn="ctr" eaLnBrk="0" hangingPunct="0">
              <a:spcBef>
                <a:spcPct val="20000"/>
              </a:spcBef>
              <a:buFont typeface="Arial" pitchFamily="34" charset="0"/>
              <a:buNone/>
            </a:pPr>
            <a:r>
              <a:rPr lang="fr-FR" dirty="0">
                <a:solidFill>
                  <a:srgbClr val="FFFF00"/>
                </a:solidFill>
                <a:latin typeface="Arial" pitchFamily="34" charset="0"/>
                <a:cs typeface="Arial" pitchFamily="34" charset="0"/>
              </a:rPr>
              <a:t>Désinfecter à l’eau de javel ou au chalumeau.</a:t>
            </a:r>
          </a:p>
          <a:p>
            <a:pPr algn="ctr" eaLnBrk="0" hangingPunct="0">
              <a:spcBef>
                <a:spcPct val="20000"/>
              </a:spcBef>
              <a:buFont typeface="Arial" pitchFamily="34" charset="0"/>
              <a:buNone/>
            </a:pPr>
            <a:endParaRPr lang="fr-FR" sz="2000" dirty="0">
              <a:solidFill>
                <a:srgbClr val="FFFF00"/>
              </a:solidFill>
              <a:latin typeface="Arial" pitchFamily="34" charset="0"/>
              <a:cs typeface="Arial" pitchFamily="34" charset="0"/>
            </a:endParaRPr>
          </a:p>
        </p:txBody>
      </p:sp>
      <p:sp>
        <p:nvSpPr>
          <p:cNvPr id="24" name="Sous-titre 2"/>
          <p:cNvSpPr txBox="1">
            <a:spLocks/>
          </p:cNvSpPr>
          <p:nvPr/>
        </p:nvSpPr>
        <p:spPr>
          <a:xfrm>
            <a:off x="417045" y="706970"/>
            <a:ext cx="424385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LOQUE EUROPEENNE</a:t>
            </a:r>
            <a:r>
              <a:rPr lang="fr-FR"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a:p>
            <a:pPr fontAlgn="auto">
              <a:spcAft>
                <a:spcPts val="0"/>
              </a:spcAft>
              <a:defRPr/>
            </a:pPr>
            <a:r>
              <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Dite loque Bénigne</a:t>
            </a:r>
          </a:p>
        </p:txBody>
      </p:sp>
      <p:pic>
        <p:nvPicPr>
          <p:cNvPr id="26630" name="Image 1"/>
          <p:cNvPicPr>
            <a:picLocks noChangeAspect="1"/>
          </p:cNvPicPr>
          <p:nvPr/>
        </p:nvPicPr>
        <p:blipFill>
          <a:blip r:embed="rId3"/>
          <a:srcRect/>
          <a:stretch>
            <a:fillRect/>
          </a:stretch>
        </p:blipFill>
        <p:spPr bwMode="auto">
          <a:xfrm>
            <a:off x="4629150" y="1930400"/>
            <a:ext cx="2025650" cy="12319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22">
                                            <p:txEl>
                                              <p:pRg st="5" end="5"/>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22">
                                            <p:txEl>
                                              <p:pRg st="6" end="6"/>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linds(horizontal)">
                                      <p:cBhvr>
                                        <p:cTn id="32"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2057346" y="125443"/>
            <a:ext cx="531090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MALADIES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APIAIRES » </a:t>
            </a:r>
            <a:r>
              <a:rPr lang="fr-FR" sz="1400" b="1" dirty="0">
                <a:ln w="10541" cmpd="sng">
                  <a:noFill/>
                  <a:prstDash val="solid"/>
                </a:ln>
                <a:solidFill>
                  <a:srgbClr val="FFFF00"/>
                </a:solidFill>
              </a:rPr>
              <a:t>suite</a:t>
            </a: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24" name="Sous-titre 2"/>
          <p:cNvSpPr txBox="1">
            <a:spLocks/>
          </p:cNvSpPr>
          <p:nvPr/>
        </p:nvSpPr>
        <p:spPr>
          <a:xfrm>
            <a:off x="61445" y="822096"/>
            <a:ext cx="424385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LOQUE AMERICAINE</a:t>
            </a:r>
          </a:p>
          <a:p>
            <a:pPr fontAlgn="auto">
              <a:spcAft>
                <a:spcPts val="0"/>
              </a:spcAft>
              <a:defRPr/>
            </a:pPr>
            <a:r>
              <a:rPr lang="fr-FR" sz="2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Dite loque Maligne</a:t>
            </a: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Espace réservé du contenu 2"/>
          <p:cNvSpPr txBox="1">
            <a:spLocks/>
          </p:cNvSpPr>
          <p:nvPr/>
        </p:nvSpPr>
        <p:spPr bwMode="auto">
          <a:xfrm>
            <a:off x="457200" y="1762125"/>
            <a:ext cx="3657600" cy="5000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normAutofit/>
          </a:bodyPr>
          <a:lstStyle/>
          <a:p>
            <a:pPr algn="ctr"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Beaucoup plus grave que la loque européenne. </a:t>
            </a:r>
          </a:p>
          <a:p>
            <a:pPr algn="ctr"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Classée danger sanitaire de 1</a:t>
            </a:r>
            <a:r>
              <a:rPr lang="fr-FR" baseline="30000" dirty="0">
                <a:solidFill>
                  <a:srgbClr val="FFFF00"/>
                </a:solidFill>
                <a:latin typeface="Arial" pitchFamily="34" charset="0"/>
                <a:cs typeface="Arial" pitchFamily="34" charset="0"/>
              </a:rPr>
              <a:t>ère</a:t>
            </a:r>
            <a:r>
              <a:rPr lang="fr-FR" dirty="0">
                <a:solidFill>
                  <a:srgbClr val="FFFF00"/>
                </a:solidFill>
                <a:latin typeface="Arial" pitchFamily="34" charset="0"/>
                <a:cs typeface="Arial" pitchFamily="34" charset="0"/>
              </a:rPr>
              <a:t> catégorie </a:t>
            </a:r>
          </a:p>
          <a:p>
            <a:pPr algn="ctr"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c'est une maladie qui se propage dans les alvéoles du couvain. </a:t>
            </a:r>
          </a:p>
          <a:p>
            <a:pPr algn="ctr"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Elle est due à une bactérie « Paenibacillus larvae » </a:t>
            </a:r>
          </a:p>
          <a:p>
            <a:pPr algn="ctr" eaLnBrk="0" hangingPunct="0">
              <a:lnSpc>
                <a:spcPct val="90000"/>
              </a:lnSpc>
              <a:spcBef>
                <a:spcPct val="20000"/>
              </a:spcBef>
              <a:buFont typeface="Arial" pitchFamily="34" charset="0"/>
              <a:buNone/>
            </a:pPr>
            <a:endParaRPr lang="fr-FR" dirty="0">
              <a:solidFill>
                <a:srgbClr val="FFFF00"/>
              </a:solidFill>
              <a:latin typeface="Arial" pitchFamily="34" charset="0"/>
              <a:cs typeface="Arial" pitchFamily="34" charset="0"/>
            </a:endParaRPr>
          </a:p>
          <a:p>
            <a:pPr algn="ctr"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Elle touche les trois castes. </a:t>
            </a:r>
          </a:p>
          <a:p>
            <a:pPr algn="ctr" eaLnBrk="0" hangingPunct="0">
              <a:lnSpc>
                <a:spcPct val="90000"/>
              </a:lnSpc>
              <a:spcBef>
                <a:spcPct val="20000"/>
              </a:spcBef>
              <a:buFont typeface="Arial" pitchFamily="34" charset="0"/>
              <a:buNone/>
            </a:pPr>
            <a:r>
              <a:rPr lang="fr-FR" dirty="0">
                <a:solidFill>
                  <a:srgbClr val="FFFF00"/>
                </a:solidFill>
                <a:latin typeface="Arial" pitchFamily="34" charset="0"/>
                <a:cs typeface="Arial" pitchFamily="34" charset="0"/>
              </a:rPr>
              <a:t>Elle décime une colonie en quelques semaines parce qu'il n'y a plus renouvellement des abeilles.</a:t>
            </a:r>
          </a:p>
          <a:p>
            <a:pPr algn="ctr" eaLnBrk="0" hangingPunct="0">
              <a:lnSpc>
                <a:spcPct val="90000"/>
              </a:lnSpc>
              <a:spcBef>
                <a:spcPct val="20000"/>
              </a:spcBef>
              <a:buFont typeface="Arial" pitchFamily="34" charset="0"/>
              <a:buNone/>
            </a:pPr>
            <a:endParaRPr lang="fr-FR" sz="2000" dirty="0">
              <a:solidFill>
                <a:srgbClr val="FFFF00"/>
              </a:solidFill>
            </a:endParaRPr>
          </a:p>
          <a:p>
            <a:pPr algn="ctr" eaLnBrk="0" hangingPunct="0">
              <a:lnSpc>
                <a:spcPct val="90000"/>
              </a:lnSpc>
              <a:spcBef>
                <a:spcPct val="20000"/>
              </a:spcBef>
              <a:buFont typeface="Arial" pitchFamily="34" charset="0"/>
              <a:buNone/>
            </a:pPr>
            <a:endParaRPr lang="fr-FR" sz="2000" dirty="0">
              <a:solidFill>
                <a:srgbClr val="FFFF00"/>
              </a:solidFill>
            </a:endParaRPr>
          </a:p>
        </p:txBody>
      </p:sp>
      <p:pic>
        <p:nvPicPr>
          <p:cNvPr id="27652" name="Picture 3"/>
          <p:cNvPicPr>
            <a:picLocks noChangeAspect="1" noChangeArrowheads="1"/>
          </p:cNvPicPr>
          <p:nvPr/>
        </p:nvPicPr>
        <p:blipFill>
          <a:blip r:embed="rId2"/>
          <a:srcRect/>
          <a:stretch>
            <a:fillRect/>
          </a:stretch>
        </p:blipFill>
        <p:spPr bwMode="auto">
          <a:xfrm>
            <a:off x="4724400" y="947738"/>
            <a:ext cx="3770313" cy="2024062"/>
          </a:xfrm>
          <a:prstGeom prst="rect">
            <a:avLst/>
          </a:prstGeom>
          <a:noFill/>
          <a:ln w="9525">
            <a:noFill/>
            <a:miter lim="800000"/>
            <a:headEnd/>
            <a:tailEnd/>
          </a:ln>
        </p:spPr>
      </p:pic>
      <p:sp>
        <p:nvSpPr>
          <p:cNvPr id="27653" name="Espace réservé du contenu 2"/>
          <p:cNvSpPr txBox="1">
            <a:spLocks/>
          </p:cNvSpPr>
          <p:nvPr/>
        </p:nvSpPr>
        <p:spPr bwMode="auto">
          <a:xfrm>
            <a:off x="4508500" y="3403600"/>
            <a:ext cx="4038600" cy="2552700"/>
          </a:xfrm>
          <a:prstGeom prst="rect">
            <a:avLst/>
          </a:prstGeom>
          <a:noFill/>
          <a:ln w="9525">
            <a:noFill/>
            <a:miter lim="800000"/>
            <a:headEnd/>
            <a:tailEnd/>
          </a:ln>
        </p:spPr>
        <p:txBody>
          <a:bodyPr/>
          <a:lstStyle/>
          <a:p>
            <a:pPr algn="ctr" eaLnBrk="0" hangingPunct="0">
              <a:spcBef>
                <a:spcPct val="20000"/>
              </a:spcBef>
              <a:buFont typeface="Arial" pitchFamily="34" charset="0"/>
              <a:buNone/>
            </a:pPr>
            <a:r>
              <a:rPr lang="fr-FR" sz="2000" dirty="0">
                <a:solidFill>
                  <a:srgbClr val="FFFF00"/>
                </a:solidFill>
              </a:rPr>
              <a:t>Elle existe sous deux formes </a:t>
            </a:r>
          </a:p>
          <a:p>
            <a:pPr algn="ctr" eaLnBrk="0" hangingPunct="0">
              <a:spcBef>
                <a:spcPct val="20000"/>
              </a:spcBef>
              <a:buFont typeface="Arial" pitchFamily="34" charset="0"/>
              <a:buNone/>
            </a:pPr>
            <a:r>
              <a:rPr lang="fr-FR" sz="2000" u="sng" dirty="0">
                <a:solidFill>
                  <a:srgbClr val="FFFF00"/>
                </a:solidFill>
              </a:rPr>
              <a:t>La forme végétative </a:t>
            </a:r>
            <a:r>
              <a:rPr lang="fr-FR" sz="2000" dirty="0">
                <a:solidFill>
                  <a:srgbClr val="FFFF00"/>
                </a:solidFill>
              </a:rPr>
              <a:t>: le microbe ( le bacille) qui est détruit par les antibiotiques.</a:t>
            </a:r>
          </a:p>
          <a:p>
            <a:pPr algn="ctr" eaLnBrk="0" hangingPunct="0">
              <a:spcBef>
                <a:spcPct val="20000"/>
              </a:spcBef>
              <a:buFont typeface="Arial" pitchFamily="34" charset="0"/>
              <a:buNone/>
            </a:pPr>
            <a:r>
              <a:rPr lang="fr-FR" sz="2000" u="sng" dirty="0">
                <a:solidFill>
                  <a:srgbClr val="FFFF00"/>
                </a:solidFill>
              </a:rPr>
              <a:t>La forme résistante </a:t>
            </a:r>
            <a:r>
              <a:rPr lang="fr-FR" sz="2000" dirty="0">
                <a:solidFill>
                  <a:srgbClr val="FFFF00"/>
                </a:solidFill>
              </a:rPr>
              <a:t>: la spore qui se conserve 30 à 40 ans dans la cire et le bois et est présent dans le miel.</a:t>
            </a:r>
          </a:p>
          <a:p>
            <a:pPr algn="ctr" eaLnBrk="0" hangingPunct="0">
              <a:spcBef>
                <a:spcPct val="20000"/>
              </a:spcBef>
              <a:buFont typeface="Arial" pitchFamily="34" charset="0"/>
              <a:buNone/>
            </a:pPr>
            <a:endParaRPr lang="fr-FR" sz="20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20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3055138" y="84499"/>
            <a:ext cx="531090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MALADIES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APIAIRES » </a:t>
            </a:r>
            <a:r>
              <a:rPr lang="fr-FR" sz="1400" b="1" dirty="0">
                <a:ln w="10541" cmpd="sng">
                  <a:noFill/>
                  <a:prstDash val="solid"/>
                </a:ln>
                <a:solidFill>
                  <a:srgbClr val="FFFF00"/>
                </a:solidFill>
              </a:rPr>
              <a:t>suite</a:t>
            </a: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24" name="Sous-titre 2"/>
          <p:cNvSpPr txBox="1">
            <a:spLocks/>
          </p:cNvSpPr>
          <p:nvPr/>
        </p:nvSpPr>
        <p:spPr>
          <a:xfrm>
            <a:off x="161190" y="377314"/>
            <a:ext cx="372315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LOQUE AMERICAINE</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28675"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48100" y="750888"/>
            <a:ext cx="1716088" cy="3338512"/>
          </a:xfrm>
          <a:prstGeom prst="rect">
            <a:avLst/>
          </a:prstGeom>
          <a:noFill/>
          <a:ln w="9525">
            <a:noFill/>
            <a:miter lim="800000"/>
            <a:headEnd/>
            <a:tailEnd/>
          </a:ln>
          <a:effectLst/>
        </p:spPr>
      </p:pic>
      <p:pic>
        <p:nvPicPr>
          <p:cNvPr id="28676" name="Picture 2"/>
          <p:cNvPicPr>
            <a:picLocks noChangeAspect="1" noChangeArrowheads="1"/>
          </p:cNvPicPr>
          <p:nvPr/>
        </p:nvPicPr>
        <p:blipFill>
          <a:blip r:embed="rId3"/>
          <a:srcRect/>
          <a:stretch>
            <a:fillRect/>
          </a:stretch>
        </p:blipFill>
        <p:spPr bwMode="auto">
          <a:xfrm>
            <a:off x="323727" y="4178300"/>
            <a:ext cx="3681413" cy="2668588"/>
          </a:xfrm>
          <a:prstGeom prst="rect">
            <a:avLst/>
          </a:prstGeom>
          <a:noFill/>
          <a:ln w="9525">
            <a:solidFill>
              <a:schemeClr val="bg1"/>
            </a:solidFill>
            <a:miter lim="800000"/>
            <a:headEnd/>
            <a:tailEnd/>
          </a:ln>
        </p:spPr>
      </p:pic>
      <p:pic>
        <p:nvPicPr>
          <p:cNvPr id="28677"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3630490" y="4552950"/>
            <a:ext cx="2611437" cy="1862138"/>
          </a:xfrm>
          <a:prstGeom prst="rect">
            <a:avLst/>
          </a:prstGeom>
          <a:noFill/>
          <a:ln w="9525">
            <a:noFill/>
            <a:miter lim="800000"/>
            <a:headEnd/>
            <a:tailEnd/>
          </a:ln>
          <a:effectLst/>
        </p:spPr>
      </p:pic>
      <p:sp>
        <p:nvSpPr>
          <p:cNvPr id="13" name="Espace réservé du contenu 2"/>
          <p:cNvSpPr txBox="1">
            <a:spLocks/>
          </p:cNvSpPr>
          <p:nvPr/>
        </p:nvSpPr>
        <p:spPr bwMode="auto">
          <a:xfrm>
            <a:off x="161190" y="779463"/>
            <a:ext cx="3723423" cy="3887787"/>
          </a:xfrm>
          <a:prstGeom prst="rect">
            <a:avLst/>
          </a:prstGeom>
          <a:noFill/>
          <a:ln w="9525">
            <a:noFill/>
            <a:miter lim="800000"/>
            <a:headEnd/>
            <a:tailEnd/>
          </a:ln>
        </p:spPr>
        <p:txBody>
          <a:bodyPr/>
          <a:lstStyle/>
          <a:p>
            <a:pPr algn="ctr" eaLnBrk="0" hangingPunct="0">
              <a:spcBef>
                <a:spcPct val="20000"/>
              </a:spcBef>
              <a:buFont typeface="Arial" pitchFamily="34" charset="0"/>
              <a:buNone/>
            </a:pPr>
            <a:r>
              <a:rPr lang="fr-FR" sz="2000" b="1" u="sng" dirty="0">
                <a:solidFill>
                  <a:srgbClr val="FFFF00"/>
                </a:solidFill>
                <a:latin typeface="Arial" pitchFamily="34" charset="0"/>
                <a:cs typeface="Arial" pitchFamily="34" charset="0"/>
              </a:rPr>
              <a:t>Symptômes </a:t>
            </a:r>
          </a:p>
          <a:p>
            <a:pPr algn="ctr" eaLnBrk="0" hangingPunct="0">
              <a:spcBef>
                <a:spcPct val="20000"/>
              </a:spcBef>
              <a:buFont typeface="Arial" pitchFamily="34" charset="0"/>
              <a:buNone/>
            </a:pPr>
            <a:r>
              <a:rPr lang="fr-FR" sz="2000" dirty="0">
                <a:solidFill>
                  <a:srgbClr val="FFFF00"/>
                </a:solidFill>
                <a:latin typeface="Arial" pitchFamily="34" charset="0"/>
                <a:cs typeface="Arial" pitchFamily="34" charset="0"/>
              </a:rPr>
              <a:t>Couvain en mosaïque </a:t>
            </a:r>
          </a:p>
          <a:p>
            <a:pPr algn="ctr" eaLnBrk="0" hangingPunct="0">
              <a:spcBef>
                <a:spcPct val="20000"/>
              </a:spcBef>
              <a:buFont typeface="Arial" pitchFamily="34" charset="0"/>
              <a:buNone/>
            </a:pPr>
            <a:r>
              <a:rPr lang="fr-FR" sz="2000" dirty="0">
                <a:solidFill>
                  <a:srgbClr val="FFFF00"/>
                </a:solidFill>
                <a:latin typeface="Arial" pitchFamily="34" charset="0"/>
                <a:cs typeface="Arial" pitchFamily="34" charset="0"/>
              </a:rPr>
              <a:t>Mort du couvain operculé </a:t>
            </a:r>
          </a:p>
          <a:p>
            <a:pPr algn="ctr" eaLnBrk="0" hangingPunct="0">
              <a:spcBef>
                <a:spcPct val="20000"/>
              </a:spcBef>
              <a:buFont typeface="Arial" pitchFamily="34" charset="0"/>
              <a:buNone/>
            </a:pPr>
            <a:r>
              <a:rPr lang="fr-FR" sz="2000" dirty="0">
                <a:solidFill>
                  <a:srgbClr val="FFFF00"/>
                </a:solidFill>
                <a:latin typeface="Arial" pitchFamily="34" charset="0"/>
                <a:cs typeface="Arial" pitchFamily="34" charset="0"/>
              </a:rPr>
              <a:t>Opercules affaissées foncées – percées </a:t>
            </a:r>
          </a:p>
          <a:p>
            <a:pPr algn="ctr" eaLnBrk="0" hangingPunct="0">
              <a:spcBef>
                <a:spcPct val="20000"/>
              </a:spcBef>
              <a:buFont typeface="Arial" pitchFamily="34" charset="0"/>
              <a:buNone/>
            </a:pPr>
            <a:r>
              <a:rPr lang="fr-FR" sz="2000" dirty="0">
                <a:solidFill>
                  <a:srgbClr val="FFFF00"/>
                </a:solidFill>
                <a:latin typeface="Arial" pitchFamily="34" charset="0"/>
                <a:cs typeface="Arial" pitchFamily="34" charset="0"/>
              </a:rPr>
              <a:t>larves de couleur brunâtre adhérentes aux parois- Filantes au test de l’allumette. </a:t>
            </a:r>
          </a:p>
          <a:p>
            <a:pPr algn="ctr" eaLnBrk="0" hangingPunct="0">
              <a:spcBef>
                <a:spcPct val="20000"/>
              </a:spcBef>
              <a:buFont typeface="Arial" pitchFamily="34" charset="0"/>
              <a:buNone/>
            </a:pPr>
            <a:r>
              <a:rPr lang="fr-FR" sz="2000" dirty="0">
                <a:solidFill>
                  <a:srgbClr val="FFFF00"/>
                </a:solidFill>
                <a:latin typeface="Arial" pitchFamily="34" charset="0"/>
                <a:cs typeface="Arial" pitchFamily="34" charset="0"/>
              </a:rPr>
              <a:t>Odeur caractéristique de colle forte </a:t>
            </a:r>
          </a:p>
        </p:txBody>
      </p:sp>
      <p:sp>
        <p:nvSpPr>
          <p:cNvPr id="14" name="Espace réservé du contenu 8"/>
          <p:cNvSpPr txBox="1">
            <a:spLocks/>
          </p:cNvSpPr>
          <p:nvPr/>
        </p:nvSpPr>
        <p:spPr bwMode="auto">
          <a:xfrm>
            <a:off x="5678488" y="729644"/>
            <a:ext cx="3402012" cy="4525962"/>
          </a:xfrm>
          <a:prstGeom prst="rect">
            <a:avLst/>
          </a:prstGeom>
          <a:noFill/>
          <a:ln w="9525">
            <a:noFill/>
            <a:miter lim="800000"/>
            <a:headEnd/>
            <a:tailEnd/>
          </a:ln>
        </p:spPr>
        <p:txBody>
          <a:bodyPr/>
          <a:lstStyle/>
          <a:p>
            <a:pPr algn="ctr" eaLnBrk="0" hangingPunct="0">
              <a:spcBef>
                <a:spcPct val="20000"/>
              </a:spcBef>
              <a:buFont typeface="Arial" pitchFamily="34" charset="0"/>
              <a:buNone/>
            </a:pPr>
            <a:r>
              <a:rPr lang="fr-FR" sz="2000" u="sng" dirty="0">
                <a:solidFill>
                  <a:srgbClr val="FFFF00"/>
                </a:solidFill>
              </a:rPr>
              <a:t>Apparait quand </a:t>
            </a:r>
          </a:p>
          <a:p>
            <a:pPr algn="ctr" eaLnBrk="0" hangingPunct="0">
              <a:spcBef>
                <a:spcPct val="20000"/>
              </a:spcBef>
              <a:buFont typeface="Arial" pitchFamily="34" charset="0"/>
              <a:buNone/>
            </a:pPr>
            <a:r>
              <a:rPr lang="fr-FR" sz="2000" dirty="0">
                <a:solidFill>
                  <a:srgbClr val="FFFF00"/>
                </a:solidFill>
              </a:rPr>
              <a:t>Pillage des  colonies affaiblies. </a:t>
            </a:r>
          </a:p>
          <a:p>
            <a:pPr algn="ctr" eaLnBrk="0" hangingPunct="0">
              <a:spcBef>
                <a:spcPct val="20000"/>
              </a:spcBef>
              <a:buFont typeface="Arial" pitchFamily="34" charset="0"/>
              <a:buNone/>
            </a:pPr>
            <a:r>
              <a:rPr lang="fr-FR" sz="2000" dirty="0">
                <a:solidFill>
                  <a:srgbClr val="FFFF00"/>
                </a:solidFill>
              </a:rPr>
              <a:t>Nourrissement au miel d</a:t>
            </a:r>
            <a:r>
              <a:rPr lang="fr-FR" altLang="fr-FR" sz="2000" dirty="0">
                <a:solidFill>
                  <a:srgbClr val="FFFF00"/>
                </a:solidFill>
              </a:rPr>
              <a:t>’</a:t>
            </a:r>
            <a:r>
              <a:rPr lang="fr-FR" sz="2000" dirty="0">
                <a:solidFill>
                  <a:srgbClr val="FFFF00"/>
                </a:solidFill>
              </a:rPr>
              <a:t>origine inconnue.</a:t>
            </a:r>
          </a:p>
          <a:p>
            <a:pPr algn="ctr" eaLnBrk="0" hangingPunct="0">
              <a:spcBef>
                <a:spcPct val="20000"/>
              </a:spcBef>
              <a:buFont typeface="Arial" pitchFamily="34" charset="0"/>
              <a:buNone/>
            </a:pPr>
            <a:r>
              <a:rPr lang="fr-FR" sz="2000" dirty="0">
                <a:solidFill>
                  <a:srgbClr val="FFFF00"/>
                </a:solidFill>
              </a:rPr>
              <a:t>Léchage des hausses à miel non contrôlé, à l’air libre.</a:t>
            </a:r>
          </a:p>
          <a:p>
            <a:pPr algn="ctr" eaLnBrk="0" hangingPunct="0">
              <a:spcBef>
                <a:spcPct val="20000"/>
              </a:spcBef>
              <a:buFont typeface="Arial" pitchFamily="34" charset="0"/>
              <a:buNone/>
            </a:pPr>
            <a:r>
              <a:rPr lang="fr-FR" sz="2000" dirty="0">
                <a:solidFill>
                  <a:srgbClr val="FFFF00"/>
                </a:solidFill>
              </a:rPr>
              <a:t>Outils de l</a:t>
            </a:r>
            <a:r>
              <a:rPr lang="fr-FR" altLang="fr-FR" sz="2000" dirty="0">
                <a:solidFill>
                  <a:srgbClr val="FFFF00"/>
                </a:solidFill>
              </a:rPr>
              <a:t>’</a:t>
            </a:r>
            <a:r>
              <a:rPr lang="fr-FR" sz="2000" dirty="0">
                <a:solidFill>
                  <a:srgbClr val="FFFF00"/>
                </a:solidFill>
              </a:rPr>
              <a:t>apiculteur.</a:t>
            </a:r>
          </a:p>
          <a:p>
            <a:pPr algn="ctr" eaLnBrk="0" hangingPunct="0">
              <a:spcBef>
                <a:spcPct val="20000"/>
              </a:spcBef>
              <a:buFont typeface="Arial" pitchFamily="34" charset="0"/>
              <a:buNone/>
            </a:pPr>
            <a:r>
              <a:rPr lang="fr-FR" sz="2000" u="sng" dirty="0">
                <a:solidFill>
                  <a:srgbClr val="FFFF00"/>
                </a:solidFill>
              </a:rPr>
              <a:t>Résistance des spores: </a:t>
            </a:r>
          </a:p>
          <a:p>
            <a:pPr algn="ctr" eaLnBrk="0" hangingPunct="0">
              <a:spcBef>
                <a:spcPct val="20000"/>
              </a:spcBef>
              <a:buFont typeface="Arial" pitchFamily="34" charset="0"/>
              <a:buNone/>
            </a:pPr>
            <a:r>
              <a:rPr lang="fr-FR" sz="2000" dirty="0">
                <a:solidFill>
                  <a:srgbClr val="FFFF00"/>
                </a:solidFill>
              </a:rPr>
              <a:t>Résiste à 130°    30mn</a:t>
            </a:r>
          </a:p>
          <a:p>
            <a:pPr algn="ctr" eaLnBrk="0" hangingPunct="0">
              <a:spcBef>
                <a:spcPct val="20000"/>
              </a:spcBef>
              <a:buFont typeface="Arial" pitchFamily="34" charset="0"/>
              <a:buNone/>
            </a:pPr>
            <a:r>
              <a:rPr lang="fr-FR" sz="2000" dirty="0">
                <a:solidFill>
                  <a:srgbClr val="FFFF00"/>
                </a:solidFill>
              </a:rPr>
              <a:t>Résiste au miel à 100°    20mn</a:t>
            </a:r>
          </a:p>
          <a:p>
            <a:pPr algn="ctr" eaLnBrk="0" hangingPunct="0">
              <a:spcBef>
                <a:spcPct val="20000"/>
              </a:spcBef>
              <a:buFont typeface="Arial" pitchFamily="34" charset="0"/>
              <a:buNone/>
            </a:pPr>
            <a:r>
              <a:rPr lang="fr-FR" sz="2000" dirty="0">
                <a:solidFill>
                  <a:srgbClr val="FFFF00"/>
                </a:solidFill>
              </a:rPr>
              <a:t>Résiste à l</a:t>
            </a:r>
            <a:r>
              <a:rPr lang="fr-FR" altLang="fr-FR" sz="2000" dirty="0">
                <a:solidFill>
                  <a:srgbClr val="FFFF00"/>
                </a:solidFill>
              </a:rPr>
              <a:t>’</a:t>
            </a:r>
            <a:r>
              <a:rPr lang="fr-FR" sz="2000" dirty="0">
                <a:solidFill>
                  <a:srgbClr val="FFFF00"/>
                </a:solidFill>
              </a:rPr>
              <a:t>eau à 100°      11mn </a:t>
            </a:r>
          </a:p>
          <a:p>
            <a:pPr algn="ctr" eaLnBrk="0" hangingPunct="0">
              <a:spcBef>
                <a:spcPct val="20000"/>
              </a:spcBef>
              <a:buFont typeface="Arial" pitchFamily="34" charset="0"/>
              <a:buNone/>
            </a:pPr>
            <a:r>
              <a:rPr lang="fr-FR" sz="2000" dirty="0">
                <a:solidFill>
                  <a:srgbClr val="FFFF00"/>
                </a:solidFill>
              </a:rPr>
              <a:t>Résiste PH6 au formol     10%</a:t>
            </a:r>
          </a:p>
          <a:p>
            <a:pPr algn="ctr" eaLnBrk="0" hangingPunct="0">
              <a:spcBef>
                <a:spcPct val="20000"/>
              </a:spcBef>
              <a:buFont typeface="Arial" pitchFamily="34" charset="0"/>
              <a:buNone/>
            </a:pPr>
            <a:endParaRPr lang="fr-FR" sz="2000" dirty="0">
              <a:solidFill>
                <a:srgbClr val="FFFF00"/>
              </a:solidFill>
            </a:endParaRPr>
          </a:p>
          <a:p>
            <a:pPr algn="ctr" eaLnBrk="0" hangingPunct="0">
              <a:spcBef>
                <a:spcPct val="20000"/>
              </a:spcBef>
              <a:buFont typeface="Arial" pitchFamily="34" charset="0"/>
              <a:buNone/>
            </a:pPr>
            <a:endParaRPr lang="fr-FR" sz="20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20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4">
                                            <p:txEl>
                                              <p:pRg st="5" end="5"/>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4">
                                            <p:txEl>
                                              <p:pRg st="6" end="6"/>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xEl>
                                              <p:pRg st="7" end="7"/>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4">
                                            <p:txEl>
                                              <p:pRg st="8" end="8"/>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3191618" y="70851"/>
            <a:ext cx="531090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MALADIES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APIAIRES » </a:t>
            </a:r>
            <a:r>
              <a:rPr lang="fr-FR" sz="1400" b="1" dirty="0">
                <a:ln w="10541" cmpd="sng">
                  <a:noFill/>
                  <a:prstDash val="solid"/>
                </a:ln>
                <a:solidFill>
                  <a:srgbClr val="FFFF00"/>
                </a:solidFill>
              </a:rPr>
              <a:t>suite</a:t>
            </a: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24" name="Sous-titre 2"/>
          <p:cNvSpPr txBox="1">
            <a:spLocks/>
          </p:cNvSpPr>
          <p:nvPr/>
        </p:nvSpPr>
        <p:spPr>
          <a:xfrm>
            <a:off x="288190" y="388772"/>
            <a:ext cx="372315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LOQUE AMERICAINE</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29699" name="Espace réservé du contenu 2"/>
          <p:cNvSpPr txBox="1">
            <a:spLocks/>
          </p:cNvSpPr>
          <p:nvPr/>
        </p:nvSpPr>
        <p:spPr bwMode="auto">
          <a:xfrm>
            <a:off x="157163" y="887944"/>
            <a:ext cx="8836686" cy="5251450"/>
          </a:xfrm>
          <a:prstGeom prst="rect">
            <a:avLst/>
          </a:prstGeom>
          <a:noFill/>
          <a:ln w="9525">
            <a:noFill/>
            <a:miter lim="800000"/>
            <a:headEnd/>
            <a:tailEnd/>
          </a:ln>
        </p:spPr>
        <p:txBody>
          <a:bodyPr/>
          <a:lstStyle/>
          <a:p>
            <a:r>
              <a:rPr lang="fr-FR" sz="2000" b="1" u="sng" dirty="0">
                <a:solidFill>
                  <a:srgbClr val="FFFF00"/>
                </a:solidFill>
              </a:rPr>
              <a:t>Pour les colonies fortes</a:t>
            </a:r>
            <a:r>
              <a:rPr lang="fr-FR" sz="2000" u="sng" dirty="0">
                <a:solidFill>
                  <a:srgbClr val="FFFF00"/>
                </a:solidFill>
              </a:rPr>
              <a:t> seule la méthode du double transvasement est efficace</a:t>
            </a:r>
            <a:r>
              <a:rPr lang="fr-FR" sz="2000" dirty="0">
                <a:solidFill>
                  <a:srgbClr val="FFFF00"/>
                </a:solidFill>
              </a:rPr>
              <a:t> :</a:t>
            </a:r>
            <a:r>
              <a:rPr lang="fr-FR" sz="2000" u="sng" dirty="0">
                <a:solidFill>
                  <a:srgbClr val="FFFF00"/>
                </a:solidFill>
              </a:rPr>
              <a:t> </a:t>
            </a:r>
            <a:endParaRPr lang="fr-FR" sz="2000" dirty="0">
              <a:solidFill>
                <a:srgbClr val="FFFF00"/>
              </a:solidFill>
            </a:endParaRPr>
          </a:p>
          <a:p>
            <a:r>
              <a:rPr lang="fr-FR" sz="2000" dirty="0">
                <a:solidFill>
                  <a:srgbClr val="FFFF00"/>
                </a:solidFill>
              </a:rPr>
              <a:t>Enlever de son emplacement la ruche malade en fin de journée, désinfecter son emplacement à la flamme. Mettre une ruche avec amorce gaufrées et fond grillagé à la place. Secouer les abeilles sur du papier devant la ruche et les laisser entrer. Brûler le papier. Le soir fermer la ruche et l’isoler dans une cave ou endroit frais et sombre pendant 48h pour faire un jeune sanitaire.</a:t>
            </a:r>
          </a:p>
          <a:p>
            <a:r>
              <a:rPr lang="fr-FR" sz="2000" dirty="0">
                <a:solidFill>
                  <a:srgbClr val="FFFF00"/>
                </a:solidFill>
              </a:rPr>
              <a:t>Remettre une autre ruche propre à l’emplacement avec cadres gaufrés et un nourrisseur. Secouer de nouveau les abeilles sur du papier devant cette nouvelle ruche et nourrir. </a:t>
            </a:r>
          </a:p>
          <a:p>
            <a:pPr algn="ctr"/>
            <a:r>
              <a:rPr lang="fr-FR" sz="2000" b="1" dirty="0">
                <a:solidFill>
                  <a:srgbClr val="FFFF00"/>
                </a:solidFill>
              </a:rPr>
              <a:t>Désinfecter au chalumeau les outils et les deux ruches.</a:t>
            </a:r>
            <a:endParaRPr lang="fr-FR" sz="2000" dirty="0">
              <a:solidFill>
                <a:srgbClr val="FFFF00"/>
              </a:solidFill>
            </a:endParaRPr>
          </a:p>
          <a:p>
            <a:pPr algn="ctr"/>
            <a:r>
              <a:rPr lang="fr-FR" sz="2000" b="1" dirty="0">
                <a:solidFill>
                  <a:srgbClr val="FFFF00"/>
                </a:solidFill>
              </a:rPr>
              <a:t>Brûler les cadres, les cires et le papier.</a:t>
            </a:r>
          </a:p>
          <a:p>
            <a:r>
              <a:rPr lang="fr-FR" sz="2000" b="1" u="sng" dirty="0">
                <a:solidFill>
                  <a:srgbClr val="FFFF00"/>
                </a:solidFill>
              </a:rPr>
              <a:t>Pour les colonies faibles</a:t>
            </a:r>
            <a:r>
              <a:rPr lang="fr-FR" sz="2000" u="sng" dirty="0">
                <a:solidFill>
                  <a:srgbClr val="FFFF00"/>
                </a:solidFill>
              </a:rPr>
              <a:t>, </a:t>
            </a:r>
            <a:r>
              <a:rPr lang="fr-FR" sz="2000" dirty="0">
                <a:solidFill>
                  <a:srgbClr val="FFFF00"/>
                </a:solidFill>
              </a:rPr>
              <a:t>ou moyennes, asphyxier les abeilles le soir avec une mèche de souffre enflammée. Faire un trou suffisamment grand dans le sol pour pouvoir tout y brûler. Seule la ruche peut être récupérer en la désinfectant à la flamme.</a:t>
            </a:r>
          </a:p>
          <a:p>
            <a:pPr algn="ctr"/>
            <a:endParaRPr lang="fr-FR" sz="2000" dirty="0">
              <a:solidFill>
                <a:srgbClr val="FFFF00"/>
              </a:solidFill>
            </a:endParaRPr>
          </a:p>
          <a:p>
            <a:pPr algn="ctr" eaLnBrk="0" hangingPunct="0">
              <a:spcBef>
                <a:spcPct val="20000"/>
              </a:spcBef>
              <a:buFont typeface="Arial" pitchFamily="34" charset="0"/>
              <a:buNone/>
            </a:pPr>
            <a:endParaRPr lang="fr-FR" sz="2000" b="1" dirty="0">
              <a:solidFill>
                <a:srgbClr val="FFFF00"/>
              </a:solidFill>
              <a:latin typeface="Arial" pitchFamily="34" charset="0"/>
              <a:cs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2072482" y="125443"/>
            <a:ext cx="531090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MALADIES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APIAIRES » </a:t>
            </a:r>
            <a:r>
              <a:rPr lang="fr-FR" sz="1400" b="1" dirty="0">
                <a:ln w="10541" cmpd="sng">
                  <a:noFill/>
                  <a:prstDash val="solid"/>
                </a:ln>
                <a:solidFill>
                  <a:srgbClr val="FFFF00"/>
                </a:solidFill>
              </a:rPr>
              <a:t>suite</a:t>
            </a: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24" name="Sous-titre 2"/>
          <p:cNvSpPr txBox="1">
            <a:spLocks/>
          </p:cNvSpPr>
          <p:nvPr/>
        </p:nvSpPr>
        <p:spPr>
          <a:xfrm>
            <a:off x="2627490" y="597081"/>
            <a:ext cx="372315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Mycoses</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30723" name="Espace réservé du contenu 2"/>
          <p:cNvSpPr txBox="1">
            <a:spLocks/>
          </p:cNvSpPr>
          <p:nvPr/>
        </p:nvSpPr>
        <p:spPr bwMode="auto">
          <a:xfrm>
            <a:off x="457200" y="1190284"/>
            <a:ext cx="8229600" cy="2806700"/>
          </a:xfrm>
          <a:prstGeom prst="rect">
            <a:avLst/>
          </a:prstGeom>
          <a:noFill/>
          <a:ln w="9525">
            <a:noFill/>
            <a:miter lim="800000"/>
            <a:headEnd/>
            <a:tailEnd/>
          </a:ln>
        </p:spPr>
        <p:txBody>
          <a:bodyPr/>
          <a:lstStyle/>
          <a:p>
            <a:pPr algn="ctr" eaLnBrk="0" hangingPunct="0">
              <a:spcBef>
                <a:spcPct val="20000"/>
              </a:spcBef>
              <a:buFont typeface="Arial" pitchFamily="34" charset="0"/>
              <a:buNone/>
            </a:pPr>
            <a:r>
              <a:rPr lang="fr-FR" sz="2000" dirty="0">
                <a:solidFill>
                  <a:srgbClr val="FFFF00"/>
                </a:solidFill>
              </a:rPr>
              <a:t>Les mycoses des abeilles sont des maladies de type infectieux dues à des champignons microscopiques pathogènes dont les filaments envahissent les tissus de l</a:t>
            </a:r>
            <a:r>
              <a:rPr lang="fr-FR" altLang="fr-FR" sz="2000" dirty="0">
                <a:solidFill>
                  <a:srgbClr val="FFFF00"/>
                </a:solidFill>
              </a:rPr>
              <a:t>’</a:t>
            </a:r>
            <a:r>
              <a:rPr lang="fr-FR" sz="2000" dirty="0">
                <a:solidFill>
                  <a:srgbClr val="FFFF00"/>
                </a:solidFill>
              </a:rPr>
              <a:t>insecte.</a:t>
            </a:r>
          </a:p>
          <a:p>
            <a:pPr algn="ctr" eaLnBrk="0" hangingPunct="0">
              <a:spcBef>
                <a:spcPct val="20000"/>
              </a:spcBef>
              <a:buFont typeface="Arial" pitchFamily="34" charset="0"/>
              <a:buNone/>
            </a:pPr>
            <a:r>
              <a:rPr lang="fr-FR" sz="2000" dirty="0">
                <a:solidFill>
                  <a:srgbClr val="FFFF00"/>
                </a:solidFill>
              </a:rPr>
              <a:t>Ce sont les formes larvaires qui sont surtout atteintes. La transformation de leur corps ( sorte de momification) en une masse plus ou moins pierreuse constitue le caractère clinique essentiel.</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924550" y="3389574"/>
            <a:ext cx="3219450" cy="2912460"/>
          </a:xfrm>
          <a:prstGeom prst="rect">
            <a:avLst/>
          </a:prstGeom>
          <a:noFill/>
          <a:ln w="9525">
            <a:noFill/>
            <a:miter lim="800000"/>
            <a:headEnd/>
            <a:tailEnd/>
          </a:ln>
        </p:spPr>
      </p:pic>
      <p:sp>
        <p:nvSpPr>
          <p:cNvPr id="5" name="Sous-titre 2"/>
          <p:cNvSpPr txBox="1">
            <a:spLocks/>
          </p:cNvSpPr>
          <p:nvPr/>
        </p:nvSpPr>
        <p:spPr>
          <a:xfrm>
            <a:off x="3682946" y="125443"/>
            <a:ext cx="531090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MALADIES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APIAIRES » </a:t>
            </a:r>
            <a:r>
              <a:rPr lang="fr-FR" sz="1400" b="1" dirty="0">
                <a:ln w="10541" cmpd="sng">
                  <a:noFill/>
                  <a:prstDash val="solid"/>
                </a:ln>
                <a:solidFill>
                  <a:srgbClr val="FFFF00"/>
                </a:solidFill>
              </a:rPr>
              <a:t>suite</a:t>
            </a: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24" name="Sous-titre 2"/>
          <p:cNvSpPr txBox="1">
            <a:spLocks/>
          </p:cNvSpPr>
          <p:nvPr/>
        </p:nvSpPr>
        <p:spPr>
          <a:xfrm>
            <a:off x="161190" y="563967"/>
            <a:ext cx="5045810"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Couvain plâtré ou ascosphérose</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Espace réservé du contenu 2"/>
          <p:cNvSpPr txBox="1">
            <a:spLocks/>
          </p:cNvSpPr>
          <p:nvPr/>
        </p:nvSpPr>
        <p:spPr bwMode="auto">
          <a:xfrm>
            <a:off x="395288" y="1029947"/>
            <a:ext cx="5840412" cy="544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normAutofit/>
          </a:bodyPr>
          <a:lstStyle/>
          <a:p>
            <a:pPr algn="ctr" eaLnBrk="0" hangingPunct="0">
              <a:lnSpc>
                <a:spcPct val="90000"/>
              </a:lnSpc>
              <a:spcBef>
                <a:spcPct val="20000"/>
              </a:spcBef>
              <a:buFont typeface="Arial" pitchFamily="34" charset="0"/>
              <a:buNone/>
            </a:pPr>
            <a:r>
              <a:rPr lang="fr-FR" sz="2000" dirty="0">
                <a:solidFill>
                  <a:srgbClr val="FFFF00"/>
                </a:solidFill>
              </a:rPr>
              <a:t>Ne s</a:t>
            </a:r>
            <a:r>
              <a:rPr lang="fr-FR" altLang="fr-FR" sz="2000" dirty="0">
                <a:solidFill>
                  <a:srgbClr val="FFFF00"/>
                </a:solidFill>
              </a:rPr>
              <a:t>’</a:t>
            </a:r>
            <a:r>
              <a:rPr lang="fr-FR" sz="2000" dirty="0">
                <a:solidFill>
                  <a:srgbClr val="FFFF00"/>
                </a:solidFill>
              </a:rPr>
              <a:t>attaque qu</a:t>
            </a:r>
            <a:r>
              <a:rPr lang="fr-FR" altLang="fr-FR" sz="2000" dirty="0">
                <a:solidFill>
                  <a:srgbClr val="FFFF00"/>
                </a:solidFill>
              </a:rPr>
              <a:t>’</a:t>
            </a:r>
            <a:r>
              <a:rPr lang="fr-FR" sz="2000" dirty="0">
                <a:solidFill>
                  <a:srgbClr val="FFFF00"/>
                </a:solidFill>
              </a:rPr>
              <a:t>aux larves.</a:t>
            </a:r>
          </a:p>
          <a:p>
            <a:pPr algn="ctr" eaLnBrk="0" hangingPunct="0">
              <a:lnSpc>
                <a:spcPct val="90000"/>
              </a:lnSpc>
              <a:spcBef>
                <a:spcPct val="20000"/>
              </a:spcBef>
              <a:buFont typeface="Arial" pitchFamily="34" charset="0"/>
              <a:buNone/>
            </a:pPr>
            <a:r>
              <a:rPr lang="fr-FR" sz="2000" dirty="0">
                <a:solidFill>
                  <a:srgbClr val="FFFF00"/>
                </a:solidFill>
              </a:rPr>
              <a:t>Les larves meurent après operculation. </a:t>
            </a:r>
          </a:p>
          <a:p>
            <a:pPr algn="ctr" eaLnBrk="0" hangingPunct="0">
              <a:lnSpc>
                <a:spcPct val="90000"/>
              </a:lnSpc>
              <a:spcBef>
                <a:spcPct val="20000"/>
              </a:spcBef>
              <a:buFont typeface="Arial" pitchFamily="34" charset="0"/>
              <a:buNone/>
            </a:pPr>
            <a:r>
              <a:rPr lang="fr-FR" sz="2000" u="sng" dirty="0">
                <a:solidFill>
                  <a:srgbClr val="FFFF00"/>
                </a:solidFill>
              </a:rPr>
              <a:t>Symptômes</a:t>
            </a:r>
            <a:endParaRPr lang="fr-FR" sz="2000" dirty="0">
              <a:solidFill>
                <a:srgbClr val="FFFF00"/>
              </a:solidFill>
            </a:endParaRPr>
          </a:p>
          <a:p>
            <a:pPr algn="ctr" eaLnBrk="0" hangingPunct="0">
              <a:lnSpc>
                <a:spcPct val="90000"/>
              </a:lnSpc>
              <a:spcBef>
                <a:spcPct val="20000"/>
              </a:spcBef>
              <a:buFont typeface="Arial" pitchFamily="34" charset="0"/>
              <a:buNone/>
            </a:pPr>
            <a:r>
              <a:rPr lang="fr-FR" sz="2000" dirty="0">
                <a:solidFill>
                  <a:srgbClr val="FFFF00"/>
                </a:solidFill>
              </a:rPr>
              <a:t>Couvain en mosaïque </a:t>
            </a:r>
          </a:p>
          <a:p>
            <a:pPr algn="ctr" eaLnBrk="0" hangingPunct="0">
              <a:lnSpc>
                <a:spcPct val="90000"/>
              </a:lnSpc>
              <a:spcBef>
                <a:spcPct val="20000"/>
              </a:spcBef>
              <a:buFont typeface="Arial" pitchFamily="34" charset="0"/>
              <a:buNone/>
            </a:pPr>
            <a:r>
              <a:rPr lang="fr-FR" sz="2000" dirty="0">
                <a:solidFill>
                  <a:srgbClr val="FFFF00"/>
                </a:solidFill>
              </a:rPr>
              <a:t> Les abeilles évacuent les larves qui sont dures momifiées blanches ou noires.</a:t>
            </a:r>
          </a:p>
          <a:p>
            <a:pPr algn="ctr" eaLnBrk="0" hangingPunct="0">
              <a:lnSpc>
                <a:spcPct val="90000"/>
              </a:lnSpc>
              <a:spcBef>
                <a:spcPct val="20000"/>
              </a:spcBef>
              <a:buFont typeface="Arial" pitchFamily="34" charset="0"/>
              <a:buNone/>
            </a:pPr>
            <a:r>
              <a:rPr lang="fr-FR" sz="2000" dirty="0">
                <a:solidFill>
                  <a:srgbClr val="FFFF00"/>
                </a:solidFill>
              </a:rPr>
              <a:t> </a:t>
            </a:r>
            <a:r>
              <a:rPr lang="fr-FR" sz="2000" u="sng" dirty="0">
                <a:solidFill>
                  <a:srgbClr val="FFFF00"/>
                </a:solidFill>
              </a:rPr>
              <a:t>Apparait quand :</a:t>
            </a:r>
          </a:p>
          <a:p>
            <a:pPr algn="ctr" eaLnBrk="0" hangingPunct="0">
              <a:lnSpc>
                <a:spcPct val="90000"/>
              </a:lnSpc>
              <a:spcBef>
                <a:spcPct val="20000"/>
              </a:spcBef>
              <a:buFont typeface="Arial" pitchFamily="34" charset="0"/>
              <a:buNone/>
            </a:pPr>
            <a:r>
              <a:rPr lang="fr-FR" sz="2000" dirty="0">
                <a:solidFill>
                  <a:srgbClr val="FFFF00"/>
                </a:solidFill>
              </a:rPr>
              <a:t>Refroidissement du couvain.</a:t>
            </a:r>
          </a:p>
          <a:p>
            <a:pPr algn="ctr" eaLnBrk="0" hangingPunct="0">
              <a:lnSpc>
                <a:spcPct val="90000"/>
              </a:lnSpc>
              <a:spcBef>
                <a:spcPct val="20000"/>
              </a:spcBef>
              <a:buFont typeface="Arial" pitchFamily="34" charset="0"/>
              <a:buNone/>
            </a:pPr>
            <a:r>
              <a:rPr lang="fr-FR" sz="2000" dirty="0">
                <a:solidFill>
                  <a:srgbClr val="FFFF00"/>
                </a:solidFill>
              </a:rPr>
              <a:t>Longue période pluvieuse.</a:t>
            </a:r>
          </a:p>
          <a:p>
            <a:pPr algn="ctr" eaLnBrk="0" hangingPunct="0">
              <a:lnSpc>
                <a:spcPct val="90000"/>
              </a:lnSpc>
              <a:spcBef>
                <a:spcPct val="20000"/>
              </a:spcBef>
              <a:buFont typeface="Arial" pitchFamily="34" charset="0"/>
              <a:buNone/>
            </a:pPr>
            <a:r>
              <a:rPr lang="fr-FR" sz="2000" dirty="0">
                <a:solidFill>
                  <a:srgbClr val="FFFF00"/>
                </a:solidFill>
              </a:rPr>
              <a:t>Abeilles peu nettoyeuses.</a:t>
            </a:r>
          </a:p>
          <a:p>
            <a:pPr algn="ctr" eaLnBrk="0" hangingPunct="0">
              <a:lnSpc>
                <a:spcPct val="90000"/>
              </a:lnSpc>
              <a:spcBef>
                <a:spcPct val="20000"/>
              </a:spcBef>
              <a:buFont typeface="Arial" pitchFamily="34" charset="0"/>
              <a:buNone/>
            </a:pPr>
            <a:r>
              <a:rPr lang="fr-FR" sz="2000" dirty="0">
                <a:solidFill>
                  <a:srgbClr val="FFFF00"/>
                </a:solidFill>
              </a:rPr>
              <a:t>Diminution de la résistance de l</a:t>
            </a:r>
            <a:r>
              <a:rPr lang="fr-FR" altLang="fr-FR" sz="2000" dirty="0">
                <a:solidFill>
                  <a:srgbClr val="FFFF00"/>
                </a:solidFill>
              </a:rPr>
              <a:t>’</a:t>
            </a:r>
            <a:r>
              <a:rPr lang="fr-FR" sz="2000" dirty="0">
                <a:solidFill>
                  <a:srgbClr val="FFFF00"/>
                </a:solidFill>
              </a:rPr>
              <a:t>abeille suite aux traitements de la varroase.</a:t>
            </a:r>
          </a:p>
          <a:p>
            <a:pPr algn="ctr" eaLnBrk="0" hangingPunct="0">
              <a:lnSpc>
                <a:spcPct val="90000"/>
              </a:lnSpc>
              <a:spcBef>
                <a:spcPct val="20000"/>
              </a:spcBef>
              <a:buFont typeface="Arial" pitchFamily="34" charset="0"/>
              <a:buNone/>
            </a:pPr>
            <a:r>
              <a:rPr lang="fr-FR" sz="2000" u="sng" dirty="0">
                <a:solidFill>
                  <a:srgbClr val="FFFF00"/>
                </a:solidFill>
              </a:rPr>
              <a:t>Contamination : </a:t>
            </a:r>
            <a:r>
              <a:rPr lang="fr-FR" sz="2000" dirty="0">
                <a:solidFill>
                  <a:srgbClr val="FFFF00"/>
                </a:solidFill>
              </a:rPr>
              <a:t>Par propagation des spores par </a:t>
            </a:r>
          </a:p>
          <a:p>
            <a:pPr lvl="3" eaLnBrk="0" hangingPunct="0">
              <a:lnSpc>
                <a:spcPct val="90000"/>
              </a:lnSpc>
              <a:spcBef>
                <a:spcPct val="20000"/>
              </a:spcBef>
              <a:buFont typeface="Wingdings" pitchFamily="2" charset="2"/>
              <a:buChar char="Ø"/>
            </a:pPr>
            <a:r>
              <a:rPr lang="fr-FR" sz="2000" dirty="0">
                <a:solidFill>
                  <a:srgbClr val="FFFF00"/>
                </a:solidFill>
              </a:rPr>
              <a:t>La dérive des abeilles </a:t>
            </a:r>
          </a:p>
          <a:p>
            <a:pPr lvl="3" eaLnBrk="0" hangingPunct="0">
              <a:lnSpc>
                <a:spcPct val="90000"/>
              </a:lnSpc>
              <a:spcBef>
                <a:spcPct val="20000"/>
              </a:spcBef>
              <a:buFont typeface="Wingdings" pitchFamily="2" charset="2"/>
              <a:buChar char="Ø"/>
            </a:pPr>
            <a:r>
              <a:rPr lang="fr-FR" sz="2000" dirty="0">
                <a:solidFill>
                  <a:srgbClr val="FFFF00"/>
                </a:solidFill>
              </a:rPr>
              <a:t>Le pillage </a:t>
            </a:r>
          </a:p>
          <a:p>
            <a:pPr lvl="3" eaLnBrk="0" hangingPunct="0">
              <a:lnSpc>
                <a:spcPct val="90000"/>
              </a:lnSpc>
              <a:spcBef>
                <a:spcPct val="20000"/>
              </a:spcBef>
              <a:buFont typeface="Wingdings" pitchFamily="2" charset="2"/>
              <a:buChar char="Ø"/>
            </a:pPr>
            <a:r>
              <a:rPr lang="fr-FR" sz="2000" dirty="0">
                <a:solidFill>
                  <a:srgbClr val="FFFF00"/>
                </a:solidFill>
              </a:rPr>
              <a:t>L</a:t>
            </a:r>
            <a:r>
              <a:rPr lang="fr-FR" altLang="fr-FR" sz="2000" dirty="0">
                <a:solidFill>
                  <a:srgbClr val="FFFF00"/>
                </a:solidFill>
              </a:rPr>
              <a:t>’</a:t>
            </a:r>
            <a:r>
              <a:rPr lang="fr-FR" sz="2000" dirty="0">
                <a:solidFill>
                  <a:srgbClr val="FFFF00"/>
                </a:solidFill>
              </a:rPr>
              <a:t>apiculteur </a:t>
            </a:r>
          </a:p>
        </p:txBody>
      </p:sp>
      <p:pic>
        <p:nvPicPr>
          <p:cNvPr id="31749" name="Image 1"/>
          <p:cNvPicPr>
            <a:picLocks noChangeAspect="1"/>
          </p:cNvPicPr>
          <p:nvPr/>
        </p:nvPicPr>
        <p:blipFill>
          <a:blip r:embed="rId3"/>
          <a:srcRect/>
          <a:stretch>
            <a:fillRect/>
          </a:stretch>
        </p:blipFill>
        <p:spPr bwMode="auto">
          <a:xfrm>
            <a:off x="5897563" y="674688"/>
            <a:ext cx="3176587" cy="2713037"/>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20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xEl>
                                              <p:pRg st="12" end="1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3682946" y="125443"/>
            <a:ext cx="531090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MALADIES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APIAIRES » </a:t>
            </a:r>
            <a:r>
              <a:rPr lang="fr-FR" sz="1400" b="1" dirty="0">
                <a:ln w="10541" cmpd="sng">
                  <a:noFill/>
                  <a:prstDash val="solid"/>
                </a:ln>
                <a:solidFill>
                  <a:srgbClr val="FFFF00"/>
                </a:solidFill>
              </a:rPr>
              <a:t>suite</a:t>
            </a: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24" name="Sous-titre 2"/>
          <p:cNvSpPr txBox="1">
            <a:spLocks/>
          </p:cNvSpPr>
          <p:nvPr/>
        </p:nvSpPr>
        <p:spPr>
          <a:xfrm>
            <a:off x="161190" y="831989"/>
            <a:ext cx="5045810"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Couvain pétrifié ou aspergillose</a:t>
            </a: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6" name="Espace réservé du contenu 2"/>
          <p:cNvSpPr txBox="1">
            <a:spLocks/>
          </p:cNvSpPr>
          <p:nvPr/>
        </p:nvSpPr>
        <p:spPr bwMode="auto">
          <a:xfrm>
            <a:off x="161925" y="1638300"/>
            <a:ext cx="4892675" cy="485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normAutofit/>
          </a:bodyPr>
          <a:lstStyle/>
          <a:p>
            <a:pPr algn="ctr" eaLnBrk="0" hangingPunct="0">
              <a:lnSpc>
                <a:spcPct val="90000"/>
              </a:lnSpc>
              <a:spcBef>
                <a:spcPct val="20000"/>
              </a:spcBef>
              <a:buFont typeface="Arial" pitchFamily="34" charset="0"/>
              <a:buNone/>
            </a:pPr>
            <a:r>
              <a:rPr lang="fr-FR" sz="2000" dirty="0">
                <a:solidFill>
                  <a:srgbClr val="FFFF00"/>
                </a:solidFill>
              </a:rPr>
              <a:t>Attaque du couvain et des abeilles</a:t>
            </a:r>
          </a:p>
          <a:p>
            <a:pPr algn="ctr" eaLnBrk="0" hangingPunct="0">
              <a:lnSpc>
                <a:spcPct val="90000"/>
              </a:lnSpc>
              <a:spcBef>
                <a:spcPct val="20000"/>
              </a:spcBef>
              <a:buFont typeface="Arial" pitchFamily="34" charset="0"/>
              <a:buNone/>
            </a:pPr>
            <a:r>
              <a:rPr lang="fr-FR" sz="2000" dirty="0">
                <a:solidFill>
                  <a:srgbClr val="FFFF00"/>
                </a:solidFill>
              </a:rPr>
              <a:t> adultes </a:t>
            </a:r>
          </a:p>
          <a:p>
            <a:pPr algn="ctr" eaLnBrk="0" hangingPunct="0">
              <a:lnSpc>
                <a:spcPct val="90000"/>
              </a:lnSpc>
              <a:spcBef>
                <a:spcPct val="20000"/>
              </a:spcBef>
              <a:buFont typeface="Arial" pitchFamily="34" charset="0"/>
              <a:buNone/>
            </a:pPr>
            <a:r>
              <a:rPr lang="fr-FR" sz="800" dirty="0">
                <a:solidFill>
                  <a:srgbClr val="FFFF00"/>
                </a:solidFill>
              </a:rPr>
              <a:t> </a:t>
            </a:r>
          </a:p>
          <a:p>
            <a:pPr algn="ctr" eaLnBrk="0" hangingPunct="0">
              <a:lnSpc>
                <a:spcPct val="90000"/>
              </a:lnSpc>
              <a:spcBef>
                <a:spcPct val="20000"/>
              </a:spcBef>
              <a:buFont typeface="Arial" pitchFamily="34" charset="0"/>
              <a:buNone/>
            </a:pPr>
            <a:r>
              <a:rPr lang="fr-FR" sz="2000" u="sng" dirty="0">
                <a:solidFill>
                  <a:srgbClr val="FFFF00"/>
                </a:solidFill>
              </a:rPr>
              <a:t>Symptôme</a:t>
            </a:r>
            <a:endParaRPr lang="fr-FR" sz="2000" dirty="0">
              <a:solidFill>
                <a:srgbClr val="FFFF00"/>
              </a:solidFill>
            </a:endParaRPr>
          </a:p>
          <a:p>
            <a:pPr algn="ctr" eaLnBrk="0" hangingPunct="0">
              <a:lnSpc>
                <a:spcPct val="90000"/>
              </a:lnSpc>
              <a:spcBef>
                <a:spcPct val="20000"/>
              </a:spcBef>
              <a:buFont typeface="Arial" pitchFamily="34" charset="0"/>
              <a:buNone/>
            </a:pPr>
            <a:r>
              <a:rPr lang="fr-FR" sz="2000" dirty="0">
                <a:solidFill>
                  <a:srgbClr val="FFFF00"/>
                </a:solidFill>
              </a:rPr>
              <a:t>Couvain en mosaïque </a:t>
            </a:r>
          </a:p>
          <a:p>
            <a:pPr algn="ctr" eaLnBrk="0" hangingPunct="0">
              <a:lnSpc>
                <a:spcPct val="90000"/>
              </a:lnSpc>
              <a:spcBef>
                <a:spcPct val="20000"/>
              </a:spcBef>
              <a:buFont typeface="Arial" pitchFamily="34" charset="0"/>
              <a:buNone/>
            </a:pPr>
            <a:r>
              <a:rPr lang="fr-FR" sz="2000" dirty="0">
                <a:solidFill>
                  <a:srgbClr val="FFFF00"/>
                </a:solidFill>
              </a:rPr>
              <a:t>Les abeilles volent difficilement et trainent devant la ruche </a:t>
            </a:r>
          </a:p>
          <a:p>
            <a:pPr algn="ctr" eaLnBrk="0" hangingPunct="0">
              <a:lnSpc>
                <a:spcPct val="90000"/>
              </a:lnSpc>
              <a:spcBef>
                <a:spcPct val="20000"/>
              </a:spcBef>
              <a:buFont typeface="Arial" pitchFamily="34" charset="0"/>
              <a:buNone/>
            </a:pPr>
            <a:r>
              <a:rPr lang="fr-FR" sz="2000" dirty="0">
                <a:solidFill>
                  <a:srgbClr val="FFFF00"/>
                </a:solidFill>
              </a:rPr>
              <a:t>Larves de couleur blanche, dures, difficiles à extraire des alvéoles deviennent brunes ou verdâtres.</a:t>
            </a:r>
          </a:p>
          <a:p>
            <a:pPr algn="ctr" eaLnBrk="0" hangingPunct="0">
              <a:lnSpc>
                <a:spcPct val="90000"/>
              </a:lnSpc>
              <a:spcBef>
                <a:spcPct val="20000"/>
              </a:spcBef>
              <a:buFont typeface="Arial" pitchFamily="34" charset="0"/>
              <a:buNone/>
            </a:pPr>
            <a:endParaRPr lang="fr-FR" sz="800" dirty="0">
              <a:solidFill>
                <a:srgbClr val="FFFF00"/>
              </a:solidFill>
            </a:endParaRPr>
          </a:p>
          <a:p>
            <a:pPr algn="ctr" eaLnBrk="0" hangingPunct="0">
              <a:lnSpc>
                <a:spcPct val="90000"/>
              </a:lnSpc>
              <a:spcBef>
                <a:spcPct val="20000"/>
              </a:spcBef>
              <a:buFont typeface="Arial" pitchFamily="34" charset="0"/>
              <a:buNone/>
            </a:pPr>
            <a:r>
              <a:rPr lang="fr-FR" sz="2000" u="sng" dirty="0">
                <a:solidFill>
                  <a:srgbClr val="FFFF00"/>
                </a:solidFill>
              </a:rPr>
              <a:t>Infestation </a:t>
            </a:r>
            <a:r>
              <a:rPr lang="fr-FR" sz="2000" dirty="0">
                <a:solidFill>
                  <a:srgbClr val="FFFF00"/>
                </a:solidFill>
              </a:rPr>
              <a:t>par les spores diffusés par la nourriture.</a:t>
            </a:r>
          </a:p>
          <a:p>
            <a:pPr algn="ctr" eaLnBrk="0" hangingPunct="0">
              <a:lnSpc>
                <a:spcPct val="90000"/>
              </a:lnSpc>
              <a:spcBef>
                <a:spcPct val="20000"/>
              </a:spcBef>
              <a:buFont typeface="Arial" pitchFamily="34" charset="0"/>
              <a:buNone/>
            </a:pPr>
            <a:endParaRPr lang="fr-FR" sz="2000" dirty="0">
              <a:solidFill>
                <a:srgbClr val="FFFF00"/>
              </a:solidFill>
            </a:endParaRPr>
          </a:p>
        </p:txBody>
      </p:sp>
      <p:pic>
        <p:nvPicPr>
          <p:cNvPr id="32772" name="Picture 2"/>
          <p:cNvPicPr>
            <a:picLocks noChangeAspect="1" noChangeArrowheads="1"/>
          </p:cNvPicPr>
          <p:nvPr/>
        </p:nvPicPr>
        <p:blipFill>
          <a:blip r:embed="rId2"/>
          <a:srcRect/>
          <a:stretch>
            <a:fillRect/>
          </a:stretch>
        </p:blipFill>
        <p:spPr bwMode="auto">
          <a:xfrm>
            <a:off x="5397500" y="833158"/>
            <a:ext cx="3697288" cy="2711450"/>
          </a:xfrm>
          <a:prstGeom prst="rect">
            <a:avLst/>
          </a:prstGeom>
          <a:noFill/>
          <a:ln w="9525">
            <a:noFill/>
            <a:miter lim="800000"/>
            <a:headEnd/>
            <a:tailEnd/>
          </a:ln>
        </p:spPr>
      </p:pic>
      <p:sp>
        <p:nvSpPr>
          <p:cNvPr id="32773" name="Espace réservé du contenu 2"/>
          <p:cNvSpPr txBox="1">
            <a:spLocks/>
          </p:cNvSpPr>
          <p:nvPr/>
        </p:nvSpPr>
        <p:spPr bwMode="auto">
          <a:xfrm>
            <a:off x="5377626" y="3561948"/>
            <a:ext cx="3606800" cy="2095500"/>
          </a:xfrm>
          <a:prstGeom prst="rect">
            <a:avLst/>
          </a:prstGeom>
          <a:noFill/>
          <a:ln w="9525">
            <a:noFill/>
            <a:miter lim="800000"/>
            <a:headEnd/>
            <a:tailEnd/>
          </a:ln>
        </p:spPr>
        <p:txBody>
          <a:bodyPr/>
          <a:lstStyle/>
          <a:p>
            <a:pPr algn="ctr" eaLnBrk="0" hangingPunct="0">
              <a:spcBef>
                <a:spcPct val="20000"/>
              </a:spcBef>
              <a:buFont typeface="Arial" pitchFamily="34" charset="0"/>
              <a:buNone/>
            </a:pPr>
            <a:r>
              <a:rPr lang="fr-FR" sz="2000" u="sng" dirty="0">
                <a:solidFill>
                  <a:srgbClr val="FFFF00"/>
                </a:solidFill>
                <a:cs typeface="Arial" pitchFamily="34" charset="0"/>
              </a:rPr>
              <a:t>Prévention : </a:t>
            </a:r>
          </a:p>
          <a:p>
            <a:pPr algn="ctr" eaLnBrk="0" hangingPunct="0">
              <a:spcBef>
                <a:spcPct val="20000"/>
              </a:spcBef>
              <a:buFont typeface="Arial" pitchFamily="34" charset="0"/>
              <a:buNone/>
            </a:pPr>
            <a:r>
              <a:rPr lang="fr-FR" sz="2000" dirty="0">
                <a:solidFill>
                  <a:srgbClr val="FFFF00"/>
                </a:solidFill>
                <a:cs typeface="Arial" pitchFamily="34" charset="0"/>
              </a:rPr>
              <a:t>Isoler les ruches du sol.</a:t>
            </a:r>
          </a:p>
          <a:p>
            <a:pPr algn="ctr" eaLnBrk="0" hangingPunct="0">
              <a:spcBef>
                <a:spcPct val="20000"/>
              </a:spcBef>
              <a:buFont typeface="Arial" pitchFamily="34" charset="0"/>
              <a:buNone/>
            </a:pPr>
            <a:r>
              <a:rPr lang="fr-FR" sz="2000" dirty="0">
                <a:solidFill>
                  <a:srgbClr val="FFFF00"/>
                </a:solidFill>
                <a:cs typeface="Arial" pitchFamily="34" charset="0"/>
              </a:rPr>
              <a:t>Renouveler les rayons.</a:t>
            </a:r>
          </a:p>
          <a:p>
            <a:pPr algn="ctr" eaLnBrk="0" hangingPunct="0">
              <a:spcBef>
                <a:spcPct val="20000"/>
              </a:spcBef>
              <a:buFont typeface="Arial" pitchFamily="34" charset="0"/>
              <a:buNone/>
            </a:pPr>
            <a:r>
              <a:rPr lang="fr-FR" sz="2000" dirty="0">
                <a:solidFill>
                  <a:srgbClr val="FFFF00"/>
                </a:solidFill>
                <a:cs typeface="Arial" pitchFamily="34" charset="0"/>
              </a:rPr>
              <a:t>Avoir des souches nettoyeuses. </a:t>
            </a:r>
          </a:p>
          <a:p>
            <a:pPr algn="ctr" eaLnBrk="0" hangingPunct="0">
              <a:spcBef>
                <a:spcPct val="20000"/>
              </a:spcBef>
              <a:buFont typeface="Arial" pitchFamily="34" charset="0"/>
              <a:buNone/>
            </a:pPr>
            <a:r>
              <a:rPr lang="fr-FR" sz="2000" dirty="0">
                <a:solidFill>
                  <a:srgbClr val="FFFF00"/>
                </a:solidFill>
                <a:cs typeface="Arial" pitchFamily="34" charset="0"/>
              </a:rPr>
              <a:t>Désinfecter les hausses.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200978" y="173850"/>
            <a:ext cx="870172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6" name="Sous-titre 2"/>
          <p:cNvSpPr txBox="1">
            <a:spLocks/>
          </p:cNvSpPr>
          <p:nvPr/>
        </p:nvSpPr>
        <p:spPr>
          <a:xfrm>
            <a:off x="1210869" y="859529"/>
            <a:ext cx="6281757" cy="42660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fontAlgn="auto">
              <a:spcAft>
                <a:spcPts val="0"/>
              </a:spcAft>
              <a:defRPr/>
            </a:pPr>
            <a:r>
              <a:rPr lang="fr-FR" sz="2000" b="1" u="sng" dirty="0">
                <a:ln w="10541" cmpd="sng">
                  <a:noFill/>
                  <a:prstDash val="solid"/>
                </a:ln>
                <a:solidFill>
                  <a:srgbClr val="FFFF00"/>
                </a:solidFill>
              </a:rPr>
              <a:t>NOSEMOSE</a:t>
            </a:r>
            <a:r>
              <a:rPr lang="fr-FR" sz="2000" dirty="0">
                <a:ln w="10541" cmpd="sng">
                  <a:noFill/>
                  <a:prstDash val="solid"/>
                </a:ln>
                <a:solidFill>
                  <a:srgbClr val="FFFF00"/>
                </a:solidFill>
              </a:rPr>
              <a:t> : danger sanitaire de 1</a:t>
            </a:r>
            <a:r>
              <a:rPr lang="fr-FR" sz="2000" baseline="30000" dirty="0">
                <a:ln w="10541" cmpd="sng">
                  <a:noFill/>
                  <a:prstDash val="solid"/>
                </a:ln>
                <a:solidFill>
                  <a:srgbClr val="FFFF00"/>
                </a:solidFill>
              </a:rPr>
              <a:t>ère</a:t>
            </a:r>
            <a:r>
              <a:rPr lang="fr-FR" sz="2000" dirty="0">
                <a:ln w="10541" cmpd="sng">
                  <a:noFill/>
                  <a:prstDash val="solid"/>
                </a:ln>
                <a:solidFill>
                  <a:srgbClr val="FFFF00"/>
                </a:solidFill>
              </a:rPr>
              <a:t> catégorie.</a:t>
            </a:r>
          </a:p>
          <a:p>
            <a:pPr fontAlgn="auto">
              <a:spcAft>
                <a:spcPts val="0"/>
              </a:spcAft>
              <a:defRPr/>
            </a:pPr>
            <a:r>
              <a:rPr lang="fr-FR" sz="20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p>
        </p:txBody>
      </p:sp>
      <p:sp>
        <p:nvSpPr>
          <p:cNvPr id="7" name="Sous-titre 2"/>
          <p:cNvSpPr txBox="1">
            <a:spLocks/>
          </p:cNvSpPr>
          <p:nvPr/>
        </p:nvSpPr>
        <p:spPr>
          <a:xfrm>
            <a:off x="1193147" y="1556360"/>
            <a:ext cx="7944671" cy="72127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1600" dirty="0">
                <a:ln w="10541" cmpd="sng">
                  <a:noFill/>
                  <a:prstDash val="solid"/>
                </a:ln>
                <a:solidFill>
                  <a:srgbClr val="FFFF00"/>
                </a:solidFill>
              </a:rPr>
              <a:t>SYMPTOMES </a:t>
            </a:r>
            <a:r>
              <a:rPr lang="fr-FR" sz="2000" dirty="0">
                <a:ln w="900" cmpd="sng">
                  <a:noFill/>
                  <a:prstDash val="solid"/>
                </a:ln>
                <a:solidFill>
                  <a:srgbClr val="FFFF00"/>
                </a:solidFill>
              </a:rPr>
              <a:t>: Nombreuses déjections ( diarrhées )  sur la planche d’envol et sur la face avant de la ruche. IDEM À L’INTERIEUR.</a:t>
            </a:r>
            <a:endParaRPr lang="fr-FR" sz="2000" u="sng" dirty="0">
              <a:ln w="900" cmpd="sng">
                <a:noFill/>
                <a:prstDash val="solid"/>
              </a:ln>
              <a:solidFill>
                <a:srgbClr val="FFFF00"/>
              </a:solidFill>
            </a:endParaRPr>
          </a:p>
          <a:p>
            <a:pPr fontAlgn="auto">
              <a:spcAft>
                <a:spcPts val="0"/>
              </a:spcAft>
              <a:defRPr/>
            </a:pPr>
            <a:endParaRPr lang="fr-FR" sz="2000" b="1" dirty="0">
              <a:ln w="10541" cmpd="sng">
                <a:solidFill>
                  <a:srgbClr val="7D7D7D">
                    <a:tint val="100000"/>
                    <a:shade val="100000"/>
                    <a:satMod val="110000"/>
                  </a:srgbClr>
                </a:solidFill>
                <a:prstDash val="solid"/>
              </a:ln>
              <a:solidFill>
                <a:srgbClr val="FFFF00"/>
              </a:solidFill>
            </a:endParaRPr>
          </a:p>
          <a:p>
            <a:pPr fontAlgn="auto">
              <a:spcAft>
                <a:spcPts val="0"/>
              </a:spcAft>
              <a:defRPr/>
            </a:pPr>
            <a:r>
              <a:rPr lang="fr-FR" sz="2000" b="1" dirty="0">
                <a:ln w="10541" cmpd="sng">
                  <a:solidFill>
                    <a:srgbClr val="7D7D7D">
                      <a:tint val="100000"/>
                      <a:shade val="100000"/>
                      <a:satMod val="110000"/>
                    </a:srgbClr>
                  </a:solidFill>
                  <a:prstDash val="solid"/>
                </a:ln>
                <a:solidFill>
                  <a:srgbClr val="FFFF00"/>
                </a:solidFill>
              </a:rPr>
              <a:t> </a:t>
            </a:r>
          </a:p>
        </p:txBody>
      </p:sp>
      <p:sp>
        <p:nvSpPr>
          <p:cNvPr id="9" name="Sous-titre 2"/>
          <p:cNvSpPr txBox="1">
            <a:spLocks/>
          </p:cNvSpPr>
          <p:nvPr/>
        </p:nvSpPr>
        <p:spPr>
          <a:xfrm>
            <a:off x="3615665" y="887227"/>
            <a:ext cx="4911484"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1800" b="1" dirty="0">
              <a:ln w="10541" cmpd="sng">
                <a:solidFill>
                  <a:srgbClr val="7D7D7D">
                    <a:tint val="100000"/>
                    <a:shade val="100000"/>
                    <a:satMod val="110000"/>
                  </a:srgbClr>
                </a:solidFill>
                <a:prstDash val="solid"/>
              </a:ln>
              <a:solidFill>
                <a:srgbClr val="FF0000"/>
              </a:solidFill>
            </a:endParaRPr>
          </a:p>
          <a:p>
            <a:pPr fontAlgn="auto">
              <a:spcAft>
                <a:spcPts val="0"/>
              </a:spcAft>
              <a:defRPr/>
            </a:pPr>
            <a:r>
              <a:rPr lang="fr-FR" sz="1800" b="1" dirty="0">
                <a:ln w="10541" cmpd="sng">
                  <a:solidFill>
                    <a:srgbClr val="7D7D7D">
                      <a:tint val="100000"/>
                      <a:shade val="100000"/>
                      <a:satMod val="110000"/>
                    </a:srgbClr>
                  </a:solidFill>
                  <a:prstDash val="solid"/>
                </a:ln>
                <a:solidFill>
                  <a:srgbClr val="FF0000"/>
                </a:solidFill>
              </a:rPr>
              <a:t> </a:t>
            </a:r>
          </a:p>
        </p:txBody>
      </p:sp>
      <p:sp>
        <p:nvSpPr>
          <p:cNvPr id="10" name="Sous-titre 2"/>
          <p:cNvSpPr txBox="1">
            <a:spLocks/>
          </p:cNvSpPr>
          <p:nvPr/>
        </p:nvSpPr>
        <p:spPr bwMode="auto">
          <a:xfrm>
            <a:off x="1100138" y="1200150"/>
            <a:ext cx="7345362" cy="57467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Maladie du tube digestif jusqu</a:t>
            </a:r>
            <a:r>
              <a:rPr lang="fr-FR" altLang="fr-FR" sz="2000" dirty="0">
                <a:solidFill>
                  <a:srgbClr val="FFFF00"/>
                </a:solidFill>
              </a:rPr>
              <a:t>’</a:t>
            </a:r>
            <a:r>
              <a:rPr lang="fr-FR" sz="2000" dirty="0">
                <a:solidFill>
                  <a:srgbClr val="FFFF00"/>
                </a:solidFill>
              </a:rPr>
              <a:t>à l</a:t>
            </a:r>
            <a:r>
              <a:rPr lang="fr-FR" altLang="fr-FR" sz="2000" dirty="0">
                <a:solidFill>
                  <a:srgbClr val="FFFF00"/>
                </a:solidFill>
              </a:rPr>
              <a:t>’</a:t>
            </a:r>
            <a:r>
              <a:rPr lang="fr-FR" sz="2000" dirty="0">
                <a:solidFill>
                  <a:srgbClr val="FFFF00"/>
                </a:solidFill>
              </a:rPr>
              <a:t>intestin ( spores NOSEMA)  </a:t>
            </a:r>
          </a:p>
        </p:txBody>
      </p:sp>
      <p:sp>
        <p:nvSpPr>
          <p:cNvPr id="11" name="Sous-titre 2"/>
          <p:cNvSpPr txBox="1">
            <a:spLocks/>
          </p:cNvSpPr>
          <p:nvPr/>
        </p:nvSpPr>
        <p:spPr>
          <a:xfrm>
            <a:off x="848729" y="2672503"/>
            <a:ext cx="2038937" cy="42660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b="1" u="sng" dirty="0">
                <a:ln w="10541" cmpd="sng">
                  <a:noFill/>
                  <a:prstDash val="solid"/>
                </a:ln>
                <a:solidFill>
                  <a:srgbClr val="FFFF00"/>
                </a:solidFill>
              </a:rPr>
              <a:t>ACARIOSE: </a:t>
            </a:r>
          </a:p>
          <a:p>
            <a:pPr fontAlgn="auto">
              <a:spcAft>
                <a:spcPts val="0"/>
              </a:spcAft>
              <a:defRPr/>
            </a:pPr>
            <a:r>
              <a:rPr lang="fr-FR" sz="2000" b="1" u="sng"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p>
        </p:txBody>
      </p:sp>
      <p:sp>
        <p:nvSpPr>
          <p:cNvPr id="13" name="Sous-titre 2"/>
          <p:cNvSpPr txBox="1">
            <a:spLocks/>
          </p:cNvSpPr>
          <p:nvPr/>
        </p:nvSpPr>
        <p:spPr>
          <a:xfrm>
            <a:off x="2538485" y="2679177"/>
            <a:ext cx="6546494" cy="403649"/>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fontAlgn="auto">
              <a:spcAft>
                <a:spcPts val="0"/>
              </a:spcAft>
              <a:defRPr/>
            </a:pPr>
            <a:r>
              <a:rPr lang="fr-FR" sz="2000" dirty="0">
                <a:ln w="900" cmpd="sng">
                  <a:noFill/>
                  <a:prstDash val="solid"/>
                </a:ln>
                <a:solidFill>
                  <a:srgbClr val="FFFF00"/>
                </a:solidFill>
              </a:rPr>
              <a:t>Maladie « parasitaire » contagieuse attaquant le système respiratoire.</a:t>
            </a:r>
            <a:endParaRPr lang="fr-FR" sz="2000" u="sng" dirty="0">
              <a:ln w="900" cmpd="sng">
                <a:noFill/>
                <a:prstDash val="solid"/>
              </a:ln>
              <a:solidFill>
                <a:srgbClr val="FFFF00"/>
              </a:solidFill>
            </a:endParaRPr>
          </a:p>
          <a:p>
            <a:pPr algn="l" fontAlgn="auto">
              <a:spcAft>
                <a:spcPts val="0"/>
              </a:spcAft>
              <a:defRPr/>
            </a:pPr>
            <a:r>
              <a:rPr lang="fr-FR" sz="2000"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14" name="Sous-titre 2"/>
          <p:cNvSpPr txBox="1">
            <a:spLocks/>
          </p:cNvSpPr>
          <p:nvPr/>
        </p:nvSpPr>
        <p:spPr>
          <a:xfrm>
            <a:off x="1177134" y="3562597"/>
            <a:ext cx="7596896" cy="232343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fontAlgn="auto">
              <a:spcAft>
                <a:spcPts val="0"/>
              </a:spcAft>
              <a:defRPr/>
            </a:pPr>
            <a:r>
              <a:rPr lang="fr-FR" sz="2000" b="1" dirty="0">
                <a:ln w="10541" cmpd="sng">
                  <a:solidFill>
                    <a:schemeClr val="accent1">
                      <a:shade val="88000"/>
                      <a:satMod val="110000"/>
                    </a:schemeClr>
                  </a:solidFill>
                  <a:prstDash val="solid"/>
                </a:ln>
                <a:solidFill>
                  <a:srgbClr val="FFFF00"/>
                </a:solidFill>
              </a:rPr>
              <a:t> </a:t>
            </a:r>
            <a:r>
              <a:rPr lang="fr-FR" sz="2000" b="1" dirty="0">
                <a:ln w="12700">
                  <a:noFill/>
                  <a:prstDash val="solid"/>
                </a:ln>
                <a:solidFill>
                  <a:srgbClr val="FFFF00"/>
                </a:solidFill>
                <a:effectLst>
                  <a:outerShdw blurRad="41275" dist="20320" dir="1800000" algn="tl" rotWithShape="0">
                    <a:srgbClr val="000000">
                      <a:alpha val="40000"/>
                    </a:srgbClr>
                  </a:outerShdw>
                </a:effectLst>
              </a:rPr>
              <a:t>P</a:t>
            </a:r>
            <a:r>
              <a:rPr lang="fr-FR" sz="2000" b="1" dirty="0">
                <a:ln w="10541" cmpd="sng">
                  <a:noFill/>
                  <a:prstDash val="solid"/>
                </a:ln>
                <a:solidFill>
                  <a:srgbClr val="FFFF00"/>
                </a:solidFill>
              </a:rPr>
              <a:t>aralysie Aigue </a:t>
            </a:r>
            <a:r>
              <a:rPr lang="fr-FR" sz="2000" dirty="0">
                <a:ln w="900" cmpd="sng">
                  <a:noFill/>
                  <a:prstDash val="solid"/>
                </a:ln>
                <a:solidFill>
                  <a:srgbClr val="FFFF00"/>
                </a:solidFill>
              </a:rPr>
              <a:t>( diagnostic difficile ) </a:t>
            </a:r>
          </a:p>
          <a:p>
            <a:pPr algn="l" fontAlgn="auto">
              <a:spcAft>
                <a:spcPts val="0"/>
              </a:spcAft>
              <a:defRPr/>
            </a:pPr>
            <a:endParaRPr lang="fr-FR" sz="2000" b="1"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algn="l" fontAlgn="auto">
              <a:spcAft>
                <a:spcPts val="0"/>
              </a:spcAft>
              <a:defRPr/>
            </a:pPr>
            <a:r>
              <a:rPr lang="fr-FR" sz="2000" b="1" dirty="0">
                <a:ln w="12700">
                  <a:noFill/>
                  <a:prstDash val="solid"/>
                </a:ln>
                <a:solidFill>
                  <a:srgbClr val="FFFF00"/>
                </a:solidFill>
                <a:effectLst>
                  <a:outerShdw blurRad="41275" dist="20320" dir="1800000" algn="tl" rotWithShape="0">
                    <a:srgbClr val="000000">
                      <a:alpha val="40000"/>
                    </a:srgbClr>
                  </a:outerShdw>
                </a:effectLst>
              </a:rPr>
              <a:t>A</a:t>
            </a:r>
            <a:r>
              <a:rPr lang="fr-FR" sz="2000" b="1" dirty="0">
                <a:ln w="10541" cmpd="sng">
                  <a:noFill/>
                  <a:prstDash val="solid"/>
                </a:ln>
                <a:solidFill>
                  <a:srgbClr val="FFFF00"/>
                </a:solidFill>
              </a:rPr>
              <a:t>iles déformées. D.W.V </a:t>
            </a:r>
            <a:endParaRPr lang="fr-FR" sz="2000" b="1" dirty="0">
              <a:ln w="900" cmpd="sng">
                <a:noFill/>
                <a:prstDash val="solid"/>
              </a:ln>
              <a:solidFill>
                <a:srgbClr val="FFFF00"/>
              </a:solidFill>
            </a:endParaRPr>
          </a:p>
          <a:p>
            <a:pPr algn="l" fontAlgn="auto">
              <a:spcAft>
                <a:spcPts val="0"/>
              </a:spcAft>
              <a:defRPr/>
            </a:pPr>
            <a:endParaRPr lang="fr-FR" sz="2000"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endParaRPr>
          </a:p>
          <a:p>
            <a:pPr algn="l" fontAlgn="auto">
              <a:spcAft>
                <a:spcPts val="0"/>
              </a:spcAft>
              <a:defRPr/>
            </a:pPr>
            <a:r>
              <a:rPr lang="fr-FR" sz="2000" b="1" dirty="0">
                <a:ln w="12700">
                  <a:noFill/>
                  <a:prstDash val="solid"/>
                </a:ln>
                <a:solidFill>
                  <a:srgbClr val="FFFF00"/>
                </a:solidFill>
              </a:rPr>
              <a:t>M</a:t>
            </a:r>
            <a:r>
              <a:rPr lang="fr-FR" sz="2000" b="1" dirty="0">
                <a:ln w="10541" cmpd="sng">
                  <a:noFill/>
                  <a:prstDash val="solid"/>
                </a:ln>
                <a:solidFill>
                  <a:srgbClr val="FFFF00"/>
                </a:solidFill>
              </a:rPr>
              <a:t>aladie Noire </a:t>
            </a:r>
            <a:r>
              <a:rPr lang="fr-FR" sz="2000" b="1" dirty="0">
                <a:ln w="900" cmpd="sng">
                  <a:noFill/>
                  <a:prstDash val="solid"/>
                </a:ln>
                <a:solidFill>
                  <a:srgbClr val="FFFF00"/>
                </a:solidFill>
              </a:rPr>
              <a:t>ou maladie de mai </a:t>
            </a:r>
          </a:p>
          <a:p>
            <a:pPr algn="l" fontAlgn="auto">
              <a:spcAft>
                <a:spcPts val="0"/>
              </a:spcAft>
              <a:defRPr/>
            </a:pPr>
            <a:r>
              <a:rPr lang="fr-FR" sz="2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2000"/>
                                        <p:tgtEl>
                                          <p:spTgt spid="9"/>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2000"/>
                                        <p:tgtEl>
                                          <p:spTgt spid="10"/>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linds(horizontal)">
                                      <p:cBhvr>
                                        <p:cTn id="23" dur="2000"/>
                                        <p:tgtEl>
                                          <p:spTgt spid="7"/>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2000"/>
                                        <p:tgtEl>
                                          <p:spTgt spid="11"/>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2000"/>
                                        <p:tgtEl>
                                          <p:spTgt spid="13"/>
                                        </p:tgtEl>
                                      </p:cBhvr>
                                    </p:animEffect>
                                  </p:childTnLst>
                                </p:cTn>
                              </p:par>
                            </p:childTnLst>
                          </p:cTn>
                        </p:par>
                        <p:par>
                          <p:cTn id="32" fill="hold" nodeType="afterGroup">
                            <p:stCondLst>
                              <p:cond delay="14000"/>
                            </p:stCondLst>
                            <p:childTnLst>
                              <p:par>
                                <p:cTn id="33" presetID="3" presetClass="entr" presetSubtype="1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linds(horizontal)">
                                      <p:cBhvr>
                                        <p:cTn id="35"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p:cNvPicPr>
            <a:picLocks noChangeAspect="1" noChangeArrowheads="1"/>
          </p:cNvPicPr>
          <p:nvPr/>
        </p:nvPicPr>
        <p:blipFill>
          <a:blip r:embed="rId2"/>
          <a:srcRect/>
          <a:stretch>
            <a:fillRect/>
          </a:stretch>
        </p:blipFill>
        <p:spPr bwMode="auto">
          <a:xfrm>
            <a:off x="5838825" y="755650"/>
            <a:ext cx="3136900" cy="2901950"/>
          </a:xfrm>
          <a:prstGeom prst="rect">
            <a:avLst/>
          </a:prstGeom>
          <a:noFill/>
          <a:ln w="9525">
            <a:noFill/>
            <a:miter lim="800000"/>
            <a:headEnd/>
            <a:tailEnd/>
          </a:ln>
        </p:spPr>
      </p:pic>
      <p:sp>
        <p:nvSpPr>
          <p:cNvPr id="5" name="Sous-titre 2"/>
          <p:cNvSpPr txBox="1">
            <a:spLocks/>
          </p:cNvSpPr>
          <p:nvPr/>
        </p:nvSpPr>
        <p:spPr>
          <a:xfrm>
            <a:off x="152400" y="160115"/>
            <a:ext cx="88823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34819" name="Espace réservé du contenu 2"/>
          <p:cNvSpPr>
            <a:spLocks noGrp="1"/>
          </p:cNvSpPr>
          <p:nvPr>
            <p:ph idx="1"/>
          </p:nvPr>
        </p:nvSpPr>
        <p:spPr>
          <a:xfrm>
            <a:off x="323367" y="1001651"/>
            <a:ext cx="8229600" cy="5145088"/>
          </a:xfrm>
        </p:spPr>
        <p:txBody>
          <a:bodyPr/>
          <a:lstStyle/>
          <a:p>
            <a:pPr>
              <a:buFont typeface="Arial" pitchFamily="34" charset="0"/>
              <a:buNone/>
            </a:pPr>
            <a:endParaRPr lang="fr-FR" sz="2000" b="1" dirty="0">
              <a:solidFill>
                <a:srgbClr val="FFFF00"/>
              </a:solidFill>
            </a:endParaRPr>
          </a:p>
          <a:p>
            <a:pPr>
              <a:buFont typeface="Arial" pitchFamily="34" charset="0"/>
              <a:buNone/>
            </a:pPr>
            <a:r>
              <a:rPr lang="fr-FR" sz="2000" dirty="0">
                <a:solidFill>
                  <a:srgbClr val="FFFF00"/>
                </a:solidFill>
              </a:rPr>
              <a:t>Fréquente.</a:t>
            </a:r>
          </a:p>
          <a:p>
            <a:pPr>
              <a:buFont typeface="Arial" pitchFamily="34" charset="0"/>
              <a:buNone/>
            </a:pPr>
            <a:r>
              <a:rPr lang="fr-FR" sz="2000" dirty="0">
                <a:solidFill>
                  <a:srgbClr val="FFFF00"/>
                </a:solidFill>
              </a:rPr>
              <a:t>Cause : protozoaire qui se développe dans les</a:t>
            </a:r>
          </a:p>
          <a:p>
            <a:pPr>
              <a:buFont typeface="Arial" pitchFamily="34" charset="0"/>
              <a:buNone/>
            </a:pPr>
            <a:r>
              <a:rPr lang="fr-FR" sz="2000" dirty="0">
                <a:solidFill>
                  <a:srgbClr val="FFFF00"/>
                </a:solidFill>
              </a:rPr>
              <a:t>cellules de l</a:t>
            </a:r>
            <a:r>
              <a:rPr lang="fr-FR" altLang="fr-FR" sz="2000" dirty="0">
                <a:solidFill>
                  <a:srgbClr val="FFFF00"/>
                </a:solidFill>
              </a:rPr>
              <a:t>’</a:t>
            </a:r>
            <a:r>
              <a:rPr lang="fr-FR" sz="2000" dirty="0">
                <a:solidFill>
                  <a:srgbClr val="FFFF00"/>
                </a:solidFill>
              </a:rPr>
              <a:t>intestin moyen des abeilles adultes.</a:t>
            </a:r>
          </a:p>
          <a:p>
            <a:pPr>
              <a:buFont typeface="Arial" pitchFamily="34" charset="0"/>
              <a:buNone/>
            </a:pPr>
            <a:r>
              <a:rPr lang="fr-FR" sz="800" dirty="0">
                <a:solidFill>
                  <a:srgbClr val="FFFF00"/>
                </a:solidFill>
              </a:rPr>
              <a:t> </a:t>
            </a:r>
          </a:p>
          <a:p>
            <a:pPr>
              <a:buFont typeface="Arial" pitchFamily="34" charset="0"/>
              <a:buNone/>
            </a:pPr>
            <a:r>
              <a:rPr lang="fr-FR" sz="2000" u="sng" dirty="0">
                <a:solidFill>
                  <a:srgbClr val="FFFF00"/>
                </a:solidFill>
              </a:rPr>
              <a:t>Symptômes</a:t>
            </a:r>
            <a:endParaRPr lang="fr-FR" sz="2000" dirty="0">
              <a:solidFill>
                <a:srgbClr val="FFFF00"/>
              </a:solidFill>
            </a:endParaRPr>
          </a:p>
          <a:p>
            <a:r>
              <a:rPr lang="fr-FR" sz="2000" dirty="0">
                <a:solidFill>
                  <a:srgbClr val="FFFF00"/>
                </a:solidFill>
              </a:rPr>
              <a:t>Abeilles trainantes, tremblantes, paralysées</a:t>
            </a:r>
          </a:p>
          <a:p>
            <a:pPr>
              <a:buNone/>
            </a:pPr>
            <a:r>
              <a:rPr lang="fr-FR" sz="2000" dirty="0">
                <a:solidFill>
                  <a:srgbClr val="FFFF00"/>
                </a:solidFill>
              </a:rPr>
              <a:t>et mourant pattes resserrées sous le thorax.</a:t>
            </a:r>
          </a:p>
          <a:p>
            <a:r>
              <a:rPr lang="fr-FR" sz="2000" dirty="0">
                <a:solidFill>
                  <a:srgbClr val="FFFF00"/>
                </a:solidFill>
              </a:rPr>
              <a:t>Taches de diarrhée sur la planche de vol ou sur la face avant de la ruche et sur les rayons.</a:t>
            </a:r>
          </a:p>
          <a:p>
            <a:r>
              <a:rPr lang="fr-FR" sz="2000" dirty="0">
                <a:solidFill>
                  <a:srgbClr val="FFFF00"/>
                </a:solidFill>
              </a:rPr>
              <a:t>Dépopulation de la colonie associée à un excédent de couvain par rapport au nombre d</a:t>
            </a:r>
            <a:r>
              <a:rPr lang="fr-FR" altLang="fr-FR" sz="2000" dirty="0">
                <a:solidFill>
                  <a:srgbClr val="FFFF00"/>
                </a:solidFill>
              </a:rPr>
              <a:t>’</a:t>
            </a:r>
            <a:r>
              <a:rPr lang="fr-FR" sz="2000" dirty="0">
                <a:solidFill>
                  <a:srgbClr val="FFFF00"/>
                </a:solidFill>
              </a:rPr>
              <a:t>ouvrières.</a:t>
            </a:r>
          </a:p>
          <a:p>
            <a:pPr>
              <a:buFont typeface="Arial" pitchFamily="34" charset="0"/>
              <a:buNone/>
            </a:pPr>
            <a:r>
              <a:rPr lang="fr-FR" sz="2000" dirty="0">
                <a:solidFill>
                  <a:srgbClr val="FFFF00"/>
                </a:solidFill>
              </a:rPr>
              <a:t> </a:t>
            </a:r>
          </a:p>
        </p:txBody>
      </p:sp>
      <p:sp>
        <p:nvSpPr>
          <p:cNvPr id="18" name="Sous-titre 2"/>
          <p:cNvSpPr txBox="1">
            <a:spLocks/>
          </p:cNvSpPr>
          <p:nvPr/>
        </p:nvSpPr>
        <p:spPr>
          <a:xfrm>
            <a:off x="389791" y="933589"/>
            <a:ext cx="2556609"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NOSEMOSE</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Espace réservé du contenu 2"/>
          <p:cNvSpPr>
            <a:spLocks noGrp="1"/>
          </p:cNvSpPr>
          <p:nvPr>
            <p:ph idx="1"/>
          </p:nvPr>
        </p:nvSpPr>
        <p:spPr>
          <a:xfrm>
            <a:off x="406400" y="939800"/>
            <a:ext cx="8382000" cy="5702300"/>
          </a:xfrm>
        </p:spPr>
        <p:txBody>
          <a:bodyPr/>
          <a:lstStyle/>
          <a:p>
            <a:pPr marL="0" indent="0">
              <a:buFont typeface="Arial" pitchFamily="34" charset="0"/>
              <a:buNone/>
            </a:pPr>
            <a:r>
              <a:rPr lang="fr-FR" sz="2000" u="sng" dirty="0">
                <a:solidFill>
                  <a:srgbClr val="FFFF00"/>
                </a:solidFill>
              </a:rPr>
              <a:t>Infestation</a:t>
            </a:r>
          </a:p>
          <a:p>
            <a:pPr marL="0" indent="0">
              <a:buFont typeface="Arial" pitchFamily="34" charset="0"/>
              <a:buNone/>
            </a:pPr>
            <a:r>
              <a:rPr lang="fr-FR" sz="2000" dirty="0">
                <a:solidFill>
                  <a:srgbClr val="FFFF00"/>
                </a:solidFill>
              </a:rPr>
              <a:t> Les spores contaminent par voie buccale. Ils se conservent d</a:t>
            </a:r>
            <a:r>
              <a:rPr lang="fr-FR" altLang="fr-FR" sz="2000" dirty="0">
                <a:solidFill>
                  <a:srgbClr val="FFFF00"/>
                </a:solidFill>
              </a:rPr>
              <a:t>’</a:t>
            </a:r>
            <a:r>
              <a:rPr lang="fr-FR" sz="2000" dirty="0">
                <a:solidFill>
                  <a:srgbClr val="FFFF00"/>
                </a:solidFill>
              </a:rPr>
              <a:t>autant plus longtemps que la température est basse ( de quelques jours à deux ans ).</a:t>
            </a:r>
          </a:p>
          <a:p>
            <a:pPr marL="0" indent="0">
              <a:buFont typeface="Arial" pitchFamily="34" charset="0"/>
              <a:buNone/>
            </a:pPr>
            <a:r>
              <a:rPr lang="fr-FR" sz="2000" dirty="0">
                <a:solidFill>
                  <a:srgbClr val="FFFF00"/>
                </a:solidFill>
              </a:rPr>
              <a:t>La carence en pollen favorise la maladie. </a:t>
            </a:r>
          </a:p>
          <a:p>
            <a:pPr marL="0" indent="0">
              <a:buFont typeface="Arial" pitchFamily="34" charset="0"/>
              <a:buNone/>
            </a:pPr>
            <a:r>
              <a:rPr lang="fr-FR" sz="2000" dirty="0">
                <a:solidFill>
                  <a:srgbClr val="FFFF00"/>
                </a:solidFill>
              </a:rPr>
              <a:t>Elle se propage facilement par :</a:t>
            </a:r>
          </a:p>
          <a:p>
            <a:pPr marL="0" indent="0"/>
            <a:r>
              <a:rPr lang="fr-FR" sz="2000" dirty="0">
                <a:solidFill>
                  <a:srgbClr val="FFFF00"/>
                </a:solidFill>
              </a:rPr>
              <a:t> Pillage, dérive, transhumance </a:t>
            </a:r>
          </a:p>
          <a:p>
            <a:pPr marL="0" indent="0"/>
            <a:r>
              <a:rPr lang="fr-FR" sz="2000" dirty="0">
                <a:solidFill>
                  <a:srgbClr val="FFFF00"/>
                </a:solidFill>
              </a:rPr>
              <a:t>Miel contaminé </a:t>
            </a:r>
          </a:p>
          <a:p>
            <a:pPr marL="0" indent="0"/>
            <a:r>
              <a:rPr lang="fr-FR" sz="2000" dirty="0">
                <a:solidFill>
                  <a:srgbClr val="FFFF00"/>
                </a:solidFill>
              </a:rPr>
              <a:t>Outils souillés </a:t>
            </a:r>
          </a:p>
          <a:p>
            <a:pPr marL="0" indent="0"/>
            <a:endParaRPr lang="fr-FR" sz="2000" dirty="0">
              <a:solidFill>
                <a:srgbClr val="FFFF00"/>
              </a:solidFill>
            </a:endParaRPr>
          </a:p>
          <a:p>
            <a:pPr marL="0" indent="0">
              <a:buFont typeface="Arial" pitchFamily="34" charset="0"/>
              <a:buNone/>
            </a:pPr>
            <a:endParaRPr lang="fr-FR" sz="2000" dirty="0">
              <a:solidFill>
                <a:srgbClr val="FFFF00"/>
              </a:solidFill>
            </a:endParaRPr>
          </a:p>
          <a:p>
            <a:pPr marL="0" indent="0">
              <a:buFont typeface="Arial" pitchFamily="34" charset="0"/>
              <a:buNone/>
            </a:pPr>
            <a:r>
              <a:rPr lang="fr-FR" sz="2000" dirty="0">
                <a:solidFill>
                  <a:srgbClr val="FFFF00"/>
                </a:solidFill>
              </a:rPr>
              <a:t>Apparait au printemps et fin de l</a:t>
            </a:r>
            <a:r>
              <a:rPr lang="fr-FR" altLang="fr-FR" sz="2000" dirty="0">
                <a:solidFill>
                  <a:srgbClr val="FFFF00"/>
                </a:solidFill>
              </a:rPr>
              <a:t>’</a:t>
            </a:r>
            <a:r>
              <a:rPr lang="fr-FR" sz="2000" dirty="0">
                <a:solidFill>
                  <a:srgbClr val="FFFF00"/>
                </a:solidFill>
              </a:rPr>
              <a:t>été </a:t>
            </a:r>
          </a:p>
          <a:p>
            <a:pPr marL="0" indent="0">
              <a:buFont typeface="Arial" pitchFamily="34" charset="0"/>
              <a:buNone/>
            </a:pPr>
            <a:r>
              <a:rPr lang="fr-FR" sz="2000" dirty="0">
                <a:solidFill>
                  <a:srgbClr val="FFFF00"/>
                </a:solidFill>
              </a:rPr>
              <a:t>Conditions climatiques : automne pluvieux – printemps froid – périodes de réclusion – nourrissement tardif – présence de varroas </a:t>
            </a:r>
          </a:p>
          <a:p>
            <a:pPr marL="0" indent="0">
              <a:buFont typeface="Arial" pitchFamily="34" charset="0"/>
              <a:buNone/>
            </a:pPr>
            <a:r>
              <a:rPr lang="fr-FR" sz="2000" u="sng" dirty="0">
                <a:solidFill>
                  <a:srgbClr val="FFFF00"/>
                </a:solidFill>
              </a:rPr>
              <a:t>Remèdes : </a:t>
            </a:r>
            <a:r>
              <a:rPr lang="fr-FR" sz="2000" dirty="0">
                <a:solidFill>
                  <a:srgbClr val="FFFF00"/>
                </a:solidFill>
              </a:rPr>
              <a:t>Aération et soleil.</a:t>
            </a:r>
          </a:p>
          <a:p>
            <a:pPr marL="0" indent="0"/>
            <a:endParaRPr lang="fr-FR" sz="2000" dirty="0">
              <a:solidFill>
                <a:srgbClr val="FFFF00"/>
              </a:solidFill>
            </a:endParaRPr>
          </a:p>
          <a:p>
            <a:pPr marL="0" indent="0"/>
            <a:endParaRPr lang="fr-FR" sz="2000" b="1" dirty="0">
              <a:solidFill>
                <a:srgbClr val="FFFF00"/>
              </a:solidFill>
            </a:endParaRPr>
          </a:p>
        </p:txBody>
      </p:sp>
      <p:sp>
        <p:nvSpPr>
          <p:cNvPr id="5" name="Sous-titre 2"/>
          <p:cNvSpPr txBox="1">
            <a:spLocks/>
          </p:cNvSpPr>
          <p:nvPr/>
        </p:nvSpPr>
        <p:spPr>
          <a:xfrm>
            <a:off x="101600" y="160115"/>
            <a:ext cx="89331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4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principales maladies ou virus </a:t>
            </a:r>
            <a:r>
              <a:rPr lang="fr-FR" sz="24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a:xfrm>
            <a:off x="3194187" y="709130"/>
            <a:ext cx="2556609"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NOSEMOSE</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35844" name="Image 1"/>
          <p:cNvPicPr>
            <a:picLocks noChangeAspect="1"/>
          </p:cNvPicPr>
          <p:nvPr/>
        </p:nvPicPr>
        <p:blipFill>
          <a:blip r:embed="rId2"/>
          <a:srcRect/>
          <a:stretch>
            <a:fillRect/>
          </a:stretch>
        </p:blipFill>
        <p:spPr bwMode="auto">
          <a:xfrm>
            <a:off x="5434742" y="2019300"/>
            <a:ext cx="1930400" cy="2716473"/>
          </a:xfrm>
          <a:prstGeom prst="rect">
            <a:avLst/>
          </a:prstGeom>
          <a:noFill/>
          <a:ln w="9525">
            <a:noFill/>
            <a:miter lim="800000"/>
            <a:headEnd/>
            <a:tailEnd/>
          </a:ln>
        </p:spPr>
      </p:pic>
      <p:pic>
        <p:nvPicPr>
          <p:cNvPr id="35845" name="Image 2"/>
          <p:cNvPicPr>
            <a:picLocks noChangeAspect="1"/>
          </p:cNvPicPr>
          <p:nvPr/>
        </p:nvPicPr>
        <p:blipFill>
          <a:blip r:embed="rId3"/>
          <a:srcRect/>
          <a:stretch>
            <a:fillRect/>
          </a:stretch>
        </p:blipFill>
        <p:spPr bwMode="auto">
          <a:xfrm>
            <a:off x="6553200" y="5308600"/>
            <a:ext cx="2235200" cy="1435100"/>
          </a:xfrm>
          <a:prstGeom prst="rect">
            <a:avLst/>
          </a:prstGeom>
          <a:solidFill>
            <a:schemeClr val="bg1"/>
          </a:solid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14300" y="83915"/>
            <a:ext cx="89204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36866" name="Espace réservé du contenu 2"/>
          <p:cNvSpPr>
            <a:spLocks noGrp="1"/>
          </p:cNvSpPr>
          <p:nvPr>
            <p:ph idx="1"/>
          </p:nvPr>
        </p:nvSpPr>
        <p:spPr>
          <a:xfrm>
            <a:off x="241300" y="1066800"/>
            <a:ext cx="8623300" cy="5664200"/>
          </a:xfrm>
        </p:spPr>
        <p:txBody>
          <a:bodyPr/>
          <a:lstStyle/>
          <a:p>
            <a:r>
              <a:rPr lang="fr-FR" sz="2000" dirty="0">
                <a:solidFill>
                  <a:srgbClr val="FFFF00"/>
                </a:solidFill>
              </a:rPr>
              <a:t>Cette maladie est très anciennement connue. Elle fut responsable en 1906 de gros ravages dans les ruchers de l'île de Wight.</a:t>
            </a:r>
          </a:p>
          <a:p>
            <a:r>
              <a:rPr lang="fr-FR" sz="2000" dirty="0">
                <a:solidFill>
                  <a:srgbClr val="FFFF00"/>
                </a:solidFill>
              </a:rPr>
              <a:t>Des acariens microscopiques de l'espèce Acaparis woodi (piqueur/suceur). pondent à l</a:t>
            </a:r>
            <a:r>
              <a:rPr lang="fr-FR" altLang="fr-FR" sz="2000" dirty="0">
                <a:solidFill>
                  <a:srgbClr val="FFFF00"/>
                </a:solidFill>
              </a:rPr>
              <a:t>’</a:t>
            </a:r>
            <a:r>
              <a:rPr lang="fr-FR" sz="2000" dirty="0">
                <a:solidFill>
                  <a:srgbClr val="FFFF00"/>
                </a:solidFill>
              </a:rPr>
              <a:t>entrée du stigmate et se développent dans les trachées du thorax = gène respiratoire.</a:t>
            </a:r>
          </a:p>
          <a:p>
            <a:r>
              <a:rPr lang="fr-FR" sz="2000" dirty="0">
                <a:solidFill>
                  <a:srgbClr val="FFFF00"/>
                </a:solidFill>
              </a:rPr>
              <a:t>Il faut un cycle de deux semaines pour que l</a:t>
            </a:r>
            <a:r>
              <a:rPr lang="fr-FR" altLang="fr-FR" sz="2000" dirty="0">
                <a:solidFill>
                  <a:srgbClr val="FFFF00"/>
                </a:solidFill>
              </a:rPr>
              <a:t>’acarien</a:t>
            </a:r>
            <a:r>
              <a:rPr lang="fr-FR" sz="2000" dirty="0">
                <a:solidFill>
                  <a:srgbClr val="FFFF00"/>
                </a:solidFill>
              </a:rPr>
              <a:t> se développe : il se nourrit de l</a:t>
            </a:r>
            <a:r>
              <a:rPr lang="fr-FR" altLang="fr-FR" sz="2000" dirty="0">
                <a:solidFill>
                  <a:srgbClr val="FFFF00"/>
                </a:solidFill>
              </a:rPr>
              <a:t>’</a:t>
            </a:r>
            <a:r>
              <a:rPr lang="fr-FR" sz="2000" dirty="0">
                <a:solidFill>
                  <a:srgbClr val="FFFF00"/>
                </a:solidFill>
              </a:rPr>
              <a:t>hémolymphe = anémie de l</a:t>
            </a:r>
            <a:r>
              <a:rPr lang="fr-FR" altLang="fr-FR" sz="2000" dirty="0">
                <a:solidFill>
                  <a:srgbClr val="FFFF00"/>
                </a:solidFill>
              </a:rPr>
              <a:t>’</a:t>
            </a:r>
            <a:r>
              <a:rPr lang="fr-FR" sz="2000" dirty="0">
                <a:solidFill>
                  <a:srgbClr val="FFFF00"/>
                </a:solidFill>
              </a:rPr>
              <a:t>abeille.</a:t>
            </a:r>
          </a:p>
          <a:p>
            <a:r>
              <a:rPr lang="fr-FR" sz="2000" dirty="0">
                <a:solidFill>
                  <a:srgbClr val="FFFF00"/>
                </a:solidFill>
              </a:rPr>
              <a:t>Conséquence obstruction des trachées = respiration plus difficile.</a:t>
            </a:r>
          </a:p>
          <a:p>
            <a:endParaRPr lang="fr-FR" sz="2000" dirty="0">
              <a:solidFill>
                <a:srgbClr val="FFFF00"/>
              </a:solidFill>
            </a:endParaRPr>
          </a:p>
          <a:p>
            <a:pPr>
              <a:buFont typeface="Arial" pitchFamily="34" charset="0"/>
              <a:buNone/>
            </a:pPr>
            <a:r>
              <a:rPr lang="fr-FR" sz="2000" u="sng" dirty="0">
                <a:solidFill>
                  <a:srgbClr val="FFFF00"/>
                </a:solidFill>
              </a:rPr>
              <a:t>Symptômes </a:t>
            </a:r>
          </a:p>
          <a:p>
            <a:pPr>
              <a:buFont typeface="Arial" pitchFamily="34" charset="0"/>
              <a:buNone/>
            </a:pPr>
            <a:endParaRPr lang="fr-FR" sz="2000" u="sng" dirty="0">
              <a:solidFill>
                <a:srgbClr val="FFFF00"/>
              </a:solidFill>
            </a:endParaRPr>
          </a:p>
          <a:p>
            <a:pPr>
              <a:buFont typeface="Arial" pitchFamily="34" charset="0"/>
              <a:buNone/>
            </a:pPr>
            <a:endParaRPr lang="fr-FR" sz="2000" u="sng" dirty="0">
              <a:solidFill>
                <a:srgbClr val="FFFF00"/>
              </a:solidFill>
            </a:endParaRPr>
          </a:p>
          <a:p>
            <a:pPr>
              <a:buFont typeface="Arial" pitchFamily="34" charset="0"/>
              <a:buNone/>
            </a:pPr>
            <a:endParaRPr lang="fr-FR" sz="2000" dirty="0">
              <a:solidFill>
                <a:srgbClr val="FFFF00"/>
              </a:solidFill>
            </a:endParaRPr>
          </a:p>
          <a:p>
            <a:r>
              <a:rPr lang="fr-FR" sz="2000" dirty="0">
                <a:solidFill>
                  <a:srgbClr val="FFFF00"/>
                </a:solidFill>
              </a:rPr>
              <a:t>Abeilles qui se trainent et meurent.</a:t>
            </a:r>
          </a:p>
          <a:p>
            <a:r>
              <a:rPr lang="fr-FR" sz="2000" dirty="0">
                <a:solidFill>
                  <a:srgbClr val="FFFF00"/>
                </a:solidFill>
              </a:rPr>
              <a:t>Position anormale des ailes : une paire parallèle au corps et l</a:t>
            </a:r>
            <a:r>
              <a:rPr lang="fr-FR" altLang="fr-FR" sz="2000" dirty="0">
                <a:solidFill>
                  <a:srgbClr val="FFFF00"/>
                </a:solidFill>
              </a:rPr>
              <a:t>’</a:t>
            </a:r>
            <a:r>
              <a:rPr lang="fr-FR" sz="2000" dirty="0">
                <a:solidFill>
                  <a:srgbClr val="FFFF00"/>
                </a:solidFill>
              </a:rPr>
              <a:t>autre paire perpendiculaire.</a:t>
            </a:r>
          </a:p>
          <a:p>
            <a:pPr>
              <a:buFont typeface="Arial" pitchFamily="34" charset="0"/>
              <a:buNone/>
            </a:pPr>
            <a:endParaRPr lang="fr-FR" sz="2000" b="1" dirty="0">
              <a:solidFill>
                <a:srgbClr val="FFFF00"/>
              </a:solidFill>
            </a:endParaRPr>
          </a:p>
        </p:txBody>
      </p:sp>
      <p:sp>
        <p:nvSpPr>
          <p:cNvPr id="8" name="Sous-titre 2"/>
          <p:cNvSpPr txBox="1">
            <a:spLocks/>
          </p:cNvSpPr>
          <p:nvPr/>
        </p:nvSpPr>
        <p:spPr>
          <a:xfrm>
            <a:off x="3797543" y="569430"/>
            <a:ext cx="2298457"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L’ACARIOSE</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36868" name="Picture 2"/>
          <p:cNvPicPr>
            <a:picLocks noChangeAspect="1" noChangeArrowheads="1"/>
          </p:cNvPicPr>
          <p:nvPr/>
        </p:nvPicPr>
        <p:blipFill>
          <a:blip r:embed="rId2"/>
          <a:srcRect/>
          <a:stretch>
            <a:fillRect/>
          </a:stretch>
        </p:blipFill>
        <p:spPr bwMode="auto">
          <a:xfrm>
            <a:off x="5867400" y="3935043"/>
            <a:ext cx="2997200" cy="1886320"/>
          </a:xfrm>
          <a:prstGeom prst="rect">
            <a:avLst/>
          </a:prstGeom>
          <a:noFill/>
          <a:ln w="9525">
            <a:noFill/>
            <a:miter lim="800000"/>
            <a:headEnd/>
            <a:tailEnd/>
          </a:ln>
        </p:spPr>
      </p:pic>
      <p:sp>
        <p:nvSpPr>
          <p:cNvPr id="10" name="Espace réservé du contenu 2"/>
          <p:cNvSpPr txBox="1">
            <a:spLocks/>
          </p:cNvSpPr>
          <p:nvPr/>
        </p:nvSpPr>
        <p:spPr bwMode="auto">
          <a:xfrm>
            <a:off x="254000" y="4121150"/>
            <a:ext cx="5613400" cy="1003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0" hangingPunct="0">
              <a:spcBef>
                <a:spcPct val="20000"/>
              </a:spcBef>
              <a:buFont typeface="Arial" pitchFamily="34" charset="0"/>
              <a:buNone/>
            </a:pPr>
            <a:r>
              <a:rPr lang="fr-FR" sz="2000" b="1" u="sng" dirty="0">
                <a:solidFill>
                  <a:srgbClr val="FFFF00"/>
                </a:solidFill>
              </a:rPr>
              <a:t> </a:t>
            </a:r>
          </a:p>
          <a:p>
            <a:pPr eaLnBrk="0" hangingPunct="0">
              <a:spcBef>
                <a:spcPct val="20000"/>
              </a:spcBef>
              <a:buFont typeface="Arial" pitchFamily="34" charset="0"/>
              <a:buChar char="•"/>
            </a:pPr>
            <a:r>
              <a:rPr lang="fr-FR" sz="2000" dirty="0">
                <a:solidFill>
                  <a:srgbClr val="FFFF00"/>
                </a:solidFill>
              </a:rPr>
              <a:t>Paralysie progressive.</a:t>
            </a:r>
          </a:p>
          <a:p>
            <a:pPr eaLnBrk="0" hangingPunct="0">
              <a:spcBef>
                <a:spcPct val="20000"/>
              </a:spcBef>
              <a:buFont typeface="Arial" pitchFamily="34" charset="0"/>
              <a:buChar char="•"/>
            </a:pPr>
            <a:r>
              <a:rPr lang="fr-FR" sz="2000" dirty="0">
                <a:solidFill>
                  <a:srgbClr val="FFFF00"/>
                </a:solidFill>
              </a:rPr>
              <a:t>On observe un bruit curieux au bord de la ruche. </a:t>
            </a:r>
          </a:p>
          <a:p>
            <a:pPr eaLnBrk="0" hangingPunct="0">
              <a:spcBef>
                <a:spcPct val="20000"/>
              </a:spcBef>
              <a:buFont typeface="Arial" pitchFamily="34" charset="0"/>
              <a:buChar char="•"/>
            </a:pPr>
            <a:r>
              <a:rPr lang="fr-FR" sz="2000" dirty="0">
                <a:solidFill>
                  <a:srgbClr val="FFFF00"/>
                </a:solidFill>
              </a:rPr>
              <a:t>Incapacité de vol.</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27000" y="160115"/>
            <a:ext cx="89077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a:xfrm>
            <a:off x="3797543" y="702043"/>
            <a:ext cx="2298457"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L’ACARIOSE</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9" name="Espace réservé du contenu 2"/>
          <p:cNvSpPr>
            <a:spLocks noGrp="1"/>
          </p:cNvSpPr>
          <p:nvPr>
            <p:ph idx="1"/>
          </p:nvPr>
        </p:nvSpPr>
        <p:spPr>
          <a:xfrm>
            <a:off x="457200" y="1127220"/>
            <a:ext cx="8229600" cy="4525963"/>
          </a:xfrm>
        </p:spPr>
        <p:txBody>
          <a:bodyPr>
            <a:normAutofit/>
          </a:bodyPr>
          <a:lstStyle/>
          <a:p>
            <a:pPr marL="0" indent="0">
              <a:buFont typeface="Arial" pitchFamily="34" charset="0"/>
              <a:buNone/>
            </a:pPr>
            <a:r>
              <a:rPr lang="fr-FR" sz="2000" u="sng" dirty="0">
                <a:solidFill>
                  <a:srgbClr val="FFFF00"/>
                </a:solidFill>
              </a:rPr>
              <a:t>Infestation</a:t>
            </a:r>
          </a:p>
          <a:p>
            <a:pPr marL="0" indent="0"/>
            <a:r>
              <a:rPr lang="fr-FR" sz="2000" dirty="0">
                <a:solidFill>
                  <a:srgbClr val="FFFF00"/>
                </a:solidFill>
                <a:latin typeface="Arial" pitchFamily="34" charset="0"/>
                <a:cs typeface="Arial" pitchFamily="34" charset="0"/>
              </a:rPr>
              <a:t>Directe par passage de l</a:t>
            </a:r>
            <a:r>
              <a:rPr lang="fr-FR" altLang="fr-FR" sz="2000" dirty="0">
                <a:solidFill>
                  <a:srgbClr val="FFFF00"/>
                </a:solidFill>
                <a:latin typeface="Arial" pitchFamily="34" charset="0"/>
                <a:cs typeface="Arial" pitchFamily="34" charset="0"/>
              </a:rPr>
              <a:t>’</a:t>
            </a:r>
            <a:r>
              <a:rPr lang="fr-FR" sz="2000" dirty="0">
                <a:solidFill>
                  <a:srgbClr val="FFFF00"/>
                </a:solidFill>
                <a:latin typeface="Arial" pitchFamily="34" charset="0"/>
                <a:cs typeface="Arial" pitchFamily="34" charset="0"/>
              </a:rPr>
              <a:t>acarien (qui prend la position dite de guet) d</a:t>
            </a:r>
            <a:r>
              <a:rPr lang="fr-FR" altLang="fr-FR" sz="2000" dirty="0">
                <a:solidFill>
                  <a:srgbClr val="FFFF00"/>
                </a:solidFill>
                <a:latin typeface="Arial" pitchFamily="34" charset="0"/>
                <a:cs typeface="Arial" pitchFamily="34" charset="0"/>
              </a:rPr>
              <a:t>’</a:t>
            </a:r>
            <a:r>
              <a:rPr lang="fr-FR" sz="2000" dirty="0">
                <a:solidFill>
                  <a:srgbClr val="FFFF00"/>
                </a:solidFill>
                <a:latin typeface="Arial" pitchFamily="34" charset="0"/>
                <a:cs typeface="Arial" pitchFamily="34" charset="0"/>
              </a:rPr>
              <a:t>une abeille parasité à une autre.</a:t>
            </a:r>
          </a:p>
          <a:p>
            <a:pPr marL="0" indent="0"/>
            <a:r>
              <a:rPr lang="fr-FR" sz="2000" dirty="0">
                <a:solidFill>
                  <a:srgbClr val="FFFF00"/>
                </a:solidFill>
                <a:latin typeface="Arial" pitchFamily="34" charset="0"/>
                <a:cs typeface="Arial" pitchFamily="34" charset="0"/>
              </a:rPr>
              <a:t>Par le pillage.</a:t>
            </a:r>
          </a:p>
          <a:p>
            <a:pPr marL="0" indent="0"/>
            <a:r>
              <a:rPr lang="fr-FR" sz="2000" dirty="0">
                <a:solidFill>
                  <a:srgbClr val="FFFF00"/>
                </a:solidFill>
                <a:latin typeface="Arial" pitchFamily="34" charset="0"/>
                <a:cs typeface="Arial" pitchFamily="34" charset="0"/>
              </a:rPr>
              <a:t>Par les abeilles trainardes.</a:t>
            </a:r>
          </a:p>
          <a:p>
            <a:pPr marL="0" indent="0"/>
            <a:r>
              <a:rPr lang="fr-FR" sz="2000" dirty="0">
                <a:solidFill>
                  <a:srgbClr val="FFFF00"/>
                </a:solidFill>
                <a:latin typeface="Arial" pitchFamily="34" charset="0"/>
                <a:cs typeface="Arial" pitchFamily="34" charset="0"/>
              </a:rPr>
              <a:t>Par dérive.</a:t>
            </a:r>
          </a:p>
          <a:p>
            <a:pPr marL="0" indent="0"/>
            <a:r>
              <a:rPr lang="fr-FR" sz="2000" dirty="0">
                <a:solidFill>
                  <a:srgbClr val="FFFF00"/>
                </a:solidFill>
                <a:latin typeface="Arial" pitchFamily="34" charset="0"/>
                <a:cs typeface="Arial" pitchFamily="34" charset="0"/>
              </a:rPr>
              <a:t>Par les abeillauds.</a:t>
            </a:r>
          </a:p>
          <a:p>
            <a:pPr marL="0" indent="0"/>
            <a:r>
              <a:rPr lang="fr-FR" sz="2000" dirty="0">
                <a:solidFill>
                  <a:srgbClr val="FFFF00"/>
                </a:solidFill>
                <a:latin typeface="Arial" pitchFamily="34" charset="0"/>
                <a:cs typeface="Arial" pitchFamily="34" charset="0"/>
              </a:rPr>
              <a:t>Les jeunes abeilles sont les plus réceptives.</a:t>
            </a:r>
          </a:p>
          <a:p>
            <a:pPr marL="0" indent="0"/>
            <a:r>
              <a:rPr lang="fr-FR" sz="2000" dirty="0">
                <a:solidFill>
                  <a:srgbClr val="FFFF00"/>
                </a:solidFill>
                <a:latin typeface="Arial" pitchFamily="34" charset="0"/>
                <a:cs typeface="Arial" pitchFamily="34" charset="0"/>
              </a:rPr>
              <a:t>La gravité dépend de la quantité d</a:t>
            </a:r>
            <a:r>
              <a:rPr lang="fr-FR" altLang="fr-FR" sz="2000" dirty="0">
                <a:solidFill>
                  <a:srgbClr val="FFFF00"/>
                </a:solidFill>
                <a:latin typeface="Arial" pitchFamily="34" charset="0"/>
                <a:cs typeface="Arial" pitchFamily="34" charset="0"/>
              </a:rPr>
              <a:t>’</a:t>
            </a:r>
            <a:r>
              <a:rPr lang="fr-FR" sz="2000" dirty="0">
                <a:solidFill>
                  <a:srgbClr val="FFFF00"/>
                </a:solidFill>
                <a:latin typeface="Arial" pitchFamily="34" charset="0"/>
                <a:cs typeface="Arial" pitchFamily="34" charset="0"/>
              </a:rPr>
              <a:t>abeilles parasitées au moment de l</a:t>
            </a:r>
            <a:r>
              <a:rPr lang="fr-FR" altLang="fr-FR" sz="2000" dirty="0">
                <a:solidFill>
                  <a:srgbClr val="FFFF00"/>
                </a:solidFill>
                <a:latin typeface="Arial" pitchFamily="34" charset="0"/>
                <a:cs typeface="Arial" pitchFamily="34" charset="0"/>
              </a:rPr>
              <a:t>’</a:t>
            </a:r>
            <a:r>
              <a:rPr lang="fr-FR" sz="2000" dirty="0">
                <a:solidFill>
                  <a:srgbClr val="FFFF00"/>
                </a:solidFill>
                <a:latin typeface="Arial" pitchFamily="34" charset="0"/>
                <a:cs typeface="Arial" pitchFamily="34" charset="0"/>
              </a:rPr>
              <a:t>hivernage.</a:t>
            </a:r>
          </a:p>
          <a:p>
            <a:pPr marL="0" indent="0"/>
            <a:endParaRPr lang="fr-FR" sz="2000" b="1" dirty="0">
              <a:solidFill>
                <a:srgbClr val="FFFF00"/>
              </a:solidFill>
              <a:latin typeface="Arial" pitchFamily="34" charset="0"/>
              <a:cs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ous-titre 2"/>
          <p:cNvSpPr txBox="1">
            <a:spLocks/>
          </p:cNvSpPr>
          <p:nvPr/>
        </p:nvSpPr>
        <p:spPr>
          <a:xfrm>
            <a:off x="1524243" y="370957"/>
            <a:ext cx="3682757"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Couvain Sacciforme</a:t>
            </a: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6" name="Espace réservé du contenu 2"/>
          <p:cNvSpPr>
            <a:spLocks noGrp="1"/>
          </p:cNvSpPr>
          <p:nvPr>
            <p:ph idx="1"/>
          </p:nvPr>
        </p:nvSpPr>
        <p:spPr>
          <a:xfrm>
            <a:off x="76200" y="1017294"/>
            <a:ext cx="3994150" cy="4533900"/>
          </a:xfrm>
        </p:spPr>
        <p:txBody>
          <a:bodyPr>
            <a:normAutofit/>
          </a:bodyPr>
          <a:lstStyle/>
          <a:p>
            <a:r>
              <a:rPr lang="fr-FR" sz="2000" dirty="0">
                <a:solidFill>
                  <a:srgbClr val="FFFF00"/>
                </a:solidFill>
                <a:cs typeface="Arial" pitchFamily="34" charset="0"/>
              </a:rPr>
              <a:t>L'agent causal est un virus qui est très peu résistant. Dans les larves mortes sa conservation ne dépasse pas 1 mois et est  inactivé par un chauffage de 10 minutes à 60°C.</a:t>
            </a:r>
          </a:p>
          <a:p>
            <a:r>
              <a:rPr lang="fr-FR" sz="2000" dirty="0">
                <a:solidFill>
                  <a:srgbClr val="FFFF00"/>
                </a:solidFill>
                <a:cs typeface="Arial" pitchFamily="34" charset="0"/>
              </a:rPr>
              <a:t>La transmission de l'agent pathogène se fait par les abeilles qui assurent le nettoyage des cadres infectés ou l'alimentation des jeunes larves.</a:t>
            </a:r>
          </a:p>
          <a:p>
            <a:pPr>
              <a:buFont typeface="Arial" pitchFamily="34" charset="0"/>
              <a:buNone/>
            </a:pPr>
            <a:endParaRPr lang="fr-FR" sz="2000" b="1" dirty="0">
              <a:solidFill>
                <a:srgbClr val="FFFF00"/>
              </a:solidFill>
            </a:endParaRPr>
          </a:p>
        </p:txBody>
      </p:sp>
      <p:pic>
        <p:nvPicPr>
          <p:cNvPr id="38916" name="Picture 2"/>
          <p:cNvPicPr>
            <a:picLocks noChangeAspect="1" noChangeArrowheads="1"/>
          </p:cNvPicPr>
          <p:nvPr/>
        </p:nvPicPr>
        <p:blipFill>
          <a:blip r:embed="rId2"/>
          <a:srcRect/>
          <a:stretch>
            <a:fillRect/>
          </a:stretch>
        </p:blipFill>
        <p:spPr bwMode="auto">
          <a:xfrm>
            <a:off x="6502400" y="1874326"/>
            <a:ext cx="2008188" cy="2841625"/>
          </a:xfrm>
          <a:prstGeom prst="rect">
            <a:avLst/>
          </a:prstGeom>
          <a:noFill/>
          <a:ln w="9525">
            <a:noFill/>
            <a:miter lim="800000"/>
            <a:headEnd/>
            <a:tailEnd/>
          </a:ln>
        </p:spPr>
      </p:pic>
      <p:pic>
        <p:nvPicPr>
          <p:cNvPr id="38917" name="Image 3"/>
          <p:cNvPicPr>
            <a:picLocks noChangeAspect="1"/>
          </p:cNvPicPr>
          <p:nvPr/>
        </p:nvPicPr>
        <p:blipFill>
          <a:blip r:embed="rId3"/>
          <a:srcRect/>
          <a:stretch>
            <a:fillRect/>
          </a:stretch>
        </p:blipFill>
        <p:spPr bwMode="auto">
          <a:xfrm>
            <a:off x="4298950" y="1021839"/>
            <a:ext cx="2165350" cy="4643437"/>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65100" y="160115"/>
            <a:ext cx="88696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a:xfrm>
            <a:off x="330443" y="1068550"/>
            <a:ext cx="3682757" cy="163256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Maladie noire </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 mal noir ou mal des forêts</a:t>
            </a: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pic>
        <p:nvPicPr>
          <p:cNvPr id="39939" name="Picture 2"/>
          <p:cNvPicPr>
            <a:picLocks noChangeAspect="1" noChangeArrowheads="1"/>
          </p:cNvPicPr>
          <p:nvPr/>
        </p:nvPicPr>
        <p:blipFill>
          <a:blip r:embed="rId2"/>
          <a:srcRect/>
          <a:stretch>
            <a:fillRect/>
          </a:stretch>
        </p:blipFill>
        <p:spPr bwMode="auto">
          <a:xfrm>
            <a:off x="3886200" y="1051006"/>
            <a:ext cx="5148263" cy="3860800"/>
          </a:xfrm>
          <a:prstGeom prst="rect">
            <a:avLst/>
          </a:prstGeom>
          <a:noFill/>
          <a:ln w="9525">
            <a:noFill/>
            <a:miter lim="800000"/>
            <a:headEnd/>
            <a:tailEnd/>
          </a:ln>
        </p:spPr>
      </p:pic>
      <p:sp>
        <p:nvSpPr>
          <p:cNvPr id="39940" name="Espace réservé du contenu 2"/>
          <p:cNvSpPr>
            <a:spLocks noGrp="1"/>
          </p:cNvSpPr>
          <p:nvPr>
            <p:ph idx="1"/>
          </p:nvPr>
        </p:nvSpPr>
        <p:spPr>
          <a:xfrm>
            <a:off x="165100" y="2643316"/>
            <a:ext cx="3721100" cy="2286000"/>
          </a:xfrm>
        </p:spPr>
        <p:txBody>
          <a:bodyPr/>
          <a:lstStyle/>
          <a:p>
            <a:pPr marL="0" indent="0">
              <a:buFont typeface="Arial" pitchFamily="34" charset="0"/>
              <a:buNone/>
            </a:pPr>
            <a:r>
              <a:rPr lang="fr-FR" sz="2000" dirty="0">
                <a:solidFill>
                  <a:srgbClr val="FFFF00"/>
                </a:solidFill>
              </a:rPr>
              <a:t>C'est une maladie qui frappe les abeilles adultes ; celles-ci perdent leurs poils, deviennent noires et sont chassées de la ruche par les abeilles en bonne santé.</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90500" y="160115"/>
            <a:ext cx="88442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a:xfrm>
            <a:off x="3759200" y="537817"/>
            <a:ext cx="5275585" cy="163256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petit coléoptère de la ruche</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Aethina tumida</a:t>
            </a: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pic>
        <p:nvPicPr>
          <p:cNvPr id="40963" name="Picture 2"/>
          <p:cNvPicPr>
            <a:picLocks noChangeAspect="1" noChangeArrowheads="1"/>
          </p:cNvPicPr>
          <p:nvPr/>
        </p:nvPicPr>
        <p:blipFill>
          <a:blip r:embed="rId2"/>
          <a:srcRect/>
          <a:stretch>
            <a:fillRect/>
          </a:stretch>
        </p:blipFill>
        <p:spPr bwMode="auto">
          <a:xfrm>
            <a:off x="4310063" y="1633476"/>
            <a:ext cx="3398837" cy="2747963"/>
          </a:xfrm>
          <a:prstGeom prst="rect">
            <a:avLst/>
          </a:prstGeom>
          <a:noFill/>
          <a:ln w="9525">
            <a:noFill/>
            <a:miter lim="800000"/>
            <a:headEnd/>
            <a:tailEnd/>
          </a:ln>
        </p:spPr>
      </p:pic>
      <p:sp>
        <p:nvSpPr>
          <p:cNvPr id="40964" name="Espace réservé du texte 3"/>
          <p:cNvSpPr txBox="1">
            <a:spLocks/>
          </p:cNvSpPr>
          <p:nvPr/>
        </p:nvSpPr>
        <p:spPr bwMode="auto">
          <a:xfrm>
            <a:off x="303213" y="776288"/>
            <a:ext cx="3557587" cy="3530600"/>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r>
              <a:rPr lang="fr-FR" sz="2000" dirty="0">
                <a:solidFill>
                  <a:srgbClr val="FFFF00"/>
                </a:solidFill>
                <a:cs typeface="Arial" pitchFamily="34" charset="0"/>
              </a:rPr>
              <a:t>Maladie réglementée par l</a:t>
            </a:r>
            <a:r>
              <a:rPr lang="fr-FR" altLang="fr-FR" sz="2000" dirty="0">
                <a:solidFill>
                  <a:srgbClr val="FFFF00"/>
                </a:solidFill>
                <a:cs typeface="Arial" pitchFamily="34" charset="0"/>
              </a:rPr>
              <a:t>’</a:t>
            </a:r>
            <a:r>
              <a:rPr lang="fr-FR" sz="2000" dirty="0">
                <a:solidFill>
                  <a:srgbClr val="FFFF00"/>
                </a:solidFill>
                <a:cs typeface="Arial" pitchFamily="34" charset="0"/>
              </a:rPr>
              <a:t>Union Européenne.</a:t>
            </a:r>
          </a:p>
          <a:p>
            <a:pPr marL="342900" indent="-342900" eaLnBrk="0" hangingPunct="0">
              <a:spcBef>
                <a:spcPct val="20000"/>
              </a:spcBef>
              <a:buFont typeface="Arial" pitchFamily="34" charset="0"/>
              <a:buChar char="•"/>
            </a:pPr>
            <a:r>
              <a:rPr lang="fr-FR" sz="2000" b="1" dirty="0">
                <a:solidFill>
                  <a:srgbClr val="FFFF00"/>
                </a:solidFill>
                <a:cs typeface="Arial" pitchFamily="34" charset="0"/>
              </a:rPr>
              <a:t>Classée danger sanitaire de première catégorie.</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Toute détection du coléoptère doit être immédiatement déclarée aux instances européennes et au service vétérinaire de la DDETS-PP.</a:t>
            </a:r>
          </a:p>
          <a:p>
            <a:pPr marL="342900" indent="-342900" eaLnBrk="0" hangingPunct="0">
              <a:spcBef>
                <a:spcPct val="20000"/>
              </a:spcBef>
              <a:buFont typeface="Arial" pitchFamily="34" charset="0"/>
              <a:buChar char="•"/>
            </a:pPr>
            <a:endParaRPr lang="fr-FR" sz="2000" dirty="0">
              <a:solidFill>
                <a:srgbClr val="FFFF00"/>
              </a:solidFill>
              <a:cs typeface="Arial" pitchFamily="34" charset="0"/>
            </a:endParaRPr>
          </a:p>
        </p:txBody>
      </p:sp>
      <p:sp>
        <p:nvSpPr>
          <p:cNvPr id="12" name="Titre 4"/>
          <p:cNvSpPr txBox="1">
            <a:spLocks/>
          </p:cNvSpPr>
          <p:nvPr/>
        </p:nvSpPr>
        <p:spPr bwMode="auto">
          <a:xfrm>
            <a:off x="550863" y="4538663"/>
            <a:ext cx="7772400" cy="2116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nchor="ctr">
            <a:normAutofit fontScale="85000" lnSpcReduction="20000"/>
          </a:bodyPr>
          <a:lstStyle/>
          <a:p>
            <a:pPr algn="ctr" eaLnBrk="0" hangingPunct="0">
              <a:lnSpc>
                <a:spcPct val="90000"/>
              </a:lnSpc>
            </a:pPr>
            <a:r>
              <a:rPr lang="fr-FR" sz="2400" dirty="0">
                <a:solidFill>
                  <a:srgbClr val="FFFF00"/>
                </a:solidFill>
                <a:cs typeface="Arial" pitchFamily="34" charset="0"/>
              </a:rPr>
              <a:t>Le petit coléoptère de la ruche ne peut pas être éliminé une fois installé sur le territoire national.</a:t>
            </a:r>
            <a:br>
              <a:rPr lang="fr-FR" sz="2400" dirty="0">
                <a:solidFill>
                  <a:srgbClr val="FFFF00"/>
                </a:solidFill>
                <a:cs typeface="Arial" pitchFamily="34" charset="0"/>
              </a:rPr>
            </a:br>
            <a:br>
              <a:rPr lang="fr-FR" sz="2400" dirty="0">
                <a:solidFill>
                  <a:srgbClr val="FFFF00"/>
                </a:solidFill>
                <a:cs typeface="Arial" pitchFamily="34" charset="0"/>
              </a:rPr>
            </a:br>
            <a:r>
              <a:rPr lang="fr-FR" sz="2400" dirty="0">
                <a:solidFill>
                  <a:srgbClr val="FFFF00"/>
                </a:solidFill>
                <a:cs typeface="Arial" pitchFamily="34" charset="0"/>
              </a:rPr>
              <a:t>En cas de suspicion envoyer pour identification un échantillon ( mort et dans un récipient bien fermé ).</a:t>
            </a:r>
          </a:p>
          <a:p>
            <a:pPr algn="ctr" eaLnBrk="0" hangingPunct="0">
              <a:lnSpc>
                <a:spcPct val="90000"/>
              </a:lnSpc>
            </a:pPr>
            <a:r>
              <a:rPr lang="fr-FR" sz="2400" b="1" dirty="0"/>
              <a:t>DDETS-PP</a:t>
            </a:r>
            <a:r>
              <a:rPr lang="fr-FR" sz="2400" dirty="0"/>
              <a:t> : la direction départementale de l’emploi, du travail, des solidarités et de la protection des populations</a:t>
            </a:r>
            <a:br>
              <a:rPr lang="fr-FR" sz="2000" b="1" dirty="0">
                <a:solidFill>
                  <a:srgbClr val="FFFF00"/>
                </a:solidFill>
                <a:cs typeface="Arial" pitchFamily="34" charset="0"/>
              </a:rPr>
            </a:br>
            <a:br>
              <a:rPr lang="fr-FR" sz="2000" b="1" dirty="0">
                <a:solidFill>
                  <a:srgbClr val="FFFF00"/>
                </a:solidFill>
                <a:cs typeface="Arial" pitchFamily="34" charset="0"/>
              </a:rPr>
            </a:br>
            <a:endParaRPr lang="fr-FR" sz="2000" b="1" dirty="0">
              <a:solidFill>
                <a:srgbClr val="FFFF00"/>
              </a:solidFill>
              <a:cs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241300" y="160115"/>
            <a:ext cx="87934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a:xfrm>
            <a:off x="3016976" y="805839"/>
            <a:ext cx="3682757" cy="163256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Aethina tumida</a:t>
            </a: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41987" name="Espace réservé du texte 3"/>
          <p:cNvSpPr txBox="1">
            <a:spLocks/>
          </p:cNvSpPr>
          <p:nvPr/>
        </p:nvSpPr>
        <p:spPr bwMode="auto">
          <a:xfrm>
            <a:off x="25400" y="872823"/>
            <a:ext cx="3008313" cy="3971925"/>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r>
              <a:rPr lang="fr-FR" sz="2000" dirty="0">
                <a:solidFill>
                  <a:srgbClr val="FFFF00"/>
                </a:solidFill>
                <a:cs typeface="Arial" pitchFamily="34" charset="0"/>
              </a:rPr>
              <a:t>La femelle pond des œufs en grappe dans les fissures du bois ou dans les cellules du couvain.</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Les larves sont omnivores et se nourrissent du couvain du miel et du pain d</a:t>
            </a:r>
            <a:r>
              <a:rPr lang="fr-FR" altLang="fr-FR" sz="2000" dirty="0">
                <a:solidFill>
                  <a:srgbClr val="FFFF00"/>
                </a:solidFill>
                <a:cs typeface="Arial" pitchFamily="34" charset="0"/>
              </a:rPr>
              <a:t>’</a:t>
            </a:r>
            <a:r>
              <a:rPr lang="fr-FR" sz="2000" dirty="0">
                <a:solidFill>
                  <a:srgbClr val="FFFF00"/>
                </a:solidFill>
                <a:cs typeface="Arial" pitchFamily="34" charset="0"/>
              </a:rPr>
              <a:t>abeille (stade larvaire: 10 à 16 jours). </a:t>
            </a:r>
          </a:p>
        </p:txBody>
      </p:sp>
      <p:pic>
        <p:nvPicPr>
          <p:cNvPr id="41988" name="Picture 2"/>
          <p:cNvPicPr>
            <a:picLocks noChangeAspect="1" noChangeArrowheads="1"/>
          </p:cNvPicPr>
          <p:nvPr/>
        </p:nvPicPr>
        <p:blipFill>
          <a:blip r:embed="rId2"/>
          <a:srcRect/>
          <a:stretch>
            <a:fillRect/>
          </a:stretch>
        </p:blipFill>
        <p:spPr bwMode="auto">
          <a:xfrm>
            <a:off x="2916238" y="1409700"/>
            <a:ext cx="6205537" cy="42672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27000" y="160115"/>
            <a:ext cx="89077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a:xfrm>
            <a:off x="5990907" y="663946"/>
            <a:ext cx="3043877" cy="112297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Aethina tumida :</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La larve</a:t>
            </a: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43011" name="Espace réservé du texte 5"/>
          <p:cNvSpPr txBox="1">
            <a:spLocks/>
          </p:cNvSpPr>
          <p:nvPr/>
        </p:nvSpPr>
        <p:spPr bwMode="auto">
          <a:xfrm>
            <a:off x="126999" y="815321"/>
            <a:ext cx="6419029" cy="3583258"/>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r>
              <a:rPr lang="fr-FR" sz="2000" dirty="0">
                <a:solidFill>
                  <a:srgbClr val="FFFF00"/>
                </a:solidFill>
                <a:cs typeface="Arial" pitchFamily="34" charset="0"/>
              </a:rPr>
              <a:t>L’état larvaire est le stade nuisible pour la colonie. </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Elle peut ressembler à la larve de la fausse teigne.</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Cependant elle possède :</a:t>
            </a:r>
          </a:p>
          <a:p>
            <a:pPr marL="630238" lvl="1" indent="-268288" eaLnBrk="0" hangingPunct="0">
              <a:spcBef>
                <a:spcPct val="20000"/>
              </a:spcBef>
              <a:buFont typeface="Wingdings" pitchFamily="2" charset="2"/>
              <a:buChar char="Ø"/>
            </a:pPr>
            <a:r>
              <a:rPr lang="fr-FR" sz="2000" dirty="0">
                <a:solidFill>
                  <a:srgbClr val="FFFF00"/>
                </a:solidFill>
                <a:cs typeface="Arial" pitchFamily="34" charset="0"/>
              </a:rPr>
              <a:t>3 paires de longues pattes sur la partie antérieure.</a:t>
            </a:r>
          </a:p>
          <a:p>
            <a:pPr marL="630238" lvl="1" indent="-268288" eaLnBrk="0" hangingPunct="0">
              <a:spcBef>
                <a:spcPct val="20000"/>
              </a:spcBef>
              <a:buFont typeface="Wingdings" pitchFamily="2" charset="2"/>
              <a:buChar char="Ø"/>
            </a:pPr>
            <a:r>
              <a:rPr lang="fr-FR" sz="2000" dirty="0">
                <a:solidFill>
                  <a:srgbClr val="FFFF00"/>
                </a:solidFill>
                <a:cs typeface="Arial" pitchFamily="34" charset="0"/>
              </a:rPr>
              <a:t>Des épines dorsales sur chaque segment.</a:t>
            </a:r>
          </a:p>
          <a:p>
            <a:pPr marL="630238" lvl="1" indent="-268288" eaLnBrk="0" hangingPunct="0">
              <a:spcBef>
                <a:spcPct val="20000"/>
              </a:spcBef>
              <a:buFont typeface="Wingdings" pitchFamily="2" charset="2"/>
              <a:buChar char="Ø"/>
            </a:pPr>
            <a:r>
              <a:rPr lang="fr-FR" sz="2000" dirty="0">
                <a:solidFill>
                  <a:srgbClr val="FFFF00"/>
                </a:solidFill>
                <a:cs typeface="Arial" pitchFamily="34" charset="0"/>
              </a:rPr>
              <a:t>Deux épines protubérantes à l</a:t>
            </a:r>
            <a:r>
              <a:rPr lang="fr-FR" altLang="fr-FR" sz="2000" dirty="0">
                <a:solidFill>
                  <a:srgbClr val="FFFF00"/>
                </a:solidFill>
                <a:cs typeface="Arial" pitchFamily="34" charset="0"/>
              </a:rPr>
              <a:t>’</a:t>
            </a:r>
            <a:r>
              <a:rPr lang="fr-FR" sz="2000" dirty="0">
                <a:solidFill>
                  <a:srgbClr val="FFFF00"/>
                </a:solidFill>
                <a:cs typeface="Arial" pitchFamily="34" charset="0"/>
              </a:rPr>
              <a:t>arrière.</a:t>
            </a:r>
          </a:p>
          <a:p>
            <a:pPr marL="342900" indent="-342900" eaLnBrk="0" hangingPunct="0">
              <a:spcBef>
                <a:spcPct val="20000"/>
              </a:spcBef>
              <a:buFont typeface="Arial" pitchFamily="34" charset="0"/>
              <a:buChar char="•"/>
            </a:pPr>
            <a:r>
              <a:rPr lang="fr-FR" sz="2000" dirty="0">
                <a:solidFill>
                  <a:srgbClr val="FFFF00"/>
                </a:solidFill>
              </a:rPr>
              <a:t>Les larves matures se métamorphosent au bout de 15 à 60 jours. La nymphose a lieu dans le sol (profondeur de 1 à 30 cm) et à moins de 20m de la ruche dans un sol mou et humide à une température d</a:t>
            </a:r>
            <a:r>
              <a:rPr lang="fr-FR" altLang="fr-FR" sz="2000" dirty="0">
                <a:solidFill>
                  <a:srgbClr val="FFFF00"/>
                </a:solidFill>
              </a:rPr>
              <a:t>’</a:t>
            </a:r>
            <a:r>
              <a:rPr lang="fr-FR" sz="2000" dirty="0">
                <a:solidFill>
                  <a:srgbClr val="FFFF00"/>
                </a:solidFill>
              </a:rPr>
              <a:t>au moins 10°.</a:t>
            </a:r>
            <a:endParaRPr lang="fr-FR" sz="2000" dirty="0">
              <a:solidFill>
                <a:srgbClr val="FFFF00"/>
              </a:solidFill>
              <a:cs typeface="Arial" pitchFamily="34" charset="0"/>
            </a:endParaRPr>
          </a:p>
        </p:txBody>
      </p:sp>
      <p:pic>
        <p:nvPicPr>
          <p:cNvPr id="43012"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46028" y="1711870"/>
            <a:ext cx="2487620" cy="2071854"/>
          </a:xfrm>
          <a:prstGeom prst="rect">
            <a:avLst/>
          </a:prstGeom>
          <a:noFill/>
          <a:ln w="9525">
            <a:noFill/>
            <a:miter lim="800000"/>
            <a:headEnd/>
            <a:tailEnd/>
          </a:ln>
        </p:spPr>
      </p:pic>
      <p:sp>
        <p:nvSpPr>
          <p:cNvPr id="43013" name="Espace réservé du contenu 5"/>
          <p:cNvSpPr>
            <a:spLocks noGrp="1"/>
          </p:cNvSpPr>
          <p:nvPr>
            <p:ph idx="1"/>
          </p:nvPr>
        </p:nvSpPr>
        <p:spPr>
          <a:xfrm>
            <a:off x="107950" y="4288226"/>
            <a:ext cx="8229600" cy="2603500"/>
          </a:xfrm>
        </p:spPr>
        <p:txBody>
          <a:bodyPr/>
          <a:lstStyle/>
          <a:p>
            <a:r>
              <a:rPr lang="fr-FR" sz="2000" dirty="0">
                <a:solidFill>
                  <a:srgbClr val="FFFF00"/>
                </a:solidFill>
              </a:rPr>
              <a:t>Les coléoptères adultes émergent après 3 à 4 semaines.</a:t>
            </a:r>
          </a:p>
          <a:p>
            <a:r>
              <a:rPr lang="fr-FR" sz="2000" dirty="0">
                <a:solidFill>
                  <a:srgbClr val="FFFF00"/>
                </a:solidFill>
              </a:rPr>
              <a:t>On peut compter jusqu'à 5 cycles annuels.</a:t>
            </a:r>
          </a:p>
          <a:p>
            <a:r>
              <a:rPr lang="fr-FR" sz="2000" dirty="0">
                <a:solidFill>
                  <a:srgbClr val="FFFF00"/>
                </a:solidFill>
              </a:rPr>
              <a:t>Ils peuvent voler sur 10km pour infester de nouvelles colonies.</a:t>
            </a:r>
          </a:p>
          <a:p>
            <a:r>
              <a:rPr lang="fr-FR" sz="2000" dirty="0">
                <a:solidFill>
                  <a:srgbClr val="FFFF00"/>
                </a:solidFill>
              </a:rPr>
              <a:t>Ils peuvent survivre 9 jours sans eau et nourriture, 50 jours sur des cadres usagés et plusieurs mois dans des fruits.</a:t>
            </a:r>
          </a:p>
          <a:p>
            <a:endParaRPr lang="fr-FR" sz="20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77800" y="160115"/>
            <a:ext cx="88569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a:xfrm>
            <a:off x="4969768" y="655619"/>
            <a:ext cx="3682757" cy="1175361"/>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Aethina tumida</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L’adulte: 5 à 7 mm</a:t>
            </a: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pic>
        <p:nvPicPr>
          <p:cNvPr id="44035" name="Picture 2"/>
          <p:cNvPicPr>
            <a:picLocks noChangeAspect="1" noChangeArrowheads="1"/>
          </p:cNvPicPr>
          <p:nvPr/>
        </p:nvPicPr>
        <p:blipFill>
          <a:blip r:embed="rId2"/>
          <a:srcRect/>
          <a:stretch>
            <a:fillRect/>
          </a:stretch>
        </p:blipFill>
        <p:spPr bwMode="auto">
          <a:xfrm>
            <a:off x="898634" y="719295"/>
            <a:ext cx="2535129" cy="2011270"/>
          </a:xfrm>
          <a:prstGeom prst="rect">
            <a:avLst/>
          </a:prstGeom>
          <a:noFill/>
          <a:ln w="9525">
            <a:noFill/>
            <a:miter lim="800000"/>
            <a:headEnd/>
            <a:tailEnd/>
          </a:ln>
        </p:spPr>
      </p:pic>
      <p:sp>
        <p:nvSpPr>
          <p:cNvPr id="44036" name="Espace réservé du texte 3"/>
          <p:cNvSpPr txBox="1">
            <a:spLocks/>
          </p:cNvSpPr>
          <p:nvPr/>
        </p:nvSpPr>
        <p:spPr bwMode="auto">
          <a:xfrm>
            <a:off x="83204" y="2795247"/>
            <a:ext cx="4176168" cy="3521075"/>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r>
              <a:rPr lang="fr-FR" sz="2000" dirty="0">
                <a:solidFill>
                  <a:srgbClr val="FFFF00"/>
                </a:solidFill>
                <a:cs typeface="Arial" pitchFamily="34" charset="0"/>
              </a:rPr>
              <a:t>De couleur claire à l</a:t>
            </a:r>
            <a:r>
              <a:rPr lang="fr-FR" altLang="fr-FR" sz="2000" dirty="0">
                <a:solidFill>
                  <a:srgbClr val="FFFF00"/>
                </a:solidFill>
                <a:cs typeface="Arial" pitchFamily="34" charset="0"/>
              </a:rPr>
              <a:t>’</a:t>
            </a:r>
            <a:r>
              <a:rPr lang="fr-FR" sz="2000" dirty="0">
                <a:solidFill>
                  <a:srgbClr val="FFFF00"/>
                </a:solidFill>
                <a:cs typeface="Arial" pitchFamily="34" charset="0"/>
              </a:rPr>
              <a:t>émergence s</a:t>
            </a:r>
            <a:r>
              <a:rPr lang="fr-FR" altLang="fr-FR" sz="2000" dirty="0">
                <a:solidFill>
                  <a:srgbClr val="FFFF00"/>
                </a:solidFill>
                <a:cs typeface="Arial" pitchFamily="34" charset="0"/>
              </a:rPr>
              <a:t>’</a:t>
            </a:r>
            <a:r>
              <a:rPr lang="fr-FR" sz="2000" dirty="0">
                <a:solidFill>
                  <a:srgbClr val="FFFF00"/>
                </a:solidFill>
                <a:cs typeface="Arial" pitchFamily="34" charset="0"/>
              </a:rPr>
              <a:t>assombrit pour devenir brun noir. </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La tête, le pronotum et l</a:t>
            </a:r>
            <a:r>
              <a:rPr lang="fr-FR" altLang="fr-FR" sz="2000" dirty="0">
                <a:solidFill>
                  <a:srgbClr val="FFFF00"/>
                </a:solidFill>
                <a:cs typeface="Arial" pitchFamily="34" charset="0"/>
              </a:rPr>
              <a:t>’</a:t>
            </a:r>
            <a:r>
              <a:rPr lang="fr-FR" sz="2000" dirty="0">
                <a:solidFill>
                  <a:srgbClr val="FFFF00"/>
                </a:solidFill>
                <a:cs typeface="Arial" pitchFamily="34" charset="0"/>
              </a:rPr>
              <a:t>abdomen sont bien séparés.</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Les élytres sont plus petits que son abdomen = le bas de l</a:t>
            </a:r>
            <a:r>
              <a:rPr lang="fr-FR" altLang="fr-FR" sz="2000" dirty="0">
                <a:solidFill>
                  <a:srgbClr val="FFFF00"/>
                </a:solidFill>
                <a:cs typeface="Arial" pitchFamily="34" charset="0"/>
              </a:rPr>
              <a:t>’</a:t>
            </a:r>
            <a:r>
              <a:rPr lang="fr-FR" sz="2000" dirty="0">
                <a:solidFill>
                  <a:srgbClr val="FFFF00"/>
                </a:solidFill>
                <a:cs typeface="Arial" pitchFamily="34" charset="0"/>
              </a:rPr>
              <a:t>abdomen est bien visible.</a:t>
            </a:r>
          </a:p>
          <a:p>
            <a:pPr marL="342900" indent="-342900" eaLnBrk="0" hangingPunct="0">
              <a:spcBef>
                <a:spcPct val="20000"/>
              </a:spcBef>
              <a:buFont typeface="Arial" pitchFamily="34" charset="0"/>
              <a:buChar char="•"/>
            </a:pPr>
            <a:r>
              <a:rPr lang="fr-FR" sz="2000" dirty="0">
                <a:solidFill>
                  <a:srgbClr val="FFFF00"/>
                </a:solidFill>
                <a:cs typeface="Arial" pitchFamily="34" charset="0"/>
              </a:rPr>
              <a:t>Les antennes en massue ont une forme typique.</a:t>
            </a:r>
          </a:p>
        </p:txBody>
      </p:sp>
      <p:sp>
        <p:nvSpPr>
          <p:cNvPr id="44037" name="Espace réservé du contenu 5"/>
          <p:cNvSpPr>
            <a:spLocks noGrp="1"/>
          </p:cNvSpPr>
          <p:nvPr>
            <p:ph idx="1"/>
          </p:nvPr>
        </p:nvSpPr>
        <p:spPr>
          <a:xfrm>
            <a:off x="4259372" y="1613370"/>
            <a:ext cx="4754562" cy="4360862"/>
          </a:xfrm>
        </p:spPr>
        <p:txBody>
          <a:bodyPr/>
          <a:lstStyle/>
          <a:p>
            <a:pPr marL="0" indent="0">
              <a:buFont typeface="Arial" pitchFamily="34" charset="0"/>
              <a:buNone/>
            </a:pPr>
            <a:r>
              <a:rPr lang="fr-FR" sz="2000" u="sng" dirty="0">
                <a:solidFill>
                  <a:srgbClr val="FFFF00"/>
                </a:solidFill>
                <a:cs typeface="Arial" pitchFamily="34" charset="0"/>
              </a:rPr>
              <a:t>Signes cliniques </a:t>
            </a:r>
          </a:p>
          <a:p>
            <a:pPr marL="0" indent="0"/>
            <a:r>
              <a:rPr lang="fr-FR" sz="2000" dirty="0">
                <a:solidFill>
                  <a:srgbClr val="FFFF00"/>
                </a:solidFill>
                <a:cs typeface="Arial" pitchFamily="34" charset="0"/>
              </a:rPr>
              <a:t>Présence de galeries dans les cadres.</a:t>
            </a:r>
          </a:p>
          <a:p>
            <a:pPr marL="0" indent="0"/>
            <a:r>
              <a:rPr lang="fr-FR" sz="2000" dirty="0">
                <a:solidFill>
                  <a:srgbClr val="FFFF00"/>
                </a:solidFill>
                <a:cs typeface="Arial" pitchFamily="34" charset="0"/>
              </a:rPr>
              <a:t>Destruction du couvain.</a:t>
            </a:r>
          </a:p>
          <a:p>
            <a:pPr marL="0" indent="0"/>
            <a:r>
              <a:rPr lang="fr-FR" sz="2000" dirty="0">
                <a:solidFill>
                  <a:srgbClr val="FFFF00"/>
                </a:solidFill>
                <a:cs typeface="Arial" pitchFamily="34" charset="0"/>
              </a:rPr>
              <a:t>Modification de la couleur et fermentation du miel.</a:t>
            </a:r>
          </a:p>
          <a:p>
            <a:pPr marL="0" indent="0">
              <a:buFont typeface="Arial" pitchFamily="34" charset="0"/>
              <a:buNone/>
            </a:pPr>
            <a:r>
              <a:rPr lang="fr-FR" sz="2000" u="sng" dirty="0">
                <a:solidFill>
                  <a:srgbClr val="FFFF00"/>
                </a:solidFill>
                <a:cs typeface="Arial" pitchFamily="34" charset="0"/>
              </a:rPr>
              <a:t>Comment surveiller les ruches </a:t>
            </a:r>
          </a:p>
          <a:p>
            <a:pPr marL="0" indent="0">
              <a:buFont typeface="Arial" pitchFamily="34" charset="0"/>
              <a:buNone/>
            </a:pPr>
            <a:r>
              <a:rPr lang="fr-FR" sz="2000" dirty="0">
                <a:solidFill>
                  <a:srgbClr val="FFFF00"/>
                </a:solidFill>
                <a:cs typeface="Arial" pitchFamily="34" charset="0"/>
              </a:rPr>
              <a:t>Placer des pièges de plastique ondulés de 4mm au fond de la ruche ou le coléoptère va se cacher.</a:t>
            </a:r>
          </a:p>
          <a:p>
            <a:pPr marL="0" indent="0">
              <a:buFont typeface="Arial" pitchFamily="34" charset="0"/>
              <a:buNone/>
            </a:pPr>
            <a:r>
              <a:rPr lang="fr-FR" sz="2000" dirty="0">
                <a:solidFill>
                  <a:srgbClr val="FFFF00"/>
                </a:solidFill>
                <a:cs typeface="Arial" pitchFamily="34" charset="0"/>
              </a:rPr>
              <a:t>Miel malodorant et fermenté qui s</a:t>
            </a:r>
            <a:r>
              <a:rPr lang="fr-FR" altLang="fr-FR" sz="2000" dirty="0">
                <a:solidFill>
                  <a:srgbClr val="FFFF00"/>
                </a:solidFill>
                <a:cs typeface="Arial" pitchFamily="34" charset="0"/>
              </a:rPr>
              <a:t>’</a:t>
            </a:r>
            <a:r>
              <a:rPr lang="fr-FR" sz="2000" dirty="0">
                <a:solidFill>
                  <a:srgbClr val="FFFF00"/>
                </a:solidFill>
                <a:cs typeface="Arial" pitchFamily="34" charset="0"/>
              </a:rPr>
              <a:t>écoule même parfois à l</a:t>
            </a:r>
            <a:r>
              <a:rPr lang="fr-FR" altLang="fr-FR" sz="2000" dirty="0">
                <a:solidFill>
                  <a:srgbClr val="FFFF00"/>
                </a:solidFill>
                <a:cs typeface="Arial" pitchFamily="34" charset="0"/>
              </a:rPr>
              <a:t>’</a:t>
            </a:r>
            <a:r>
              <a:rPr lang="fr-FR" sz="2000" dirty="0">
                <a:solidFill>
                  <a:srgbClr val="FFFF00"/>
                </a:solidFill>
                <a:cs typeface="Arial" pitchFamily="34" charset="0"/>
              </a:rPr>
              <a:t>entrée de la ruche.</a:t>
            </a:r>
          </a:p>
          <a:p>
            <a:pPr marL="0" indent="0">
              <a:buFont typeface="Arial" pitchFamily="34" charset="0"/>
              <a:buNone/>
            </a:pPr>
            <a:r>
              <a:rPr lang="fr-FR" sz="2000" dirty="0">
                <a:solidFill>
                  <a:srgbClr val="FFFF00"/>
                </a:solidFill>
                <a:cs typeface="Arial" pitchFamily="34" charset="0"/>
              </a:rPr>
              <a:t>Présence de larves rampantes.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01600" y="160115"/>
            <a:ext cx="89331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a:xfrm>
            <a:off x="4969768" y="655619"/>
            <a:ext cx="3682757" cy="1175361"/>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La fausse teigne</a:t>
            </a: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pic>
        <p:nvPicPr>
          <p:cNvPr id="45060" name="Espace réservé du contenu 3"/>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101600" y="1187450"/>
            <a:ext cx="4735513" cy="3689350"/>
          </a:xfrm>
        </p:spPr>
      </p:pic>
      <p:pic>
        <p:nvPicPr>
          <p:cNvPr id="3074" name="Picture 2" descr="https://encrypted-tbn0.gstatic.com/images?q=tbn:ANd9GcRc8JnEFycovDKkntS4Z06OBlhoxkFfztvnKA3OZAtoD4OmGt4B&amp;s"/>
          <p:cNvPicPr>
            <a:picLocks noChangeAspect="1" noChangeArrowheads="1"/>
          </p:cNvPicPr>
          <p:nvPr/>
        </p:nvPicPr>
        <p:blipFill>
          <a:blip r:embed="rId3"/>
          <a:srcRect/>
          <a:stretch>
            <a:fillRect/>
          </a:stretch>
        </p:blipFill>
        <p:spPr bwMode="auto">
          <a:xfrm>
            <a:off x="5027104" y="3499945"/>
            <a:ext cx="3626942" cy="2716707"/>
          </a:xfrm>
          <a:prstGeom prst="rect">
            <a:avLst/>
          </a:prstGeom>
          <a:noFill/>
        </p:spPr>
      </p:pic>
      <p:pic>
        <p:nvPicPr>
          <p:cNvPr id="45059" name="Image 2"/>
          <p:cNvPicPr>
            <a:picLocks noChangeAspect="1"/>
          </p:cNvPicPr>
          <p:nvPr/>
        </p:nvPicPr>
        <p:blipFill>
          <a:blip r:embed="rId4"/>
          <a:srcRect/>
          <a:stretch>
            <a:fillRect/>
          </a:stretch>
        </p:blipFill>
        <p:spPr bwMode="auto">
          <a:xfrm>
            <a:off x="4840288" y="1196852"/>
            <a:ext cx="4313237" cy="27305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01600" y="160115"/>
            <a:ext cx="8933185"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principales maladies ou virus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DES ABEILLES ADULTES </a:t>
            </a:r>
            <a:r>
              <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endPar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46082" name="Image 5"/>
          <p:cNvPicPr>
            <a:picLocks noChangeAspect="1"/>
          </p:cNvPicPr>
          <p:nvPr/>
        </p:nvPicPr>
        <p:blipFill>
          <a:blip r:embed="rId2"/>
          <a:srcRect/>
          <a:stretch>
            <a:fillRect/>
          </a:stretch>
        </p:blipFill>
        <p:spPr bwMode="auto">
          <a:xfrm>
            <a:off x="203200" y="912813"/>
            <a:ext cx="8894763" cy="5881687"/>
          </a:xfrm>
          <a:prstGeom prst="rect">
            <a:avLst/>
          </a:prstGeom>
          <a:solidFill>
            <a:srgbClr val="FFBF31"/>
          </a:solid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ssociée"/>
          <p:cNvPicPr>
            <a:picLocks noChangeAspect="1" noChangeArrowheads="1"/>
          </p:cNvPicPr>
          <p:nvPr/>
        </p:nvPicPr>
        <p:blipFill>
          <a:blip r:embed="rId2">
            <a:lum bright="-20000"/>
          </a:blip>
          <a:srcRect/>
          <a:stretch>
            <a:fillRect/>
          </a:stretch>
        </p:blipFill>
        <p:spPr bwMode="auto">
          <a:xfrm>
            <a:off x="76745" y="47298"/>
            <a:ext cx="8988425" cy="6741320"/>
          </a:xfrm>
          <a:prstGeom prst="rect">
            <a:avLst/>
          </a:prstGeom>
          <a:noFill/>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07481" y="332519"/>
            <a:ext cx="8354616" cy="4745629"/>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fontAlgn="auto">
              <a:spcAft>
                <a:spcPts val="0"/>
              </a:spcAft>
              <a:defRPr/>
            </a:pPr>
            <a:r>
              <a:rPr lang="fr-FR" sz="2000" dirty="0">
                <a:ln w="900" cmpd="sng">
                  <a:noFill/>
                  <a:prstDash val="solid"/>
                </a:ln>
                <a:solidFill>
                  <a:srgbClr val="FFFF00"/>
                </a:solidFill>
              </a:rPr>
              <a:t>La plupart des maladies précédemment décrites peuvent être évitées si vous pratiquez une </a:t>
            </a:r>
            <a:r>
              <a:rPr lang="fr-FR" sz="2400" u="sng" dirty="0">
                <a:ln w="900" cmpd="sng">
                  <a:noFill/>
                  <a:prstDash val="solid"/>
                </a:ln>
                <a:solidFill>
                  <a:srgbClr val="FFFF00"/>
                </a:solidFill>
                <a:uFill>
                  <a:solidFill>
                    <a:srgbClr val="FF0000"/>
                  </a:solidFill>
                </a:uFill>
              </a:rPr>
              <a:t>apiculture hygiénique et méthodique </a:t>
            </a:r>
            <a:r>
              <a:rPr lang="fr-FR" sz="2000" dirty="0">
                <a:ln w="900" cmpd="sng">
                  <a:noFill/>
                  <a:prstDash val="solid"/>
                </a:ln>
                <a:solidFill>
                  <a:srgbClr val="FFFF00"/>
                </a:solidFill>
              </a:rPr>
              <a:t>( lavages fréquents des outils , des mains et des protections ) dans un seau d’eau fortement javellisée (1 berlingot  de 4,8 % de C.A ( Clore Actif ) pour 2,5 litres d’eau ). Laisser agir 30 minutes minimum.  Ce mélange est  valable la journée de travail</a:t>
            </a:r>
          </a:p>
          <a:p>
            <a:pPr algn="l" fontAlgn="auto">
              <a:spcAft>
                <a:spcPts val="0"/>
              </a:spcAft>
              <a:defRPr/>
            </a:pPr>
            <a:endParaRPr lang="fr-FR" sz="2000" dirty="0">
              <a:ln w="12700">
                <a:noFill/>
                <a:prstDash val="solid"/>
              </a:ln>
              <a:solidFill>
                <a:srgbClr val="FFFF00"/>
              </a:solidFill>
            </a:endParaRPr>
          </a:p>
          <a:p>
            <a:pPr algn="l" fontAlgn="auto">
              <a:spcAft>
                <a:spcPts val="0"/>
              </a:spcAft>
              <a:defRPr/>
            </a:pPr>
            <a:r>
              <a:rPr lang="fr-FR" sz="2400" dirty="0">
                <a:ln w="10541" cmpd="sng">
                  <a:noFill/>
                  <a:prstDash val="solid"/>
                </a:ln>
                <a:solidFill>
                  <a:srgbClr val="FFFF00"/>
                </a:solidFill>
              </a:rPr>
              <a:t>Passer</a:t>
            </a:r>
            <a:r>
              <a:rPr lang="fr-FR" sz="2000" dirty="0">
                <a:ln w="12700">
                  <a:noFill/>
                  <a:prstDash val="solid"/>
                </a:ln>
                <a:solidFill>
                  <a:srgbClr val="FFFF00"/>
                </a:solidFill>
              </a:rPr>
              <a:t> </a:t>
            </a:r>
            <a:r>
              <a:rPr lang="fr-FR" sz="2000" dirty="0">
                <a:ln w="900" cmpd="sng">
                  <a:noFill/>
                  <a:prstDash val="solid"/>
                </a:ln>
                <a:solidFill>
                  <a:srgbClr val="FFFF00"/>
                </a:solidFill>
              </a:rPr>
              <a:t>à la flamme ( chalumeau ) tout ce qui est possible</a:t>
            </a:r>
          </a:p>
          <a:p>
            <a:pPr algn="l" fontAlgn="auto">
              <a:spcAft>
                <a:spcPts val="0"/>
              </a:spcAft>
              <a:defRPr/>
            </a:pPr>
            <a:endParaRPr lang="fr-FR" sz="2000" dirty="0">
              <a:ln w="900" cmpd="sng">
                <a:noFill/>
                <a:prstDash val="solid"/>
              </a:ln>
              <a:solidFill>
                <a:srgbClr val="FFFF00"/>
              </a:solidFill>
            </a:endParaRPr>
          </a:p>
          <a:p>
            <a:pPr algn="l" fontAlgn="auto">
              <a:spcAft>
                <a:spcPts val="0"/>
              </a:spcAft>
              <a:defRPr/>
            </a:pPr>
            <a:r>
              <a:rPr lang="fr-FR" sz="2400" dirty="0">
                <a:ln w="900" cmpd="sng">
                  <a:noFill/>
                  <a:prstDash val="solid"/>
                </a:ln>
                <a:solidFill>
                  <a:srgbClr val="FFFF00"/>
                </a:solidFill>
              </a:rPr>
              <a:t> </a:t>
            </a:r>
            <a:r>
              <a:rPr lang="fr-FR" sz="2400" dirty="0">
                <a:ln w="10541" cmpd="sng">
                  <a:noFill/>
                  <a:prstDash val="solid"/>
                </a:ln>
                <a:solidFill>
                  <a:srgbClr val="FFFF00"/>
                </a:solidFill>
              </a:rPr>
              <a:t>Laver </a:t>
            </a:r>
            <a:r>
              <a:rPr lang="fr-FR" sz="2000" dirty="0">
                <a:ln w="10541" cmpd="sng">
                  <a:noFill/>
                  <a:prstDash val="solid"/>
                </a:ln>
                <a:solidFill>
                  <a:srgbClr val="FFFF00"/>
                </a:solidFill>
              </a:rPr>
              <a:t>les gants à la javel</a:t>
            </a:r>
            <a:endParaRPr lang="fr-FR" sz="2000" dirty="0">
              <a:ln w="900" cmpd="sng">
                <a:noFill/>
                <a:prstDash val="solid"/>
              </a:ln>
              <a:solidFill>
                <a:srgbClr val="FFFF00"/>
              </a:solidFill>
            </a:endParaRPr>
          </a:p>
          <a:p>
            <a:pPr algn="l" fontAlgn="auto">
              <a:spcAft>
                <a:spcPts val="0"/>
              </a:spcAft>
              <a:defRPr/>
            </a:pPr>
            <a:endParaRPr lang="fr-FR" sz="2000" dirty="0">
              <a:ln w="12700">
                <a:noFill/>
                <a:prstDash val="solid"/>
              </a:ln>
              <a:solidFill>
                <a:srgbClr val="FFFF00"/>
              </a:solidFill>
            </a:endParaRPr>
          </a:p>
          <a:p>
            <a:pPr algn="l" fontAlgn="auto">
              <a:spcAft>
                <a:spcPts val="0"/>
              </a:spcAft>
              <a:defRPr/>
            </a:pPr>
            <a:r>
              <a:rPr lang="fr-FR" sz="2400" dirty="0">
                <a:ln w="10541" cmpd="sng">
                  <a:noFill/>
                  <a:prstDash val="solid"/>
                </a:ln>
                <a:solidFill>
                  <a:srgbClr val="FFFF00"/>
                </a:solidFill>
              </a:rPr>
              <a:t>Réformer</a:t>
            </a:r>
            <a:r>
              <a:rPr lang="fr-FR" sz="2000" dirty="0">
                <a:ln w="12700">
                  <a:noFill/>
                  <a:prstDash val="solid"/>
                </a:ln>
                <a:solidFill>
                  <a:srgbClr val="FFFF00"/>
                </a:solidFill>
              </a:rPr>
              <a:t> </a:t>
            </a:r>
            <a:r>
              <a:rPr lang="fr-FR" sz="2000" dirty="0">
                <a:ln w="900" cmpd="sng">
                  <a:noFill/>
                  <a:prstDash val="solid"/>
                </a:ln>
                <a:solidFill>
                  <a:srgbClr val="FFFF00"/>
                </a:solidFill>
              </a:rPr>
              <a:t>tout ce qui est en mauvais état </a:t>
            </a:r>
          </a:p>
          <a:p>
            <a:pPr algn="l" fontAlgn="auto">
              <a:spcAft>
                <a:spcPts val="0"/>
              </a:spcAft>
              <a:defRPr/>
            </a:pPr>
            <a:endParaRPr lang="fr-FR" sz="2000" dirty="0">
              <a:ln w="12700">
                <a:noFill/>
                <a:prstDash val="solid"/>
              </a:ln>
              <a:solidFill>
                <a:srgbClr val="FFFF00"/>
              </a:solidFill>
            </a:endParaRPr>
          </a:p>
          <a:p>
            <a:pPr algn="l" fontAlgn="auto">
              <a:spcAft>
                <a:spcPts val="0"/>
              </a:spcAft>
              <a:defRPr/>
            </a:pPr>
            <a:r>
              <a:rPr lang="fr-FR" sz="2400" dirty="0">
                <a:ln w="10541" cmpd="sng">
                  <a:noFill/>
                  <a:prstDash val="solid"/>
                </a:ln>
                <a:solidFill>
                  <a:srgbClr val="FFFF00"/>
                </a:solidFill>
              </a:rPr>
              <a:t>Conserver</a:t>
            </a:r>
            <a:r>
              <a:rPr lang="fr-FR" sz="2000" dirty="0">
                <a:ln w="12700">
                  <a:noFill/>
                  <a:prstDash val="solid"/>
                </a:ln>
                <a:solidFill>
                  <a:srgbClr val="FFFF00"/>
                </a:solidFill>
              </a:rPr>
              <a:t> </a:t>
            </a:r>
            <a:r>
              <a:rPr lang="fr-FR" sz="2000" dirty="0">
                <a:ln w="900" cmpd="sng">
                  <a:noFill/>
                  <a:prstDash val="solid"/>
                </a:ln>
                <a:solidFill>
                  <a:srgbClr val="FFFF00"/>
                </a:solidFill>
              </a:rPr>
              <a:t>en hivernage que les colonies suffisamment fortes</a:t>
            </a:r>
          </a:p>
          <a:p>
            <a:pPr algn="l" fontAlgn="auto">
              <a:spcAft>
                <a:spcPts val="0"/>
              </a:spcAft>
              <a:defRPr/>
            </a:pPr>
            <a:endParaRPr lang="fr-FR" sz="2000" dirty="0">
              <a:ln w="12700">
                <a:noFill/>
                <a:prstDash val="solid"/>
              </a:ln>
              <a:solidFill>
                <a:srgbClr val="FFFF00"/>
              </a:solidFill>
            </a:endParaRPr>
          </a:p>
          <a:p>
            <a:pPr algn="l" fontAlgn="auto">
              <a:spcAft>
                <a:spcPts val="0"/>
              </a:spcAft>
              <a:defRPr/>
            </a:pPr>
            <a:r>
              <a:rPr lang="fr-FR" sz="2400" dirty="0">
                <a:ln w="10541" cmpd="sng">
                  <a:noFill/>
                  <a:prstDash val="solid"/>
                </a:ln>
                <a:solidFill>
                  <a:srgbClr val="FFFF00"/>
                </a:solidFill>
              </a:rPr>
              <a:t>Changer</a:t>
            </a:r>
            <a:r>
              <a:rPr lang="fr-FR" sz="2000" dirty="0">
                <a:ln w="12700">
                  <a:noFill/>
                  <a:prstDash val="solid"/>
                </a:ln>
                <a:solidFill>
                  <a:srgbClr val="FFFF00"/>
                </a:solidFill>
              </a:rPr>
              <a:t> </a:t>
            </a:r>
            <a:r>
              <a:rPr lang="fr-FR" sz="2000" dirty="0">
                <a:ln w="900" cmpd="sng">
                  <a:noFill/>
                  <a:prstDash val="solid"/>
                </a:ln>
                <a:solidFill>
                  <a:srgbClr val="FFFF00"/>
                </a:solidFill>
              </a:rPr>
              <a:t>fréquemment les cires</a:t>
            </a:r>
          </a:p>
          <a:p>
            <a:pPr algn="l" fontAlgn="auto">
              <a:spcAft>
                <a:spcPts val="0"/>
              </a:spcAft>
              <a:defRPr/>
            </a:pPr>
            <a:r>
              <a:rPr lang="fr-FR" sz="2000" dirty="0">
                <a:ln w="12700">
                  <a:noFill/>
                  <a:prstDash val="solid"/>
                </a:ln>
                <a:solidFill>
                  <a:srgbClr val="FFFF00"/>
                </a:solidFill>
              </a:rPr>
              <a:t>     </a:t>
            </a:r>
          </a:p>
          <a:p>
            <a:pPr algn="l" fontAlgn="auto">
              <a:spcAft>
                <a:spcPts val="0"/>
              </a:spcAft>
              <a:defRPr/>
            </a:pPr>
            <a:endParaRPr lang="fr-FR" sz="2000" b="1"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algn="l" fontAlgn="auto">
              <a:spcAft>
                <a:spcPts val="0"/>
              </a:spcAft>
              <a:defRPr/>
            </a:pPr>
            <a:r>
              <a:rPr lang="fr-FR" sz="2000" b="1"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47106" name="Picture 2"/>
          <p:cNvPicPr>
            <a:picLocks noChangeAspect="1" noChangeArrowheads="1"/>
          </p:cNvPicPr>
          <p:nvPr/>
        </p:nvPicPr>
        <p:blipFill>
          <a:blip r:embed="rId2"/>
          <a:srcRect/>
          <a:stretch>
            <a:fillRect/>
          </a:stretch>
        </p:blipFill>
        <p:spPr bwMode="auto">
          <a:xfrm>
            <a:off x="6724650" y="2386013"/>
            <a:ext cx="2338388" cy="1754187"/>
          </a:xfrm>
          <a:prstGeom prst="rect">
            <a:avLst/>
          </a:prstGeom>
          <a:noFill/>
          <a:ln w="9525">
            <a:noFill/>
            <a:miter lim="800000"/>
            <a:headEnd/>
            <a:tailEnd/>
          </a:ln>
        </p:spPr>
      </p:pic>
      <p:pic>
        <p:nvPicPr>
          <p:cNvPr id="47107" name="Picture 3"/>
          <p:cNvPicPr>
            <a:picLocks noChangeAspect="1" noChangeArrowheads="1"/>
          </p:cNvPicPr>
          <p:nvPr/>
        </p:nvPicPr>
        <p:blipFill>
          <a:blip r:embed="rId3"/>
          <a:srcRect/>
          <a:stretch>
            <a:fillRect/>
          </a:stretch>
        </p:blipFill>
        <p:spPr bwMode="auto">
          <a:xfrm>
            <a:off x="6940550" y="4203700"/>
            <a:ext cx="2160588" cy="25400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23053-90BF-0443-FE0A-5CEF38F8E2B1}"/>
              </a:ext>
            </a:extLst>
          </p:cNvPr>
          <p:cNvSpPr>
            <a:spLocks noGrp="1"/>
          </p:cNvSpPr>
          <p:nvPr>
            <p:ph type="title"/>
          </p:nvPr>
        </p:nvSpPr>
        <p:spPr>
          <a:xfrm>
            <a:off x="86627" y="94487"/>
            <a:ext cx="8855242" cy="1143000"/>
          </a:xfrm>
        </p:spPr>
        <p:txBody>
          <a:bodyPr/>
          <a:lstStyle/>
          <a:p>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mn-lt"/>
                <a:ea typeface="+mn-ea"/>
                <a:cs typeface="+mn-cs"/>
              </a:rPr>
              <a:t>Complément sur l’évolution de la colonie face au Varroa documents FNOSAD :</a:t>
            </a:r>
            <a:br>
              <a:rPr lang="fr-FR" sz="1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br>
            <a:r>
              <a:rPr lang="fr-FR" sz="1200" dirty="0">
                <a:effectLst/>
                <a:latin typeface="Arial" panose="020B0604020202020204" pitchFamily="34" charset="0"/>
                <a:ea typeface="Times New Roman" panose="02020603050405020304" pitchFamily="18" charset="0"/>
              </a:rPr>
              <a:t>(Fédération Nationale des Organisations Sanitaires Apicoles Départementales)</a:t>
            </a:r>
            <a:endParaRPr lang="fr-FR" sz="1200" dirty="0"/>
          </a:p>
        </p:txBody>
      </p:sp>
      <p:pic>
        <p:nvPicPr>
          <p:cNvPr id="4" name="Espace réservé du contenu 3" descr="Logo FNOSAD (gif 9958 octets)">
            <a:extLst>
              <a:ext uri="{FF2B5EF4-FFF2-40B4-BE49-F238E27FC236}">
                <a16:creationId xmlns:a16="http://schemas.microsoft.com/office/drawing/2014/main" id="{D79BC005-0F86-525A-2DC3-196454EFCC2E}"/>
              </a:ext>
            </a:extLst>
          </p:cNvPr>
          <p:cNvPicPr>
            <a:picLocks noGrp="1"/>
          </p:cNvPicPr>
          <p:nvPr>
            <p:ph idx="1"/>
          </p:nvPr>
        </p:nvPicPr>
        <p:blipFill>
          <a:blip r:embed="rId2" cstate="print">
            <a:extLst>
              <a:ext uri="{BEBA8EAE-BF5A-486C-A8C5-ECC9F3942E4B}">
                <a14:imgProps xmlns:a14="http://schemas.microsoft.com/office/drawing/2010/main">
                  <a14:imgLayer r:embed="rId3">
                    <a14:imgEffect>
                      <a14:brightnessContrast bright="-1000"/>
                    </a14:imgEffect>
                  </a14:imgLayer>
                </a14:imgProps>
              </a:ext>
            </a:extLst>
          </a:blip>
          <a:srcRect/>
          <a:stretch>
            <a:fillRect/>
          </a:stretch>
        </p:blipFill>
        <p:spPr bwMode="auto">
          <a:xfrm>
            <a:off x="273252" y="1692925"/>
            <a:ext cx="1657581" cy="1736074"/>
          </a:xfrm>
          <a:prstGeom prst="rect">
            <a:avLst/>
          </a:prstGeom>
          <a:noFill/>
          <a:ln w="9525">
            <a:noFill/>
            <a:miter lim="800000"/>
            <a:headEnd/>
            <a:tailEnd/>
          </a:ln>
        </p:spPr>
      </p:pic>
      <p:pic>
        <p:nvPicPr>
          <p:cNvPr id="5" name="Image 4">
            <a:extLst>
              <a:ext uri="{FF2B5EF4-FFF2-40B4-BE49-F238E27FC236}">
                <a16:creationId xmlns:a16="http://schemas.microsoft.com/office/drawing/2014/main" id="{20C59237-69FE-A0A2-18AF-536105B51F2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7000"/>
                    </a14:imgEffect>
                  </a14:imgLayer>
                </a14:imgProps>
              </a:ext>
              <a:ext uri="{28A0092B-C50C-407E-A947-70E740481C1C}">
                <a14:useLocalDpi xmlns:a14="http://schemas.microsoft.com/office/drawing/2010/main"/>
              </a:ext>
            </a:extLst>
          </a:blip>
          <a:srcRect/>
          <a:stretch>
            <a:fillRect/>
          </a:stretch>
        </p:blipFill>
        <p:spPr bwMode="auto">
          <a:xfrm>
            <a:off x="2197735" y="1687457"/>
            <a:ext cx="6647602" cy="3514926"/>
          </a:xfrm>
          <a:prstGeom prst="rect">
            <a:avLst/>
          </a:prstGeom>
          <a:noFill/>
          <a:ln>
            <a:noFill/>
          </a:ln>
        </p:spPr>
      </p:pic>
    </p:spTree>
    <p:extLst>
      <p:ext uri="{BB962C8B-B14F-4D97-AF65-F5344CB8AC3E}">
        <p14:creationId xmlns:p14="http://schemas.microsoft.com/office/powerpoint/2010/main" val="267686978"/>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23053-90BF-0443-FE0A-5CEF38F8E2B1}"/>
              </a:ext>
            </a:extLst>
          </p:cNvPr>
          <p:cNvSpPr>
            <a:spLocks noGrp="1"/>
          </p:cNvSpPr>
          <p:nvPr>
            <p:ph type="title"/>
          </p:nvPr>
        </p:nvSpPr>
        <p:spPr>
          <a:xfrm>
            <a:off x="86627" y="94487"/>
            <a:ext cx="8855242" cy="1143000"/>
          </a:xfrm>
        </p:spPr>
        <p:txBody>
          <a:bodyPr/>
          <a:lstStyle/>
          <a:p>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mn-lt"/>
                <a:ea typeface="+mn-ea"/>
                <a:cs typeface="+mn-cs"/>
              </a:rPr>
              <a:t>Complément sur l’évolution de la colonie face au Varroa documents FNOSAD :</a:t>
            </a:r>
            <a:br>
              <a:rPr lang="fr-FR" sz="1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br>
            <a:r>
              <a:rPr lang="fr-FR" sz="1200" dirty="0">
                <a:effectLst/>
                <a:latin typeface="Arial" panose="020B0604020202020204" pitchFamily="34" charset="0"/>
                <a:ea typeface="Times New Roman" panose="02020603050405020304" pitchFamily="18" charset="0"/>
              </a:rPr>
              <a:t>(Fédération Nationale des Organisations Sanitaires Apicoles Départementales)</a:t>
            </a:r>
            <a:endParaRPr lang="fr-FR" sz="1200" dirty="0"/>
          </a:p>
        </p:txBody>
      </p:sp>
      <p:pic>
        <p:nvPicPr>
          <p:cNvPr id="7" name="Espace réservé du contenu 6">
            <a:extLst>
              <a:ext uri="{FF2B5EF4-FFF2-40B4-BE49-F238E27FC236}">
                <a16:creationId xmlns:a16="http://schemas.microsoft.com/office/drawing/2014/main" id="{0AD7477E-A549-5A84-732B-22BD810ADB5C}"/>
              </a:ext>
            </a:extLst>
          </p:cNvPr>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1597794" y="1272213"/>
            <a:ext cx="5813660" cy="5527020"/>
          </a:xfrm>
          <a:prstGeom prst="rect">
            <a:avLst/>
          </a:prstGeom>
          <a:noFill/>
          <a:ln>
            <a:noFill/>
          </a:ln>
        </p:spPr>
      </p:pic>
    </p:spTree>
    <p:extLst>
      <p:ext uri="{BB962C8B-B14F-4D97-AF65-F5344CB8AC3E}">
        <p14:creationId xmlns:p14="http://schemas.microsoft.com/office/powerpoint/2010/main" val="2096058829"/>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23053-90BF-0443-FE0A-5CEF38F8E2B1}"/>
              </a:ext>
            </a:extLst>
          </p:cNvPr>
          <p:cNvSpPr>
            <a:spLocks noGrp="1"/>
          </p:cNvSpPr>
          <p:nvPr>
            <p:ph type="title"/>
          </p:nvPr>
        </p:nvSpPr>
        <p:spPr>
          <a:xfrm>
            <a:off x="86627" y="94487"/>
            <a:ext cx="8855242" cy="1143000"/>
          </a:xfrm>
        </p:spPr>
        <p:txBody>
          <a:bodyPr/>
          <a:lstStyle/>
          <a:p>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mn-lt"/>
                <a:ea typeface="+mn-ea"/>
                <a:cs typeface="+mn-cs"/>
              </a:rPr>
              <a:t>Complément sur l’évolution de la colonie face au Varroa documents FNOSAD :</a:t>
            </a:r>
            <a:br>
              <a:rPr lang="fr-FR" sz="1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br>
            <a:r>
              <a:rPr lang="fr-FR" sz="1200" dirty="0">
                <a:effectLst/>
                <a:latin typeface="Arial" panose="020B0604020202020204" pitchFamily="34" charset="0"/>
                <a:ea typeface="Times New Roman" panose="02020603050405020304" pitchFamily="18" charset="0"/>
              </a:rPr>
              <a:t>(Fédération Nationale des Organisations Sanitaires Apicoles Départementales)</a:t>
            </a:r>
            <a:endParaRPr lang="fr-FR" sz="1200" dirty="0"/>
          </a:p>
        </p:txBody>
      </p:sp>
      <p:pic>
        <p:nvPicPr>
          <p:cNvPr id="5" name="Espace réservé du contenu 4">
            <a:extLst>
              <a:ext uri="{FF2B5EF4-FFF2-40B4-BE49-F238E27FC236}">
                <a16:creationId xmlns:a16="http://schemas.microsoft.com/office/drawing/2014/main" id="{5C503F52-FB4C-5A42-316B-EC55E1B4DB46}"/>
              </a:ext>
            </a:extLst>
          </p:cNvPr>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846966" y="1350137"/>
            <a:ext cx="7238255" cy="4954409"/>
          </a:xfrm>
          <a:prstGeom prst="rect">
            <a:avLst/>
          </a:prstGeom>
          <a:noFill/>
          <a:ln>
            <a:noFill/>
          </a:ln>
        </p:spPr>
      </p:pic>
    </p:spTree>
    <p:extLst>
      <p:ext uri="{BB962C8B-B14F-4D97-AF65-F5344CB8AC3E}">
        <p14:creationId xmlns:p14="http://schemas.microsoft.com/office/powerpoint/2010/main" val="3756606289"/>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23053-90BF-0443-FE0A-5CEF38F8E2B1}"/>
              </a:ext>
            </a:extLst>
          </p:cNvPr>
          <p:cNvSpPr>
            <a:spLocks noGrp="1"/>
          </p:cNvSpPr>
          <p:nvPr>
            <p:ph type="title"/>
          </p:nvPr>
        </p:nvSpPr>
        <p:spPr>
          <a:xfrm>
            <a:off x="86627" y="94487"/>
            <a:ext cx="8855242" cy="1143000"/>
          </a:xfrm>
        </p:spPr>
        <p:txBody>
          <a:bodyPr/>
          <a:lstStyle/>
          <a:p>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mn-lt"/>
                <a:ea typeface="+mn-ea"/>
                <a:cs typeface="+mn-cs"/>
              </a:rPr>
              <a:t>Complément sur l’évolution de la colonie face au Varroa documents FNOSAD :</a:t>
            </a:r>
            <a:br>
              <a:rPr lang="fr-FR" sz="1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br>
            <a:r>
              <a:rPr lang="fr-FR" sz="1200" dirty="0">
                <a:effectLst/>
                <a:latin typeface="Arial" panose="020B0604020202020204" pitchFamily="34" charset="0"/>
                <a:ea typeface="Times New Roman" panose="02020603050405020304" pitchFamily="18" charset="0"/>
              </a:rPr>
              <a:t>(Fédération Nationale des Organisations Sanitaires Apicoles Départementales)</a:t>
            </a:r>
            <a:endParaRPr lang="fr-FR" sz="1200" dirty="0"/>
          </a:p>
        </p:txBody>
      </p:sp>
      <p:pic>
        <p:nvPicPr>
          <p:cNvPr id="3" name="Espace réservé du contenu 2">
            <a:extLst>
              <a:ext uri="{FF2B5EF4-FFF2-40B4-BE49-F238E27FC236}">
                <a16:creationId xmlns:a16="http://schemas.microsoft.com/office/drawing/2014/main" id="{720ADC9D-7539-2BFF-C115-2F938E5DAC06}"/>
              </a:ext>
            </a:extLst>
          </p:cNvPr>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379079" y="1334327"/>
            <a:ext cx="8408786" cy="4581778"/>
          </a:xfrm>
          <a:prstGeom prst="rect">
            <a:avLst/>
          </a:prstGeom>
          <a:noFill/>
          <a:ln>
            <a:noFill/>
          </a:ln>
        </p:spPr>
      </p:pic>
    </p:spTree>
    <p:extLst>
      <p:ext uri="{BB962C8B-B14F-4D97-AF65-F5344CB8AC3E}">
        <p14:creationId xmlns:p14="http://schemas.microsoft.com/office/powerpoint/2010/main" val="207228555"/>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23053-90BF-0443-FE0A-5CEF38F8E2B1}"/>
              </a:ext>
            </a:extLst>
          </p:cNvPr>
          <p:cNvSpPr>
            <a:spLocks noGrp="1"/>
          </p:cNvSpPr>
          <p:nvPr>
            <p:ph type="title"/>
          </p:nvPr>
        </p:nvSpPr>
        <p:spPr>
          <a:xfrm>
            <a:off x="86627" y="94487"/>
            <a:ext cx="8855242" cy="1143000"/>
          </a:xfrm>
        </p:spPr>
        <p:txBody>
          <a:bodyPr/>
          <a:lstStyle/>
          <a:p>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mn-lt"/>
                <a:ea typeface="+mn-ea"/>
                <a:cs typeface="+mn-cs"/>
              </a:rPr>
              <a:t>Complément sur l’évolution de la colonie face au Varroa documents FNOSAD :</a:t>
            </a:r>
            <a:br>
              <a:rPr lang="fr-FR" sz="1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br>
            <a:r>
              <a:rPr lang="fr-FR" sz="1200" dirty="0">
                <a:effectLst/>
                <a:latin typeface="Arial" panose="020B0604020202020204" pitchFamily="34" charset="0"/>
                <a:ea typeface="Times New Roman" panose="02020603050405020304" pitchFamily="18" charset="0"/>
              </a:rPr>
              <a:t>(Fédération Nationale des Organisations Sanitaires Apicoles Départementales)</a:t>
            </a:r>
            <a:endParaRPr lang="fr-FR" sz="1200" dirty="0"/>
          </a:p>
        </p:txBody>
      </p:sp>
      <p:pic>
        <p:nvPicPr>
          <p:cNvPr id="3" name="Espace réservé du contenu 2">
            <a:extLst>
              <a:ext uri="{FF2B5EF4-FFF2-40B4-BE49-F238E27FC236}">
                <a16:creationId xmlns:a16="http://schemas.microsoft.com/office/drawing/2014/main" id="{C68D18D3-1FE5-4DD2-4EF9-6F9D2CC7369D}"/>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216919" y="1799927"/>
            <a:ext cx="8663251" cy="3874529"/>
          </a:xfrm>
          <a:prstGeom prst="rect">
            <a:avLst/>
          </a:prstGeom>
          <a:noFill/>
          <a:ln>
            <a:noFill/>
          </a:ln>
          <a:extLst>
            <a:ext uri="{53640926-AAD7-44D8-BBD7-CCE9431645EC}">
              <a14:shadowObscured xmlns:a14="http://schemas.microsoft.com/office/drawing/2010/main"/>
            </a:ext>
          </a:extLst>
        </p:spPr>
      </p:pic>
      <p:sp>
        <p:nvSpPr>
          <p:cNvPr id="5" name="ZoneTexte 4">
            <a:extLst>
              <a:ext uri="{FF2B5EF4-FFF2-40B4-BE49-F238E27FC236}">
                <a16:creationId xmlns:a16="http://schemas.microsoft.com/office/drawing/2014/main" id="{CBE80577-D27C-EB7A-3453-1B56FFBA8FB5}"/>
              </a:ext>
            </a:extLst>
          </p:cNvPr>
          <p:cNvSpPr txBox="1"/>
          <p:nvPr/>
        </p:nvSpPr>
        <p:spPr>
          <a:xfrm>
            <a:off x="404268" y="1337912"/>
            <a:ext cx="1251284" cy="400110"/>
          </a:xfrm>
          <a:prstGeom prst="rect">
            <a:avLst/>
          </a:prstGeom>
          <a:noFill/>
        </p:spPr>
        <p:txBody>
          <a:bodyPr wrap="square" rtlCol="0">
            <a:spAutoFit/>
          </a:bodyPr>
          <a:lstStyle/>
          <a:p>
            <a:r>
              <a:rPr lang="fr-FR" sz="2000" u="sng" dirty="0"/>
              <a:t>Seuils</a:t>
            </a:r>
            <a:r>
              <a:rPr lang="fr-FR" sz="2000" dirty="0"/>
              <a:t> :</a:t>
            </a:r>
          </a:p>
        </p:txBody>
      </p:sp>
    </p:spTree>
    <p:extLst>
      <p:ext uri="{BB962C8B-B14F-4D97-AF65-F5344CB8AC3E}">
        <p14:creationId xmlns:p14="http://schemas.microsoft.com/office/powerpoint/2010/main" val="3245367197"/>
      </p:ext>
    </p:extLst>
  </p:cSld>
  <p:clrMapOvr>
    <a:masterClrMapping/>
  </p:clrMapOvr>
  <p:transition spd="slow"/>
</p:sld>
</file>

<file path=ppt/theme/theme1.xml><?xml version="1.0" encoding="utf-8"?>
<a:theme xmlns:a="http://schemas.openxmlformats.org/drawingml/2006/main" name="Noir">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Feuille.thmx</Template>
  <TotalTime>25559</TotalTime>
  <Words>3360</Words>
  <Application>Microsoft Office PowerPoint</Application>
  <PresentationFormat>Affichage à l'écran (4:3)</PresentationFormat>
  <Paragraphs>421</Paragraphs>
  <Slides>39</Slides>
  <Notes>2</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39</vt:i4>
      </vt:variant>
    </vt:vector>
  </HeadingPairs>
  <TitlesOfParts>
    <vt:vector size="46" baseType="lpstr">
      <vt:lpstr>Arial</vt:lpstr>
      <vt:lpstr>Calibri</vt:lpstr>
      <vt:lpstr>Cambria</vt:lpstr>
      <vt:lpstr>Times New Roman</vt:lpstr>
      <vt:lpstr>Wingdings</vt:lpstr>
      <vt:lpstr>Noir</vt:lpstr>
      <vt:lpstr>1_Thème Office</vt:lpstr>
      <vt:lpstr>Cours d’Apiculture</vt:lpstr>
      <vt:lpstr>Partie Sanitaire Maladie des abeilles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Tropilaelaps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Complément sur l’évolution de la colonie face au Varroa documents FNOSAD : (Fédération Nationale des Organisations Sanitaires Apicoles Départementales)</vt:lpstr>
      <vt:lpstr>Complément sur l’évolution de la colonie face au Varroa documents FNOSAD : (Fédération Nationale des Organisations Sanitaires Apicoles Départementales)</vt:lpstr>
      <vt:lpstr>Complément sur l’évolution de la colonie face au Varroa documents FNOSAD : (Fédération Nationale des Organisations Sanitaires Apicoles Départementales)</vt:lpstr>
      <vt:lpstr>Complément sur l’évolution de la colonie face au Varroa documents FNOSAD : (Fédération Nationale des Organisations Sanitaires Apicoles Départementales)</vt:lpstr>
      <vt:lpstr>Complément sur l’évolution de la colonie face au Varroa documents FNOSAD : (Fédération Nationale des Organisations Sanitaires Apicoles Départementales)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 d’Apiculture</dc:title>
  <dc:creator>Joseph Mario HIDALGO</dc:creator>
  <cp:lastModifiedBy>AGUIRRE Isabelle</cp:lastModifiedBy>
  <cp:revision>819</cp:revision>
  <dcterms:created xsi:type="dcterms:W3CDTF">2013-11-26T13:19:51Z</dcterms:created>
  <dcterms:modified xsi:type="dcterms:W3CDTF">2024-03-05T18:00:58Z</dcterms:modified>
</cp:coreProperties>
</file>